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2.xml" ContentType="application/vnd.openxmlformats-officedocument.presentationml.comments+xml"/>
  <Override PartName="/ppt/notesSlides/notesSlide24.xml" ContentType="application/vnd.openxmlformats-officedocument.presentationml.notesSlide+xml"/>
  <Override PartName="/ppt/comments/comment3.xml" ContentType="application/vnd.openxmlformats-officedocument.presentationml.comments+xml"/>
  <Override PartName="/ppt/notesSlides/notesSlide25.xml" ContentType="application/vnd.openxmlformats-officedocument.presentationml.notesSlide+xml"/>
  <Override PartName="/ppt/comments/comment4.xml" ContentType="application/vnd.openxmlformats-officedocument.presentationml.comments+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602" r:id="rId1"/>
  </p:sldMasterIdLst>
  <p:notesMasterIdLst>
    <p:notesMasterId r:id="rId61"/>
  </p:notesMasterIdLst>
  <p:sldIdLst>
    <p:sldId id="256" r:id="rId2"/>
    <p:sldId id="282" r:id="rId3"/>
    <p:sldId id="283" r:id="rId4"/>
    <p:sldId id="284" r:id="rId5"/>
    <p:sldId id="285" r:id="rId6"/>
    <p:sldId id="331" r:id="rId7"/>
    <p:sldId id="354" r:id="rId8"/>
    <p:sldId id="286" r:id="rId9"/>
    <p:sldId id="287" r:id="rId10"/>
    <p:sldId id="304" r:id="rId11"/>
    <p:sldId id="351" r:id="rId12"/>
    <p:sldId id="352" r:id="rId13"/>
    <p:sldId id="355" r:id="rId14"/>
    <p:sldId id="290" r:id="rId15"/>
    <p:sldId id="353" r:id="rId16"/>
    <p:sldId id="288" r:id="rId17"/>
    <p:sldId id="346" r:id="rId18"/>
    <p:sldId id="348" r:id="rId19"/>
    <p:sldId id="349" r:id="rId20"/>
    <p:sldId id="261" r:id="rId21"/>
    <p:sldId id="297" r:id="rId22"/>
    <p:sldId id="262" r:id="rId23"/>
    <p:sldId id="321" r:id="rId24"/>
    <p:sldId id="322" r:id="rId25"/>
    <p:sldId id="323" r:id="rId26"/>
    <p:sldId id="324" r:id="rId27"/>
    <p:sldId id="325" r:id="rId28"/>
    <p:sldId id="326" r:id="rId29"/>
    <p:sldId id="327" r:id="rId30"/>
    <p:sldId id="328" r:id="rId31"/>
    <p:sldId id="329" r:id="rId32"/>
    <p:sldId id="330" r:id="rId33"/>
    <p:sldId id="263" r:id="rId34"/>
    <p:sldId id="264" r:id="rId35"/>
    <p:sldId id="265" r:id="rId36"/>
    <p:sldId id="298" r:id="rId37"/>
    <p:sldId id="350" r:id="rId38"/>
    <p:sldId id="299" r:id="rId39"/>
    <p:sldId id="300" r:id="rId40"/>
    <p:sldId id="301" r:id="rId41"/>
    <p:sldId id="302" r:id="rId42"/>
    <p:sldId id="266" r:id="rId43"/>
    <p:sldId id="267" r:id="rId44"/>
    <p:sldId id="268" r:id="rId45"/>
    <p:sldId id="308" r:id="rId46"/>
    <p:sldId id="309" r:id="rId47"/>
    <p:sldId id="310" r:id="rId48"/>
    <p:sldId id="311" r:id="rId49"/>
    <p:sldId id="333" r:id="rId50"/>
    <p:sldId id="334" r:id="rId51"/>
    <p:sldId id="343" r:id="rId52"/>
    <p:sldId id="292" r:id="rId53"/>
    <p:sldId id="258" r:id="rId54"/>
    <p:sldId id="294" r:id="rId55"/>
    <p:sldId id="339" r:id="rId56"/>
    <p:sldId id="336" r:id="rId57"/>
    <p:sldId id="337" r:id="rId58"/>
    <p:sldId id="338" r:id="rId59"/>
    <p:sldId id="342" r:id="rId60"/>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Chantal Hurtubise" initials="CH" lastIdx="3" clrIdx="0">
    <p:extLst>
      <p:ext uri="{19B8F6BF-5375-455C-9EA6-DF929625EA0E}">
        <p15:presenceInfo xmlns:p15="http://schemas.microsoft.com/office/powerpoint/2012/main" userId="S::c.hurtubise@hlstherapeutics.com::669137cd-33b9-4d24-ba62-52602dc3411f" providerId="AD"/>
      </p:ext>
    </p:extLst>
  </p:cmAuthor>
  <p:cmAuthor id="6" name="LISIANA E. VIGLIOTTI" initials="LEV" lastIdx="22" clrIdx="1">
    <p:extLst>
      <p:ext uri="{19B8F6BF-5375-455C-9EA6-DF929625EA0E}">
        <p15:presenceInfo xmlns:p15="http://schemas.microsoft.com/office/powerpoint/2012/main" userId="LISIANA E. VIGLIOTT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6F9A0E-4C38-45E3-8A6E-B446A61410CF}" v="1" dt="2026-03-16T13:52:33.46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97"/>
    <p:restoredTop sz="93403" autoAdjust="0"/>
  </p:normalViewPr>
  <p:slideViewPr>
    <p:cSldViewPr>
      <p:cViewPr varScale="1">
        <p:scale>
          <a:sx n="117" d="100"/>
          <a:sy n="117" d="100"/>
        </p:scale>
        <p:origin x="296" y="1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6" dt="2025-08-11T16:28:49.049" idx="2">
    <p:pos x="10" y="10"/>
    <p:text>Suggestions de Nirvishi sur quoi inclure ou exclure?</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6" dt="2025-08-13T11:29:07.153" idx="13">
    <p:pos x="10" y="10"/>
    <p:text>scopolamine transdermique existe encore?</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5" dt="2025-07-23T10:44:11.978" idx="2">
    <p:pos x="10" y="10"/>
    <p:text>intégrer questions pour interaction avec l'auditoire</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5" dt="2025-07-23T10:45:24.588" idx="3">
    <p:pos x="10" y="10"/>
    <p:text>intégrer questions</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7EF03C-B580-4E19-A69A-8F0B5C55CD96}" type="doc">
      <dgm:prSet loTypeId="urn:microsoft.com/office/officeart/2005/8/layout/cycle6" loCatId="cycle" qsTypeId="urn:microsoft.com/office/officeart/2005/8/quickstyle/simple4" qsCatId="simple" csTypeId="urn:microsoft.com/office/officeart/2005/8/colors/colorful1" csCatId="colorful"/>
      <dgm:spPr/>
      <dgm:t>
        <a:bodyPr/>
        <a:lstStyle/>
        <a:p>
          <a:endParaRPr lang="en-US"/>
        </a:p>
      </dgm:t>
    </dgm:pt>
    <dgm:pt modelId="{95112583-12FB-408B-86E8-305FD4AC501A}">
      <dgm:prSet/>
      <dgm:spPr/>
      <dgm:t>
        <a:bodyPr/>
        <a:lstStyle/>
        <a:p>
          <a:r>
            <a:rPr lang="fr-CA" b="1" noProof="0"/>
            <a:t>Nirvishi Jawaheer, Diplôme d’état de docteure en pharmacie, M.B.A. HEC</a:t>
          </a:r>
          <a:endParaRPr lang="fr-CA" noProof="0"/>
        </a:p>
      </dgm:t>
    </dgm:pt>
    <dgm:pt modelId="{389D9E8B-9649-471A-97BC-8E6F57B1F0AE}" type="parTrans" cxnId="{DE6D690A-896C-410B-861E-8D3C10DE24C8}">
      <dgm:prSet/>
      <dgm:spPr/>
      <dgm:t>
        <a:bodyPr/>
        <a:lstStyle/>
        <a:p>
          <a:endParaRPr lang="en-US"/>
        </a:p>
      </dgm:t>
    </dgm:pt>
    <dgm:pt modelId="{B3EB8DBB-6F04-4E00-930A-E0CD9BA766C5}" type="sibTrans" cxnId="{DE6D690A-896C-410B-861E-8D3C10DE24C8}">
      <dgm:prSet/>
      <dgm:spPr/>
      <dgm:t>
        <a:bodyPr/>
        <a:lstStyle/>
        <a:p>
          <a:endParaRPr lang="en-US"/>
        </a:p>
      </dgm:t>
    </dgm:pt>
    <dgm:pt modelId="{BB3AB2E3-70FF-4406-B20C-A5CCEB944D59}">
      <dgm:prSet/>
      <dgm:spPr/>
      <dgm:t>
        <a:bodyPr/>
        <a:lstStyle/>
        <a:p>
          <a:r>
            <a:rPr lang="fr-CA" b="1" noProof="0"/>
            <a:t>Lisiana E. Vigliotti, B.Sc., B. Pharm</a:t>
          </a:r>
          <a:endParaRPr lang="fr-CA" noProof="0"/>
        </a:p>
      </dgm:t>
    </dgm:pt>
    <dgm:pt modelId="{601BE4C2-329D-4D14-A563-59FC67A91DAA}" type="parTrans" cxnId="{25A331AA-5D53-4E4F-B442-3BEAA806ADC3}">
      <dgm:prSet/>
      <dgm:spPr/>
      <dgm:t>
        <a:bodyPr/>
        <a:lstStyle/>
        <a:p>
          <a:endParaRPr lang="en-US"/>
        </a:p>
      </dgm:t>
    </dgm:pt>
    <dgm:pt modelId="{A1D52F58-2989-4CC8-9C00-0BA9DD954E16}" type="sibTrans" cxnId="{25A331AA-5D53-4E4F-B442-3BEAA806ADC3}">
      <dgm:prSet/>
      <dgm:spPr/>
      <dgm:t>
        <a:bodyPr/>
        <a:lstStyle/>
        <a:p>
          <a:endParaRPr lang="en-US"/>
        </a:p>
      </dgm:t>
    </dgm:pt>
    <dgm:pt modelId="{981C53FA-6254-0E4C-A8AF-A8851D4F0822}" type="pres">
      <dgm:prSet presAssocID="{1A7EF03C-B580-4E19-A69A-8F0B5C55CD96}" presName="cycle" presStyleCnt="0">
        <dgm:presLayoutVars>
          <dgm:dir/>
          <dgm:resizeHandles val="exact"/>
        </dgm:presLayoutVars>
      </dgm:prSet>
      <dgm:spPr/>
    </dgm:pt>
    <dgm:pt modelId="{6B987B7C-B6A3-7C4C-9C48-57220E5BE151}" type="pres">
      <dgm:prSet presAssocID="{95112583-12FB-408B-86E8-305FD4AC501A}" presName="node" presStyleLbl="node1" presStyleIdx="0" presStyleCnt="2">
        <dgm:presLayoutVars>
          <dgm:bulletEnabled val="1"/>
        </dgm:presLayoutVars>
      </dgm:prSet>
      <dgm:spPr/>
    </dgm:pt>
    <dgm:pt modelId="{DAB1BFEE-4614-5649-86A0-8A962AF39FF0}" type="pres">
      <dgm:prSet presAssocID="{95112583-12FB-408B-86E8-305FD4AC501A}" presName="spNode" presStyleCnt="0"/>
      <dgm:spPr/>
    </dgm:pt>
    <dgm:pt modelId="{72C8CFF9-1A99-D140-BD46-26784ED3AFE8}" type="pres">
      <dgm:prSet presAssocID="{B3EB8DBB-6F04-4E00-930A-E0CD9BA766C5}" presName="sibTrans" presStyleLbl="sibTrans1D1" presStyleIdx="0" presStyleCnt="2"/>
      <dgm:spPr/>
    </dgm:pt>
    <dgm:pt modelId="{D9F93D51-D7F4-A247-A351-AB46236371F9}" type="pres">
      <dgm:prSet presAssocID="{BB3AB2E3-70FF-4406-B20C-A5CCEB944D59}" presName="node" presStyleLbl="node1" presStyleIdx="1" presStyleCnt="2">
        <dgm:presLayoutVars>
          <dgm:bulletEnabled val="1"/>
        </dgm:presLayoutVars>
      </dgm:prSet>
      <dgm:spPr/>
    </dgm:pt>
    <dgm:pt modelId="{84477948-2AB9-F54E-9FA5-90615B1350B5}" type="pres">
      <dgm:prSet presAssocID="{BB3AB2E3-70FF-4406-B20C-A5CCEB944D59}" presName="spNode" presStyleCnt="0"/>
      <dgm:spPr/>
    </dgm:pt>
    <dgm:pt modelId="{CC5056BB-2419-3E45-A65B-86478FAE1432}" type="pres">
      <dgm:prSet presAssocID="{A1D52F58-2989-4CC8-9C00-0BA9DD954E16}" presName="sibTrans" presStyleLbl="sibTrans1D1" presStyleIdx="1" presStyleCnt="2"/>
      <dgm:spPr/>
    </dgm:pt>
  </dgm:ptLst>
  <dgm:cxnLst>
    <dgm:cxn modelId="{DE6D690A-896C-410B-861E-8D3C10DE24C8}" srcId="{1A7EF03C-B580-4E19-A69A-8F0B5C55CD96}" destId="{95112583-12FB-408B-86E8-305FD4AC501A}" srcOrd="0" destOrd="0" parTransId="{389D9E8B-9649-471A-97BC-8E6F57B1F0AE}" sibTransId="{B3EB8DBB-6F04-4E00-930A-E0CD9BA766C5}"/>
    <dgm:cxn modelId="{6D6B703F-8C32-0A4A-A592-6310ED65FEF7}" type="presOf" srcId="{1A7EF03C-B580-4E19-A69A-8F0B5C55CD96}" destId="{981C53FA-6254-0E4C-A8AF-A8851D4F0822}" srcOrd="0" destOrd="0" presId="urn:microsoft.com/office/officeart/2005/8/layout/cycle6"/>
    <dgm:cxn modelId="{2E3DEF59-E6A3-E84D-A39E-FE9DE39D4807}" type="presOf" srcId="{95112583-12FB-408B-86E8-305FD4AC501A}" destId="{6B987B7C-B6A3-7C4C-9C48-57220E5BE151}" srcOrd="0" destOrd="0" presId="urn:microsoft.com/office/officeart/2005/8/layout/cycle6"/>
    <dgm:cxn modelId="{C9F4BB9E-2104-6B45-8ED0-2C00C29B75AC}" type="presOf" srcId="{A1D52F58-2989-4CC8-9C00-0BA9DD954E16}" destId="{CC5056BB-2419-3E45-A65B-86478FAE1432}" srcOrd="0" destOrd="0" presId="urn:microsoft.com/office/officeart/2005/8/layout/cycle6"/>
    <dgm:cxn modelId="{25A331AA-5D53-4E4F-B442-3BEAA806ADC3}" srcId="{1A7EF03C-B580-4E19-A69A-8F0B5C55CD96}" destId="{BB3AB2E3-70FF-4406-B20C-A5CCEB944D59}" srcOrd="1" destOrd="0" parTransId="{601BE4C2-329D-4D14-A563-59FC67A91DAA}" sibTransId="{A1D52F58-2989-4CC8-9C00-0BA9DD954E16}"/>
    <dgm:cxn modelId="{C55F13B6-BF9D-604D-A22F-AA319ED9F7CF}" type="presOf" srcId="{BB3AB2E3-70FF-4406-B20C-A5CCEB944D59}" destId="{D9F93D51-D7F4-A247-A351-AB46236371F9}" srcOrd="0" destOrd="0" presId="urn:microsoft.com/office/officeart/2005/8/layout/cycle6"/>
    <dgm:cxn modelId="{0A24FCF9-9DB3-3C45-8F6E-A8E11E18396C}" type="presOf" srcId="{B3EB8DBB-6F04-4E00-930A-E0CD9BA766C5}" destId="{72C8CFF9-1A99-D140-BD46-26784ED3AFE8}" srcOrd="0" destOrd="0" presId="urn:microsoft.com/office/officeart/2005/8/layout/cycle6"/>
    <dgm:cxn modelId="{008ADA46-F8AF-E443-8079-6848223C55A5}" type="presParOf" srcId="{981C53FA-6254-0E4C-A8AF-A8851D4F0822}" destId="{6B987B7C-B6A3-7C4C-9C48-57220E5BE151}" srcOrd="0" destOrd="0" presId="urn:microsoft.com/office/officeart/2005/8/layout/cycle6"/>
    <dgm:cxn modelId="{51CC9442-7174-BA40-820C-92A7B3222B13}" type="presParOf" srcId="{981C53FA-6254-0E4C-A8AF-A8851D4F0822}" destId="{DAB1BFEE-4614-5649-86A0-8A962AF39FF0}" srcOrd="1" destOrd="0" presId="urn:microsoft.com/office/officeart/2005/8/layout/cycle6"/>
    <dgm:cxn modelId="{D430A47F-149B-E145-89BF-2E9B290ED11C}" type="presParOf" srcId="{981C53FA-6254-0E4C-A8AF-A8851D4F0822}" destId="{72C8CFF9-1A99-D140-BD46-26784ED3AFE8}" srcOrd="2" destOrd="0" presId="urn:microsoft.com/office/officeart/2005/8/layout/cycle6"/>
    <dgm:cxn modelId="{8DC9ABEE-6F62-D548-8A52-67F16BCB3836}" type="presParOf" srcId="{981C53FA-6254-0E4C-A8AF-A8851D4F0822}" destId="{D9F93D51-D7F4-A247-A351-AB46236371F9}" srcOrd="3" destOrd="0" presId="urn:microsoft.com/office/officeart/2005/8/layout/cycle6"/>
    <dgm:cxn modelId="{D0F804CF-2CF4-1049-A7C3-F27ED5C84B7A}" type="presParOf" srcId="{981C53FA-6254-0E4C-A8AF-A8851D4F0822}" destId="{84477948-2AB9-F54E-9FA5-90615B1350B5}" srcOrd="4" destOrd="0" presId="urn:microsoft.com/office/officeart/2005/8/layout/cycle6"/>
    <dgm:cxn modelId="{35AA3D43-6CEB-5846-9D6F-5FD787073BB1}" type="presParOf" srcId="{981C53FA-6254-0E4C-A8AF-A8851D4F0822}" destId="{CC5056BB-2419-3E45-A65B-86478FAE1432}" srcOrd="5"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82655B-6369-458E-B8A0-C2E6DF645B84}" type="doc">
      <dgm:prSet loTypeId="urn:microsoft.com/office/officeart/2008/layout/LinedList" loCatId="list" qsTypeId="urn:microsoft.com/office/officeart/2005/8/quickstyle/simple5" qsCatId="simple" csTypeId="urn:microsoft.com/office/officeart/2005/8/colors/colorful1" csCatId="colorful"/>
      <dgm:spPr/>
      <dgm:t>
        <a:bodyPr/>
        <a:lstStyle/>
        <a:p>
          <a:endParaRPr lang="en-US"/>
        </a:p>
      </dgm:t>
    </dgm:pt>
    <dgm:pt modelId="{4CF9A03D-BA58-484F-B382-289D6D2F6080}">
      <dgm:prSet/>
      <dgm:spPr/>
      <dgm:t>
        <a:bodyPr/>
        <a:lstStyle/>
        <a:p>
          <a:r>
            <a:rPr lang="fr-CA" noProof="0"/>
            <a:t>Nirvishi Jawaheer:</a:t>
          </a:r>
        </a:p>
      </dgm:t>
    </dgm:pt>
    <dgm:pt modelId="{E7AA2B69-1760-4E97-AA6A-1FE0A46DAC96}" type="parTrans" cxnId="{D118E736-B191-448A-8B58-77D4DF4C7231}">
      <dgm:prSet/>
      <dgm:spPr/>
      <dgm:t>
        <a:bodyPr/>
        <a:lstStyle/>
        <a:p>
          <a:endParaRPr lang="en-US"/>
        </a:p>
      </dgm:t>
    </dgm:pt>
    <dgm:pt modelId="{36A9F4A4-0BED-4F44-95C9-5DBDA2CE98EA}" type="sibTrans" cxnId="{D118E736-B191-448A-8B58-77D4DF4C7231}">
      <dgm:prSet/>
      <dgm:spPr/>
      <dgm:t>
        <a:bodyPr/>
        <a:lstStyle/>
        <a:p>
          <a:endParaRPr lang="en-US"/>
        </a:p>
      </dgm:t>
    </dgm:pt>
    <dgm:pt modelId="{55607A90-5BDD-4085-9832-42E710ED53D3}">
      <dgm:prSet/>
      <dgm:spPr/>
      <dgm:t>
        <a:bodyPr/>
        <a:lstStyle/>
        <a:p>
          <a:r>
            <a:rPr lang="fr-CA" noProof="0"/>
            <a:t>Lisiana E. Vigliotti: </a:t>
          </a:r>
        </a:p>
      </dgm:t>
    </dgm:pt>
    <dgm:pt modelId="{FC030B6D-E513-4859-93C7-F4E6F1DE4918}" type="parTrans" cxnId="{319BB164-F456-439C-92BD-FE3933ADA358}">
      <dgm:prSet/>
      <dgm:spPr/>
      <dgm:t>
        <a:bodyPr/>
        <a:lstStyle/>
        <a:p>
          <a:endParaRPr lang="en-US"/>
        </a:p>
      </dgm:t>
    </dgm:pt>
    <dgm:pt modelId="{B1D10BDD-BD9B-4C8E-956F-23EB95B0B2F0}" type="sibTrans" cxnId="{319BB164-F456-439C-92BD-FE3933ADA358}">
      <dgm:prSet/>
      <dgm:spPr/>
      <dgm:t>
        <a:bodyPr/>
        <a:lstStyle/>
        <a:p>
          <a:endParaRPr lang="en-US"/>
        </a:p>
      </dgm:t>
    </dgm:pt>
    <dgm:pt modelId="{92375153-08F8-42AC-A9D7-4459BA03627A}">
      <dgm:prSet/>
      <dgm:spPr/>
      <dgm:t>
        <a:bodyPr/>
        <a:lstStyle/>
        <a:p>
          <a:r>
            <a:rPr lang="fr-CA" noProof="0"/>
            <a:t>Nous recevons des honoraires de HLS…..</a:t>
          </a:r>
        </a:p>
      </dgm:t>
    </dgm:pt>
    <dgm:pt modelId="{244F07EF-A566-48CD-92C7-127A9EA19588}" type="parTrans" cxnId="{204AE88D-F45F-494C-A073-8E17A2B168EA}">
      <dgm:prSet/>
      <dgm:spPr/>
      <dgm:t>
        <a:bodyPr/>
        <a:lstStyle/>
        <a:p>
          <a:endParaRPr lang="en-US"/>
        </a:p>
      </dgm:t>
    </dgm:pt>
    <dgm:pt modelId="{C7C288D8-8632-4A0F-8120-9A12A0BE5E3A}" type="sibTrans" cxnId="{204AE88D-F45F-494C-A073-8E17A2B168EA}">
      <dgm:prSet/>
      <dgm:spPr/>
      <dgm:t>
        <a:bodyPr/>
        <a:lstStyle/>
        <a:p>
          <a:endParaRPr lang="en-US"/>
        </a:p>
      </dgm:t>
    </dgm:pt>
    <dgm:pt modelId="{D3AB7A42-F5FF-2045-AF3E-59FC29060031}" type="pres">
      <dgm:prSet presAssocID="{1D82655B-6369-458E-B8A0-C2E6DF645B84}" presName="vert0" presStyleCnt="0">
        <dgm:presLayoutVars>
          <dgm:dir/>
          <dgm:animOne val="branch"/>
          <dgm:animLvl val="lvl"/>
        </dgm:presLayoutVars>
      </dgm:prSet>
      <dgm:spPr/>
    </dgm:pt>
    <dgm:pt modelId="{EE532FF3-A0F2-1B40-91C5-5D92B3A13D4C}" type="pres">
      <dgm:prSet presAssocID="{4CF9A03D-BA58-484F-B382-289D6D2F6080}" presName="thickLine" presStyleLbl="alignNode1" presStyleIdx="0" presStyleCnt="3"/>
      <dgm:spPr/>
    </dgm:pt>
    <dgm:pt modelId="{970384FF-A79A-734F-87EF-A9D8BBFAB7D8}" type="pres">
      <dgm:prSet presAssocID="{4CF9A03D-BA58-484F-B382-289D6D2F6080}" presName="horz1" presStyleCnt="0"/>
      <dgm:spPr/>
    </dgm:pt>
    <dgm:pt modelId="{7548B73D-A10B-E745-AB7D-CD06410F9E4B}" type="pres">
      <dgm:prSet presAssocID="{4CF9A03D-BA58-484F-B382-289D6D2F6080}" presName="tx1" presStyleLbl="revTx" presStyleIdx="0" presStyleCnt="3"/>
      <dgm:spPr/>
    </dgm:pt>
    <dgm:pt modelId="{802DC031-D4A6-BD48-8CCA-B72CBB0760C2}" type="pres">
      <dgm:prSet presAssocID="{4CF9A03D-BA58-484F-B382-289D6D2F6080}" presName="vert1" presStyleCnt="0"/>
      <dgm:spPr/>
    </dgm:pt>
    <dgm:pt modelId="{EE833117-966C-F14A-AD9E-7F2A1BFA7804}" type="pres">
      <dgm:prSet presAssocID="{55607A90-5BDD-4085-9832-42E710ED53D3}" presName="thickLine" presStyleLbl="alignNode1" presStyleIdx="1" presStyleCnt="3"/>
      <dgm:spPr/>
    </dgm:pt>
    <dgm:pt modelId="{CA2F1BB8-1947-2E48-B2CF-115CE5BAC548}" type="pres">
      <dgm:prSet presAssocID="{55607A90-5BDD-4085-9832-42E710ED53D3}" presName="horz1" presStyleCnt="0"/>
      <dgm:spPr/>
    </dgm:pt>
    <dgm:pt modelId="{3B19D83A-DD9B-B547-B345-E3ABF0D276FA}" type="pres">
      <dgm:prSet presAssocID="{55607A90-5BDD-4085-9832-42E710ED53D3}" presName="tx1" presStyleLbl="revTx" presStyleIdx="1" presStyleCnt="3"/>
      <dgm:spPr/>
    </dgm:pt>
    <dgm:pt modelId="{DB830B6B-ABA8-B94F-B8D4-C1A5B7E2818F}" type="pres">
      <dgm:prSet presAssocID="{55607A90-5BDD-4085-9832-42E710ED53D3}" presName="vert1" presStyleCnt="0"/>
      <dgm:spPr/>
    </dgm:pt>
    <dgm:pt modelId="{802160C5-E6DB-4F4F-9AB6-5FA6725C2C27}" type="pres">
      <dgm:prSet presAssocID="{92375153-08F8-42AC-A9D7-4459BA03627A}" presName="thickLine" presStyleLbl="alignNode1" presStyleIdx="2" presStyleCnt="3"/>
      <dgm:spPr/>
    </dgm:pt>
    <dgm:pt modelId="{1E56CCCD-55ED-5A40-B188-3EFC9A19417B}" type="pres">
      <dgm:prSet presAssocID="{92375153-08F8-42AC-A9D7-4459BA03627A}" presName="horz1" presStyleCnt="0"/>
      <dgm:spPr/>
    </dgm:pt>
    <dgm:pt modelId="{85912E23-30A2-6842-AB05-7CF3A65C3F05}" type="pres">
      <dgm:prSet presAssocID="{92375153-08F8-42AC-A9D7-4459BA03627A}" presName="tx1" presStyleLbl="revTx" presStyleIdx="2" presStyleCnt="3"/>
      <dgm:spPr/>
    </dgm:pt>
    <dgm:pt modelId="{AEFA78A5-82B6-144C-904E-C28EBE711BA5}" type="pres">
      <dgm:prSet presAssocID="{92375153-08F8-42AC-A9D7-4459BA03627A}" presName="vert1" presStyleCnt="0"/>
      <dgm:spPr/>
    </dgm:pt>
  </dgm:ptLst>
  <dgm:cxnLst>
    <dgm:cxn modelId="{D118E736-B191-448A-8B58-77D4DF4C7231}" srcId="{1D82655B-6369-458E-B8A0-C2E6DF645B84}" destId="{4CF9A03D-BA58-484F-B382-289D6D2F6080}" srcOrd="0" destOrd="0" parTransId="{E7AA2B69-1760-4E97-AA6A-1FE0A46DAC96}" sibTransId="{36A9F4A4-0BED-4F44-95C9-5DBDA2CE98EA}"/>
    <dgm:cxn modelId="{319BB164-F456-439C-92BD-FE3933ADA358}" srcId="{1D82655B-6369-458E-B8A0-C2E6DF645B84}" destId="{55607A90-5BDD-4085-9832-42E710ED53D3}" srcOrd="1" destOrd="0" parTransId="{FC030B6D-E513-4859-93C7-F4E6F1DE4918}" sibTransId="{B1D10BDD-BD9B-4C8E-956F-23EB95B0B2F0}"/>
    <dgm:cxn modelId="{64DDEF70-8CF7-7D4A-BFD9-CB38017EB259}" type="presOf" srcId="{1D82655B-6369-458E-B8A0-C2E6DF645B84}" destId="{D3AB7A42-F5FF-2045-AF3E-59FC29060031}" srcOrd="0" destOrd="0" presId="urn:microsoft.com/office/officeart/2008/layout/LinedList"/>
    <dgm:cxn modelId="{6AE6B789-E950-3B46-B0D5-49B1807FA28E}" type="presOf" srcId="{4CF9A03D-BA58-484F-B382-289D6D2F6080}" destId="{7548B73D-A10B-E745-AB7D-CD06410F9E4B}" srcOrd="0" destOrd="0" presId="urn:microsoft.com/office/officeart/2008/layout/LinedList"/>
    <dgm:cxn modelId="{204AE88D-F45F-494C-A073-8E17A2B168EA}" srcId="{1D82655B-6369-458E-B8A0-C2E6DF645B84}" destId="{92375153-08F8-42AC-A9D7-4459BA03627A}" srcOrd="2" destOrd="0" parTransId="{244F07EF-A566-48CD-92C7-127A9EA19588}" sibTransId="{C7C288D8-8632-4A0F-8120-9A12A0BE5E3A}"/>
    <dgm:cxn modelId="{93B1C1B8-CA88-4E4C-B0B1-F71EB834E649}" type="presOf" srcId="{92375153-08F8-42AC-A9D7-4459BA03627A}" destId="{85912E23-30A2-6842-AB05-7CF3A65C3F05}" srcOrd="0" destOrd="0" presId="urn:microsoft.com/office/officeart/2008/layout/LinedList"/>
    <dgm:cxn modelId="{812FF9F5-5B72-2249-BBE5-14525A2EF99C}" type="presOf" srcId="{55607A90-5BDD-4085-9832-42E710ED53D3}" destId="{3B19D83A-DD9B-B547-B345-E3ABF0D276FA}" srcOrd="0" destOrd="0" presId="urn:microsoft.com/office/officeart/2008/layout/LinedList"/>
    <dgm:cxn modelId="{4F7922CD-B3CB-8D42-8C8C-9A549CAEC30B}" type="presParOf" srcId="{D3AB7A42-F5FF-2045-AF3E-59FC29060031}" destId="{EE532FF3-A0F2-1B40-91C5-5D92B3A13D4C}" srcOrd="0" destOrd="0" presId="urn:microsoft.com/office/officeart/2008/layout/LinedList"/>
    <dgm:cxn modelId="{9BC9AF05-1E7A-BC4E-9821-E41D16764BFE}" type="presParOf" srcId="{D3AB7A42-F5FF-2045-AF3E-59FC29060031}" destId="{970384FF-A79A-734F-87EF-A9D8BBFAB7D8}" srcOrd="1" destOrd="0" presId="urn:microsoft.com/office/officeart/2008/layout/LinedList"/>
    <dgm:cxn modelId="{99F79D8A-A911-ED4B-8AA9-377E35C11183}" type="presParOf" srcId="{970384FF-A79A-734F-87EF-A9D8BBFAB7D8}" destId="{7548B73D-A10B-E745-AB7D-CD06410F9E4B}" srcOrd="0" destOrd="0" presId="urn:microsoft.com/office/officeart/2008/layout/LinedList"/>
    <dgm:cxn modelId="{4D6B6DA0-438C-9149-B6F3-1FA08E727B5D}" type="presParOf" srcId="{970384FF-A79A-734F-87EF-A9D8BBFAB7D8}" destId="{802DC031-D4A6-BD48-8CCA-B72CBB0760C2}" srcOrd="1" destOrd="0" presId="urn:microsoft.com/office/officeart/2008/layout/LinedList"/>
    <dgm:cxn modelId="{4560CD10-7F78-0D46-A60E-56BAB24704ED}" type="presParOf" srcId="{D3AB7A42-F5FF-2045-AF3E-59FC29060031}" destId="{EE833117-966C-F14A-AD9E-7F2A1BFA7804}" srcOrd="2" destOrd="0" presId="urn:microsoft.com/office/officeart/2008/layout/LinedList"/>
    <dgm:cxn modelId="{EBB8CEBF-372C-3440-A5CF-24C60EE20254}" type="presParOf" srcId="{D3AB7A42-F5FF-2045-AF3E-59FC29060031}" destId="{CA2F1BB8-1947-2E48-B2CF-115CE5BAC548}" srcOrd="3" destOrd="0" presId="urn:microsoft.com/office/officeart/2008/layout/LinedList"/>
    <dgm:cxn modelId="{8B459BF9-8C3B-0541-A3A0-0525FFA0CB24}" type="presParOf" srcId="{CA2F1BB8-1947-2E48-B2CF-115CE5BAC548}" destId="{3B19D83A-DD9B-B547-B345-E3ABF0D276FA}" srcOrd="0" destOrd="0" presId="urn:microsoft.com/office/officeart/2008/layout/LinedList"/>
    <dgm:cxn modelId="{DC94E416-04AD-CB45-A2D7-2D859BDE98B4}" type="presParOf" srcId="{CA2F1BB8-1947-2E48-B2CF-115CE5BAC548}" destId="{DB830B6B-ABA8-B94F-B8D4-C1A5B7E2818F}" srcOrd="1" destOrd="0" presId="urn:microsoft.com/office/officeart/2008/layout/LinedList"/>
    <dgm:cxn modelId="{0DD04BD6-4434-3046-9ECC-32207ED9661E}" type="presParOf" srcId="{D3AB7A42-F5FF-2045-AF3E-59FC29060031}" destId="{802160C5-E6DB-4F4F-9AB6-5FA6725C2C27}" srcOrd="4" destOrd="0" presId="urn:microsoft.com/office/officeart/2008/layout/LinedList"/>
    <dgm:cxn modelId="{7A2974F2-23FE-A240-BCFD-0ED4447A8468}" type="presParOf" srcId="{D3AB7A42-F5FF-2045-AF3E-59FC29060031}" destId="{1E56CCCD-55ED-5A40-B188-3EFC9A19417B}" srcOrd="5" destOrd="0" presId="urn:microsoft.com/office/officeart/2008/layout/LinedList"/>
    <dgm:cxn modelId="{E56FB4FE-4B87-B74F-95E9-D1F6AE0D701E}" type="presParOf" srcId="{1E56CCCD-55ED-5A40-B188-3EFC9A19417B}" destId="{85912E23-30A2-6842-AB05-7CF3A65C3F05}" srcOrd="0" destOrd="0" presId="urn:microsoft.com/office/officeart/2008/layout/LinedList"/>
    <dgm:cxn modelId="{A40C2021-FE8F-8740-94DC-F29EC4B9D402}" type="presParOf" srcId="{1E56CCCD-55ED-5A40-B188-3EFC9A19417B}" destId="{AEFA78A5-82B6-144C-904E-C28EBE711BA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D36129-5201-4E82-8FB2-028D42D86A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FD100D7-4F01-4AA5-AB68-1372D7B49196}">
      <dgm:prSet/>
      <dgm:spPr/>
      <dgm:t>
        <a:bodyPr/>
        <a:lstStyle/>
        <a:p>
          <a:r>
            <a:rPr lang="fr-CA" b="1" dirty="0"/>
            <a:t>Reprise du traitement </a:t>
          </a:r>
          <a:r>
            <a:rPr lang="fr-CA" b="1" i="1" dirty="0"/>
            <a:t>(critères stricts)</a:t>
          </a:r>
          <a:endParaRPr lang="en-US" dirty="0"/>
        </a:p>
      </dgm:t>
    </dgm:pt>
    <dgm:pt modelId="{2D8A3751-FF64-447D-906D-9DFBC773F3A3}" type="parTrans" cxnId="{D5A7D2E1-AA0B-4C8A-A760-C0DEB8619700}">
      <dgm:prSet/>
      <dgm:spPr/>
      <dgm:t>
        <a:bodyPr/>
        <a:lstStyle/>
        <a:p>
          <a:endParaRPr lang="en-US"/>
        </a:p>
      </dgm:t>
    </dgm:pt>
    <dgm:pt modelId="{5A9ED6DB-4FF7-4C68-9B50-F460F9559E07}" type="sibTrans" cxnId="{D5A7D2E1-AA0B-4C8A-A760-C0DEB8619700}">
      <dgm:prSet/>
      <dgm:spPr/>
      <dgm:t>
        <a:bodyPr/>
        <a:lstStyle/>
        <a:p>
          <a:endParaRPr lang="en-US"/>
        </a:p>
      </dgm:t>
    </dgm:pt>
    <dgm:pt modelId="{1121BA25-6893-441B-B666-EC34B378A57D}">
      <dgm:prSet/>
      <dgm:spPr/>
      <dgm:t>
        <a:bodyPr/>
        <a:lstStyle/>
        <a:p>
          <a:r>
            <a:rPr lang="fr-CA"/>
            <a:t>La </a:t>
          </a:r>
          <a:r>
            <a:rPr lang="fr-CA" b="1"/>
            <a:t>reprise</a:t>
          </a:r>
          <a:r>
            <a:rPr lang="fr-CA"/>
            <a:t> n’est </a:t>
          </a:r>
          <a:r>
            <a:rPr lang="fr-CA" b="1"/>
            <a:t>jamais automatique</a:t>
          </a:r>
          <a:r>
            <a:rPr lang="fr-CA"/>
            <a:t> → nécessite :</a:t>
          </a:r>
          <a:endParaRPr lang="en-US"/>
        </a:p>
      </dgm:t>
    </dgm:pt>
    <dgm:pt modelId="{CD1DC63B-F3B7-4321-8E24-0ADC8A06DCC6}" type="parTrans" cxnId="{3825BA45-CEA4-4AFF-BCFD-CBFF6AA7ABD7}">
      <dgm:prSet/>
      <dgm:spPr/>
      <dgm:t>
        <a:bodyPr/>
        <a:lstStyle/>
        <a:p>
          <a:endParaRPr lang="en-US"/>
        </a:p>
      </dgm:t>
    </dgm:pt>
    <dgm:pt modelId="{99EE61B6-4696-4FA3-B9E2-9AA016BBB06C}" type="sibTrans" cxnId="{3825BA45-CEA4-4AFF-BCFD-CBFF6AA7ABD7}">
      <dgm:prSet/>
      <dgm:spPr/>
      <dgm:t>
        <a:bodyPr/>
        <a:lstStyle/>
        <a:p>
          <a:endParaRPr lang="en-US"/>
        </a:p>
      </dgm:t>
    </dgm:pt>
    <dgm:pt modelId="{9888FD1A-45B0-4711-8ED4-874A828C0930}">
      <dgm:prSet/>
      <dgm:spPr/>
      <dgm:t>
        <a:bodyPr/>
        <a:lstStyle/>
        <a:p>
          <a:r>
            <a:rPr lang="fr-CA" b="1" i="0"/>
            <a:t>Avis d’un hématologue</a:t>
          </a:r>
          <a:r>
            <a:rPr lang="fr-CA" i="0"/>
            <a:t> du </a:t>
          </a:r>
          <a:r>
            <a:rPr lang="fr-CA" b="1" i="0"/>
            <a:t>registre clozapine qui donne le feu vert </a:t>
          </a:r>
          <a:r>
            <a:rPr lang="fr-CA" i="0"/>
            <a:t>.</a:t>
          </a:r>
          <a:endParaRPr lang="en-US"/>
        </a:p>
      </dgm:t>
    </dgm:pt>
    <dgm:pt modelId="{E77E53FD-6DF2-4F6E-8DA1-FF80FD1A3255}" type="parTrans" cxnId="{95331EC9-3C57-4685-B80E-AEC72269B2D0}">
      <dgm:prSet/>
      <dgm:spPr/>
      <dgm:t>
        <a:bodyPr/>
        <a:lstStyle/>
        <a:p>
          <a:endParaRPr lang="en-US"/>
        </a:p>
      </dgm:t>
    </dgm:pt>
    <dgm:pt modelId="{101419BE-265F-402D-965B-2AEEF1057656}" type="sibTrans" cxnId="{95331EC9-3C57-4685-B80E-AEC72269B2D0}">
      <dgm:prSet/>
      <dgm:spPr/>
      <dgm:t>
        <a:bodyPr/>
        <a:lstStyle/>
        <a:p>
          <a:endParaRPr lang="en-US"/>
        </a:p>
      </dgm:t>
    </dgm:pt>
    <dgm:pt modelId="{302E4148-3E61-4787-9AEC-7355EAA80E97}">
      <dgm:prSet/>
      <dgm:spPr/>
      <dgm:t>
        <a:bodyPr/>
        <a:lstStyle/>
        <a:p>
          <a:r>
            <a:rPr lang="fr-CA" i="0"/>
            <a:t>Évaluation des </a:t>
          </a:r>
          <a:r>
            <a:rPr lang="fr-CA" b="1" i="0"/>
            <a:t>causes du code rouge</a:t>
          </a:r>
          <a:r>
            <a:rPr lang="fr-CA" i="0"/>
            <a:t> :</a:t>
          </a:r>
          <a:endParaRPr lang="en-US"/>
        </a:p>
      </dgm:t>
    </dgm:pt>
    <dgm:pt modelId="{9F6086D2-2D04-4402-ABE7-66EBD62A5D5A}" type="parTrans" cxnId="{F6EC9452-F695-4CBC-A782-82A8E19141AD}">
      <dgm:prSet/>
      <dgm:spPr/>
      <dgm:t>
        <a:bodyPr/>
        <a:lstStyle/>
        <a:p>
          <a:endParaRPr lang="en-US"/>
        </a:p>
      </dgm:t>
    </dgm:pt>
    <dgm:pt modelId="{AEE87138-E07B-426A-B935-EB28D37E101A}" type="sibTrans" cxnId="{F6EC9452-F695-4CBC-A782-82A8E19141AD}">
      <dgm:prSet/>
      <dgm:spPr/>
      <dgm:t>
        <a:bodyPr/>
        <a:lstStyle/>
        <a:p>
          <a:endParaRPr lang="en-US"/>
        </a:p>
      </dgm:t>
    </dgm:pt>
    <dgm:pt modelId="{4B42C437-AA7E-4B67-8CDD-BA57CDAE24E2}">
      <dgm:prSet/>
      <dgm:spPr/>
      <dgm:t>
        <a:bodyPr/>
        <a:lstStyle/>
        <a:p>
          <a:r>
            <a:rPr lang="fr-CA" dirty="0"/>
            <a:t>Infection virale</a:t>
          </a:r>
          <a:endParaRPr lang="en-US" dirty="0"/>
        </a:p>
      </dgm:t>
    </dgm:pt>
    <dgm:pt modelId="{208FDF79-C98A-4D7D-B439-50EA63796575}" type="parTrans" cxnId="{002B1FA1-360E-491E-959E-0D91D87E5481}">
      <dgm:prSet/>
      <dgm:spPr/>
      <dgm:t>
        <a:bodyPr/>
        <a:lstStyle/>
        <a:p>
          <a:endParaRPr lang="en-US"/>
        </a:p>
      </dgm:t>
    </dgm:pt>
    <dgm:pt modelId="{413FA7DF-826D-4146-8A20-5711AB8CC624}" type="sibTrans" cxnId="{002B1FA1-360E-491E-959E-0D91D87E5481}">
      <dgm:prSet/>
      <dgm:spPr/>
      <dgm:t>
        <a:bodyPr/>
        <a:lstStyle/>
        <a:p>
          <a:endParaRPr lang="en-US"/>
        </a:p>
      </dgm:t>
    </dgm:pt>
    <dgm:pt modelId="{8FBAE6F4-3F34-4BE8-887A-D0B7075052FD}">
      <dgm:prSet/>
      <dgm:spPr/>
      <dgm:t>
        <a:bodyPr/>
        <a:lstStyle/>
        <a:p>
          <a:r>
            <a:rPr lang="fr-CA"/>
            <a:t>Médicament concomitant</a:t>
          </a:r>
          <a:endParaRPr lang="en-US"/>
        </a:p>
      </dgm:t>
    </dgm:pt>
    <dgm:pt modelId="{BF42FE9A-21F0-487C-BB4D-C024FC05BEEB}" type="parTrans" cxnId="{8FF5FCE1-9014-4E50-82FC-256A0FE37B30}">
      <dgm:prSet/>
      <dgm:spPr/>
      <dgm:t>
        <a:bodyPr/>
        <a:lstStyle/>
        <a:p>
          <a:endParaRPr lang="en-US"/>
        </a:p>
      </dgm:t>
    </dgm:pt>
    <dgm:pt modelId="{35CFB6B6-3E43-4F8A-8ABA-4F50B9B13740}" type="sibTrans" cxnId="{8FF5FCE1-9014-4E50-82FC-256A0FE37B30}">
      <dgm:prSet/>
      <dgm:spPr/>
      <dgm:t>
        <a:bodyPr/>
        <a:lstStyle/>
        <a:p>
          <a:endParaRPr lang="en-US"/>
        </a:p>
      </dgm:t>
    </dgm:pt>
    <dgm:pt modelId="{E086A3B8-F0F8-447D-94D2-C316DD2A588E}">
      <dgm:prSet/>
      <dgm:spPr/>
      <dgm:t>
        <a:bodyPr/>
        <a:lstStyle/>
        <a:p>
          <a:r>
            <a:rPr lang="fr-CA"/>
            <a:t>Mauvaise manipulation d’échantillon</a:t>
          </a:r>
          <a:endParaRPr lang="en-US"/>
        </a:p>
      </dgm:t>
    </dgm:pt>
    <dgm:pt modelId="{9FD98626-408C-4D9D-B3C8-99BBEE896E0B}" type="parTrans" cxnId="{D345A5C4-B412-4F16-8E52-2B353CA8EDDF}">
      <dgm:prSet/>
      <dgm:spPr/>
      <dgm:t>
        <a:bodyPr/>
        <a:lstStyle/>
        <a:p>
          <a:endParaRPr lang="en-US"/>
        </a:p>
      </dgm:t>
    </dgm:pt>
    <dgm:pt modelId="{48903160-734B-4859-8897-67E68431271B}" type="sibTrans" cxnId="{D345A5C4-B412-4F16-8E52-2B353CA8EDDF}">
      <dgm:prSet/>
      <dgm:spPr/>
      <dgm:t>
        <a:bodyPr/>
        <a:lstStyle/>
        <a:p>
          <a:endParaRPr lang="en-US"/>
        </a:p>
      </dgm:t>
    </dgm:pt>
    <dgm:pt modelId="{2BB7C706-C7BB-431F-BC2E-E3C3E3DF186E}">
      <dgm:prSet/>
      <dgm:spPr/>
      <dgm:t>
        <a:bodyPr/>
        <a:lstStyle/>
        <a:p>
          <a:r>
            <a:rPr lang="fr-CA"/>
            <a:t>Clozapine</a:t>
          </a:r>
          <a:endParaRPr lang="en-US"/>
        </a:p>
      </dgm:t>
    </dgm:pt>
    <dgm:pt modelId="{D7F3ECC6-0F17-490D-A144-ECE9FAC8AE34}" type="parTrans" cxnId="{B01ABC4C-392C-4219-8713-C52D2ABABEB0}">
      <dgm:prSet/>
      <dgm:spPr/>
      <dgm:t>
        <a:bodyPr/>
        <a:lstStyle/>
        <a:p>
          <a:endParaRPr lang="en-US"/>
        </a:p>
      </dgm:t>
    </dgm:pt>
    <dgm:pt modelId="{06AF4F70-4E5C-4EE0-8178-042F2E068547}" type="sibTrans" cxnId="{B01ABC4C-392C-4219-8713-C52D2ABABEB0}">
      <dgm:prSet/>
      <dgm:spPr/>
      <dgm:t>
        <a:bodyPr/>
        <a:lstStyle/>
        <a:p>
          <a:endParaRPr lang="en-US"/>
        </a:p>
      </dgm:t>
    </dgm:pt>
    <dgm:pt modelId="{B556A92F-1448-4891-9104-E801F6A4FEAF}">
      <dgm:prSet/>
      <dgm:spPr/>
      <dgm:t>
        <a:bodyPr/>
        <a:lstStyle/>
        <a:p>
          <a:r>
            <a:rPr lang="fr-CA" b="1"/>
            <a:t>Reprise possible uniquement si</a:t>
          </a:r>
          <a:r>
            <a:rPr lang="fr-CA"/>
            <a:t> :</a:t>
          </a:r>
          <a:endParaRPr lang="en-US"/>
        </a:p>
      </dgm:t>
    </dgm:pt>
    <dgm:pt modelId="{EDEA57E9-6C84-4EB6-89B0-3F6AA60F93E4}" type="parTrans" cxnId="{B8FF3B92-CD7F-45BD-94BB-112C281EC2DF}">
      <dgm:prSet/>
      <dgm:spPr/>
      <dgm:t>
        <a:bodyPr/>
        <a:lstStyle/>
        <a:p>
          <a:endParaRPr lang="en-US"/>
        </a:p>
      </dgm:t>
    </dgm:pt>
    <dgm:pt modelId="{89B5E2AC-DE93-453F-B472-21A6D5412FEF}" type="sibTrans" cxnId="{B8FF3B92-CD7F-45BD-94BB-112C281EC2DF}">
      <dgm:prSet/>
      <dgm:spPr/>
      <dgm:t>
        <a:bodyPr/>
        <a:lstStyle/>
        <a:p>
          <a:endParaRPr lang="en-US"/>
        </a:p>
      </dgm:t>
    </dgm:pt>
    <dgm:pt modelId="{414EA08A-F797-41A2-86AF-621EAF6EE6DB}">
      <dgm:prSet/>
      <dgm:spPr/>
      <dgm:t>
        <a:bodyPr/>
        <a:lstStyle/>
        <a:p>
          <a:r>
            <a:rPr lang="fr-CA" i="0" dirty="0"/>
            <a:t>De retour en code vert.</a:t>
          </a:r>
          <a:endParaRPr lang="en-US" dirty="0"/>
        </a:p>
      </dgm:t>
    </dgm:pt>
    <dgm:pt modelId="{52C54AC9-CF90-4E39-9D9E-069A88F4074A}" type="parTrans" cxnId="{5D0E92C7-28B9-4D1D-AD83-282A1A1B1B7C}">
      <dgm:prSet/>
      <dgm:spPr/>
      <dgm:t>
        <a:bodyPr/>
        <a:lstStyle/>
        <a:p>
          <a:endParaRPr lang="en-US"/>
        </a:p>
      </dgm:t>
    </dgm:pt>
    <dgm:pt modelId="{53BE3DCF-182F-4F78-9954-DCC9CFAABEC4}" type="sibTrans" cxnId="{5D0E92C7-28B9-4D1D-AD83-282A1A1B1B7C}">
      <dgm:prSet/>
      <dgm:spPr/>
      <dgm:t>
        <a:bodyPr/>
        <a:lstStyle/>
        <a:p>
          <a:endParaRPr lang="en-US"/>
        </a:p>
      </dgm:t>
    </dgm:pt>
    <dgm:pt modelId="{70330AA5-F3EA-4A81-B886-434F927DF752}">
      <dgm:prSet/>
      <dgm:spPr/>
      <dgm:t>
        <a:bodyPr/>
        <a:lstStyle/>
        <a:p>
          <a:r>
            <a:rPr lang="fr-CA" i="0"/>
            <a:t>On peut reprendre la clozapine sans que les neutrophiles soient supérieurs à 2. Le pt devient cas spécial</a:t>
          </a:r>
          <a:endParaRPr lang="en-US"/>
        </a:p>
      </dgm:t>
    </dgm:pt>
    <dgm:pt modelId="{2A19DDB7-B4B1-4161-BCFC-AB53BBB4F19E}" type="parTrans" cxnId="{C57AE695-20A5-490F-B15C-34D2B6803911}">
      <dgm:prSet/>
      <dgm:spPr/>
      <dgm:t>
        <a:bodyPr/>
        <a:lstStyle/>
        <a:p>
          <a:endParaRPr lang="en-US"/>
        </a:p>
      </dgm:t>
    </dgm:pt>
    <dgm:pt modelId="{6D77197D-C593-4603-A0A4-5DC1E4C1D830}" type="sibTrans" cxnId="{C57AE695-20A5-490F-B15C-34D2B6803911}">
      <dgm:prSet/>
      <dgm:spPr/>
      <dgm:t>
        <a:bodyPr/>
        <a:lstStyle/>
        <a:p>
          <a:endParaRPr lang="en-US"/>
        </a:p>
      </dgm:t>
    </dgm:pt>
    <dgm:pt modelId="{629357E9-F5B7-4717-965C-F1BB33A0FD32}">
      <dgm:prSet/>
      <dgm:spPr/>
      <dgm:t>
        <a:bodyPr/>
        <a:lstStyle/>
        <a:p>
          <a:r>
            <a:rPr lang="fr-CA" i="0"/>
            <a:t>Schéma de reprise recommandée</a:t>
          </a:r>
          <a:endParaRPr lang="en-US"/>
        </a:p>
      </dgm:t>
    </dgm:pt>
    <dgm:pt modelId="{ED0A26A5-E082-42F1-AFD5-4024B7789204}" type="parTrans" cxnId="{A33D87C9-F797-4A95-B480-85A030F0D38E}">
      <dgm:prSet/>
      <dgm:spPr/>
      <dgm:t>
        <a:bodyPr/>
        <a:lstStyle/>
        <a:p>
          <a:endParaRPr lang="en-US"/>
        </a:p>
      </dgm:t>
    </dgm:pt>
    <dgm:pt modelId="{9F142996-C6F8-43C2-B4BF-1E37C9B9B7FC}" type="sibTrans" cxnId="{A33D87C9-F797-4A95-B480-85A030F0D38E}">
      <dgm:prSet/>
      <dgm:spPr/>
      <dgm:t>
        <a:bodyPr/>
        <a:lstStyle/>
        <a:p>
          <a:endParaRPr lang="en-US"/>
        </a:p>
      </dgm:t>
    </dgm:pt>
    <dgm:pt modelId="{70B29376-B6F1-4540-8256-39ADC2838B44}">
      <dgm:prSet/>
      <dgm:spPr/>
      <dgm:t>
        <a:bodyPr/>
        <a:lstStyle/>
        <a:p>
          <a:r>
            <a:rPr lang="fr-CA" i="0"/>
            <a:t>Avis favorable de l’équipe multidisciplinaire.</a:t>
          </a:r>
          <a:endParaRPr lang="en-US" dirty="0"/>
        </a:p>
      </dgm:t>
    </dgm:pt>
    <dgm:pt modelId="{C99B31F7-7B2C-4157-AD6B-550F05A738F8}" type="parTrans" cxnId="{4ED62CCF-9C00-45C2-A780-47696A9462AC}">
      <dgm:prSet/>
      <dgm:spPr/>
    </dgm:pt>
    <dgm:pt modelId="{3475EB00-6508-4169-AC11-E18260DC78E4}" type="sibTrans" cxnId="{4ED62CCF-9C00-45C2-A780-47696A9462AC}">
      <dgm:prSet/>
      <dgm:spPr/>
    </dgm:pt>
    <dgm:pt modelId="{1E6952FA-9EAB-4549-BD10-FB6A208D73C2}" type="pres">
      <dgm:prSet presAssocID="{1AD36129-5201-4E82-8FB2-028D42D86A68}" presName="linear" presStyleCnt="0">
        <dgm:presLayoutVars>
          <dgm:animLvl val="lvl"/>
          <dgm:resizeHandles val="exact"/>
        </dgm:presLayoutVars>
      </dgm:prSet>
      <dgm:spPr/>
    </dgm:pt>
    <dgm:pt modelId="{722E8336-41C2-D449-9F49-7460DF930860}" type="pres">
      <dgm:prSet presAssocID="{5FD100D7-4F01-4AA5-AB68-1372D7B49196}" presName="parentText" presStyleLbl="node1" presStyleIdx="0" presStyleCnt="3">
        <dgm:presLayoutVars>
          <dgm:chMax val="0"/>
          <dgm:bulletEnabled val="1"/>
        </dgm:presLayoutVars>
      </dgm:prSet>
      <dgm:spPr/>
    </dgm:pt>
    <dgm:pt modelId="{7BFD52B8-9582-8646-BB6C-E3B0C6B6B786}" type="pres">
      <dgm:prSet presAssocID="{5A9ED6DB-4FF7-4C68-9B50-F460F9559E07}" presName="spacer" presStyleCnt="0"/>
      <dgm:spPr/>
    </dgm:pt>
    <dgm:pt modelId="{CA5DB13D-51E2-9C42-94D2-579E89000CA1}" type="pres">
      <dgm:prSet presAssocID="{1121BA25-6893-441B-B666-EC34B378A57D}" presName="parentText" presStyleLbl="node1" presStyleIdx="1" presStyleCnt="3">
        <dgm:presLayoutVars>
          <dgm:chMax val="0"/>
          <dgm:bulletEnabled val="1"/>
        </dgm:presLayoutVars>
      </dgm:prSet>
      <dgm:spPr/>
    </dgm:pt>
    <dgm:pt modelId="{E63CE13B-1D41-DE44-8C64-70EE8E4400C5}" type="pres">
      <dgm:prSet presAssocID="{1121BA25-6893-441B-B666-EC34B378A57D}" presName="childText" presStyleLbl="revTx" presStyleIdx="0" presStyleCnt="2">
        <dgm:presLayoutVars>
          <dgm:bulletEnabled val="1"/>
        </dgm:presLayoutVars>
      </dgm:prSet>
      <dgm:spPr/>
    </dgm:pt>
    <dgm:pt modelId="{A5A9F7D5-5E10-874E-A3B7-8A53EA0D9AD6}" type="pres">
      <dgm:prSet presAssocID="{B556A92F-1448-4891-9104-E801F6A4FEAF}" presName="parentText" presStyleLbl="node1" presStyleIdx="2" presStyleCnt="3">
        <dgm:presLayoutVars>
          <dgm:chMax val="0"/>
          <dgm:bulletEnabled val="1"/>
        </dgm:presLayoutVars>
      </dgm:prSet>
      <dgm:spPr/>
    </dgm:pt>
    <dgm:pt modelId="{D912F6EB-9328-C54A-AAB9-EBE406001ABB}" type="pres">
      <dgm:prSet presAssocID="{B556A92F-1448-4891-9104-E801F6A4FEAF}" presName="childText" presStyleLbl="revTx" presStyleIdx="1" presStyleCnt="2">
        <dgm:presLayoutVars>
          <dgm:bulletEnabled val="1"/>
        </dgm:presLayoutVars>
      </dgm:prSet>
      <dgm:spPr/>
    </dgm:pt>
  </dgm:ptLst>
  <dgm:cxnLst>
    <dgm:cxn modelId="{A52E0C0E-5E96-1F4C-8BB3-8B56FE1DA182}" type="presOf" srcId="{1AD36129-5201-4E82-8FB2-028D42D86A68}" destId="{1E6952FA-9EAB-4549-BD10-FB6A208D73C2}" srcOrd="0" destOrd="0" presId="urn:microsoft.com/office/officeart/2005/8/layout/vList2"/>
    <dgm:cxn modelId="{2B0CD037-C018-E148-A584-EC835867A659}" type="presOf" srcId="{4B42C437-AA7E-4B67-8CDD-BA57CDAE24E2}" destId="{E63CE13B-1D41-DE44-8C64-70EE8E4400C5}" srcOrd="0" destOrd="2" presId="urn:microsoft.com/office/officeart/2005/8/layout/vList2"/>
    <dgm:cxn modelId="{3825BA45-CEA4-4AFF-BCFD-CBFF6AA7ABD7}" srcId="{1AD36129-5201-4E82-8FB2-028D42D86A68}" destId="{1121BA25-6893-441B-B666-EC34B378A57D}" srcOrd="1" destOrd="0" parTransId="{CD1DC63B-F3B7-4321-8E24-0ADC8A06DCC6}" sibTransId="{99EE61B6-4696-4FA3-B9E2-9AA016BBB06C}"/>
    <dgm:cxn modelId="{B01ABC4C-392C-4219-8713-C52D2ABABEB0}" srcId="{302E4148-3E61-4787-9AEC-7355EAA80E97}" destId="{2BB7C706-C7BB-431F-BC2E-E3C3E3DF186E}" srcOrd="3" destOrd="0" parTransId="{D7F3ECC6-0F17-490D-A144-ECE9FAC8AE34}" sibTransId="{06AF4F70-4E5C-4EE0-8178-042F2E068547}"/>
    <dgm:cxn modelId="{F6EC9452-F695-4CBC-A782-82A8E19141AD}" srcId="{1121BA25-6893-441B-B666-EC34B378A57D}" destId="{302E4148-3E61-4787-9AEC-7355EAA80E97}" srcOrd="1" destOrd="0" parTransId="{9F6086D2-2D04-4402-ABE7-66EBD62A5D5A}" sibTransId="{AEE87138-E07B-426A-B935-EB28D37E101A}"/>
    <dgm:cxn modelId="{77382154-2FCA-8F48-A721-1E3636544FAA}" type="presOf" srcId="{2BB7C706-C7BB-431F-BC2E-E3C3E3DF186E}" destId="{E63CE13B-1D41-DE44-8C64-70EE8E4400C5}" srcOrd="0" destOrd="5" presId="urn:microsoft.com/office/officeart/2005/8/layout/vList2"/>
    <dgm:cxn modelId="{8A553A63-10BB-7F44-81F2-B48620AA01F5}" type="presOf" srcId="{9888FD1A-45B0-4711-8ED4-874A828C0930}" destId="{E63CE13B-1D41-DE44-8C64-70EE8E4400C5}" srcOrd="0" destOrd="0" presId="urn:microsoft.com/office/officeart/2005/8/layout/vList2"/>
    <dgm:cxn modelId="{0B88A069-66F7-EA4A-AECE-1C25EED23C36}" type="presOf" srcId="{629357E9-F5B7-4717-965C-F1BB33A0FD32}" destId="{D912F6EB-9328-C54A-AAB9-EBE406001ABB}" srcOrd="0" destOrd="3" presId="urn:microsoft.com/office/officeart/2005/8/layout/vList2"/>
    <dgm:cxn modelId="{69364776-ADB8-0C4F-8D1C-7755D432EABF}" type="presOf" srcId="{70330AA5-F3EA-4A81-B886-434F927DF752}" destId="{D912F6EB-9328-C54A-AAB9-EBE406001ABB}" srcOrd="0" destOrd="2" presId="urn:microsoft.com/office/officeart/2005/8/layout/vList2"/>
    <dgm:cxn modelId="{B8FF3B92-CD7F-45BD-94BB-112C281EC2DF}" srcId="{1AD36129-5201-4E82-8FB2-028D42D86A68}" destId="{B556A92F-1448-4891-9104-E801F6A4FEAF}" srcOrd="2" destOrd="0" parTransId="{EDEA57E9-6C84-4EB6-89B0-3F6AA60F93E4}" sibTransId="{89B5E2AC-DE93-453F-B472-21A6D5412FEF}"/>
    <dgm:cxn modelId="{C57AE695-20A5-490F-B15C-34D2B6803911}" srcId="{B556A92F-1448-4891-9104-E801F6A4FEAF}" destId="{70330AA5-F3EA-4A81-B886-434F927DF752}" srcOrd="2" destOrd="0" parTransId="{2A19DDB7-B4B1-4161-BCFC-AB53BBB4F19E}" sibTransId="{6D77197D-C593-4603-A0A4-5DC1E4C1D830}"/>
    <dgm:cxn modelId="{002B1FA1-360E-491E-959E-0D91D87E5481}" srcId="{302E4148-3E61-4787-9AEC-7355EAA80E97}" destId="{4B42C437-AA7E-4B67-8CDD-BA57CDAE24E2}" srcOrd="0" destOrd="0" parTransId="{208FDF79-C98A-4D7D-B439-50EA63796575}" sibTransId="{413FA7DF-826D-4146-8A20-5711AB8CC624}"/>
    <dgm:cxn modelId="{D345A5C4-B412-4F16-8E52-2B353CA8EDDF}" srcId="{302E4148-3E61-4787-9AEC-7355EAA80E97}" destId="{E086A3B8-F0F8-447D-94D2-C316DD2A588E}" srcOrd="2" destOrd="0" parTransId="{9FD98626-408C-4D9D-B3C8-99BBEE896E0B}" sibTransId="{48903160-734B-4859-8897-67E68431271B}"/>
    <dgm:cxn modelId="{5D0E92C7-28B9-4D1D-AD83-282A1A1B1B7C}" srcId="{B556A92F-1448-4891-9104-E801F6A4FEAF}" destId="{414EA08A-F797-41A2-86AF-621EAF6EE6DB}" srcOrd="0" destOrd="0" parTransId="{52C54AC9-CF90-4E39-9D9E-069A88F4074A}" sibTransId="{53BE3DCF-182F-4F78-9954-DCC9CFAABEC4}"/>
    <dgm:cxn modelId="{95331EC9-3C57-4685-B80E-AEC72269B2D0}" srcId="{1121BA25-6893-441B-B666-EC34B378A57D}" destId="{9888FD1A-45B0-4711-8ED4-874A828C0930}" srcOrd="0" destOrd="0" parTransId="{E77E53FD-6DF2-4F6E-8DA1-FF80FD1A3255}" sibTransId="{101419BE-265F-402D-965B-2AEEF1057656}"/>
    <dgm:cxn modelId="{AEE53CC9-2F09-8C45-B26B-41484BC19EDD}" type="presOf" srcId="{414EA08A-F797-41A2-86AF-621EAF6EE6DB}" destId="{D912F6EB-9328-C54A-AAB9-EBE406001ABB}" srcOrd="0" destOrd="0" presId="urn:microsoft.com/office/officeart/2005/8/layout/vList2"/>
    <dgm:cxn modelId="{A33D87C9-F797-4A95-B480-85A030F0D38E}" srcId="{B556A92F-1448-4891-9104-E801F6A4FEAF}" destId="{629357E9-F5B7-4717-965C-F1BB33A0FD32}" srcOrd="3" destOrd="0" parTransId="{ED0A26A5-E082-42F1-AFD5-4024B7789204}" sibTransId="{9F142996-C6F8-43C2-B4BF-1E37C9B9B7FC}"/>
    <dgm:cxn modelId="{7D4126CC-F28C-5D4D-AF45-245810445C3F}" type="presOf" srcId="{302E4148-3E61-4787-9AEC-7355EAA80E97}" destId="{E63CE13B-1D41-DE44-8C64-70EE8E4400C5}" srcOrd="0" destOrd="1" presId="urn:microsoft.com/office/officeart/2005/8/layout/vList2"/>
    <dgm:cxn modelId="{4ED62CCF-9C00-45C2-A780-47696A9462AC}" srcId="{B556A92F-1448-4891-9104-E801F6A4FEAF}" destId="{70B29376-B6F1-4540-8256-39ADC2838B44}" srcOrd="1" destOrd="0" parTransId="{C99B31F7-7B2C-4157-AD6B-550F05A738F8}" sibTransId="{3475EB00-6508-4169-AC11-E18260DC78E4}"/>
    <dgm:cxn modelId="{D5A7D2E1-AA0B-4C8A-A760-C0DEB8619700}" srcId="{1AD36129-5201-4E82-8FB2-028D42D86A68}" destId="{5FD100D7-4F01-4AA5-AB68-1372D7B49196}" srcOrd="0" destOrd="0" parTransId="{2D8A3751-FF64-447D-906D-9DFBC773F3A3}" sibTransId="{5A9ED6DB-4FF7-4C68-9B50-F460F9559E07}"/>
    <dgm:cxn modelId="{8FF5FCE1-9014-4E50-82FC-256A0FE37B30}" srcId="{302E4148-3E61-4787-9AEC-7355EAA80E97}" destId="{8FBAE6F4-3F34-4BE8-887A-D0B7075052FD}" srcOrd="1" destOrd="0" parTransId="{BF42FE9A-21F0-487C-BB4D-C024FC05BEEB}" sibTransId="{35CFB6B6-3E43-4F8A-8ABA-4F50B9B13740}"/>
    <dgm:cxn modelId="{9670CAE2-EB51-2647-AC9F-5D169E9D056A}" type="presOf" srcId="{8FBAE6F4-3F34-4BE8-887A-D0B7075052FD}" destId="{E63CE13B-1D41-DE44-8C64-70EE8E4400C5}" srcOrd="0" destOrd="3" presId="urn:microsoft.com/office/officeart/2005/8/layout/vList2"/>
    <dgm:cxn modelId="{4F8F3BE5-6B74-5F43-B132-EA0B6F636F5C}" type="presOf" srcId="{E086A3B8-F0F8-447D-94D2-C316DD2A588E}" destId="{E63CE13B-1D41-DE44-8C64-70EE8E4400C5}" srcOrd="0" destOrd="4" presId="urn:microsoft.com/office/officeart/2005/8/layout/vList2"/>
    <dgm:cxn modelId="{9AEE5BEA-7D25-EC4E-ABD7-B68D6C90ECBA}" type="presOf" srcId="{5FD100D7-4F01-4AA5-AB68-1372D7B49196}" destId="{722E8336-41C2-D449-9F49-7460DF930860}" srcOrd="0" destOrd="0" presId="urn:microsoft.com/office/officeart/2005/8/layout/vList2"/>
    <dgm:cxn modelId="{72343CEB-D7FF-C84A-8D26-D7B0C90DF57E}" type="presOf" srcId="{B556A92F-1448-4891-9104-E801F6A4FEAF}" destId="{A5A9F7D5-5E10-874E-A3B7-8A53EA0D9AD6}" srcOrd="0" destOrd="0" presId="urn:microsoft.com/office/officeart/2005/8/layout/vList2"/>
    <dgm:cxn modelId="{1A58DEF2-EE44-41F2-9147-C294DFC262D3}" type="presOf" srcId="{70B29376-B6F1-4540-8256-39ADC2838B44}" destId="{D912F6EB-9328-C54A-AAB9-EBE406001ABB}" srcOrd="0" destOrd="1" presId="urn:microsoft.com/office/officeart/2005/8/layout/vList2"/>
    <dgm:cxn modelId="{5F1C80F6-E944-064F-BC3B-CD99B4651725}" type="presOf" srcId="{1121BA25-6893-441B-B666-EC34B378A57D}" destId="{CA5DB13D-51E2-9C42-94D2-579E89000CA1}" srcOrd="0" destOrd="0" presId="urn:microsoft.com/office/officeart/2005/8/layout/vList2"/>
    <dgm:cxn modelId="{8CC79C69-E4C8-7C47-AE1A-A8BAC55D843F}" type="presParOf" srcId="{1E6952FA-9EAB-4549-BD10-FB6A208D73C2}" destId="{722E8336-41C2-D449-9F49-7460DF930860}" srcOrd="0" destOrd="0" presId="urn:microsoft.com/office/officeart/2005/8/layout/vList2"/>
    <dgm:cxn modelId="{2EBCED3A-E73F-2744-A1DD-592CF73100D0}" type="presParOf" srcId="{1E6952FA-9EAB-4549-BD10-FB6A208D73C2}" destId="{7BFD52B8-9582-8646-BB6C-E3B0C6B6B786}" srcOrd="1" destOrd="0" presId="urn:microsoft.com/office/officeart/2005/8/layout/vList2"/>
    <dgm:cxn modelId="{B3088B18-45BF-104C-9FE7-B69C5F454063}" type="presParOf" srcId="{1E6952FA-9EAB-4549-BD10-FB6A208D73C2}" destId="{CA5DB13D-51E2-9C42-94D2-579E89000CA1}" srcOrd="2" destOrd="0" presId="urn:microsoft.com/office/officeart/2005/8/layout/vList2"/>
    <dgm:cxn modelId="{E7E3B062-41BD-2444-BCF1-56787EBD8DC9}" type="presParOf" srcId="{1E6952FA-9EAB-4549-BD10-FB6A208D73C2}" destId="{E63CE13B-1D41-DE44-8C64-70EE8E4400C5}" srcOrd="3" destOrd="0" presId="urn:microsoft.com/office/officeart/2005/8/layout/vList2"/>
    <dgm:cxn modelId="{87F12ECD-5889-7640-8036-755C1C0CD04D}" type="presParOf" srcId="{1E6952FA-9EAB-4549-BD10-FB6A208D73C2}" destId="{A5A9F7D5-5E10-874E-A3B7-8A53EA0D9AD6}" srcOrd="4" destOrd="0" presId="urn:microsoft.com/office/officeart/2005/8/layout/vList2"/>
    <dgm:cxn modelId="{27EF04E7-A8D7-084A-B16D-C53E158B7F2D}" type="presParOf" srcId="{1E6952FA-9EAB-4549-BD10-FB6A208D73C2}" destId="{D912F6EB-9328-C54A-AAB9-EBE406001ABB}"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87B7C-B6A3-7C4C-9C48-57220E5BE151}">
      <dsp:nvSpPr>
        <dsp:cNvPr id="0" name=""/>
        <dsp:cNvSpPr/>
      </dsp:nvSpPr>
      <dsp:spPr>
        <a:xfrm>
          <a:off x="2170071" y="924183"/>
          <a:ext cx="2666203" cy="1733032"/>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b="1" kern="1200" noProof="0"/>
            <a:t>Nirvishi Jawaheer, Diplôme d’état de docteure en pharmacie, M.B.A. HEC</a:t>
          </a:r>
          <a:endParaRPr lang="fr-CA" sz="2100" kern="1200" noProof="0"/>
        </a:p>
      </dsp:txBody>
      <dsp:txXfrm>
        <a:off x="2254671" y="1008783"/>
        <a:ext cx="2497003" cy="1563832"/>
      </dsp:txXfrm>
    </dsp:sp>
    <dsp:sp modelId="{72C8CFF9-1A99-D140-BD46-26784ED3AFE8}">
      <dsp:nvSpPr>
        <dsp:cNvPr id="0" name=""/>
        <dsp:cNvSpPr/>
      </dsp:nvSpPr>
      <dsp:spPr>
        <a:xfrm>
          <a:off x="3503173" y="320845"/>
          <a:ext cx="2939709" cy="2939709"/>
        </a:xfrm>
        <a:custGeom>
          <a:avLst/>
          <a:gdLst/>
          <a:ahLst/>
          <a:cxnLst/>
          <a:rect l="0" t="0" r="0" b="0"/>
          <a:pathLst>
            <a:path>
              <a:moveTo>
                <a:pt x="296732" y="584272"/>
              </a:moveTo>
              <a:arcTo wR="1469854" hR="1469854" stAng="13022935" swAng="6354130"/>
            </a:path>
          </a:pathLst>
        </a:custGeom>
        <a:noFill/>
        <a:ln w="6350" cap="flat" cmpd="sng" algn="in">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9F93D51-D7F4-A247-A351-AB46236371F9}">
      <dsp:nvSpPr>
        <dsp:cNvPr id="0" name=""/>
        <dsp:cNvSpPr/>
      </dsp:nvSpPr>
      <dsp:spPr>
        <a:xfrm>
          <a:off x="5109781" y="924183"/>
          <a:ext cx="2666203" cy="1733032"/>
        </a:xfrm>
        <a:prstGeom prst="roundRect">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b="1" kern="1200" noProof="0"/>
            <a:t>Lisiana E. Vigliotti, B.Sc., B. Pharm</a:t>
          </a:r>
          <a:endParaRPr lang="fr-CA" sz="2100" kern="1200" noProof="0"/>
        </a:p>
      </dsp:txBody>
      <dsp:txXfrm>
        <a:off x="5194381" y="1008783"/>
        <a:ext cx="2497003" cy="1563832"/>
      </dsp:txXfrm>
    </dsp:sp>
    <dsp:sp modelId="{CC5056BB-2419-3E45-A65B-86478FAE1432}">
      <dsp:nvSpPr>
        <dsp:cNvPr id="0" name=""/>
        <dsp:cNvSpPr/>
      </dsp:nvSpPr>
      <dsp:spPr>
        <a:xfrm>
          <a:off x="3503173" y="320845"/>
          <a:ext cx="2939709" cy="2939709"/>
        </a:xfrm>
        <a:custGeom>
          <a:avLst/>
          <a:gdLst/>
          <a:ahLst/>
          <a:cxnLst/>
          <a:rect l="0" t="0" r="0" b="0"/>
          <a:pathLst>
            <a:path>
              <a:moveTo>
                <a:pt x="2642977" y="2355437"/>
              </a:moveTo>
              <a:arcTo wR="1469854" hR="1469854" stAng="2222935" swAng="6354130"/>
            </a:path>
          </a:pathLst>
        </a:custGeom>
        <a:noFill/>
        <a:ln w="6350" cap="flat" cmpd="sng" algn="in">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32FF3-A0F2-1B40-91C5-5D92B3A13D4C}">
      <dsp:nvSpPr>
        <dsp:cNvPr id="0" name=""/>
        <dsp:cNvSpPr/>
      </dsp:nvSpPr>
      <dsp:spPr>
        <a:xfrm>
          <a:off x="0" y="1748"/>
          <a:ext cx="9601200" cy="0"/>
        </a:xfrm>
        <a:prstGeom prst="line">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w="6350" cap="flat" cmpd="sng" algn="in">
          <a:solidFill>
            <a:schemeClr val="accent2">
              <a:hueOff val="0"/>
              <a:satOff val="0"/>
              <a:lumOff val="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7548B73D-A10B-E745-AB7D-CD06410F9E4B}">
      <dsp:nvSpPr>
        <dsp:cNvPr id="0" name=""/>
        <dsp:cNvSpPr/>
      </dsp:nvSpPr>
      <dsp:spPr>
        <a:xfrm>
          <a:off x="0" y="1748"/>
          <a:ext cx="9601200" cy="1192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fr-CA" sz="4200" kern="1200" noProof="0"/>
            <a:t>Nirvishi Jawaheer:</a:t>
          </a:r>
        </a:p>
      </dsp:txBody>
      <dsp:txXfrm>
        <a:off x="0" y="1748"/>
        <a:ext cx="9601200" cy="1192634"/>
      </dsp:txXfrm>
    </dsp:sp>
    <dsp:sp modelId="{EE833117-966C-F14A-AD9E-7F2A1BFA7804}">
      <dsp:nvSpPr>
        <dsp:cNvPr id="0" name=""/>
        <dsp:cNvSpPr/>
      </dsp:nvSpPr>
      <dsp:spPr>
        <a:xfrm>
          <a:off x="0" y="1194382"/>
          <a:ext cx="9601200" cy="0"/>
        </a:xfrm>
        <a:prstGeom prst="line">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w="6350" cap="flat" cmpd="sng" algn="in">
          <a:solidFill>
            <a:schemeClr val="accent3">
              <a:hueOff val="0"/>
              <a:satOff val="0"/>
              <a:lumOff val="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3B19D83A-DD9B-B547-B345-E3ABF0D276FA}">
      <dsp:nvSpPr>
        <dsp:cNvPr id="0" name=""/>
        <dsp:cNvSpPr/>
      </dsp:nvSpPr>
      <dsp:spPr>
        <a:xfrm>
          <a:off x="0" y="1194382"/>
          <a:ext cx="9601200" cy="1192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fr-CA" sz="4200" kern="1200" noProof="0"/>
            <a:t>Lisiana E. Vigliotti: </a:t>
          </a:r>
        </a:p>
      </dsp:txBody>
      <dsp:txXfrm>
        <a:off x="0" y="1194382"/>
        <a:ext cx="9601200" cy="1192634"/>
      </dsp:txXfrm>
    </dsp:sp>
    <dsp:sp modelId="{802160C5-E6DB-4F4F-9AB6-5FA6725C2C27}">
      <dsp:nvSpPr>
        <dsp:cNvPr id="0" name=""/>
        <dsp:cNvSpPr/>
      </dsp:nvSpPr>
      <dsp:spPr>
        <a:xfrm>
          <a:off x="0" y="2387017"/>
          <a:ext cx="9601200" cy="0"/>
        </a:xfrm>
        <a:prstGeom prst="line">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w="6350" cap="flat" cmpd="sng" algn="in">
          <a:solidFill>
            <a:schemeClr val="accent4">
              <a:hueOff val="0"/>
              <a:satOff val="0"/>
              <a:lumOff val="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85912E23-30A2-6842-AB05-7CF3A65C3F05}">
      <dsp:nvSpPr>
        <dsp:cNvPr id="0" name=""/>
        <dsp:cNvSpPr/>
      </dsp:nvSpPr>
      <dsp:spPr>
        <a:xfrm>
          <a:off x="0" y="2387017"/>
          <a:ext cx="9601200" cy="1192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fr-CA" sz="4200" kern="1200" noProof="0"/>
            <a:t>Nous recevons des honoraires de HLS…..</a:t>
          </a:r>
        </a:p>
      </dsp:txBody>
      <dsp:txXfrm>
        <a:off x="0" y="2387017"/>
        <a:ext cx="9601200" cy="11926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E8336-41C2-D449-9F49-7460DF930860}">
      <dsp:nvSpPr>
        <dsp:cNvPr id="0" name=""/>
        <dsp:cNvSpPr/>
      </dsp:nvSpPr>
      <dsp:spPr>
        <a:xfrm>
          <a:off x="0" y="30974"/>
          <a:ext cx="9601200" cy="410669"/>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b="1" kern="1200" dirty="0"/>
            <a:t>Reprise du traitement </a:t>
          </a:r>
          <a:r>
            <a:rPr lang="fr-CA" sz="1800" b="1" i="1" kern="1200" dirty="0"/>
            <a:t>(critères stricts)</a:t>
          </a:r>
          <a:endParaRPr lang="en-US" sz="1800" kern="1200" dirty="0"/>
        </a:p>
      </dsp:txBody>
      <dsp:txXfrm>
        <a:off x="20047" y="51021"/>
        <a:ext cx="9561106" cy="370575"/>
      </dsp:txXfrm>
    </dsp:sp>
    <dsp:sp modelId="{CA5DB13D-51E2-9C42-94D2-579E89000CA1}">
      <dsp:nvSpPr>
        <dsp:cNvPr id="0" name=""/>
        <dsp:cNvSpPr/>
      </dsp:nvSpPr>
      <dsp:spPr>
        <a:xfrm>
          <a:off x="0" y="493485"/>
          <a:ext cx="9601200" cy="410669"/>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kern="1200"/>
            <a:t>La </a:t>
          </a:r>
          <a:r>
            <a:rPr lang="fr-CA" sz="1800" b="1" kern="1200"/>
            <a:t>reprise</a:t>
          </a:r>
          <a:r>
            <a:rPr lang="fr-CA" sz="1800" kern="1200"/>
            <a:t> n’est </a:t>
          </a:r>
          <a:r>
            <a:rPr lang="fr-CA" sz="1800" b="1" kern="1200"/>
            <a:t>jamais automatique</a:t>
          </a:r>
          <a:r>
            <a:rPr lang="fr-CA" sz="1800" kern="1200"/>
            <a:t> → nécessite :</a:t>
          </a:r>
          <a:endParaRPr lang="en-US" sz="1800" kern="1200"/>
        </a:p>
      </dsp:txBody>
      <dsp:txXfrm>
        <a:off x="20047" y="513532"/>
        <a:ext cx="9561106" cy="370575"/>
      </dsp:txXfrm>
    </dsp:sp>
    <dsp:sp modelId="{E63CE13B-1D41-DE44-8C64-70EE8E4400C5}">
      <dsp:nvSpPr>
        <dsp:cNvPr id="0" name=""/>
        <dsp:cNvSpPr/>
      </dsp:nvSpPr>
      <dsp:spPr>
        <a:xfrm>
          <a:off x="0" y="904155"/>
          <a:ext cx="9601200" cy="1341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fr-CA" sz="1400" b="1" i="0" kern="1200"/>
            <a:t>Avis d’un hématologue</a:t>
          </a:r>
          <a:r>
            <a:rPr lang="fr-CA" sz="1400" i="0" kern="1200"/>
            <a:t> du </a:t>
          </a:r>
          <a:r>
            <a:rPr lang="fr-CA" sz="1400" b="1" i="0" kern="1200"/>
            <a:t>registre clozapine qui donne le feu vert </a:t>
          </a:r>
          <a:r>
            <a:rPr lang="fr-CA" sz="1400" i="0" kern="1200"/>
            <a:t>.</a:t>
          </a:r>
          <a:endParaRPr lang="en-US" sz="1400" kern="1200"/>
        </a:p>
        <a:p>
          <a:pPr marL="114300" lvl="1" indent="-114300" algn="l" defTabSz="622300">
            <a:lnSpc>
              <a:spcPct val="90000"/>
            </a:lnSpc>
            <a:spcBef>
              <a:spcPct val="0"/>
            </a:spcBef>
            <a:spcAft>
              <a:spcPct val="20000"/>
            </a:spcAft>
            <a:buChar char="•"/>
          </a:pPr>
          <a:r>
            <a:rPr lang="fr-CA" sz="1400" i="0" kern="1200"/>
            <a:t>Évaluation des </a:t>
          </a:r>
          <a:r>
            <a:rPr lang="fr-CA" sz="1400" b="1" i="0" kern="1200"/>
            <a:t>causes du code rouge</a:t>
          </a:r>
          <a:r>
            <a:rPr lang="fr-CA" sz="1400" i="0" kern="1200"/>
            <a:t> :</a:t>
          </a:r>
          <a:endParaRPr lang="en-US" sz="1400" kern="1200"/>
        </a:p>
        <a:p>
          <a:pPr marL="228600" lvl="2" indent="-114300" algn="l" defTabSz="622300">
            <a:lnSpc>
              <a:spcPct val="90000"/>
            </a:lnSpc>
            <a:spcBef>
              <a:spcPct val="0"/>
            </a:spcBef>
            <a:spcAft>
              <a:spcPct val="20000"/>
            </a:spcAft>
            <a:buChar char="•"/>
          </a:pPr>
          <a:r>
            <a:rPr lang="fr-CA" sz="1400" kern="1200" dirty="0"/>
            <a:t>Infection virale</a:t>
          </a:r>
          <a:endParaRPr lang="en-US" sz="1400" kern="1200" dirty="0"/>
        </a:p>
        <a:p>
          <a:pPr marL="228600" lvl="2" indent="-114300" algn="l" defTabSz="622300">
            <a:lnSpc>
              <a:spcPct val="90000"/>
            </a:lnSpc>
            <a:spcBef>
              <a:spcPct val="0"/>
            </a:spcBef>
            <a:spcAft>
              <a:spcPct val="20000"/>
            </a:spcAft>
            <a:buChar char="•"/>
          </a:pPr>
          <a:r>
            <a:rPr lang="fr-CA" sz="1400" kern="1200"/>
            <a:t>Médicament concomitant</a:t>
          </a:r>
          <a:endParaRPr lang="en-US" sz="1400" kern="1200"/>
        </a:p>
        <a:p>
          <a:pPr marL="228600" lvl="2" indent="-114300" algn="l" defTabSz="622300">
            <a:lnSpc>
              <a:spcPct val="90000"/>
            </a:lnSpc>
            <a:spcBef>
              <a:spcPct val="0"/>
            </a:spcBef>
            <a:spcAft>
              <a:spcPct val="20000"/>
            </a:spcAft>
            <a:buChar char="•"/>
          </a:pPr>
          <a:r>
            <a:rPr lang="fr-CA" sz="1400" kern="1200"/>
            <a:t>Mauvaise manipulation d’échantillon</a:t>
          </a:r>
          <a:endParaRPr lang="en-US" sz="1400" kern="1200"/>
        </a:p>
        <a:p>
          <a:pPr marL="228600" lvl="2" indent="-114300" algn="l" defTabSz="622300">
            <a:lnSpc>
              <a:spcPct val="90000"/>
            </a:lnSpc>
            <a:spcBef>
              <a:spcPct val="0"/>
            </a:spcBef>
            <a:spcAft>
              <a:spcPct val="20000"/>
            </a:spcAft>
            <a:buChar char="•"/>
          </a:pPr>
          <a:r>
            <a:rPr lang="fr-CA" sz="1400" kern="1200"/>
            <a:t>Clozapine</a:t>
          </a:r>
          <a:endParaRPr lang="en-US" sz="1400" kern="1200"/>
        </a:p>
      </dsp:txBody>
      <dsp:txXfrm>
        <a:off x="0" y="904155"/>
        <a:ext cx="9601200" cy="1341360"/>
      </dsp:txXfrm>
    </dsp:sp>
    <dsp:sp modelId="{A5A9F7D5-5E10-874E-A3B7-8A53EA0D9AD6}">
      <dsp:nvSpPr>
        <dsp:cNvPr id="0" name=""/>
        <dsp:cNvSpPr/>
      </dsp:nvSpPr>
      <dsp:spPr>
        <a:xfrm>
          <a:off x="0" y="2245515"/>
          <a:ext cx="9601200" cy="410669"/>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b="1" kern="1200"/>
            <a:t>Reprise possible uniquement si</a:t>
          </a:r>
          <a:r>
            <a:rPr lang="fr-CA" sz="1800" kern="1200"/>
            <a:t> :</a:t>
          </a:r>
          <a:endParaRPr lang="en-US" sz="1800" kern="1200"/>
        </a:p>
      </dsp:txBody>
      <dsp:txXfrm>
        <a:off x="20047" y="2265562"/>
        <a:ext cx="9561106" cy="370575"/>
      </dsp:txXfrm>
    </dsp:sp>
    <dsp:sp modelId="{D912F6EB-9328-C54A-AAB9-EBE406001ABB}">
      <dsp:nvSpPr>
        <dsp:cNvPr id="0" name=""/>
        <dsp:cNvSpPr/>
      </dsp:nvSpPr>
      <dsp:spPr>
        <a:xfrm>
          <a:off x="0" y="2656185"/>
          <a:ext cx="9601200"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fr-CA" sz="1400" i="0" kern="1200" dirty="0"/>
            <a:t>De retour en code vert.</a:t>
          </a:r>
          <a:endParaRPr lang="en-US" sz="1400" kern="1200" dirty="0"/>
        </a:p>
        <a:p>
          <a:pPr marL="114300" lvl="1" indent="-114300" algn="l" defTabSz="622300">
            <a:lnSpc>
              <a:spcPct val="90000"/>
            </a:lnSpc>
            <a:spcBef>
              <a:spcPct val="0"/>
            </a:spcBef>
            <a:spcAft>
              <a:spcPct val="20000"/>
            </a:spcAft>
            <a:buChar char="•"/>
          </a:pPr>
          <a:r>
            <a:rPr lang="fr-CA" sz="1400" i="0" kern="1200"/>
            <a:t>Avis favorable de l’équipe multidisciplinaire.</a:t>
          </a:r>
          <a:endParaRPr lang="en-US" sz="1400" kern="1200" dirty="0"/>
        </a:p>
        <a:p>
          <a:pPr marL="114300" lvl="1" indent="-114300" algn="l" defTabSz="622300">
            <a:lnSpc>
              <a:spcPct val="90000"/>
            </a:lnSpc>
            <a:spcBef>
              <a:spcPct val="0"/>
            </a:spcBef>
            <a:spcAft>
              <a:spcPct val="20000"/>
            </a:spcAft>
            <a:buChar char="•"/>
          </a:pPr>
          <a:r>
            <a:rPr lang="fr-CA" sz="1400" i="0" kern="1200"/>
            <a:t>On peut reprendre la clozapine sans que les neutrophiles soient supérieurs à 2. Le pt devient cas spécial</a:t>
          </a:r>
          <a:endParaRPr lang="en-US" sz="1400" kern="1200"/>
        </a:p>
        <a:p>
          <a:pPr marL="114300" lvl="1" indent="-114300" algn="l" defTabSz="622300">
            <a:lnSpc>
              <a:spcPct val="90000"/>
            </a:lnSpc>
            <a:spcBef>
              <a:spcPct val="0"/>
            </a:spcBef>
            <a:spcAft>
              <a:spcPct val="20000"/>
            </a:spcAft>
            <a:buChar char="•"/>
          </a:pPr>
          <a:r>
            <a:rPr lang="fr-CA" sz="1400" i="0" kern="1200"/>
            <a:t>Schéma de reprise recommandée</a:t>
          </a:r>
          <a:endParaRPr lang="en-US" sz="1400" kern="1200"/>
        </a:p>
      </dsp:txBody>
      <dsp:txXfrm>
        <a:off x="0" y="2656185"/>
        <a:ext cx="9601200" cy="894240"/>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61242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414" y="0"/>
            <a:ext cx="2971800" cy="612423"/>
          </a:xfrm>
          <a:prstGeom prst="rect">
            <a:avLst/>
          </a:prstGeom>
        </p:spPr>
        <p:txBody>
          <a:bodyPr vert="horz" lIns="91440" tIns="45720" rIns="91440" bIns="45720" rtlCol="0"/>
          <a:lstStyle>
            <a:lvl1pPr algn="r">
              <a:defRPr sz="1200"/>
            </a:lvl1pPr>
          </a:lstStyle>
          <a:p>
            <a:fld id="{1244FB65-0BD4-8B41-808E-F7F62FDD99C4}" type="datetimeFigureOut">
              <a:rPr lang="fr-FR" smtClean="0"/>
              <a:t>16/03/2026</a:t>
            </a:fld>
            <a:endParaRPr lang="fr-FR"/>
          </a:p>
        </p:txBody>
      </p:sp>
      <p:sp>
        <p:nvSpPr>
          <p:cNvPr id="4" name="Espace réservé de l'image des diapositives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5867402"/>
            <a:ext cx="5486400" cy="4800599"/>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1579580"/>
            <a:ext cx="2971800" cy="61242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414" y="11579580"/>
            <a:ext cx="2971800" cy="612421"/>
          </a:xfrm>
          <a:prstGeom prst="rect">
            <a:avLst/>
          </a:prstGeom>
        </p:spPr>
        <p:txBody>
          <a:bodyPr vert="horz" lIns="91440" tIns="45720" rIns="91440" bIns="45720" rtlCol="0" anchor="b"/>
          <a:lstStyle>
            <a:lvl1pPr algn="r">
              <a:defRPr sz="1200"/>
            </a:lvl1pPr>
          </a:lstStyle>
          <a:p>
            <a:fld id="{97D0CF7C-3A69-E74C-A7BE-B16E8B32837C}" type="slidenum">
              <a:rPr lang="fr-FR" smtClean="0"/>
              <a:t>‹N°›</a:t>
            </a:fld>
            <a:endParaRPr lang="fr-FR"/>
          </a:p>
        </p:txBody>
      </p:sp>
    </p:spTree>
    <p:extLst>
      <p:ext uri="{BB962C8B-B14F-4D97-AF65-F5344CB8AC3E}">
        <p14:creationId xmlns:p14="http://schemas.microsoft.com/office/powerpoint/2010/main" val="1074530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97D0CF7C-3A69-E74C-A7BE-B16E8B32837C}" type="slidenum">
              <a:rPr lang="fr-FR" smtClean="0"/>
              <a:t>1</a:t>
            </a:fld>
            <a:endParaRPr lang="fr-FR"/>
          </a:p>
        </p:txBody>
      </p:sp>
    </p:spTree>
    <p:extLst>
      <p:ext uri="{BB962C8B-B14F-4D97-AF65-F5344CB8AC3E}">
        <p14:creationId xmlns:p14="http://schemas.microsoft.com/office/powerpoint/2010/main" val="3907293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86336-0957-E84B-BB36-05101D436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43242-AC7A-2A2B-BE9A-884A3D0E94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5D557-69B6-C7CA-E39B-6815C3B23153}"/>
              </a:ext>
            </a:extLst>
          </p:cNvPr>
          <p:cNvSpPr>
            <a:spLocks noGrp="1"/>
          </p:cNvSpPr>
          <p:nvPr>
            <p:ph type="body" idx="1"/>
          </p:nvPr>
        </p:nvSpPr>
        <p:spPr/>
        <p:txBody>
          <a:bodyPr/>
          <a:lstStyle/>
          <a:p>
            <a:r>
              <a:rPr lang="en-US"/>
              <a:t>Nouveau chagnements: péricardite, breastfeeding, TDM régulièrement + when infection to see if increase. Mention that changes in monographie are coming.</a:t>
            </a:r>
          </a:p>
        </p:txBody>
      </p:sp>
      <p:sp>
        <p:nvSpPr>
          <p:cNvPr id="4" name="Slide Number Placeholder 3">
            <a:extLst>
              <a:ext uri="{FF2B5EF4-FFF2-40B4-BE49-F238E27FC236}">
                <a16:creationId xmlns:a16="http://schemas.microsoft.com/office/drawing/2014/main" id="{DB102F6B-9C06-27FA-1A9A-BD900A863E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238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4F3DD-0A3E-822A-0DA3-82B61319F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DCF17-522E-C75D-02D2-2BA6438C0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E82ECB-1A3F-7F1B-639B-CCD9624FFFA7}"/>
              </a:ext>
            </a:extLst>
          </p:cNvPr>
          <p:cNvSpPr>
            <a:spLocks noGrp="1"/>
          </p:cNvSpPr>
          <p:nvPr>
            <p:ph type="body" idx="1"/>
          </p:nvPr>
        </p:nvSpPr>
        <p:spPr/>
        <p:txBody>
          <a:bodyPr/>
          <a:lstStyle/>
          <a:p>
            <a:r>
              <a:rPr lang="en-US"/>
              <a:t>Nouveau chagnements: péricardite, breastfeeding, TDM régulièrement + when infection to see if increase. Mention that changes in monographie are coming.</a:t>
            </a:r>
          </a:p>
        </p:txBody>
      </p:sp>
      <p:sp>
        <p:nvSpPr>
          <p:cNvPr id="4" name="Slide Number Placeholder 3">
            <a:extLst>
              <a:ext uri="{FF2B5EF4-FFF2-40B4-BE49-F238E27FC236}">
                <a16:creationId xmlns:a16="http://schemas.microsoft.com/office/drawing/2014/main" id="{E2231418-7873-3AF7-C7C8-E9180389B4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016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12F92-86A3-A02D-E5B6-0BF0C621B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0B0A6-074B-21A5-069A-8469C24B3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3463C9-E4B8-80E8-90D3-F33DA945DA53}"/>
              </a:ext>
            </a:extLst>
          </p:cNvPr>
          <p:cNvSpPr>
            <a:spLocks noGrp="1"/>
          </p:cNvSpPr>
          <p:nvPr>
            <p:ph type="body" idx="1"/>
          </p:nvPr>
        </p:nvSpPr>
        <p:spPr/>
        <p:txBody>
          <a:bodyPr/>
          <a:lstStyle/>
          <a:p>
            <a:r>
              <a:rPr lang="en-US"/>
              <a:t>Nouveau chagnements: péricardite, breastfeeding, TDM régulièrement + when infection to see if increase. Mention that changes in monographie are coming.</a:t>
            </a:r>
          </a:p>
        </p:txBody>
      </p:sp>
      <p:sp>
        <p:nvSpPr>
          <p:cNvPr id="4" name="Slide Number Placeholder 3">
            <a:extLst>
              <a:ext uri="{FF2B5EF4-FFF2-40B4-BE49-F238E27FC236}">
                <a16:creationId xmlns:a16="http://schemas.microsoft.com/office/drawing/2014/main" id="{F72E8A85-3A3A-6253-69E6-AFA8D98FD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498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172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i="0" kern="1200">
                <a:solidFill>
                  <a:schemeClr val="tx1"/>
                </a:solidFill>
                <a:effectLst/>
                <a:latin typeface="+mn-lt"/>
                <a:ea typeface="+mn-ea"/>
                <a:cs typeface="+mn-cs"/>
              </a:rPr>
              <a:t>Les uridines 5’-diphosphates glucuronotransférases(UGT) 1A3 et 1A4 conjuguent la norclozapine</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FCEFD-60D6-954A-A6A5-36A051617B2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26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FCEFD-60D6-954A-A6A5-36A051617B2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916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a:t>La fluvoxamine est parfois utilisée consciemment en association avec la clozapine</a:t>
            </a:r>
            <a:r>
              <a:rPr lang="fr-CA" baseline="0"/>
              <a:t> </a:t>
            </a:r>
            <a:r>
              <a:rPr lang="fr-CA"/>
              <a:t>comme stratégie de traitement.</a:t>
            </a:r>
          </a:p>
          <a:p>
            <a:r>
              <a:rPr lang="fr-CA"/>
              <a:t>Caféine sous toutes ses formes (café, thé, boisson énergisantes, boissons gazeuses</a:t>
            </a:r>
            <a:r>
              <a:rPr lang="fr-CA" baseline="0"/>
              <a:t> etc.)</a:t>
            </a:r>
            <a:endParaRPr lang="fr-CA"/>
          </a:p>
          <a:p>
            <a:r>
              <a:rPr lang="fr-CA"/>
              <a:t>ISRS</a:t>
            </a:r>
            <a:r>
              <a:rPr lang="fr-CA" baseline="0"/>
              <a:t> les plus sécuritaires = Citalopram et Escitalpram</a:t>
            </a:r>
          </a:p>
          <a:p>
            <a:endParaRPr lang="fr-CA" baseline="0"/>
          </a:p>
          <a:p>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FCEFD-60D6-954A-A6A5-36A051617B2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3263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a:t>Tabagisme expliquer l’interaction ainsi</a:t>
            </a:r>
            <a:r>
              <a:rPr lang="fr-CA" baseline="0"/>
              <a:t> que </a:t>
            </a:r>
            <a:r>
              <a:rPr lang="fr-CA"/>
              <a:t> l’impact.</a:t>
            </a:r>
          </a:p>
          <a:p>
            <a:r>
              <a:rPr lang="fr-CA"/>
              <a:t>UGT ce sont les 1A3 et</a:t>
            </a:r>
            <a:r>
              <a:rPr lang="fr-CA" baseline="0"/>
              <a:t> 1A4</a:t>
            </a:r>
          </a:p>
          <a:p>
            <a:r>
              <a:rPr lang="fr-CA" sz="2400" b="1" i="1">
                <a:solidFill>
                  <a:srgbClr val="FF0000"/>
                </a:solidFill>
              </a:rPr>
              <a:t>Si une interaction est  soupçonnée se référer à la plus récente littérature</a:t>
            </a:r>
            <a:r>
              <a:rPr lang="fr-CA" sz="2000" b="1" i="1">
                <a:solidFill>
                  <a:srgbClr val="FF0000"/>
                </a:solidFill>
              </a:rPr>
              <a:t>	</a:t>
            </a:r>
          </a:p>
          <a:p>
            <a:r>
              <a:rPr lang="fr-CA">
                <a:solidFill>
                  <a:srgbClr val="FF0000"/>
                </a:solidFill>
              </a:rPr>
              <a:t>le Guide d’utilisation de la clozapine du IUSMQ est une des bonnes références dans ce domaine</a:t>
            </a:r>
          </a:p>
          <a:p>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FCEFD-60D6-954A-A6A5-36A051617B2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921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a:t>Possibilité d’augmentation du taux sérique de CLZ lors d’une infection aiguë.</a:t>
            </a:r>
          </a:p>
          <a:p>
            <a:endParaRPr lang="fr-CA"/>
          </a:p>
          <a:p>
            <a:r>
              <a:rPr lang="fr-CA"/>
              <a:t>Pendant la phase aigue de l’inflammation, l’interleukin-6 diminue la capacité oxydative des CYP 1A2 à 90% selon certains auteurs . </a:t>
            </a:r>
          </a:p>
          <a:p>
            <a:r>
              <a:rPr lang="fr-CA"/>
              <a:t>Cela explique le risque d’augmentation de la concentration sérique et donc de la  toxicité</a:t>
            </a:r>
            <a:r>
              <a:rPr lang="fr-CA" baseline="0"/>
              <a:t> dans un c</a:t>
            </a:r>
            <a:r>
              <a:rPr lang="fr-CA"/>
              <a:t>ontexte d’infection aigue.</a:t>
            </a:r>
          </a:p>
          <a:p>
            <a:endParaRPr lang="fr-CA"/>
          </a:p>
          <a:p>
            <a:r>
              <a:rPr lang="fr-CA"/>
              <a:t>Discussion des choix de l’antibiotique vs la clozapine</a:t>
            </a:r>
            <a:r>
              <a:rPr lang="fr-CA" baseline="0"/>
              <a:t> et ce </a:t>
            </a:r>
            <a:r>
              <a:rPr lang="fr-CA"/>
              <a:t>qui est adéquat dans ce cas.</a:t>
            </a:r>
          </a:p>
          <a:p>
            <a:endParaRPr lang="fr-CA" baseline="0"/>
          </a:p>
          <a:p>
            <a:r>
              <a:rPr lang="fr-CA" baseline="0"/>
              <a:t>Dans les cas en question: la clozapine a été diminuée à 250 mg le soir même où l’état mental et la somnolence ont été observés. En fait, c’est la pharmacienne qui est allée faire la FSC et a vu l’état de la patiente et a tout de suite demandé de diminuer la dose.  Amélioration a été vue dès le lendemain. </a:t>
            </a:r>
          </a:p>
          <a:p>
            <a:endParaRPr lang="fr-CA" baseline="0"/>
          </a:p>
          <a:p>
            <a:endParaRPr lang="fr-CA" baseline="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FCEFD-60D6-954A-A6A5-36A051617B2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93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200" b="0" i="0" u="none" strike="noStrike" kern="1200" baseline="0">
              <a:solidFill>
                <a:schemeClr val="tx1"/>
              </a:solidFill>
              <a:latin typeface="+mn-lt"/>
              <a:ea typeface="+mn-ea"/>
              <a:cs typeface="+mn-cs"/>
            </a:endParaRPr>
          </a:p>
          <a:p>
            <a:r>
              <a:rPr lang="fr-CA" sz="1200" b="0" i="0" u="none" strike="noStrike" kern="1200" baseline="0">
                <a:solidFill>
                  <a:schemeClr val="tx1"/>
                </a:solidFill>
                <a:latin typeface="+mn-lt"/>
                <a:ea typeface="+mn-ea"/>
                <a:cs typeface="+mn-cs"/>
              </a:rPr>
              <a:t>Quinolones peu ou pas métabolisées par les CYP : levofloxacine ;  moxifloxacine. </a:t>
            </a:r>
          </a:p>
          <a:p>
            <a:r>
              <a:rPr lang="fr-CA" sz="1200" b="0" i="0" u="none" strike="noStrike" kern="1200" baseline="0">
                <a:solidFill>
                  <a:schemeClr val="tx1"/>
                </a:solidFill>
                <a:latin typeface="+mn-lt"/>
                <a:ea typeface="+mn-ea"/>
                <a:cs typeface="+mn-cs"/>
              </a:rPr>
              <a:t>Se référer au guide de Qc. </a:t>
            </a:r>
          </a:p>
          <a:p>
            <a:endParaRPr lang="fr-CA" sz="1200" b="0" i="0" u="none" strike="noStrike" kern="1200" baseline="0">
              <a:solidFill>
                <a:schemeClr val="tx1"/>
              </a:solidFill>
              <a:latin typeface="+mn-lt"/>
              <a:ea typeface="+mn-ea"/>
              <a:cs typeface="+mn-cs"/>
            </a:endParaRPr>
          </a:p>
          <a:p>
            <a:r>
              <a:rPr lang="fr-CA" sz="1200" b="0" i="0" u="none" strike="noStrike" kern="1200" baseline="0">
                <a:solidFill>
                  <a:schemeClr val="tx1"/>
                </a:solidFill>
                <a:latin typeface="+mn-lt"/>
                <a:ea typeface="+mn-ea"/>
                <a:cs typeface="+mn-cs"/>
              </a:rPr>
              <a:t>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FCEFD-60D6-954A-A6A5-36A051617B2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9235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a:t>La clozapine a été conçue dans les années 1960. En 1975, la clozapine a été retirée du marché canadien à la suite de rapports faisant état d’infections mettant la vie en danger et de décès associées à un faible taux de globules blancs (agranulocytose). La clozapine a été réintroduite sur le marché canadien en 1991 avec des exigences de la part de santé canada: …. Entre 1991 et 2003, la clozapine était distribuée par un seul fabricant et les patients étaient surveillés au moyen du registre spécifique à ce fabricant. L'introduction de clozapine générique a engendré la mise sur pied d'autres registres.</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3826D-2F37-D743-9FAF-A7252B2C3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310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a:t>**Je</a:t>
            </a:r>
            <a:r>
              <a:rPr lang="fr-CA" baseline="0"/>
              <a:t> surveille**</a:t>
            </a:r>
            <a:endParaRPr lang="fr-CA"/>
          </a:p>
        </p:txBody>
      </p:sp>
      <p:sp>
        <p:nvSpPr>
          <p:cNvPr id="4" name="Espace réservé du numéro de diapositive 3"/>
          <p:cNvSpPr>
            <a:spLocks noGrp="1"/>
          </p:cNvSpPr>
          <p:nvPr>
            <p:ph type="sldNum" sz="quarter" idx="10"/>
          </p:nvPr>
        </p:nvSpPr>
        <p:spPr/>
        <p:txBody>
          <a:bodyPr/>
          <a:lstStyle/>
          <a:p>
            <a:fld id="{97D0CF7C-3A69-E74C-A7BE-B16E8B32837C}" type="slidenum">
              <a:rPr lang="fr-FR" smtClean="0"/>
              <a:t>32</a:t>
            </a:fld>
            <a:endParaRPr lang="fr-FR"/>
          </a:p>
        </p:txBody>
      </p:sp>
    </p:spTree>
    <p:extLst>
      <p:ext uri="{BB962C8B-B14F-4D97-AF65-F5344CB8AC3E}">
        <p14:creationId xmlns:p14="http://schemas.microsoft.com/office/powerpoint/2010/main" val="1731000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3826D-2F37-D743-9FAF-A7252B2C3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8290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B350B-8C09-A124-92BF-2A04380E572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D5914B1-AD53-138D-11CF-37CB889A53B6}"/>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30D7A486-2EC3-2641-A8C0-EAF200227819}"/>
              </a:ext>
            </a:extLst>
          </p:cNvPr>
          <p:cNvSpPr>
            <a:spLocks noGrp="1"/>
          </p:cNvSpPr>
          <p:nvPr>
            <p:ph type="body" idx="1"/>
          </p:nvPr>
        </p:nvSpPr>
        <p:spPr/>
        <p:txBody>
          <a:bodyPr/>
          <a:lstStyle/>
          <a:p>
            <a:r>
              <a:rPr lang="fr-CA"/>
              <a:t>Parler</a:t>
            </a:r>
            <a:r>
              <a:rPr lang="fr-CA" baseline="0"/>
              <a:t> only of bcm because le reste is a repeat</a:t>
            </a:r>
          </a:p>
          <a:p>
            <a:endParaRPr lang="fr-CA"/>
          </a:p>
          <a:p>
            <a:endParaRPr lang="fr-CA"/>
          </a:p>
        </p:txBody>
      </p:sp>
      <p:sp>
        <p:nvSpPr>
          <p:cNvPr id="4" name="Espace réservé du numéro de diapositive 3">
            <a:extLst>
              <a:ext uri="{FF2B5EF4-FFF2-40B4-BE49-F238E27FC236}">
                <a16:creationId xmlns:a16="http://schemas.microsoft.com/office/drawing/2014/main" id="{C653D47D-FC6A-9F9A-1434-7E40DA050AB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6129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a:t>***HMR pour</a:t>
            </a:r>
            <a:r>
              <a:rPr lang="fr-CA" baseline="0"/>
              <a:t> le moment</a:t>
            </a:r>
          </a:p>
          <a:p>
            <a:r>
              <a:rPr lang="fr-CA" baseline="0"/>
              <a:t>clozapinémie : Outils de surveillance (hopital vs externe). See info in guide. Ou au registre. </a:t>
            </a:r>
          </a:p>
          <a:p>
            <a:r>
              <a:rPr lang="fr-CA" sz="1200" kern="1200">
                <a:solidFill>
                  <a:schemeClr val="tx1"/>
                </a:solidFill>
                <a:effectLst/>
                <a:latin typeface="+mn-lt"/>
                <a:ea typeface="+mn-ea"/>
                <a:cs typeface="+mn-cs"/>
              </a:rPr>
              <a:t>Signes d’infection : symptômes pseudo-grippaux*, fièvre, frissons, maux de gorge, aphtes, léthargie, faiblesse.  En présence de ceux-ci, il pourrait être jugé nécessaire de faire une FSC de contrôle rapidement. </a:t>
            </a:r>
            <a:endParaRPr lang="fr-CA" baseline="0"/>
          </a:p>
          <a:p>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578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97D0CF7C-3A69-E74C-A7BE-B16E8B32837C}" type="slidenum">
              <a:rPr lang="fr-FR" smtClean="0"/>
              <a:t>44</a:t>
            </a:fld>
            <a:endParaRPr lang="fr-FR"/>
          </a:p>
        </p:txBody>
      </p:sp>
    </p:spTree>
    <p:extLst>
      <p:ext uri="{BB962C8B-B14F-4D97-AF65-F5344CB8AC3E}">
        <p14:creationId xmlns:p14="http://schemas.microsoft.com/office/powerpoint/2010/main" val="26841438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a:t>Habituellement, infirmière</a:t>
            </a:r>
            <a:r>
              <a:rPr lang="fr-CA" baseline="0"/>
              <a:t> attitrée au dossier. </a:t>
            </a:r>
          </a:p>
          <a:p>
            <a:r>
              <a:rPr lang="fr-CA"/>
              <a:t>l’équipe médicale du patient.</a:t>
            </a:r>
            <a:r>
              <a:rPr lang="fr-CA" baseline="0"/>
              <a:t> C’est qui? Expliquer notre équipe à HJT?</a:t>
            </a:r>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841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9D915-B0FA-258D-C1BB-06EA9BB1E25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3772C54-7747-F11C-51CF-862866C1484E}"/>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573DC7F1-D526-7416-2161-B04CF81B0C31}"/>
              </a:ext>
            </a:extLst>
          </p:cNvPr>
          <p:cNvSpPr>
            <a:spLocks noGrp="1"/>
          </p:cNvSpPr>
          <p:nvPr>
            <p:ph type="body" idx="1"/>
          </p:nvPr>
        </p:nvSpPr>
        <p:spPr/>
        <p:txBody>
          <a:bodyPr/>
          <a:lstStyle/>
          <a:p>
            <a:r>
              <a:rPr lang="fr-CA"/>
              <a:t>Habituellement, infirmière</a:t>
            </a:r>
            <a:r>
              <a:rPr lang="fr-CA" baseline="0"/>
              <a:t> attitrée au dossier. </a:t>
            </a:r>
          </a:p>
          <a:p>
            <a:r>
              <a:rPr lang="fr-CA"/>
              <a:t>l’équipe médicale du patient.</a:t>
            </a:r>
            <a:r>
              <a:rPr lang="fr-CA" baseline="0"/>
              <a:t> C’est qui? Expliquer notre équipe à HJT?</a:t>
            </a:r>
            <a:endParaRPr lang="fr-CA"/>
          </a:p>
        </p:txBody>
      </p:sp>
      <p:sp>
        <p:nvSpPr>
          <p:cNvPr id="4" name="Espace réservé du numéro de diapositive 3">
            <a:extLst>
              <a:ext uri="{FF2B5EF4-FFF2-40B4-BE49-F238E27FC236}">
                <a16:creationId xmlns:a16="http://schemas.microsoft.com/office/drawing/2014/main" id="{D9DFD2F1-C8D9-69C7-A989-0DF8B6A9E11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307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97D0CF7C-3A69-E74C-A7BE-B16E8B32837C}" type="slidenum">
              <a:rPr lang="fr-FR" smtClean="0"/>
              <a:t>53</a:t>
            </a:fld>
            <a:endParaRPr lang="fr-FR"/>
          </a:p>
        </p:txBody>
      </p:sp>
    </p:spTree>
    <p:extLst>
      <p:ext uri="{BB962C8B-B14F-4D97-AF65-F5344CB8AC3E}">
        <p14:creationId xmlns:p14="http://schemas.microsoft.com/office/powerpoint/2010/main" val="1613047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u="sng"/>
              <a:t>Comment favoriser une utilisation sécuritaire de la clozapine?</a:t>
            </a:r>
          </a:p>
          <a:p>
            <a:endParaRPr lang="fr-CA"/>
          </a:p>
        </p:txBody>
      </p:sp>
      <p:sp>
        <p:nvSpPr>
          <p:cNvPr id="4" name="Espace réservé du numéro de diapositive 3"/>
          <p:cNvSpPr>
            <a:spLocks noGrp="1"/>
          </p:cNvSpPr>
          <p:nvPr>
            <p:ph type="sldNum" sz="quarter" idx="10"/>
          </p:nvPr>
        </p:nvSpPr>
        <p:spPr/>
        <p:txBody>
          <a:bodyPr/>
          <a:lstStyle/>
          <a:p>
            <a:fld id="{97D0CF7C-3A69-E74C-A7BE-B16E8B32837C}" type="slidenum">
              <a:rPr lang="fr-FR" smtClean="0"/>
              <a:t>54</a:t>
            </a:fld>
            <a:endParaRPr lang="fr-FR"/>
          </a:p>
        </p:txBody>
      </p:sp>
    </p:spTree>
    <p:extLst>
      <p:ext uri="{BB962C8B-B14F-4D97-AF65-F5344CB8AC3E}">
        <p14:creationId xmlns:p14="http://schemas.microsoft.com/office/powerpoint/2010/main" val="18320511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97D0CF7C-3A69-E74C-A7BE-B16E8B32837C}" type="slidenum">
              <a:rPr lang="fr-FR" smtClean="0"/>
              <a:t>55</a:t>
            </a:fld>
            <a:endParaRPr lang="fr-FR"/>
          </a:p>
        </p:txBody>
      </p:sp>
    </p:spTree>
    <p:extLst>
      <p:ext uri="{BB962C8B-B14F-4D97-AF65-F5344CB8AC3E}">
        <p14:creationId xmlns:p14="http://schemas.microsoft.com/office/powerpoint/2010/main" val="2901776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3237">
              <a:defRPr/>
            </a:pPr>
            <a:r>
              <a:rPr lang="fr-CA"/>
              <a:t>La clozapine a été conçue dans les années 1960. En 1975, la clozapine a été retirée du marché canadien à la suite de rapports faisant état d’infections mettant la vie en danger et de décès associées à un faible taux de globules blancs (agranulocytose). La clozapine a été réintroduite sur le marché canadien en 1991 avec des exigences de la part de santé canada: …. Entre 1991 et 2003, la clozapine était distribuée par un seul fabricant et les patients étaient surveillés au moyen du registre spécifique à ce fabricant. L'introduction de clozapine générique a engendré la mise sur pied d'autres registres.</a:t>
            </a:r>
          </a:p>
          <a:p>
            <a:pPr defTabSz="933237">
              <a:defRPr/>
            </a:pPr>
            <a:endParaRPr lang="fr-CA"/>
          </a:p>
          <a:p>
            <a:pPr defTabSz="933237">
              <a:defRPr/>
            </a:pPr>
            <a:r>
              <a:rPr lang="fr-CA"/>
              <a:t>Appel le 25 août</a:t>
            </a:r>
            <a:r>
              <a:rPr lang="fr-CA" baseline="0"/>
              <a:t> 2025 à</a:t>
            </a:r>
            <a:r>
              <a:rPr lang="fr-CA"/>
              <a:t>15:35 Audrey</a:t>
            </a:r>
            <a:r>
              <a:rPr lang="fr-CA" baseline="0"/>
              <a:t> chez AASPIRE: neutro seulement même si monographie n’a pas été mise à jour. </a:t>
            </a:r>
            <a:endParaRPr lang="fr-CA"/>
          </a:p>
          <a:p>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7769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898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50A0A066-4DFC-492F-B2F7-7F857887EA63}" type="slidenum">
              <a:rPr lang="fr-CA" smtClean="0"/>
              <a:t>10</a:t>
            </a:fld>
            <a:endParaRPr lang="fr-CA"/>
          </a:p>
        </p:txBody>
      </p:sp>
    </p:spTree>
    <p:extLst>
      <p:ext uri="{BB962C8B-B14F-4D97-AF65-F5344CB8AC3E}">
        <p14:creationId xmlns:p14="http://schemas.microsoft.com/office/powerpoint/2010/main" val="808637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6633-AD91-D38C-CA5E-D2526F2E25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28AB7D-555C-A2CD-3E24-82A27B4F1C6B}"/>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1B903942-F353-F9A9-E646-478E4CD6E55B}"/>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4F60D09B-A2E6-4F53-07F8-45FBB5E1F8DE}"/>
              </a:ext>
            </a:extLst>
          </p:cNvPr>
          <p:cNvSpPr>
            <a:spLocks noGrp="1"/>
          </p:cNvSpPr>
          <p:nvPr>
            <p:ph type="sldNum" sz="quarter" idx="10"/>
          </p:nvPr>
        </p:nvSpPr>
        <p:spPr/>
        <p:txBody>
          <a:bodyPr/>
          <a:lstStyle/>
          <a:p>
            <a:fld id="{50A0A066-4DFC-492F-B2F7-7F857887EA63}" type="slidenum">
              <a:rPr lang="fr-CA" smtClean="0"/>
              <a:t>11</a:t>
            </a:fld>
            <a:endParaRPr lang="fr-CA"/>
          </a:p>
        </p:txBody>
      </p:sp>
    </p:spTree>
    <p:extLst>
      <p:ext uri="{BB962C8B-B14F-4D97-AF65-F5344CB8AC3E}">
        <p14:creationId xmlns:p14="http://schemas.microsoft.com/office/powerpoint/2010/main" val="589135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EF0BC-C53D-6EFA-9AF6-960D965A4B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F48240-B5D9-4C75-368E-B62900FB11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BA86CBC-FD85-ECE6-BE8C-2D38AFB5B566}"/>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3A09FBC-C28B-B752-4982-A135C15BF5EF}"/>
              </a:ext>
            </a:extLst>
          </p:cNvPr>
          <p:cNvSpPr>
            <a:spLocks noGrp="1"/>
          </p:cNvSpPr>
          <p:nvPr>
            <p:ph type="sldNum" sz="quarter" idx="10"/>
          </p:nvPr>
        </p:nvSpPr>
        <p:spPr/>
        <p:txBody>
          <a:bodyPr/>
          <a:lstStyle/>
          <a:p>
            <a:fld id="{97D0CF7C-3A69-E74C-A7BE-B16E8B32837C}" type="slidenum">
              <a:rPr lang="fr-FR" smtClean="0"/>
              <a:t>12</a:t>
            </a:fld>
            <a:endParaRPr lang="fr-FR"/>
          </a:p>
        </p:txBody>
      </p:sp>
    </p:spTree>
    <p:extLst>
      <p:ext uri="{BB962C8B-B14F-4D97-AF65-F5344CB8AC3E}">
        <p14:creationId xmlns:p14="http://schemas.microsoft.com/office/powerpoint/2010/main" val="3960433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766F8-8FA8-9B5F-D0D4-7DC88C32C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299CD-EC6A-4B38-5FFD-489D363BEE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127F8B-DAF9-7194-A1D8-DFF49ADF2BB5}"/>
              </a:ext>
            </a:extLst>
          </p:cNvPr>
          <p:cNvSpPr>
            <a:spLocks noGrp="1"/>
          </p:cNvSpPr>
          <p:nvPr>
            <p:ph type="body" idx="1"/>
          </p:nvPr>
        </p:nvSpPr>
        <p:spPr/>
        <p:txBody>
          <a:bodyPr/>
          <a:lstStyle/>
          <a:p>
            <a:endParaRPr lang="fr-CA" noProof="0"/>
          </a:p>
        </p:txBody>
      </p:sp>
      <p:sp>
        <p:nvSpPr>
          <p:cNvPr id="4" name="Slide Number Placeholder 3">
            <a:extLst>
              <a:ext uri="{FF2B5EF4-FFF2-40B4-BE49-F238E27FC236}">
                <a16:creationId xmlns:a16="http://schemas.microsoft.com/office/drawing/2014/main" id="{AB350BB5-73E4-3954-ED50-E6BBBB9D62DA}"/>
              </a:ext>
            </a:extLst>
          </p:cNvPr>
          <p:cNvSpPr>
            <a:spLocks noGrp="1"/>
          </p:cNvSpPr>
          <p:nvPr>
            <p:ph type="sldNum" sz="quarter" idx="10"/>
          </p:nvPr>
        </p:nvSpPr>
        <p:spPr/>
        <p:txBody>
          <a:bodyPr/>
          <a:lstStyle/>
          <a:p>
            <a:fld id="{FB3FCEFD-60D6-954A-A6A5-36A051617B2B}" type="slidenum">
              <a:rPr lang="en-CA" smtClean="0"/>
              <a:t>15</a:t>
            </a:fld>
            <a:endParaRPr lang="en-CA"/>
          </a:p>
        </p:txBody>
      </p:sp>
    </p:spTree>
    <p:extLst>
      <p:ext uri="{BB962C8B-B14F-4D97-AF65-F5344CB8AC3E}">
        <p14:creationId xmlns:p14="http://schemas.microsoft.com/office/powerpoint/2010/main" val="209476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Nouveau chagnements: péricardite, breastfeeding, TDM régulièrement + when infection to see if increase. Mention that changes in monographie are coming.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A0A066-4DFC-492F-B2F7-7F857887EA63}"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856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F43FDE-DE57-1F4C-B18D-1A50F89A2369}"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90479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63835A-0628-3548-8336-F2ECB372CC4F}"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988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249C73-1C2B-F240-BFEA-A70AEEE5068B}"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5028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rm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norm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C3E629FC-A58B-E743-B2BC-1F466E6E6D93}" type="datetime1">
              <a:rPr lang="fr-FR" smtClean="0"/>
              <a:t>16/03/2026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3649092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AFEE808-A669-5F49-BBC6-55A3BF493E9D}"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737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9B2194-CF28-EA45-B70D-9220F0D99B3E}"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96343587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DE0276-1801-6446-8FD2-754A21D7C8B2}"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2094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F46D795-94D3-544B-A3F2-E85F0FD520B8}"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08757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C7EA323-BF5E-3541-90D9-1F0B6140C280}"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07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5D1C7FA-7FA9-5F44-8110-190F577EE66E}"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514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E327290-F7E7-6544-B0B4-C90D95007FAC}"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655398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76CEA59-96B5-BD49-8CD8-B1533C480E0C}"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94569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79DBA08-12E0-394D-B203-CD087D46EE71}" type="datetime1">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16/03/2026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Tree>
    <p:extLst>
      <p:ext uri="{BB962C8B-B14F-4D97-AF65-F5344CB8AC3E}">
        <p14:creationId xmlns:p14="http://schemas.microsoft.com/office/powerpoint/2010/main" val="1218753779"/>
      </p:ext>
    </p:extLst>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 id="2147484614" r:id="rId12"/>
  </p:sldLayoutIdLst>
  <p:hf hdr="0" ftr="0" dt="0"/>
  <p:txStyles>
    <p:titleStyle>
      <a:lvl1pPr algn="l" defTabSz="914400" rtl="0" eaLnBrk="1" latinLnBrk="0" hangingPunct="1">
        <a:lnSpc>
          <a:spcPct val="89000"/>
        </a:lnSpc>
        <a:spcBef>
          <a:spcPct val="0"/>
        </a:spcBef>
        <a:buNone/>
        <a:defRPr sz="3600" b="1"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ncan.ca/"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www.aaspire.c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comments" Target="../comments/comment1.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hyperlink" Target="http://www.inesss.qc.ca/"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iusss-capitalenationale.gouv.qc.ca/sites/d8/files/docs/ProfSante/Pharmacie/Guide-utilisation-"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aqiism.org/wp-content/uploads/guide-compendium-compressed.pdf?utm_source=chatgpt.com"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recalls-rappels.canada.ca/fr/avis-rappel/renseignements-importants-sante-canada-sur-distribution-clozapine-au-canada-pou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canada.ca/fr/sante-canada/services/medicaments-produits-sante/medeffet-canada/examens-innocuite/clozapine-globules-blancs.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643467" y="685800"/>
            <a:ext cx="10905066" cy="1485900"/>
          </a:xfrm>
          <a:prstGeom prst="rect">
            <a:avLst/>
          </a:prstGeom>
          <a:noFill/>
        </p:spPr>
        <p:txBody>
          <a:bodyPr vert="horz" lIns="91440" tIns="45720" rIns="91440" bIns="45720" rtlCol="0" anchor="t">
            <a:normAutofit/>
          </a:bodyPr>
          <a:lstStyle/>
          <a:p>
            <a:pPr marL="19050" marR="5080" indent="-5080" algn="ctr"/>
            <a:r>
              <a:rPr lang="fr-CA" sz="4100" noProof="0"/>
              <a:t>La prise en charge de la clozapine : continuité et collaboration hospitalo-communautaire </a:t>
            </a:r>
          </a:p>
        </p:txBody>
      </p:sp>
      <p:sp>
        <p:nvSpPr>
          <p:cNvPr id="4" name="object 4"/>
          <p:cNvSpPr/>
          <p:nvPr/>
        </p:nvSpPr>
        <p:spPr>
          <a:xfrm>
            <a:off x="3714750" y="5524500"/>
            <a:ext cx="4762500" cy="28575"/>
          </a:xfrm>
          <a:custGeom>
            <a:avLst/>
            <a:gdLst/>
            <a:ahLst/>
            <a:cxnLst/>
            <a:rect l="l" t="t" r="r" b="b"/>
            <a:pathLst>
              <a:path w="4762500" h="28575">
                <a:moveTo>
                  <a:pt x="4762500" y="0"/>
                </a:moveTo>
                <a:lnTo>
                  <a:pt x="0" y="0"/>
                </a:lnTo>
                <a:lnTo>
                  <a:pt x="0" y="28575"/>
                </a:lnTo>
                <a:lnTo>
                  <a:pt x="4762500" y="28575"/>
                </a:lnTo>
                <a:lnTo>
                  <a:pt x="4762500" y="0"/>
                </a:lnTo>
                <a:close/>
              </a:path>
            </a:pathLst>
          </a:custGeom>
          <a:solidFill>
            <a:srgbClr val="EC7C30"/>
          </a:solidFill>
        </p:spPr>
        <p:txBody>
          <a:bodyPr wrap="square" lIns="0" tIns="0" rIns="0" bIns="0" rtlCol="0"/>
          <a:lstStyle/>
          <a:p>
            <a:endParaRPr lang="fr-CA" noProof="0"/>
          </a:p>
        </p:txBody>
      </p:sp>
      <p:graphicFrame>
        <p:nvGraphicFramePr>
          <p:cNvPr id="6" name="object 3">
            <a:extLst>
              <a:ext uri="{FF2B5EF4-FFF2-40B4-BE49-F238E27FC236}">
                <a16:creationId xmlns:a16="http://schemas.microsoft.com/office/drawing/2014/main" id="{325E19B3-5E93-8544-A1EA-2D9B0B80674E}"/>
              </a:ext>
            </a:extLst>
          </p:cNvPr>
          <p:cNvGraphicFramePr/>
          <p:nvPr>
            <p:extLst>
              <p:ext uri="{D42A27DB-BD31-4B8C-83A1-F6EECF244321}">
                <p14:modId xmlns:p14="http://schemas.microsoft.com/office/powerpoint/2010/main" val="3182576186"/>
              </p:ext>
            </p:extLst>
          </p:nvPr>
        </p:nvGraphicFramePr>
        <p:xfrm>
          <a:off x="1122972" y="2286000"/>
          <a:ext cx="9946056"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a:extLst>
              <a:ext uri="{FF2B5EF4-FFF2-40B4-BE49-F238E27FC236}">
                <a16:creationId xmlns:a16="http://schemas.microsoft.com/office/drawing/2014/main" id="{5E6C6AEB-8EF5-DA2D-8355-0A4016A1E8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b="1" noProof="0"/>
              <a:t>Rôle des registres clozapine</a:t>
            </a:r>
            <a:r>
              <a:rPr lang="fr-CA" noProof="0"/>
              <a:t>		</a:t>
            </a:r>
          </a:p>
        </p:txBody>
      </p:sp>
      <p:sp>
        <p:nvSpPr>
          <p:cNvPr id="3" name="Espace réservé du contenu 2"/>
          <p:cNvSpPr>
            <a:spLocks noGrp="1"/>
          </p:cNvSpPr>
          <p:nvPr>
            <p:ph idx="1"/>
          </p:nvPr>
        </p:nvSpPr>
        <p:spPr>
          <a:xfrm>
            <a:off x="1371600" y="1752600"/>
            <a:ext cx="9601200" cy="4114800"/>
          </a:xfrm>
        </p:spPr>
        <p:txBody>
          <a:bodyPr>
            <a:noAutofit/>
          </a:bodyPr>
          <a:lstStyle/>
          <a:p>
            <a:r>
              <a:rPr lang="fr-CA" sz="1800" noProof="0"/>
              <a:t>Disponibilité 24h/24h et 365 jours par année. Rapidité!</a:t>
            </a:r>
          </a:p>
          <a:p>
            <a:r>
              <a:rPr lang="fr-CA" sz="1800" noProof="0"/>
              <a:t>Surveillance des neutrophiles.</a:t>
            </a:r>
          </a:p>
          <a:p>
            <a:r>
              <a:rPr lang="fr-CA" sz="1800" noProof="0"/>
              <a:t>Support administratif:</a:t>
            </a:r>
          </a:p>
          <a:p>
            <a:pPr lvl="1">
              <a:lnSpc>
                <a:spcPct val="100000"/>
              </a:lnSpc>
              <a:spcBef>
                <a:spcPts val="0"/>
              </a:spcBef>
              <a:spcAft>
                <a:spcPts val="0"/>
              </a:spcAft>
            </a:pPr>
            <a:r>
              <a:rPr lang="fr-CA" sz="1800" i="0" noProof="0"/>
              <a:t>Portail web; </a:t>
            </a:r>
          </a:p>
          <a:p>
            <a:pPr lvl="1">
              <a:lnSpc>
                <a:spcPct val="100000"/>
              </a:lnSpc>
              <a:spcBef>
                <a:spcPts val="0"/>
              </a:spcBef>
              <a:spcAft>
                <a:spcPts val="0"/>
              </a:spcAft>
            </a:pPr>
            <a:r>
              <a:rPr lang="fr-CA" sz="1800" i="0" noProof="0"/>
              <a:t>Lien entre les pharmacies d’établissements et communautaires. </a:t>
            </a:r>
          </a:p>
          <a:p>
            <a:r>
              <a:rPr lang="fr-CA" sz="1800" noProof="0"/>
              <a:t>Support clinique:</a:t>
            </a:r>
          </a:p>
          <a:p>
            <a:pPr lvl="1">
              <a:lnSpc>
                <a:spcPct val="100000"/>
              </a:lnSpc>
              <a:spcBef>
                <a:spcPts val="0"/>
              </a:spcBef>
              <a:spcAft>
                <a:spcPts val="0"/>
              </a:spcAft>
            </a:pPr>
            <a:r>
              <a:rPr lang="fr-CA" sz="1800" i="0" noProof="0"/>
              <a:t>Codes jaunes et rouges</a:t>
            </a:r>
          </a:p>
          <a:p>
            <a:pPr lvl="1">
              <a:lnSpc>
                <a:spcPct val="100000"/>
              </a:lnSpc>
              <a:spcBef>
                <a:spcPts val="0"/>
              </a:spcBef>
              <a:spcAft>
                <a:spcPts val="0"/>
              </a:spcAft>
            </a:pPr>
            <a:r>
              <a:rPr lang="fr-CA" sz="1800" i="0" noProof="0"/>
              <a:t>Effets secondaires</a:t>
            </a:r>
          </a:p>
          <a:p>
            <a:pPr lvl="1">
              <a:lnSpc>
                <a:spcPct val="100000"/>
              </a:lnSpc>
              <a:spcBef>
                <a:spcPts val="0"/>
              </a:spcBef>
              <a:spcAft>
                <a:spcPts val="0"/>
              </a:spcAft>
            </a:pPr>
            <a:r>
              <a:rPr lang="fr-CA" sz="1800" i="0" noProof="0"/>
              <a:t>Efficacité</a:t>
            </a:r>
          </a:p>
          <a:p>
            <a:pPr lvl="1">
              <a:lnSpc>
                <a:spcPct val="100000"/>
              </a:lnSpc>
              <a:spcBef>
                <a:spcPts val="0"/>
              </a:spcBef>
              <a:spcAft>
                <a:spcPts val="0"/>
              </a:spcAft>
            </a:pPr>
            <a:r>
              <a:rPr lang="fr-CA" sz="1800" i="0" noProof="0"/>
              <a:t>Difficulté avec l’observance aux prises de sang:</a:t>
            </a:r>
          </a:p>
          <a:p>
            <a:pPr lvl="2">
              <a:lnSpc>
                <a:spcPct val="100000"/>
              </a:lnSpc>
              <a:spcBef>
                <a:spcPts val="0"/>
              </a:spcBef>
              <a:spcAft>
                <a:spcPts val="0"/>
              </a:spcAft>
            </a:pPr>
            <a:r>
              <a:rPr lang="fr-CA" noProof="0"/>
              <a:t>Dispositif à utiliser au point de service – mesure des neutrophiles dans le sang capillaire.</a:t>
            </a:r>
          </a:p>
          <a:p>
            <a:pPr lvl="1">
              <a:lnSpc>
                <a:spcPct val="100000"/>
              </a:lnSpc>
              <a:spcBef>
                <a:spcPts val="0"/>
              </a:spcBef>
              <a:spcAft>
                <a:spcPts val="0"/>
              </a:spcAft>
            </a:pPr>
            <a:r>
              <a:rPr lang="fr-CA" sz="1800" i="0" noProof="0"/>
              <a:t>Divers services disponibles selon les réseaux:</a:t>
            </a:r>
          </a:p>
          <a:p>
            <a:pPr lvl="2">
              <a:lnSpc>
                <a:spcPct val="100000"/>
              </a:lnSpc>
              <a:spcBef>
                <a:spcPts val="0"/>
              </a:spcBef>
              <a:spcAft>
                <a:spcPts val="0"/>
              </a:spcAft>
            </a:pPr>
            <a:r>
              <a:rPr lang="fr-CA" noProof="0"/>
              <a:t>Hématologue, psychiatre, cardiologue, infirmière, nutritionniste, formations … </a:t>
            </a:r>
          </a:p>
        </p:txBody>
      </p:sp>
      <p:sp>
        <p:nvSpPr>
          <p:cNvPr id="4" name="Espace réservé du numéro de diapositive 3">
            <a:extLst>
              <a:ext uri="{FF2B5EF4-FFF2-40B4-BE49-F238E27FC236}">
                <a16:creationId xmlns:a16="http://schemas.microsoft.com/office/drawing/2014/main" id="{41064EC1-38B4-0CBB-237A-82624A2DBD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787855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40E02-1396-1FB1-386A-107DB09D981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8CC9BD1-27CF-E554-5A59-DB272DC4CFA2}"/>
              </a:ext>
            </a:extLst>
          </p:cNvPr>
          <p:cNvSpPr>
            <a:spLocks noGrp="1"/>
          </p:cNvSpPr>
          <p:nvPr>
            <p:ph type="title"/>
          </p:nvPr>
        </p:nvSpPr>
        <p:spPr>
          <a:xfrm>
            <a:off x="1371600" y="685800"/>
            <a:ext cx="9601200" cy="1219200"/>
          </a:xfrm>
        </p:spPr>
        <p:txBody>
          <a:bodyPr>
            <a:normAutofit/>
          </a:bodyPr>
          <a:lstStyle/>
          <a:p>
            <a:r>
              <a:rPr lang="fr-CA" b="1" noProof="0"/>
              <a:t>Services pertinents des registres</a:t>
            </a:r>
          </a:p>
        </p:txBody>
      </p:sp>
      <p:sp>
        <p:nvSpPr>
          <p:cNvPr id="3" name="Espace réservé du contenu 2">
            <a:extLst>
              <a:ext uri="{FF2B5EF4-FFF2-40B4-BE49-F238E27FC236}">
                <a16:creationId xmlns:a16="http://schemas.microsoft.com/office/drawing/2014/main" id="{173ED53B-9A8E-469C-E445-CDD18B48F78A}"/>
              </a:ext>
            </a:extLst>
          </p:cNvPr>
          <p:cNvSpPr>
            <a:spLocks noGrp="1"/>
          </p:cNvSpPr>
          <p:nvPr>
            <p:ph idx="1"/>
          </p:nvPr>
        </p:nvSpPr>
        <p:spPr>
          <a:xfrm>
            <a:off x="1342292" y="1676400"/>
            <a:ext cx="10515600" cy="4757738"/>
          </a:xfrm>
        </p:spPr>
        <p:txBody>
          <a:bodyPr>
            <a:normAutofit fontScale="70000" lnSpcReduction="20000"/>
          </a:bodyPr>
          <a:lstStyle/>
          <a:p>
            <a:r>
              <a:rPr lang="fr-CA" noProof="0"/>
              <a:t>Allié important pour la surveillance des neutrophiles:</a:t>
            </a:r>
          </a:p>
          <a:p>
            <a:pPr lvl="1"/>
            <a:r>
              <a:rPr lang="fr-CA" i="0" noProof="0"/>
              <a:t>Signalement d’un code jaune ou rouge;</a:t>
            </a:r>
          </a:p>
          <a:p>
            <a:pPr lvl="1"/>
            <a:r>
              <a:rPr lang="fr-CA" i="0" noProof="0"/>
              <a:t>Signalement de retard des FSC:</a:t>
            </a:r>
          </a:p>
          <a:p>
            <a:pPr lvl="1"/>
            <a:r>
              <a:rPr lang="fr-CA" i="0" noProof="0"/>
              <a:t>Portail facilitant le suivi des FSC.   </a:t>
            </a:r>
          </a:p>
          <a:p>
            <a:pPr lvl="1"/>
            <a:r>
              <a:rPr lang="fr-CA" i="0" noProof="0"/>
              <a:t>Suggestions de cliniques pour faire les FSC lors de voyages. </a:t>
            </a:r>
          </a:p>
          <a:p>
            <a:r>
              <a:rPr lang="fr-CA" noProof="0"/>
              <a:t>Aide avec la gestion des codes jaunes et rouges (hématologue):</a:t>
            </a:r>
          </a:p>
          <a:p>
            <a:pPr lvl="1"/>
            <a:r>
              <a:rPr lang="fr-CA" i="0" noProof="0"/>
              <a:t>Neutropénie bénigne d’origine ethnique; </a:t>
            </a:r>
          </a:p>
          <a:p>
            <a:pPr lvl="1"/>
            <a:r>
              <a:rPr lang="fr-CA" i="0" noProof="0"/>
              <a:t>Patients avec la mention ‘cas spécial’;</a:t>
            </a:r>
          </a:p>
          <a:p>
            <a:pPr lvl="1"/>
            <a:r>
              <a:rPr lang="fr-CA" i="0" noProof="0"/>
              <a:t>Évaluation de la cause du code rouge (clozapine, autre médicament, maladie physique,…);</a:t>
            </a:r>
          </a:p>
          <a:p>
            <a:pPr lvl="1"/>
            <a:r>
              <a:rPr lang="fr-CA" i="0" noProof="0"/>
              <a:t>Reprise de clozapine. </a:t>
            </a:r>
          </a:p>
          <a:p>
            <a:r>
              <a:rPr lang="fr-CA" noProof="0"/>
              <a:t>Aide avec la gestion d’effets secondaires: </a:t>
            </a:r>
          </a:p>
          <a:p>
            <a:pPr lvl="1"/>
            <a:r>
              <a:rPr lang="fr-CA" i="0" noProof="0"/>
              <a:t>Ex: Myocardite, agranulocytose, prise de poids, … </a:t>
            </a:r>
          </a:p>
          <a:p>
            <a:r>
              <a:rPr lang="fr-CA" noProof="0"/>
              <a:t>Optimisation du traitement:</a:t>
            </a:r>
          </a:p>
          <a:p>
            <a:pPr lvl="1"/>
            <a:r>
              <a:rPr lang="fr-CA" i="0" noProof="0"/>
              <a:t>Discussion avec psychiatre spécialisé dans l’utilisation de la clozapine. </a:t>
            </a:r>
          </a:p>
          <a:p>
            <a:r>
              <a:rPr lang="fr-CA" noProof="0"/>
              <a:t>Éducation des équipes traitantes:</a:t>
            </a:r>
          </a:p>
          <a:p>
            <a:pPr lvl="1"/>
            <a:r>
              <a:rPr lang="fr-CA" i="0" noProof="0"/>
              <a:t>Infirmière/infirmier clinicien(ne);</a:t>
            </a:r>
          </a:p>
          <a:p>
            <a:pPr lvl="1"/>
            <a:r>
              <a:rPr lang="fr-CA" i="0" noProof="0"/>
              <a:t>Coordonnateur de clinique. </a:t>
            </a:r>
          </a:p>
          <a:p>
            <a:endParaRPr lang="fr-CA" noProof="0"/>
          </a:p>
          <a:p>
            <a:pPr marL="457200" lvl="1" indent="0">
              <a:buNone/>
            </a:pPr>
            <a:endParaRPr lang="fr-CA" noProof="0"/>
          </a:p>
          <a:p>
            <a:endParaRPr lang="fr-CA" noProof="0"/>
          </a:p>
        </p:txBody>
      </p:sp>
      <p:sp>
        <p:nvSpPr>
          <p:cNvPr id="4" name="Espace réservé du numéro de diapositive 3">
            <a:extLst>
              <a:ext uri="{FF2B5EF4-FFF2-40B4-BE49-F238E27FC236}">
                <a16:creationId xmlns:a16="http://schemas.microsoft.com/office/drawing/2014/main" id="{EF211471-300A-C9C2-95D4-284A5AA1FA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3654321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1CF2B-E3ED-131E-2A40-C8F47766D1F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E5CAC22-6888-69E1-8280-3B79F0C3BFC1}"/>
              </a:ext>
            </a:extLst>
          </p:cNvPr>
          <p:cNvSpPr txBox="1">
            <a:spLocks noGrp="1"/>
          </p:cNvSpPr>
          <p:nvPr>
            <p:ph type="title"/>
          </p:nvPr>
        </p:nvSpPr>
        <p:spPr>
          <a:xfrm>
            <a:off x="920750" y="1545208"/>
            <a:ext cx="3651250" cy="1966564"/>
          </a:xfrm>
          <a:prstGeom prst="rect">
            <a:avLst/>
          </a:prstGeom>
        </p:spPr>
        <p:txBody>
          <a:bodyPr vert="horz" wrap="square" lIns="0" tIns="67945" rIns="0" bIns="0" rtlCol="0">
            <a:normAutofit/>
          </a:bodyPr>
          <a:lstStyle/>
          <a:p>
            <a:pPr marL="12700" marR="5080">
              <a:lnSpc>
                <a:spcPts val="3679"/>
              </a:lnSpc>
              <a:spcBef>
                <a:spcPts val="535"/>
              </a:spcBef>
            </a:pPr>
            <a:r>
              <a:rPr lang="fr-CA" sz="3600" b="1" noProof="0">
                <a:solidFill>
                  <a:schemeClr val="tx2"/>
                </a:solidFill>
                <a:latin typeface="+mj-lt"/>
                <a:cs typeface="+mj-cs"/>
              </a:rPr>
              <a:t>Programmes de soutien et de  surveillance clozapine 2025</a:t>
            </a:r>
          </a:p>
        </p:txBody>
      </p:sp>
      <p:sp>
        <p:nvSpPr>
          <p:cNvPr id="3" name="object 3">
            <a:extLst>
              <a:ext uri="{FF2B5EF4-FFF2-40B4-BE49-F238E27FC236}">
                <a16:creationId xmlns:a16="http://schemas.microsoft.com/office/drawing/2014/main" id="{D25DD84C-BF22-5AE3-A946-FFA80CD2FAD8}"/>
              </a:ext>
            </a:extLst>
          </p:cNvPr>
          <p:cNvSpPr txBox="1"/>
          <p:nvPr/>
        </p:nvSpPr>
        <p:spPr>
          <a:xfrm>
            <a:off x="920750" y="3962400"/>
            <a:ext cx="3651250" cy="1491434"/>
          </a:xfrm>
          <a:prstGeom prst="rect">
            <a:avLst/>
          </a:prstGeom>
        </p:spPr>
        <p:txBody>
          <a:bodyPr vert="horz" wrap="square" lIns="0" tIns="67310" rIns="0" bIns="0" rtlCol="0">
            <a:normAutofit/>
          </a:bodyPr>
          <a:lstStyle/>
          <a:p>
            <a:pPr marL="12700" marR="5080">
              <a:lnSpc>
                <a:spcPts val="3679"/>
              </a:lnSpc>
              <a:spcBef>
                <a:spcPts val="530"/>
              </a:spcBef>
            </a:pPr>
            <a:r>
              <a:rPr lang="fr-CA" sz="3600" b="1" kern="1200" noProof="0">
                <a:solidFill>
                  <a:schemeClr val="accent6">
                    <a:lumMod val="75000"/>
                  </a:schemeClr>
                </a:solidFill>
                <a:latin typeface="+mj-lt"/>
                <a:ea typeface="+mj-ea"/>
                <a:cs typeface="+mj-cs"/>
              </a:rPr>
              <a:t>Non- interchangeabilité des programmes</a:t>
            </a:r>
          </a:p>
        </p:txBody>
      </p:sp>
      <p:sp>
        <p:nvSpPr>
          <p:cNvPr id="4" name="object 4">
            <a:extLst>
              <a:ext uri="{FF2B5EF4-FFF2-40B4-BE49-F238E27FC236}">
                <a16:creationId xmlns:a16="http://schemas.microsoft.com/office/drawing/2014/main" id="{5611A366-CE47-3D66-CEBC-6033F58433A0}"/>
              </a:ext>
            </a:extLst>
          </p:cNvPr>
          <p:cNvSpPr txBox="1"/>
          <p:nvPr/>
        </p:nvSpPr>
        <p:spPr>
          <a:xfrm>
            <a:off x="5251450" y="557301"/>
            <a:ext cx="6019800" cy="6810198"/>
          </a:xfrm>
          <a:prstGeom prst="rect">
            <a:avLst/>
          </a:prstGeom>
        </p:spPr>
        <p:txBody>
          <a:bodyPr vert="horz" wrap="square" lIns="0" tIns="41275" rIns="0" bIns="0" rtlCol="0">
            <a:normAutofit/>
          </a:bodyPr>
          <a:lstStyle/>
          <a:p>
            <a:r>
              <a:rPr lang="fr-CA" sz="1400" b="1" noProof="0"/>
              <a:t>1) Clozaril® (HLS Therapeutics)</a:t>
            </a:r>
          </a:p>
          <a:p>
            <a:r>
              <a:rPr lang="fr-CA" sz="1400" b="1" noProof="0"/>
              <a:t>Programme : RASC (Réseau d’assistance et de soutien Clozaril)</a:t>
            </a:r>
          </a:p>
          <a:p>
            <a:r>
              <a:rPr lang="fr-CA" sz="1400" b="1" noProof="0"/>
              <a:t>Rôle : Programme officiel de surveillance hématologique pour les patients traités avec Clozaril®.</a:t>
            </a:r>
          </a:p>
          <a:p>
            <a:r>
              <a:rPr lang="fr-CA" sz="1400" b="1" noProof="0"/>
              <a:t>Géré par : HLS Therapeutics Inc.</a:t>
            </a:r>
          </a:p>
          <a:p>
            <a:r>
              <a:rPr lang="fr-CA" sz="1400" b="1" noProof="0"/>
              <a:t>Téléphone : 1-800-267-2726</a:t>
            </a:r>
          </a:p>
          <a:p>
            <a:r>
              <a:rPr lang="fr-CA" sz="1400" b="1" noProof="0"/>
              <a:t>Site officiel : </a:t>
            </a:r>
            <a:r>
              <a:rPr lang="fr-CA" sz="1400" b="1" u="sng" noProof="0">
                <a:solidFill>
                  <a:schemeClr val="accent5"/>
                </a:solidFill>
              </a:rPr>
              <a:t>https://www.clozaril.ca</a:t>
            </a:r>
          </a:p>
          <a:p>
            <a:endParaRPr lang="fr-CA" sz="1400" b="1" noProof="0"/>
          </a:p>
          <a:p>
            <a:r>
              <a:rPr lang="fr-CA" sz="1400" b="1" noProof="0"/>
              <a:t>2) Viatris® Clozapine (anciennement Genpharm / GenCAN)</a:t>
            </a:r>
          </a:p>
          <a:p>
            <a:r>
              <a:rPr lang="fr-CA" sz="1400" b="1" noProof="0"/>
              <a:t>Programme : GenCAN </a:t>
            </a:r>
            <a:r>
              <a:rPr lang="fr-CA" sz="1400" b="1" i="1" noProof="0"/>
              <a:t>(toujours actif, mais maintenant sous Viatris)</a:t>
            </a:r>
            <a:endParaRPr lang="fr-CA" sz="1400" b="1" noProof="0"/>
          </a:p>
          <a:p>
            <a:r>
              <a:rPr lang="fr-CA" sz="1400" b="1" noProof="0"/>
              <a:t>Rôle : Suivi hématologique pour les patients sous clozapine générique Viatris.</a:t>
            </a:r>
          </a:p>
          <a:p>
            <a:r>
              <a:rPr lang="fr-CA" sz="1400" b="1" noProof="0"/>
              <a:t>Site officiel : </a:t>
            </a:r>
            <a:r>
              <a:rPr lang="fr-CA" sz="1400" b="1" noProof="0">
                <a:hlinkClick r:id="rId3"/>
              </a:rPr>
              <a:t>https://www.gencan.ca</a:t>
            </a:r>
            <a:endParaRPr lang="fr-CA" sz="1400" b="1" noProof="0"/>
          </a:p>
          <a:p>
            <a:r>
              <a:rPr lang="fr-CA" sz="1400" b="1" noProof="0"/>
              <a:t>Remarque importante : La gestion du programme et du suivi est maintenant intégrée à Viatris.</a:t>
            </a:r>
          </a:p>
          <a:p>
            <a:r>
              <a:rPr lang="fr-CA" sz="1400" b="1" noProof="0"/>
              <a:t>Le nom Genpharm n’est plus utilisé, mais GenCAN reste la plateforme officielle </a:t>
            </a:r>
          </a:p>
          <a:p>
            <a:endParaRPr lang="fr-CA" sz="1400" b="1" noProof="0"/>
          </a:p>
          <a:p>
            <a:r>
              <a:rPr lang="fr-CA" sz="1400" b="1" noProof="0"/>
              <a:t>3) Viatris® Clozapine Orodispersible</a:t>
            </a:r>
          </a:p>
          <a:p>
            <a:r>
              <a:rPr lang="fr-CA" sz="1400" b="1" noProof="0"/>
              <a:t>Particularité : Formulation orale désintégrante de la clozapine.</a:t>
            </a:r>
          </a:p>
          <a:p>
            <a:r>
              <a:rPr lang="fr-CA" sz="1400" b="1" noProof="0"/>
              <a:t>Suivi hématologique : Toujours obligatoire via GenCAN (Viatris).</a:t>
            </a:r>
          </a:p>
          <a:p>
            <a:r>
              <a:rPr lang="fr-CA" sz="1400" b="1" noProof="0"/>
              <a:t>Site officiel : https://www.viatris.ca</a:t>
            </a:r>
          </a:p>
          <a:p>
            <a:endParaRPr lang="fr-CA" sz="1400" b="1" noProof="0"/>
          </a:p>
          <a:p>
            <a:r>
              <a:rPr lang="fr-CA" sz="1400" b="1" noProof="0"/>
              <a:t>4) AA-Clozapine (AA Pharma)</a:t>
            </a:r>
          </a:p>
          <a:p>
            <a:r>
              <a:rPr lang="fr-CA" sz="1400" b="1" noProof="0"/>
              <a:t>Programme : AASPIRE</a:t>
            </a:r>
          </a:p>
          <a:p>
            <a:r>
              <a:rPr lang="fr-CA" sz="1400" b="1" noProof="0"/>
              <a:t>Rôle : Suivi hématologique obligatoire pour les patients sous AA-Clozapine.</a:t>
            </a:r>
          </a:p>
          <a:p>
            <a:r>
              <a:rPr lang="fr-CA" sz="1400" b="1" noProof="0"/>
              <a:t>Site officiel : </a:t>
            </a:r>
            <a:r>
              <a:rPr lang="fr-CA" sz="1400" b="1" noProof="0">
                <a:hlinkClick r:id="rId4"/>
              </a:rPr>
              <a:t>https://www.aaspire.ca</a:t>
            </a:r>
            <a:endParaRPr lang="fr-CA" sz="1400" b="1" noProof="0"/>
          </a:p>
          <a:p>
            <a:endParaRPr lang="fr-CA" sz="1200" noProof="0"/>
          </a:p>
          <a:p>
            <a:pPr lvl="1"/>
            <a:endParaRPr lang="fr-CA" sz="2150" spc="-10" noProof="0">
              <a:latin typeface="Arial"/>
              <a:cs typeface="Arial"/>
            </a:endParaRPr>
          </a:p>
          <a:p>
            <a:pPr marL="12700" marR="67945">
              <a:lnSpc>
                <a:spcPts val="2330"/>
              </a:lnSpc>
              <a:spcBef>
                <a:spcPts val="1090"/>
              </a:spcBef>
              <a:tabLst>
                <a:tab pos="241300" algn="l"/>
              </a:tabLst>
            </a:pPr>
            <a:endParaRPr lang="fr-CA" sz="2150" noProof="0">
              <a:solidFill>
                <a:srgbClr val="FF0000"/>
              </a:solidFill>
              <a:latin typeface="Arial"/>
              <a:cs typeface="Arial"/>
            </a:endParaRPr>
          </a:p>
        </p:txBody>
      </p:sp>
      <p:sp>
        <p:nvSpPr>
          <p:cNvPr id="5" name="Espace réservé du numéro de diapositive 4">
            <a:extLst>
              <a:ext uri="{FF2B5EF4-FFF2-40B4-BE49-F238E27FC236}">
                <a16:creationId xmlns:a16="http://schemas.microsoft.com/office/drawing/2014/main" id="{446B3C8E-37C6-E95A-0C18-69F051FA8B17}"/>
              </a:ext>
            </a:extLst>
          </p:cNvPr>
          <p:cNvSpPr>
            <a:spLocks noGrp="1"/>
          </p:cNvSpPr>
          <p:nvPr>
            <p:ph type="sldNum" sz="quarter" idx="7"/>
          </p:nvPr>
        </p:nvSpPr>
        <p:spPr/>
        <p:txBody>
          <a:bodyPr>
            <a:normAutofit/>
          </a:bodyPr>
          <a:lstStyle/>
          <a:p>
            <a:fld id="{B6F15528-21DE-4FAA-801E-634DDDAF4B2B}" type="slidenum">
              <a:rPr lang="fr-FR" smtClean="0"/>
              <a:t>12</a:t>
            </a:fld>
            <a:endParaRPr lang="fr-F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190263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9B6C1A-6D87-438B-7399-4B5D03A4AE04}"/>
              </a:ext>
            </a:extLst>
          </p:cNvPr>
          <p:cNvSpPr>
            <a:spLocks noGrp="1"/>
          </p:cNvSpPr>
          <p:nvPr>
            <p:ph type="title"/>
          </p:nvPr>
        </p:nvSpPr>
        <p:spPr>
          <a:xfrm>
            <a:off x="1371600" y="685800"/>
            <a:ext cx="9601200" cy="762000"/>
          </a:xfrm>
        </p:spPr>
        <p:txBody>
          <a:bodyPr>
            <a:normAutofit/>
          </a:bodyPr>
          <a:lstStyle/>
          <a:p>
            <a:r>
              <a:rPr lang="fr-CA" sz="2800" dirty="0"/>
              <a:t>Situation aux États-Unis</a:t>
            </a:r>
          </a:p>
        </p:txBody>
      </p:sp>
      <p:sp>
        <p:nvSpPr>
          <p:cNvPr id="3" name="Espace réservé du contenu 2">
            <a:extLst>
              <a:ext uri="{FF2B5EF4-FFF2-40B4-BE49-F238E27FC236}">
                <a16:creationId xmlns:a16="http://schemas.microsoft.com/office/drawing/2014/main" id="{B1EDF756-9AE7-096D-A303-F0EDFAA98A70}"/>
              </a:ext>
            </a:extLst>
          </p:cNvPr>
          <p:cNvSpPr>
            <a:spLocks noGrp="1"/>
          </p:cNvSpPr>
          <p:nvPr>
            <p:ph sz="half" idx="2"/>
          </p:nvPr>
        </p:nvSpPr>
        <p:spPr>
          <a:xfrm>
            <a:off x="1371600" y="1577340"/>
            <a:ext cx="9697428" cy="5314275"/>
          </a:xfrm>
        </p:spPr>
        <p:txBody>
          <a:bodyPr>
            <a:normAutofit/>
          </a:bodyPr>
          <a:lstStyle/>
          <a:p>
            <a:r>
              <a:rPr lang="fr-CA" dirty="0"/>
              <a:t>Clozapine </a:t>
            </a:r>
            <a:r>
              <a:rPr lang="fr-CA" i="1" dirty="0"/>
              <a:t>Risk </a:t>
            </a:r>
            <a:r>
              <a:rPr lang="fr-CA" i="1" dirty="0" err="1"/>
              <a:t>Evaluation</a:t>
            </a:r>
            <a:r>
              <a:rPr lang="fr-CA" i="1" dirty="0"/>
              <a:t> and Mitigation </a:t>
            </a:r>
            <a:r>
              <a:rPr lang="fr-CA" i="1" dirty="0" err="1"/>
              <a:t>Strategies</a:t>
            </a:r>
            <a:r>
              <a:rPr lang="fr-CA" i="1" dirty="0"/>
              <a:t> </a:t>
            </a:r>
            <a:r>
              <a:rPr lang="fr-CA" dirty="0"/>
              <a:t>(REMS) program</a:t>
            </a:r>
          </a:p>
          <a:p>
            <a:r>
              <a:rPr lang="fr-CA" dirty="0"/>
              <a:t>Le programme REMS clozapine est aboli le 24 février 2025 par le FDA. </a:t>
            </a:r>
          </a:p>
          <a:p>
            <a:pPr lvl="1"/>
            <a:r>
              <a:rPr lang="fr-CA" dirty="0"/>
              <a:t>Pas nécessaire pour assurer que bénéfices &gt; risques de la clozapine;</a:t>
            </a:r>
          </a:p>
          <a:p>
            <a:pPr lvl="1"/>
            <a:r>
              <a:rPr lang="fr-CA" dirty="0"/>
              <a:t>Diminuer la pression sur le système de santé;</a:t>
            </a:r>
          </a:p>
          <a:p>
            <a:pPr lvl="1"/>
            <a:r>
              <a:rPr lang="fr-CA" dirty="0"/>
              <a:t>Augmenter l’accès à la clozapine. </a:t>
            </a:r>
          </a:p>
          <a:p>
            <a:r>
              <a:rPr lang="fr-CA" dirty="0"/>
              <a:t>Suivi des NAN demeure une recommandation de la monographie.</a:t>
            </a:r>
          </a:p>
          <a:p>
            <a:r>
              <a:rPr lang="fr-CA" dirty="0"/>
              <a:t>Ne s’applique pas au Canada: 	</a:t>
            </a:r>
          </a:p>
          <a:p>
            <a:pPr lvl="1"/>
            <a:r>
              <a:rPr lang="fr-CA" dirty="0"/>
              <a:t>Les registres clozapine demeurent une obligation. </a:t>
            </a:r>
          </a:p>
          <a:p>
            <a:endParaRPr lang="fr-CA" dirty="0"/>
          </a:p>
        </p:txBody>
      </p:sp>
      <p:sp>
        <p:nvSpPr>
          <p:cNvPr id="5" name="Espace réservé du numéro de diapositive 4">
            <a:extLst>
              <a:ext uri="{FF2B5EF4-FFF2-40B4-BE49-F238E27FC236}">
                <a16:creationId xmlns:a16="http://schemas.microsoft.com/office/drawing/2014/main" id="{EB57DD27-68D3-1E0B-3A45-A99CD43F87CC}"/>
              </a:ext>
            </a:extLst>
          </p:cNvPr>
          <p:cNvSpPr>
            <a:spLocks noGrp="1"/>
          </p:cNvSpPr>
          <p:nvPr>
            <p:ph type="sldNum" sz="quarter" idx="7"/>
          </p:nvPr>
        </p:nvSpPr>
        <p:spPr/>
        <p:txBody>
          <a:bodyPr>
            <a:normAutofit/>
          </a:bodyPr>
          <a:lstStyle/>
          <a:p>
            <a:fld id="{B6F15528-21DE-4FAA-801E-634DDDAF4B2B}" type="slidenum">
              <a:rPr lang="fr-FR" smtClean="0"/>
              <a:t>13</a:t>
            </a:fld>
            <a:endParaRPr lang="fr-F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141363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noProof="0"/>
              <a:t>Catégories de patient</a:t>
            </a:r>
          </a:p>
        </p:txBody>
      </p:sp>
      <p:sp>
        <p:nvSpPr>
          <p:cNvPr id="3" name="Espace réservé du contenu 2"/>
          <p:cNvSpPr>
            <a:spLocks noGrp="1"/>
          </p:cNvSpPr>
          <p:nvPr>
            <p:ph idx="1"/>
          </p:nvPr>
        </p:nvSpPr>
        <p:spPr>
          <a:xfrm>
            <a:off x="1342748" y="1423571"/>
            <a:ext cx="10515600" cy="4775200"/>
          </a:xfrm>
        </p:spPr>
        <p:txBody>
          <a:bodyPr>
            <a:normAutofit fontScale="85000" lnSpcReduction="10000"/>
          </a:bodyPr>
          <a:lstStyle/>
          <a:p>
            <a:r>
              <a:rPr lang="fr-CA" noProof="0" dirty="0"/>
              <a:t>Régulier: </a:t>
            </a:r>
          </a:p>
          <a:p>
            <a:pPr lvl="1"/>
            <a:r>
              <a:rPr lang="fr-CA" i="0" noProof="0" dirty="0"/>
              <a:t>Résultats du NAN classifiés selon les valeurs régulières de la monographie.</a:t>
            </a:r>
          </a:p>
          <a:p>
            <a:r>
              <a:rPr lang="fr-CA" noProof="0" dirty="0"/>
              <a:t>Neutropénie bénigne liée à l’origine ethnique (NBE):</a:t>
            </a:r>
          </a:p>
          <a:p>
            <a:pPr lvl="1"/>
            <a:r>
              <a:rPr lang="fr-CA" i="0" noProof="0" dirty="0"/>
              <a:t>Trouble observé dans certains groupes ethniques dont les valeurs moyennes du NAN sont inférieures aux valeurs de laboratoire habituelles pour le nombre de neutrophiles. </a:t>
            </a:r>
          </a:p>
          <a:p>
            <a:pPr lvl="1"/>
            <a:r>
              <a:rPr lang="fr-CA" i="0" noProof="0" dirty="0"/>
              <a:t>Plus souvent observée chez les personnes d’origine africaine (prévalence d’environ 25 à 50%), certains groupes ethniques du Moyen-Orient, et d’autres groupes ethniques à la peau plus foncée autres que les Caucasiens.</a:t>
            </a:r>
          </a:p>
          <a:p>
            <a:pPr lvl="1"/>
            <a:r>
              <a:rPr lang="fr-CA" i="0" noProof="0" dirty="0"/>
              <a:t>Plus fréquente chez les hommes. </a:t>
            </a:r>
          </a:p>
          <a:p>
            <a:pPr lvl="1"/>
            <a:r>
              <a:rPr lang="fr-CA" i="0" noProof="0" dirty="0"/>
              <a:t>Nombre de cellules souches hématopoïétiques et une maturation myéloïde dans les valeurs normales.</a:t>
            </a:r>
          </a:p>
          <a:p>
            <a:pPr lvl="1"/>
            <a:r>
              <a:rPr lang="fr-CA" i="0" noProof="0" dirty="0"/>
              <a:t>Patients en bonne santé et ne souffrent pas d’infections répétées ou graves. </a:t>
            </a:r>
          </a:p>
          <a:p>
            <a:pPr lvl="1"/>
            <a:r>
              <a:rPr lang="fr-CA" i="0" noProof="0" dirty="0"/>
              <a:t>Aucun risque accru de neutropénie provoquée par la clozapine.</a:t>
            </a:r>
          </a:p>
          <a:p>
            <a:pPr lvl="1"/>
            <a:r>
              <a:rPr lang="fr-CA" i="0" noProof="0" dirty="0"/>
              <a:t>Résultats du NAN classifiés selon des valeurs spécifiques à cette catégorie de patients. </a:t>
            </a:r>
          </a:p>
          <a:p>
            <a:r>
              <a:rPr lang="fr-CA" noProof="0" dirty="0"/>
              <a:t>Cas spécial</a:t>
            </a:r>
          </a:p>
          <a:p>
            <a:pPr lvl="1"/>
            <a:r>
              <a:rPr lang="fr-CA" i="0" noProof="0" dirty="0"/>
              <a:t>Patient dont le NAN est inférieur à ceux des patients réguliers et aux patients avec NBE.</a:t>
            </a:r>
          </a:p>
          <a:p>
            <a:pPr lvl="1"/>
            <a:r>
              <a:rPr lang="fr-CA" i="0" noProof="0" dirty="0"/>
              <a:t>Chaque patient à un barème hématologique qui lui est propre. </a:t>
            </a:r>
          </a:p>
        </p:txBody>
      </p:sp>
      <p:sp>
        <p:nvSpPr>
          <p:cNvPr id="5" name="TextBox 4"/>
          <p:cNvSpPr txBox="1"/>
          <p:nvPr/>
        </p:nvSpPr>
        <p:spPr>
          <a:xfrm>
            <a:off x="2286000" y="6350169"/>
            <a:ext cx="6578221" cy="369332"/>
          </a:xfrm>
          <a:prstGeom prst="rect">
            <a:avLst/>
          </a:prstGeom>
          <a:noFill/>
        </p:spPr>
        <p:txBody>
          <a:bodyPr wrap="square" rtlCol="0">
            <a:normAutofit/>
          </a:bodyPr>
          <a:lstStyle/>
          <a:p>
            <a:r>
              <a:rPr lang="fr-CA" sz="900" noProof="0">
                <a:latin typeface="Calibri" panose="020F0502020204030204" pitchFamily="34" charset="0"/>
                <a:cs typeface="Calibri" panose="020F0502020204030204" pitchFamily="34" charset="0"/>
              </a:rPr>
              <a:t>1. Monographie de GEN-CLOZAPINE (clozapine). Mylan Pharmaceuticals ULC. 24 janvier 2025 (Viatris)</a:t>
            </a:r>
          </a:p>
          <a:p>
            <a:r>
              <a:rPr lang="fr-CA" sz="900" noProof="0">
                <a:latin typeface="Calibri" panose="020F0502020204030204" pitchFamily="34" charset="0"/>
                <a:cs typeface="Calibri" panose="020F0502020204030204" pitchFamily="34" charset="0"/>
              </a:rPr>
              <a:t>2. Monographie de CLOZARIL</a:t>
            </a:r>
            <a:r>
              <a:rPr lang="fr-CA" sz="900" baseline="30000" noProof="0">
                <a:latin typeface="Calibri" panose="020F0502020204030204" pitchFamily="34" charset="0"/>
                <a:cs typeface="Calibri" panose="020F0502020204030204" pitchFamily="34" charset="0"/>
              </a:rPr>
              <a:t>MD</a:t>
            </a:r>
            <a:r>
              <a:rPr lang="fr-CA" sz="900" noProof="0">
                <a:latin typeface="Calibri" panose="020F0502020204030204" pitchFamily="34" charset="0"/>
                <a:cs typeface="Calibri" panose="020F0502020204030204" pitchFamily="34" charset="0"/>
              </a:rPr>
              <a:t> (clozapine). HLS Therapeutics Inc. 29 avril 2022 </a:t>
            </a:r>
          </a:p>
        </p:txBody>
      </p:sp>
      <p:sp>
        <p:nvSpPr>
          <p:cNvPr id="4" name="Espace réservé du numéro de diapositive 3">
            <a:extLst>
              <a:ext uri="{FF2B5EF4-FFF2-40B4-BE49-F238E27FC236}">
                <a16:creationId xmlns:a16="http://schemas.microsoft.com/office/drawing/2014/main" id="{2800F642-348D-7639-8117-B7933E66A2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626643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95588-5930-FE9B-1C2C-BEE279ECC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895690-9A9B-589F-F2AA-99E23ACB73EC}"/>
              </a:ext>
            </a:extLst>
          </p:cNvPr>
          <p:cNvSpPr>
            <a:spLocks noGrp="1"/>
          </p:cNvSpPr>
          <p:nvPr>
            <p:ph type="title"/>
          </p:nvPr>
        </p:nvSpPr>
        <p:spPr>
          <a:xfrm>
            <a:off x="1371600" y="457200"/>
            <a:ext cx="10515600" cy="1714500"/>
          </a:xfrm>
        </p:spPr>
        <p:txBody>
          <a:bodyPr>
            <a:normAutofit/>
          </a:bodyPr>
          <a:lstStyle/>
          <a:p>
            <a:r>
              <a:rPr lang="fr-CA" b="1" noProof="0"/>
              <a:t>Calendrier de la surveillance hématologique</a:t>
            </a:r>
            <a:endParaRPr lang="fr-CA" b="1" baseline="30000" noProof="0"/>
          </a:p>
        </p:txBody>
      </p:sp>
      <p:sp>
        <p:nvSpPr>
          <p:cNvPr id="3" name="Content Placeholder 2">
            <a:extLst>
              <a:ext uri="{FF2B5EF4-FFF2-40B4-BE49-F238E27FC236}">
                <a16:creationId xmlns:a16="http://schemas.microsoft.com/office/drawing/2014/main" id="{1A6BE164-C5CE-EBCC-CE6B-B896FB549938}"/>
              </a:ext>
            </a:extLst>
          </p:cNvPr>
          <p:cNvSpPr>
            <a:spLocks noGrp="1"/>
          </p:cNvSpPr>
          <p:nvPr>
            <p:ph idx="1"/>
          </p:nvPr>
        </p:nvSpPr>
        <p:spPr>
          <a:xfrm>
            <a:off x="1371600" y="1981200"/>
            <a:ext cx="9601200" cy="3581400"/>
          </a:xfrm>
        </p:spPr>
        <p:txBody>
          <a:bodyPr>
            <a:noAutofit/>
          </a:bodyPr>
          <a:lstStyle/>
          <a:p>
            <a:pPr marL="466344" indent="-342900">
              <a:lnSpc>
                <a:spcPct val="100000"/>
              </a:lnSpc>
              <a:spcBef>
                <a:spcPts val="0"/>
              </a:spcBef>
              <a:buClr>
                <a:srgbClr val="0F7A81"/>
              </a:buClr>
            </a:pPr>
            <a:r>
              <a:rPr lang="fr-CA" noProof="0"/>
              <a:t>Neutropénie/agranulocytose: effet secondaire temps-dépendant. </a:t>
            </a:r>
          </a:p>
          <a:p>
            <a:pPr marL="466344" indent="-342900">
              <a:lnSpc>
                <a:spcPct val="100000"/>
              </a:lnSpc>
              <a:spcBef>
                <a:spcPts val="0"/>
              </a:spcBef>
              <a:buClr>
                <a:srgbClr val="0F7A81"/>
              </a:buClr>
            </a:pPr>
            <a:r>
              <a:rPr lang="fr-CA" noProof="0"/>
              <a:t>Fréquence de la surveillance:</a:t>
            </a:r>
          </a:p>
          <a:p>
            <a:pPr marL="996696" lvl="1" indent="-342900">
              <a:lnSpc>
                <a:spcPct val="100000"/>
              </a:lnSpc>
              <a:spcBef>
                <a:spcPts val="0"/>
              </a:spcBef>
              <a:buClr>
                <a:srgbClr val="0F7A81"/>
              </a:buClr>
            </a:pPr>
            <a:r>
              <a:rPr lang="fr-CA" b="1" i="0" noProof="0"/>
              <a:t>1 fois par semaine: </a:t>
            </a:r>
            <a:r>
              <a:rPr lang="fr-CA" i="0" noProof="0"/>
              <a:t>les semaines 1 à 26 après le début de clozapine;</a:t>
            </a:r>
          </a:p>
          <a:p>
            <a:pPr marL="996696" lvl="1" indent="-342900">
              <a:lnSpc>
                <a:spcPct val="100000"/>
              </a:lnSpc>
              <a:spcBef>
                <a:spcPts val="0"/>
              </a:spcBef>
              <a:buClr>
                <a:srgbClr val="0F7A81"/>
              </a:buClr>
            </a:pPr>
            <a:r>
              <a:rPr lang="fr-CA" b="1" i="0" noProof="0"/>
              <a:t>1 fois aux 2 semaines: </a:t>
            </a:r>
            <a:r>
              <a:rPr lang="fr-CA" i="0" noProof="0"/>
              <a:t>les semaines 27 à 52 après le début de clozapine, si les résultats précédents le permettent. Le registre clozapine va avertir Md ou pharmacien quand le changement de fréquence sera possible. </a:t>
            </a:r>
          </a:p>
          <a:p>
            <a:pPr marL="996696" lvl="1" indent="-342900">
              <a:lnSpc>
                <a:spcPct val="100000"/>
              </a:lnSpc>
              <a:spcBef>
                <a:spcPts val="0"/>
              </a:spcBef>
              <a:buClr>
                <a:srgbClr val="0F7A81"/>
              </a:buClr>
            </a:pPr>
            <a:r>
              <a:rPr lang="fr-CA" b="1" i="0" noProof="0"/>
              <a:t>1 fois aux 4 semaines: </a:t>
            </a:r>
            <a:r>
              <a:rPr lang="fr-CA" i="0" noProof="0"/>
              <a:t>après un an de prise de clozapine, si les résultats précédents le permettent. Le registre clozapine va avertir le Md ou pharmacien quand le changement de fréquence sera possible. </a:t>
            </a:r>
          </a:p>
          <a:p>
            <a:pPr marL="466344" indent="-342900">
              <a:lnSpc>
                <a:spcPct val="100000"/>
              </a:lnSpc>
              <a:spcBef>
                <a:spcPts val="0"/>
              </a:spcBef>
              <a:buClr>
                <a:srgbClr val="0F7A81"/>
              </a:buClr>
            </a:pPr>
            <a:r>
              <a:rPr lang="fr-CA" b="1" noProof="0"/>
              <a:t>STAT</a:t>
            </a:r>
            <a:r>
              <a:rPr lang="fr-CA" noProof="0"/>
              <a:t> en tout temps:</a:t>
            </a:r>
          </a:p>
          <a:p>
            <a:pPr marL="996696" lvl="1" indent="-342900">
              <a:lnSpc>
                <a:spcPct val="100000"/>
              </a:lnSpc>
              <a:spcBef>
                <a:spcPts val="0"/>
              </a:spcBef>
              <a:buClr>
                <a:srgbClr val="0F7A81"/>
              </a:buClr>
            </a:pPr>
            <a:r>
              <a:rPr lang="fr-CA" i="0" noProof="0"/>
              <a:t>Si le patient a des symptômes pseudo-grippaux ou d’autres symptômes évocateurs d’une infection se manifestent.</a:t>
            </a:r>
            <a:endParaRPr lang="fr-CA" sz="1575" i="0" noProof="0"/>
          </a:p>
          <a:p>
            <a:pPr marL="996696" lvl="1" indent="-342900">
              <a:lnSpc>
                <a:spcPct val="100000"/>
              </a:lnSpc>
              <a:spcBef>
                <a:spcPts val="0"/>
              </a:spcBef>
              <a:buClr>
                <a:srgbClr val="0F7A81"/>
              </a:buClr>
            </a:pPr>
            <a:endParaRPr lang="fr-CA" noProof="0"/>
          </a:p>
          <a:p>
            <a:pPr marL="996696" lvl="1" indent="-342900">
              <a:lnSpc>
                <a:spcPct val="100000"/>
              </a:lnSpc>
              <a:spcBef>
                <a:spcPts val="0"/>
              </a:spcBef>
              <a:buClr>
                <a:srgbClr val="0F7A81"/>
              </a:buClr>
            </a:pPr>
            <a:endParaRPr lang="fr-CA" i="0" noProof="0"/>
          </a:p>
          <a:p>
            <a:pPr marL="996696" lvl="1" indent="-342900">
              <a:lnSpc>
                <a:spcPct val="100000"/>
              </a:lnSpc>
              <a:spcBef>
                <a:spcPts val="0"/>
              </a:spcBef>
              <a:buClr>
                <a:srgbClr val="0F7A81"/>
              </a:buClr>
            </a:pPr>
            <a:endParaRPr lang="fr-CA" i="0" noProof="0"/>
          </a:p>
          <a:p>
            <a:pPr marL="996696" lvl="1" indent="-342900">
              <a:lnSpc>
                <a:spcPct val="100000"/>
              </a:lnSpc>
              <a:spcBef>
                <a:spcPts val="0"/>
              </a:spcBef>
              <a:buClr>
                <a:srgbClr val="0F7A81"/>
              </a:buClr>
            </a:pPr>
            <a:endParaRPr lang="fr-CA" noProof="0"/>
          </a:p>
          <a:p>
            <a:pPr marL="0" indent="0">
              <a:buNone/>
            </a:pPr>
            <a:endParaRPr lang="fr-CA" noProof="0"/>
          </a:p>
          <a:p>
            <a:pPr marL="996696" lvl="1" indent="-342900">
              <a:lnSpc>
                <a:spcPct val="100000"/>
              </a:lnSpc>
              <a:spcBef>
                <a:spcPts val="0"/>
              </a:spcBef>
              <a:buClr>
                <a:srgbClr val="0F7A81"/>
              </a:buClr>
            </a:pPr>
            <a:endParaRPr lang="fr-CA" noProof="0"/>
          </a:p>
          <a:p>
            <a:pPr marL="466344" indent="-342900">
              <a:lnSpc>
                <a:spcPct val="100000"/>
              </a:lnSpc>
              <a:spcBef>
                <a:spcPts val="0"/>
              </a:spcBef>
              <a:buClr>
                <a:srgbClr val="0F7A81"/>
              </a:buClr>
            </a:pPr>
            <a:endParaRPr lang="fr-CA" noProof="0"/>
          </a:p>
          <a:p>
            <a:pPr marL="466344" indent="-342900">
              <a:lnSpc>
                <a:spcPct val="100000"/>
              </a:lnSpc>
              <a:spcBef>
                <a:spcPts val="0"/>
              </a:spcBef>
              <a:buClr>
                <a:srgbClr val="0F7A81"/>
              </a:buClr>
            </a:pPr>
            <a:endParaRPr lang="fr-CA" noProof="0"/>
          </a:p>
          <a:p>
            <a:pPr marL="123444" indent="0">
              <a:lnSpc>
                <a:spcPct val="100000"/>
              </a:lnSpc>
              <a:spcBef>
                <a:spcPts val="0"/>
              </a:spcBef>
              <a:buClr>
                <a:srgbClr val="0F7A81"/>
              </a:buClr>
              <a:buNone/>
            </a:pPr>
            <a:endParaRPr lang="fr-CA" noProof="0"/>
          </a:p>
          <a:p>
            <a:pPr marL="457200" lvl="1" indent="0">
              <a:buNone/>
            </a:pPr>
            <a:endParaRPr lang="fr-CA" sz="1575" noProof="0"/>
          </a:p>
        </p:txBody>
      </p:sp>
      <p:sp>
        <p:nvSpPr>
          <p:cNvPr id="5" name="TextBox 4">
            <a:extLst>
              <a:ext uri="{FF2B5EF4-FFF2-40B4-BE49-F238E27FC236}">
                <a16:creationId xmlns:a16="http://schemas.microsoft.com/office/drawing/2014/main" id="{93978865-664E-9CE2-5FA0-77A568C61EE2}"/>
              </a:ext>
            </a:extLst>
          </p:cNvPr>
          <p:cNvSpPr txBox="1"/>
          <p:nvPr/>
        </p:nvSpPr>
        <p:spPr>
          <a:xfrm>
            <a:off x="2133600" y="6096000"/>
            <a:ext cx="6578221" cy="507831"/>
          </a:xfrm>
          <a:prstGeom prst="rect">
            <a:avLst/>
          </a:prstGeom>
          <a:noFill/>
        </p:spPr>
        <p:txBody>
          <a:bodyPr wrap="square" rtlCol="0">
            <a:normAutofit/>
          </a:bodyPr>
          <a:lstStyle/>
          <a:p>
            <a:r>
              <a:rPr lang="fr-CA" sz="900" noProof="0"/>
              <a:t>1. Monographie de AA-Clozapine, AA PHARMA, mars 2017.</a:t>
            </a:r>
          </a:p>
          <a:p>
            <a:r>
              <a:rPr lang="fr-CA" sz="900" noProof="0">
                <a:latin typeface="Calibri" panose="020F0502020204030204" pitchFamily="34" charset="0"/>
                <a:cs typeface="Calibri" panose="020F0502020204030204" pitchFamily="34" charset="0"/>
              </a:rPr>
              <a:t>2. Monographie de GEN-CLOZAPINE (clozapine). Mylan Pharmaceuticals ULC. 24 janvier 2025 (Viatris)</a:t>
            </a:r>
          </a:p>
          <a:p>
            <a:r>
              <a:rPr lang="fr-CA" sz="900" noProof="0">
                <a:latin typeface="Calibri" panose="020F0502020204030204" pitchFamily="34" charset="0"/>
                <a:cs typeface="Calibri" panose="020F0502020204030204" pitchFamily="34" charset="0"/>
              </a:rPr>
              <a:t>3. Monographie de CLOZARIL</a:t>
            </a:r>
            <a:r>
              <a:rPr lang="fr-CA" sz="900" baseline="30000" noProof="0">
                <a:latin typeface="Calibri" panose="020F0502020204030204" pitchFamily="34" charset="0"/>
                <a:cs typeface="Calibri" panose="020F0502020204030204" pitchFamily="34" charset="0"/>
              </a:rPr>
              <a:t>MD</a:t>
            </a:r>
            <a:r>
              <a:rPr lang="fr-CA" sz="900" noProof="0">
                <a:latin typeface="Calibri" panose="020F0502020204030204" pitchFamily="34" charset="0"/>
                <a:cs typeface="Calibri" panose="020F0502020204030204" pitchFamily="34" charset="0"/>
              </a:rPr>
              <a:t> (clozapine). HLS Therapeutics Inc. 29 avril 2022 </a:t>
            </a:r>
          </a:p>
        </p:txBody>
      </p:sp>
      <p:sp>
        <p:nvSpPr>
          <p:cNvPr id="4" name="Espace réservé du numéro de diapositive 3">
            <a:extLst>
              <a:ext uri="{FF2B5EF4-FFF2-40B4-BE49-F238E27FC236}">
                <a16:creationId xmlns:a16="http://schemas.microsoft.com/office/drawing/2014/main" id="{E47702E6-E421-38D1-5A7D-07210BE0BE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430339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b="1" noProof="0"/>
              <a:t>Lignes directrices de surveillance hématologiques</a:t>
            </a:r>
          </a:p>
        </p:txBody>
      </p:sp>
      <p:sp>
        <p:nvSpPr>
          <p:cNvPr id="10" name="Espace réservé du contenu 9">
            <a:extLst>
              <a:ext uri="{FF2B5EF4-FFF2-40B4-BE49-F238E27FC236}">
                <a16:creationId xmlns:a16="http://schemas.microsoft.com/office/drawing/2014/main" id="{483E08AB-8C9E-18F3-4626-D631C66BFA81}"/>
              </a:ext>
            </a:extLst>
          </p:cNvPr>
          <p:cNvSpPr>
            <a:spLocks noGrp="1"/>
          </p:cNvSpPr>
          <p:nvPr>
            <p:ph idx="1"/>
          </p:nvPr>
        </p:nvSpPr>
        <p:spPr/>
        <p:txBody>
          <a:bodyPr>
            <a:normAutofit fontScale="92500" lnSpcReduction="20000"/>
          </a:bodyPr>
          <a:lstStyle/>
          <a:p>
            <a:pPr marL="0" indent="0">
              <a:buNone/>
            </a:pPr>
            <a:r>
              <a:rPr lang="fr-FR" sz="3500" b="1">
                <a:solidFill>
                  <a:srgbClr val="00B050"/>
                </a:solidFill>
                <a:highlight>
                  <a:srgbClr val="C0C0C0"/>
                </a:highlight>
              </a:rPr>
              <a:t>Statut Vert – Zone sécuritaire</a:t>
            </a:r>
          </a:p>
          <a:p>
            <a:r>
              <a:rPr lang="fr-FR" b="1"/>
              <a:t>Seuils</a:t>
            </a:r>
            <a:r>
              <a:rPr lang="fr-FR"/>
              <a:t> :</a:t>
            </a:r>
          </a:p>
          <a:p>
            <a:pPr lvl="1"/>
            <a:r>
              <a:rPr lang="fr-FR" i="0"/>
              <a:t>NAN ≥ 2,0 × 10⁹/L (patients sans NBE)</a:t>
            </a:r>
          </a:p>
          <a:p>
            <a:pPr lvl="1"/>
            <a:r>
              <a:rPr lang="fr-FR" i="0"/>
              <a:t>NAN ≥ 1,0 × 10⁹/L (patients avec NBE)</a:t>
            </a:r>
          </a:p>
          <a:p>
            <a:r>
              <a:rPr lang="fr-FR" b="1"/>
              <a:t>Conduite</a:t>
            </a:r>
            <a:r>
              <a:rPr lang="fr-FR"/>
              <a:t> :</a:t>
            </a:r>
          </a:p>
          <a:p>
            <a:pPr lvl="1"/>
            <a:r>
              <a:rPr lang="fr-FR" i="0"/>
              <a:t>Poursuivre le traitement par clozapine</a:t>
            </a:r>
          </a:p>
          <a:p>
            <a:pPr lvl="1"/>
            <a:r>
              <a:rPr lang="fr-FR" i="0"/>
              <a:t>Mesure du NAN selon la phase de suivi :</a:t>
            </a:r>
          </a:p>
          <a:p>
            <a:pPr lvl="2"/>
            <a:r>
              <a:rPr lang="fr-FR"/>
              <a:t>1x/semaine</a:t>
            </a:r>
          </a:p>
          <a:p>
            <a:pPr lvl="2"/>
            <a:r>
              <a:rPr lang="fr-FR"/>
              <a:t>aux 2 semaines</a:t>
            </a:r>
          </a:p>
          <a:p>
            <a:pPr lvl="2"/>
            <a:r>
              <a:rPr lang="fr-FR"/>
              <a:t>aux 4 semaines</a:t>
            </a:r>
          </a:p>
          <a:p>
            <a:pPr lvl="1"/>
            <a:r>
              <a:rPr lang="fr-FR" i="0"/>
              <a:t>La pharmacie peut continuer à exécuter l’ordonnance selon la même fréquence</a:t>
            </a:r>
          </a:p>
          <a:p>
            <a:endParaRPr lang="fr-CA"/>
          </a:p>
        </p:txBody>
      </p:sp>
      <p:sp>
        <p:nvSpPr>
          <p:cNvPr id="12" name="ZoneTexte 11">
            <a:extLst>
              <a:ext uri="{FF2B5EF4-FFF2-40B4-BE49-F238E27FC236}">
                <a16:creationId xmlns:a16="http://schemas.microsoft.com/office/drawing/2014/main" id="{5059C49D-EB19-697A-9790-F187D1323501}"/>
              </a:ext>
            </a:extLst>
          </p:cNvPr>
          <p:cNvSpPr txBox="1"/>
          <p:nvPr/>
        </p:nvSpPr>
        <p:spPr>
          <a:xfrm>
            <a:off x="954157" y="5963478"/>
            <a:ext cx="9292929" cy="984885"/>
          </a:xfrm>
          <a:prstGeom prst="rect">
            <a:avLst/>
          </a:prstGeom>
          <a:noFill/>
        </p:spPr>
        <p:txBody>
          <a:bodyPr wrap="none" rtlCol="0">
            <a:normAutofit/>
          </a:bodyPr>
          <a:lstStyle/>
          <a:p>
            <a:r>
              <a:rPr lang="fr-CA" sz="1000"/>
              <a:t>1. Monographie de AA-Clozapine, AA PHARMA, mars 2017.  </a:t>
            </a:r>
          </a:p>
          <a:p>
            <a:r>
              <a:rPr lang="fr-CA" sz="1000"/>
              <a:t>2. Monographie de GEN-CLOZAPINE (clozapine). Mylan Pharmaceuticals ULC. 24 janvier 2025 (</a:t>
            </a:r>
            <a:r>
              <a:rPr lang="fr-CA" sz="1000" err="1"/>
              <a:t>Viatris</a:t>
            </a:r>
            <a:r>
              <a:rPr lang="fr-CA" sz="1000"/>
              <a:t>) </a:t>
            </a:r>
          </a:p>
          <a:p>
            <a:r>
              <a:rPr lang="fr-CA" sz="1000"/>
              <a:t>3. Monographie de CLOZARIL</a:t>
            </a:r>
            <a:r>
              <a:rPr lang="fr-CA" sz="1000" baseline="30000"/>
              <a:t>MD</a:t>
            </a:r>
            <a:r>
              <a:rPr lang="fr-CA" sz="1000"/>
              <a:t> (clozapine). HLS </a:t>
            </a:r>
            <a:r>
              <a:rPr lang="fr-CA" sz="1000" err="1"/>
              <a:t>Therapeutics</a:t>
            </a:r>
            <a:r>
              <a:rPr lang="fr-CA" sz="1000"/>
              <a:t> Inc. 29 avril 2022 </a:t>
            </a:r>
          </a:p>
          <a:p>
            <a:r>
              <a:rPr lang="fr-CA" sz="1000"/>
              <a:t>4. Guide d’utilisation de la clozapine . Département clinique de pharmacie du Centre intégré universitaire de santé et de services sociaux de la Capitale-Nationale, 2019 </a:t>
            </a:r>
          </a:p>
          <a:p>
            <a:endParaRPr lang="fr-CA"/>
          </a:p>
        </p:txBody>
      </p:sp>
      <p:sp>
        <p:nvSpPr>
          <p:cNvPr id="3" name="Espace réservé du numéro de diapositive 2">
            <a:extLst>
              <a:ext uri="{FF2B5EF4-FFF2-40B4-BE49-F238E27FC236}">
                <a16:creationId xmlns:a16="http://schemas.microsoft.com/office/drawing/2014/main" id="{BC8DE395-B02D-42FF-D2C6-EC6B4D411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002075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2CE76-6DD9-3319-8E66-2F3F20C24E3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3F3863F-58FF-F3CC-3D6A-0AE33663B6D6}"/>
              </a:ext>
            </a:extLst>
          </p:cNvPr>
          <p:cNvSpPr>
            <a:spLocks noGrp="1"/>
          </p:cNvSpPr>
          <p:nvPr>
            <p:ph type="title"/>
          </p:nvPr>
        </p:nvSpPr>
        <p:spPr/>
        <p:txBody>
          <a:bodyPr>
            <a:normAutofit/>
          </a:bodyPr>
          <a:lstStyle/>
          <a:p>
            <a:r>
              <a:rPr lang="fr-CA" b="1" noProof="0"/>
              <a:t>Lignes directrices de surveillance hématologiques</a:t>
            </a:r>
          </a:p>
        </p:txBody>
      </p:sp>
      <p:sp>
        <p:nvSpPr>
          <p:cNvPr id="10" name="Espace réservé du contenu 9">
            <a:extLst>
              <a:ext uri="{FF2B5EF4-FFF2-40B4-BE49-F238E27FC236}">
                <a16:creationId xmlns:a16="http://schemas.microsoft.com/office/drawing/2014/main" id="{1DB92A08-4A0B-8E2E-EBAD-2168C16A07DD}"/>
              </a:ext>
            </a:extLst>
          </p:cNvPr>
          <p:cNvSpPr>
            <a:spLocks noGrp="1"/>
          </p:cNvSpPr>
          <p:nvPr>
            <p:ph idx="1"/>
          </p:nvPr>
        </p:nvSpPr>
        <p:spPr/>
        <p:txBody>
          <a:bodyPr>
            <a:normAutofit fontScale="92500" lnSpcReduction="10000"/>
          </a:bodyPr>
          <a:lstStyle/>
          <a:p>
            <a:pPr marL="0" indent="0">
              <a:buNone/>
            </a:pPr>
            <a:r>
              <a:rPr lang="fr-FR" sz="3500" b="1">
                <a:solidFill>
                  <a:schemeClr val="accent2">
                    <a:lumMod val="60000"/>
                    <a:lumOff val="40000"/>
                  </a:schemeClr>
                </a:solidFill>
                <a:highlight>
                  <a:srgbClr val="C0C0C0"/>
                </a:highlight>
              </a:rPr>
              <a:t>Statut Jaune – Surveillance accrue</a:t>
            </a:r>
          </a:p>
          <a:p>
            <a:r>
              <a:rPr lang="fr-FR" b="1"/>
              <a:t>Seuils</a:t>
            </a:r>
            <a:r>
              <a:rPr lang="fr-FR"/>
              <a:t> :</a:t>
            </a:r>
          </a:p>
          <a:p>
            <a:pPr lvl="1"/>
            <a:r>
              <a:rPr lang="fr-FR" i="0"/>
              <a:t>NAN entre 1,5 et 2,0 × 10⁹/L (patients sans NBE)</a:t>
            </a:r>
          </a:p>
          <a:p>
            <a:pPr lvl="1"/>
            <a:r>
              <a:rPr lang="fr-FR" i="0"/>
              <a:t>NAN entre 0,5 et 1,0 × 10⁹/L (patients avec NBE)</a:t>
            </a:r>
          </a:p>
          <a:p>
            <a:r>
              <a:rPr lang="fr-FR" b="1"/>
              <a:t>Conduite</a:t>
            </a:r>
            <a:r>
              <a:rPr lang="fr-FR"/>
              <a:t> :</a:t>
            </a:r>
          </a:p>
          <a:p>
            <a:pPr lvl="1"/>
            <a:r>
              <a:rPr lang="fr-FR" i="0"/>
              <a:t>Poursuivre le traitement par clozapine</a:t>
            </a:r>
          </a:p>
          <a:p>
            <a:pPr lvl="1"/>
            <a:r>
              <a:rPr lang="fr-FR" i="0"/>
              <a:t>Effectuer la mesure du NAN </a:t>
            </a:r>
            <a:r>
              <a:rPr lang="fr-FR" b="1" i="0"/>
              <a:t>2x/semaine</a:t>
            </a:r>
            <a:endParaRPr lang="fr-FR" i="0"/>
          </a:p>
          <a:p>
            <a:pPr lvl="1"/>
            <a:r>
              <a:rPr lang="fr-FR" i="0"/>
              <a:t>Surveiller attentivement les signes d’infection (fièvre, symptômes type grippe, etc.)</a:t>
            </a:r>
          </a:p>
          <a:p>
            <a:pPr lvl="1"/>
            <a:r>
              <a:rPr lang="fr-FR" i="0"/>
              <a:t>La pharmacie peut continuer à exécuter l’ordonnance selon la fréquence habituelle</a:t>
            </a:r>
          </a:p>
          <a:p>
            <a:endParaRPr lang="fr-CA"/>
          </a:p>
        </p:txBody>
      </p:sp>
      <p:sp>
        <p:nvSpPr>
          <p:cNvPr id="3" name="ZoneTexte 2">
            <a:extLst>
              <a:ext uri="{FF2B5EF4-FFF2-40B4-BE49-F238E27FC236}">
                <a16:creationId xmlns:a16="http://schemas.microsoft.com/office/drawing/2014/main" id="{06330FE1-4DF2-3614-49F5-3CB1C41D6928}"/>
              </a:ext>
            </a:extLst>
          </p:cNvPr>
          <p:cNvSpPr txBox="1"/>
          <p:nvPr/>
        </p:nvSpPr>
        <p:spPr>
          <a:xfrm>
            <a:off x="914400" y="5906245"/>
            <a:ext cx="9292929" cy="984885"/>
          </a:xfrm>
          <a:prstGeom prst="rect">
            <a:avLst/>
          </a:prstGeom>
          <a:noFill/>
        </p:spPr>
        <p:txBody>
          <a:bodyPr wrap="none" rtlCol="0">
            <a:normAutofit/>
          </a:bodyPr>
          <a:lstStyle/>
          <a:p>
            <a:r>
              <a:rPr lang="fr-CA" sz="1000"/>
              <a:t>1. Monographie de AA-Clozapine, AA PHARMA, mars 2017.  </a:t>
            </a:r>
          </a:p>
          <a:p>
            <a:r>
              <a:rPr lang="fr-CA" sz="1000"/>
              <a:t>2. Monographie de GEN-CLOZAPINE (clozapine). Mylan Pharmaceuticals ULC. 24 janvier 2025 (</a:t>
            </a:r>
            <a:r>
              <a:rPr lang="fr-CA" sz="1000" err="1"/>
              <a:t>Viatris</a:t>
            </a:r>
            <a:r>
              <a:rPr lang="fr-CA" sz="1000"/>
              <a:t>) </a:t>
            </a:r>
          </a:p>
          <a:p>
            <a:r>
              <a:rPr lang="fr-CA" sz="1000"/>
              <a:t>3. Monographie de CLOZARIL</a:t>
            </a:r>
            <a:r>
              <a:rPr lang="fr-CA" sz="1000" baseline="30000"/>
              <a:t>MD</a:t>
            </a:r>
            <a:r>
              <a:rPr lang="fr-CA" sz="1000"/>
              <a:t> (clozapine). HLS </a:t>
            </a:r>
            <a:r>
              <a:rPr lang="fr-CA" sz="1000" err="1"/>
              <a:t>Therapeutics</a:t>
            </a:r>
            <a:r>
              <a:rPr lang="fr-CA" sz="1000"/>
              <a:t> Inc. 29 avril 2022 </a:t>
            </a:r>
          </a:p>
          <a:p>
            <a:r>
              <a:rPr lang="fr-CA" sz="1000"/>
              <a:t>4. Guide d’utilisation de la clozapine . Département clinique de pharmacie du Centre intégré universitaire de santé et de services sociaux de la Capitale-Nationale, 2019 </a:t>
            </a:r>
          </a:p>
          <a:p>
            <a:endParaRPr lang="fr-CA"/>
          </a:p>
        </p:txBody>
      </p:sp>
      <p:sp>
        <p:nvSpPr>
          <p:cNvPr id="4" name="Espace réservé du numéro de diapositive 3">
            <a:extLst>
              <a:ext uri="{FF2B5EF4-FFF2-40B4-BE49-F238E27FC236}">
                <a16:creationId xmlns:a16="http://schemas.microsoft.com/office/drawing/2014/main" id="{3D32CE5C-7894-9929-E30C-31AF7C0447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1869247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37433-AA30-3C30-E98A-ED7998714BC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84D13AF-48F7-E34E-6476-F4A0CCAB9BC3}"/>
              </a:ext>
            </a:extLst>
          </p:cNvPr>
          <p:cNvSpPr>
            <a:spLocks noGrp="1"/>
          </p:cNvSpPr>
          <p:nvPr>
            <p:ph type="title"/>
          </p:nvPr>
        </p:nvSpPr>
        <p:spPr/>
        <p:txBody>
          <a:bodyPr>
            <a:normAutofit/>
          </a:bodyPr>
          <a:lstStyle/>
          <a:p>
            <a:r>
              <a:rPr lang="fr-CA" sz="2400" b="1" noProof="0"/>
              <a:t>Lignes directrices de surveillance hématologiques</a:t>
            </a:r>
          </a:p>
        </p:txBody>
      </p:sp>
      <p:sp>
        <p:nvSpPr>
          <p:cNvPr id="10" name="Espace réservé du contenu 9">
            <a:extLst>
              <a:ext uri="{FF2B5EF4-FFF2-40B4-BE49-F238E27FC236}">
                <a16:creationId xmlns:a16="http://schemas.microsoft.com/office/drawing/2014/main" id="{B2634BEF-246F-909F-0C0A-EC534ED2F383}"/>
              </a:ext>
            </a:extLst>
          </p:cNvPr>
          <p:cNvSpPr>
            <a:spLocks noGrp="1"/>
          </p:cNvSpPr>
          <p:nvPr>
            <p:ph idx="1"/>
          </p:nvPr>
        </p:nvSpPr>
        <p:spPr>
          <a:xfrm>
            <a:off x="1371600" y="2286000"/>
            <a:ext cx="9982200" cy="3581400"/>
          </a:xfrm>
        </p:spPr>
        <p:txBody>
          <a:bodyPr>
            <a:normAutofit fontScale="25000" lnSpcReduction="20000"/>
          </a:bodyPr>
          <a:lstStyle/>
          <a:p>
            <a:pPr marL="0" indent="0">
              <a:buNone/>
            </a:pPr>
            <a:r>
              <a:rPr lang="fr-FR" sz="12800" b="1" dirty="0">
                <a:solidFill>
                  <a:srgbClr val="C00000"/>
                </a:solidFill>
                <a:highlight>
                  <a:srgbClr val="C0C0C0"/>
                </a:highlight>
              </a:rPr>
              <a:t>Statut rouge :Situation critique</a:t>
            </a:r>
          </a:p>
          <a:p>
            <a:r>
              <a:rPr lang="fr-FR" sz="7200" b="1" dirty="0"/>
              <a:t>Seuil critique</a:t>
            </a:r>
            <a:r>
              <a:rPr lang="fr-FR" sz="7200" dirty="0"/>
              <a:t> :</a:t>
            </a:r>
          </a:p>
          <a:p>
            <a:pPr lvl="1"/>
            <a:r>
              <a:rPr lang="fr-FR" sz="7200" i="0" dirty="0"/>
              <a:t>Sans NBE : NAN &lt; 1,5 × 10⁹/L</a:t>
            </a:r>
          </a:p>
          <a:p>
            <a:pPr lvl="1"/>
            <a:r>
              <a:rPr lang="fr-FR" sz="7200" i="0" dirty="0"/>
              <a:t>Avec NBE : NAN &lt; 0,5 × 10⁹/L</a:t>
            </a:r>
          </a:p>
          <a:p>
            <a:r>
              <a:rPr lang="fr-FR" sz="7200" b="1" dirty="0"/>
              <a:t>Que faire immédiatement</a:t>
            </a:r>
            <a:r>
              <a:rPr lang="fr-FR" sz="7200" dirty="0"/>
              <a:t> :</a:t>
            </a:r>
          </a:p>
          <a:p>
            <a:pPr lvl="1"/>
            <a:r>
              <a:rPr lang="fr-FR" sz="7200" i="0" dirty="0"/>
              <a:t>Arrêter la clozapine tout de suite</a:t>
            </a:r>
          </a:p>
          <a:p>
            <a:pPr lvl="1"/>
            <a:r>
              <a:rPr lang="fr-FR" sz="7200" i="0" dirty="0"/>
              <a:t>Refaire un test dans les 24 h pour confirmer</a:t>
            </a:r>
          </a:p>
          <a:p>
            <a:r>
              <a:rPr lang="fr-FR" sz="7200" b="1" dirty="0"/>
              <a:t>Si confirmé</a:t>
            </a:r>
            <a:r>
              <a:rPr lang="fr-FR" sz="7200" dirty="0"/>
              <a:t> :</a:t>
            </a:r>
          </a:p>
          <a:p>
            <a:pPr lvl="1"/>
            <a:r>
              <a:rPr lang="fr-FR" sz="7200" i="0" dirty="0"/>
              <a:t>Arrêt définitif du traitement</a:t>
            </a:r>
          </a:p>
          <a:p>
            <a:pPr lvl="1"/>
            <a:r>
              <a:rPr lang="fr-FR" sz="7200" i="0" dirty="0"/>
              <a:t>Patient inscrit dans le registre avec un </a:t>
            </a:r>
            <a:r>
              <a:rPr lang="fr-FR" sz="7200" b="1" i="0" dirty="0"/>
              <a:t>statut d’interdiction de reprise</a:t>
            </a:r>
            <a:endParaRPr lang="fr-FR" sz="7200" i="0" dirty="0"/>
          </a:p>
          <a:p>
            <a:pPr lvl="1"/>
            <a:r>
              <a:rPr lang="fr-FR" sz="7200" i="0" dirty="0"/>
              <a:t>Informer rapidement le médecin traitant</a:t>
            </a:r>
          </a:p>
          <a:p>
            <a:endParaRPr lang="fr-CA" dirty="0"/>
          </a:p>
        </p:txBody>
      </p:sp>
      <p:sp>
        <p:nvSpPr>
          <p:cNvPr id="3" name="ZoneTexte 2">
            <a:extLst>
              <a:ext uri="{FF2B5EF4-FFF2-40B4-BE49-F238E27FC236}">
                <a16:creationId xmlns:a16="http://schemas.microsoft.com/office/drawing/2014/main" id="{A6BA2A0E-6440-8FA7-7F89-83EEF0C356BF}"/>
              </a:ext>
            </a:extLst>
          </p:cNvPr>
          <p:cNvSpPr txBox="1"/>
          <p:nvPr/>
        </p:nvSpPr>
        <p:spPr>
          <a:xfrm>
            <a:off x="990600" y="5981700"/>
            <a:ext cx="9292929" cy="984885"/>
          </a:xfrm>
          <a:prstGeom prst="rect">
            <a:avLst/>
          </a:prstGeom>
          <a:noFill/>
        </p:spPr>
        <p:txBody>
          <a:bodyPr wrap="none" rtlCol="0">
            <a:normAutofit/>
          </a:bodyPr>
          <a:lstStyle/>
          <a:p>
            <a:pPr marL="228600" indent="-228600">
              <a:buAutoNum type="arabicPeriod"/>
            </a:pPr>
            <a:r>
              <a:rPr lang="fr-CA" sz="1000"/>
              <a:t>Monographie de AA-Clozapine, AA PHARMA, mars 2017.  </a:t>
            </a:r>
          </a:p>
          <a:p>
            <a:r>
              <a:rPr lang="fr-CA" sz="1000"/>
              <a:t>2. Monographie de GEN-CLOZAPINE (clozapine). Mylan Pharmaceuticals ULC. 24 janvier 2025 (</a:t>
            </a:r>
            <a:r>
              <a:rPr lang="fr-CA" sz="1000" err="1"/>
              <a:t>Viatris</a:t>
            </a:r>
            <a:r>
              <a:rPr lang="fr-CA" sz="1000"/>
              <a:t>) </a:t>
            </a:r>
          </a:p>
          <a:p>
            <a:r>
              <a:rPr lang="fr-CA" sz="1000"/>
              <a:t>3. Monographie de CLOZARIL</a:t>
            </a:r>
            <a:r>
              <a:rPr lang="fr-CA" sz="1000" baseline="30000"/>
              <a:t>MD</a:t>
            </a:r>
            <a:r>
              <a:rPr lang="fr-CA" sz="1000"/>
              <a:t> (clozapine). HLS </a:t>
            </a:r>
            <a:r>
              <a:rPr lang="fr-CA" sz="1000" err="1"/>
              <a:t>Therapeutics</a:t>
            </a:r>
            <a:r>
              <a:rPr lang="fr-CA" sz="1000"/>
              <a:t> Inc. 29 avril 2022 </a:t>
            </a:r>
          </a:p>
          <a:p>
            <a:r>
              <a:rPr lang="fr-CA" sz="1000"/>
              <a:t>4. Guide d’utilisation de la clozapine . Département clinique de pharmacie du Centre intégré universitaire de santé et de services sociaux de la Capitale-Nationale, 2019 </a:t>
            </a:r>
          </a:p>
          <a:p>
            <a:endParaRPr lang="fr-CA"/>
          </a:p>
        </p:txBody>
      </p:sp>
      <p:sp>
        <p:nvSpPr>
          <p:cNvPr id="4" name="Espace réservé du numéro de diapositive 3">
            <a:extLst>
              <a:ext uri="{FF2B5EF4-FFF2-40B4-BE49-F238E27FC236}">
                <a16:creationId xmlns:a16="http://schemas.microsoft.com/office/drawing/2014/main" id="{EA0A4547-B49B-9645-29F8-E81A9A679C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437127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66BD6-BE74-B437-C65C-A881FEA5FDD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669D6AC-D4BD-D7F5-611C-59BEA678CB5C}"/>
              </a:ext>
            </a:extLst>
          </p:cNvPr>
          <p:cNvSpPr>
            <a:spLocks noGrp="1"/>
          </p:cNvSpPr>
          <p:nvPr>
            <p:ph type="title"/>
          </p:nvPr>
        </p:nvSpPr>
        <p:spPr/>
        <p:txBody>
          <a:bodyPr>
            <a:normAutofit/>
          </a:bodyPr>
          <a:lstStyle/>
          <a:p>
            <a:r>
              <a:rPr lang="fr-CA" sz="2400" b="1" noProof="0"/>
              <a:t>Lignes directrices de surveillance hématologiques</a:t>
            </a:r>
          </a:p>
        </p:txBody>
      </p:sp>
      <p:sp>
        <p:nvSpPr>
          <p:cNvPr id="10" name="Espace réservé du contenu 9">
            <a:extLst>
              <a:ext uri="{FF2B5EF4-FFF2-40B4-BE49-F238E27FC236}">
                <a16:creationId xmlns:a16="http://schemas.microsoft.com/office/drawing/2014/main" id="{1B59FB0D-1922-C117-AAF8-545C4B03E332}"/>
              </a:ext>
            </a:extLst>
          </p:cNvPr>
          <p:cNvSpPr>
            <a:spLocks noGrp="1"/>
          </p:cNvSpPr>
          <p:nvPr>
            <p:ph idx="1"/>
          </p:nvPr>
        </p:nvSpPr>
        <p:spPr>
          <a:xfrm>
            <a:off x="1351722" y="1976230"/>
            <a:ext cx="9982200" cy="5034170"/>
          </a:xfrm>
        </p:spPr>
        <p:txBody>
          <a:bodyPr>
            <a:normAutofit fontScale="32500" lnSpcReduction="20000"/>
          </a:bodyPr>
          <a:lstStyle/>
          <a:p>
            <a:pPr marL="0" indent="0">
              <a:buNone/>
            </a:pPr>
            <a:r>
              <a:rPr lang="fr-FR" sz="11200" b="1" dirty="0">
                <a:solidFill>
                  <a:srgbClr val="C00000"/>
                </a:solidFill>
                <a:highlight>
                  <a:srgbClr val="C0C0C0"/>
                </a:highlight>
              </a:rPr>
              <a:t>Statut rouge :Situation critique</a:t>
            </a:r>
          </a:p>
          <a:p>
            <a:r>
              <a:rPr lang="fr-FR" sz="6400" b="1" dirty="0"/>
              <a:t>Suivi du NAN</a:t>
            </a:r>
            <a:r>
              <a:rPr lang="fr-FR" sz="6400" dirty="0"/>
              <a:t> :</a:t>
            </a:r>
          </a:p>
          <a:p>
            <a:pPr lvl="1"/>
            <a:r>
              <a:rPr lang="fr-FR" sz="6400" i="0" dirty="0"/>
              <a:t>Faire un </a:t>
            </a:r>
            <a:r>
              <a:rPr lang="fr-FR" sz="6400" b="1" i="0" dirty="0"/>
              <a:t>contrôle quotidien</a:t>
            </a:r>
            <a:r>
              <a:rPr lang="fr-FR" sz="6400" i="0" dirty="0"/>
              <a:t> jusqu’à ce que le code rouge soit levé.</a:t>
            </a:r>
          </a:p>
          <a:p>
            <a:pPr lvl="1"/>
            <a:r>
              <a:rPr lang="fr-FR" sz="6400" i="0" dirty="0"/>
              <a:t>Ensuite, poursuivre les contrôles au moins </a:t>
            </a:r>
            <a:r>
              <a:rPr lang="fr-FR" sz="6400" b="1" i="0" dirty="0"/>
              <a:t>2x par semaine</a:t>
            </a:r>
            <a:r>
              <a:rPr lang="fr-FR" sz="6400" i="0" dirty="0"/>
              <a:t> jusqu’au retour à :</a:t>
            </a:r>
          </a:p>
          <a:p>
            <a:pPr lvl="2"/>
            <a:r>
              <a:rPr lang="fr-FR" sz="6400" dirty="0"/>
              <a:t>≥ 2,0 × 10⁹/L (patients sans NBE)</a:t>
            </a:r>
          </a:p>
          <a:p>
            <a:pPr lvl="2"/>
            <a:r>
              <a:rPr lang="fr-FR" sz="6400" dirty="0"/>
              <a:t>≥ 1,0 × 10⁹/L (patients avec NBE)</a:t>
            </a:r>
          </a:p>
          <a:p>
            <a:r>
              <a:rPr lang="fr-FR" sz="6400" b="1" dirty="0"/>
              <a:t>Si le NAN &lt; 0,5 × 10⁹/L (agranulocytose)</a:t>
            </a:r>
            <a:r>
              <a:rPr lang="fr-FR" sz="6400" dirty="0"/>
              <a:t> :</a:t>
            </a:r>
          </a:p>
          <a:p>
            <a:pPr lvl="1"/>
            <a:r>
              <a:rPr lang="fr-FR" sz="6400" i="0" dirty="0"/>
              <a:t>Isolement préventif recommandé;</a:t>
            </a:r>
          </a:p>
          <a:p>
            <a:pPr lvl="1"/>
            <a:r>
              <a:rPr lang="fr-FR" sz="6400" i="0" dirty="0"/>
              <a:t>Surveillance médicale étroite. Si signes d’infection : faire les cultures nécessaires et débuter une </a:t>
            </a:r>
            <a:r>
              <a:rPr lang="fr-FR" sz="6400" b="1" i="0" dirty="0"/>
              <a:t>antibiothérapie appropriée;</a:t>
            </a:r>
          </a:p>
          <a:p>
            <a:pPr lvl="1"/>
            <a:r>
              <a:rPr lang="fr-CA" sz="6400" i="0" dirty="0"/>
              <a:t>Évaluer l’emploi de </a:t>
            </a:r>
            <a:r>
              <a:rPr lang="fr-CA" sz="6400" i="0" dirty="0" err="1"/>
              <a:t>filgrastim</a:t>
            </a:r>
            <a:r>
              <a:rPr lang="fr-CA" sz="6400" i="0" dirty="0"/>
              <a:t> selon l’évolution clinique.</a:t>
            </a:r>
            <a:endParaRPr lang="fr-FR" sz="6400" i="0" dirty="0"/>
          </a:p>
          <a:p>
            <a:r>
              <a:rPr lang="fr-FR" sz="6400" b="1" dirty="0"/>
              <a:t>Cas exceptionnels</a:t>
            </a:r>
            <a:r>
              <a:rPr lang="fr-FR" sz="6400" dirty="0"/>
              <a:t> :</a:t>
            </a:r>
          </a:p>
          <a:p>
            <a:pPr lvl="1"/>
            <a:r>
              <a:rPr lang="fr-FR" sz="6400" i="0" dirty="0"/>
              <a:t>Reprise de clozapine possible seulement après autorisation par l’hématologue du registre, avec justification médicale et suivi serré. </a:t>
            </a:r>
          </a:p>
          <a:p>
            <a:endParaRPr lang="fr-CA" dirty="0"/>
          </a:p>
        </p:txBody>
      </p:sp>
      <p:sp>
        <p:nvSpPr>
          <p:cNvPr id="3" name="Espace réservé du numéro de diapositive 2">
            <a:extLst>
              <a:ext uri="{FF2B5EF4-FFF2-40B4-BE49-F238E27FC236}">
                <a16:creationId xmlns:a16="http://schemas.microsoft.com/office/drawing/2014/main" id="{69F3B028-3BC4-AE83-4FD3-625D1871F7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333922" y="6247646"/>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1051402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noProof="0"/>
              <a:t>Conflits d’intérêt	</a:t>
            </a:r>
          </a:p>
        </p:txBody>
      </p:sp>
      <p:graphicFrame>
        <p:nvGraphicFramePr>
          <p:cNvPr id="12" name="Espace réservé du texte 2">
            <a:extLst>
              <a:ext uri="{FF2B5EF4-FFF2-40B4-BE49-F238E27FC236}">
                <a16:creationId xmlns:a16="http://schemas.microsoft.com/office/drawing/2014/main" id="{DDD4FDAA-6115-7568-3D63-6DAAF72B3F4D}"/>
              </a:ext>
            </a:extLst>
          </p:cNvPr>
          <p:cNvGraphicFramePr>
            <a:graphicFrameLocks noGrp="1"/>
          </p:cNvGraphicFramePr>
          <p:nvPr>
            <p:ph idx="1"/>
            <p:extLst>
              <p:ext uri="{D42A27DB-BD31-4B8C-83A1-F6EECF244321}">
                <p14:modId xmlns:p14="http://schemas.microsoft.com/office/powerpoint/2010/main" val="1679186355"/>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a:extLst>
              <a:ext uri="{FF2B5EF4-FFF2-40B4-BE49-F238E27FC236}">
                <a16:creationId xmlns:a16="http://schemas.microsoft.com/office/drawing/2014/main" id="{A095A13F-BDBE-498A-A8C5-C6E3F57CB190}"/>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920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575" y="344424"/>
            <a:ext cx="8069580" cy="1238885"/>
          </a:xfrm>
          <a:prstGeom prst="rect">
            <a:avLst/>
          </a:prstGeom>
        </p:spPr>
        <p:txBody>
          <a:bodyPr vert="horz" wrap="square" lIns="0" tIns="88265" rIns="0" bIns="0" rtlCol="0">
            <a:normAutofit/>
          </a:bodyPr>
          <a:lstStyle/>
          <a:p>
            <a:pPr marL="12700" marR="5080">
              <a:lnSpc>
                <a:spcPts val="4510"/>
              </a:lnSpc>
              <a:spcBef>
                <a:spcPts val="695"/>
              </a:spcBef>
            </a:pPr>
            <a:r>
              <a:rPr lang="fr-CA" sz="2000" spc="-215" noProof="0"/>
              <a:t>Nouvelle</a:t>
            </a:r>
            <a:r>
              <a:rPr lang="fr-CA" sz="2000" spc="-135" noProof="0"/>
              <a:t> </a:t>
            </a:r>
            <a:r>
              <a:rPr lang="fr-CA" sz="2000" spc="-210" noProof="0"/>
              <a:t>ordonnance</a:t>
            </a:r>
            <a:r>
              <a:rPr lang="fr-CA" sz="2000" spc="-130" noProof="0"/>
              <a:t> </a:t>
            </a:r>
            <a:r>
              <a:rPr lang="fr-CA" sz="2000" spc="-220" noProof="0"/>
              <a:t>de</a:t>
            </a:r>
            <a:r>
              <a:rPr lang="fr-CA" sz="2000" spc="-204" noProof="0"/>
              <a:t> </a:t>
            </a:r>
            <a:r>
              <a:rPr lang="fr-CA" sz="2000" spc="-229" noProof="0"/>
              <a:t>clozapine</a:t>
            </a:r>
            <a:r>
              <a:rPr lang="fr-CA" sz="2000" spc="-210" noProof="0"/>
              <a:t> </a:t>
            </a:r>
            <a:r>
              <a:rPr lang="fr-CA" sz="2000" spc="-25" noProof="0"/>
              <a:t>en </a:t>
            </a:r>
            <a:r>
              <a:rPr lang="fr-CA" sz="2000" spc="-100" noProof="0"/>
              <a:t>communautaire</a:t>
            </a:r>
            <a:r>
              <a:rPr lang="fr-CA" sz="2000" spc="-100" baseline="30000" noProof="0"/>
              <a:t>(1,2,3,4)</a:t>
            </a:r>
            <a:endParaRPr lang="fr-CA" sz="2000" noProof="0"/>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1926907"/>
            <a:ext cx="10188575" cy="4619854"/>
          </a:xfrm>
          <a:prstGeom prst="rect">
            <a:avLst/>
          </a:prstGeom>
        </p:spPr>
        <p:txBody>
          <a:bodyPr vert="horz" wrap="square" lIns="0" tIns="15875" rIns="0" bIns="0" rtlCol="0">
            <a:normAutofit/>
          </a:bodyPr>
          <a:lstStyle/>
          <a:p>
            <a:pPr marL="12700">
              <a:lnSpc>
                <a:spcPct val="100000"/>
              </a:lnSpc>
              <a:spcBef>
                <a:spcPts val="125"/>
              </a:spcBef>
            </a:pPr>
            <a:r>
              <a:rPr lang="fr-CA" spc="-85" noProof="0">
                <a:latin typeface="Arial"/>
                <a:cs typeface="Arial"/>
              </a:rPr>
              <a:t>Posologie</a:t>
            </a:r>
            <a:r>
              <a:rPr lang="fr-CA" spc="-95" noProof="0">
                <a:latin typeface="Arial"/>
                <a:cs typeface="Arial"/>
              </a:rPr>
              <a:t> </a:t>
            </a:r>
            <a:r>
              <a:rPr lang="fr-CA" noProof="0">
                <a:latin typeface="Arial"/>
                <a:cs typeface="Arial"/>
              </a:rPr>
              <a:t>et</a:t>
            </a:r>
            <a:r>
              <a:rPr lang="fr-CA" spc="-5" noProof="0">
                <a:latin typeface="Arial"/>
                <a:cs typeface="Arial"/>
              </a:rPr>
              <a:t> </a:t>
            </a:r>
            <a:r>
              <a:rPr lang="fr-CA" spc="-45" noProof="0">
                <a:latin typeface="Arial"/>
                <a:cs typeface="Arial"/>
              </a:rPr>
              <a:t>augmentation</a:t>
            </a:r>
            <a:r>
              <a:rPr lang="fr-CA" spc="-55" noProof="0">
                <a:latin typeface="Arial"/>
                <a:cs typeface="Arial"/>
              </a:rPr>
              <a:t> de</a:t>
            </a:r>
            <a:r>
              <a:rPr lang="fr-CA" spc="-95" noProof="0">
                <a:latin typeface="Arial"/>
                <a:cs typeface="Arial"/>
              </a:rPr>
              <a:t> </a:t>
            </a:r>
            <a:r>
              <a:rPr lang="fr-CA" spc="-20" noProof="0">
                <a:latin typeface="Arial"/>
                <a:cs typeface="Arial"/>
              </a:rPr>
              <a:t>doses</a:t>
            </a:r>
          </a:p>
          <a:p>
            <a:pPr marL="12700">
              <a:lnSpc>
                <a:spcPct val="100000"/>
              </a:lnSpc>
              <a:spcBef>
                <a:spcPts val="125"/>
              </a:spcBef>
            </a:pPr>
            <a:endParaRPr lang="fr-CA" noProof="0">
              <a:latin typeface="Arial"/>
              <a:cs typeface="Arial"/>
            </a:endParaRPr>
          </a:p>
          <a:p>
            <a:pPr marL="145415" indent="-132715">
              <a:lnSpc>
                <a:spcPct val="100000"/>
              </a:lnSpc>
              <a:buAutoNum type="arabicPlain"/>
              <a:tabLst>
                <a:tab pos="145415" algn="l"/>
              </a:tabLst>
            </a:pPr>
            <a:r>
              <a:rPr lang="fr-CA" spc="-75" noProof="0">
                <a:latin typeface="Arial"/>
                <a:cs typeface="Arial"/>
              </a:rPr>
              <a:t>ère</a:t>
            </a:r>
            <a:r>
              <a:rPr lang="fr-CA" spc="-25" noProof="0">
                <a:latin typeface="Arial"/>
                <a:cs typeface="Arial"/>
              </a:rPr>
              <a:t> </a:t>
            </a:r>
            <a:r>
              <a:rPr lang="fr-CA" spc="-40" noProof="0">
                <a:latin typeface="Arial"/>
                <a:cs typeface="Arial"/>
              </a:rPr>
              <a:t>journée:</a:t>
            </a:r>
            <a:r>
              <a:rPr lang="fr-CA" spc="-80" noProof="0">
                <a:latin typeface="Arial"/>
                <a:cs typeface="Arial"/>
              </a:rPr>
              <a:t> </a:t>
            </a:r>
            <a:r>
              <a:rPr lang="fr-CA" spc="-60" noProof="0">
                <a:latin typeface="Arial"/>
                <a:cs typeface="Arial"/>
              </a:rPr>
              <a:t>12.5</a:t>
            </a:r>
            <a:r>
              <a:rPr lang="fr-CA" spc="-120" noProof="0">
                <a:latin typeface="Arial"/>
                <a:cs typeface="Arial"/>
              </a:rPr>
              <a:t> </a:t>
            </a:r>
            <a:r>
              <a:rPr lang="fr-CA" spc="-75" noProof="0">
                <a:latin typeface="Arial"/>
                <a:cs typeface="Arial"/>
              </a:rPr>
              <a:t>mg</a:t>
            </a:r>
            <a:r>
              <a:rPr lang="fr-CA" spc="-70" noProof="0">
                <a:latin typeface="Arial"/>
                <a:cs typeface="Arial"/>
              </a:rPr>
              <a:t> </a:t>
            </a:r>
            <a:r>
              <a:rPr lang="fr-CA" spc="-35" noProof="0">
                <a:latin typeface="Arial"/>
                <a:cs typeface="Arial"/>
              </a:rPr>
              <a:t>die</a:t>
            </a:r>
            <a:r>
              <a:rPr lang="fr-CA" spc="-25" noProof="0">
                <a:latin typeface="Arial"/>
                <a:cs typeface="Arial"/>
              </a:rPr>
              <a:t> </a:t>
            </a:r>
            <a:r>
              <a:rPr lang="fr-CA" spc="-100" noProof="0">
                <a:latin typeface="Arial"/>
                <a:cs typeface="Arial"/>
              </a:rPr>
              <a:t>à</a:t>
            </a:r>
            <a:r>
              <a:rPr lang="fr-CA" spc="-75" noProof="0">
                <a:latin typeface="Arial"/>
                <a:cs typeface="Arial"/>
              </a:rPr>
              <a:t> </a:t>
            </a:r>
            <a:r>
              <a:rPr lang="fr-CA" spc="-25" noProof="0">
                <a:latin typeface="Arial"/>
                <a:cs typeface="Arial"/>
              </a:rPr>
              <a:t>bid</a:t>
            </a:r>
            <a:endParaRPr lang="fr-CA" noProof="0">
              <a:latin typeface="Arial"/>
              <a:cs typeface="Arial"/>
            </a:endParaRPr>
          </a:p>
          <a:p>
            <a:pPr marL="142875" indent="-130175">
              <a:lnSpc>
                <a:spcPct val="100000"/>
              </a:lnSpc>
              <a:spcBef>
                <a:spcPts val="869"/>
              </a:spcBef>
              <a:buAutoNum type="arabicPlain"/>
              <a:tabLst>
                <a:tab pos="142875" algn="l"/>
              </a:tabLst>
            </a:pPr>
            <a:r>
              <a:rPr lang="fr-CA" spc="-50" noProof="0">
                <a:latin typeface="Arial"/>
                <a:cs typeface="Arial"/>
              </a:rPr>
              <a:t>-</a:t>
            </a:r>
            <a:r>
              <a:rPr lang="fr-CA" spc="-80" noProof="0">
                <a:latin typeface="Arial"/>
                <a:cs typeface="Arial"/>
              </a:rPr>
              <a:t>ème</a:t>
            </a:r>
            <a:r>
              <a:rPr lang="fr-CA" spc="-35" noProof="0">
                <a:latin typeface="Arial"/>
                <a:cs typeface="Arial"/>
              </a:rPr>
              <a:t> </a:t>
            </a:r>
            <a:r>
              <a:rPr lang="fr-CA" spc="-40" noProof="0">
                <a:latin typeface="Arial"/>
                <a:cs typeface="Arial"/>
              </a:rPr>
              <a:t>journée:</a:t>
            </a:r>
            <a:r>
              <a:rPr lang="fr-CA" spc="-80" noProof="0">
                <a:latin typeface="Arial"/>
                <a:cs typeface="Arial"/>
              </a:rPr>
              <a:t> </a:t>
            </a:r>
            <a:r>
              <a:rPr lang="fr-CA" spc="-50" noProof="0">
                <a:latin typeface="Arial"/>
                <a:cs typeface="Arial"/>
              </a:rPr>
              <a:t>25</a:t>
            </a:r>
            <a:r>
              <a:rPr lang="fr-CA" spc="-125" noProof="0">
                <a:latin typeface="Arial"/>
                <a:cs typeface="Arial"/>
              </a:rPr>
              <a:t> </a:t>
            </a:r>
            <a:r>
              <a:rPr lang="fr-CA" spc="-80" noProof="0">
                <a:latin typeface="Arial"/>
                <a:cs typeface="Arial"/>
              </a:rPr>
              <a:t>mg</a:t>
            </a:r>
            <a:r>
              <a:rPr lang="fr-CA" spc="-70" noProof="0">
                <a:latin typeface="Arial"/>
                <a:cs typeface="Arial"/>
              </a:rPr>
              <a:t> </a:t>
            </a:r>
            <a:r>
              <a:rPr lang="fr-CA" spc="-40" noProof="0">
                <a:latin typeface="Arial"/>
                <a:cs typeface="Arial"/>
              </a:rPr>
              <a:t>die</a:t>
            </a:r>
            <a:r>
              <a:rPr lang="fr-CA" spc="-35" noProof="0">
                <a:latin typeface="Arial"/>
                <a:cs typeface="Arial"/>
              </a:rPr>
              <a:t> </a:t>
            </a:r>
            <a:r>
              <a:rPr lang="fr-CA" spc="-100" noProof="0">
                <a:latin typeface="Arial"/>
                <a:cs typeface="Arial"/>
              </a:rPr>
              <a:t>à</a:t>
            </a:r>
            <a:r>
              <a:rPr lang="fr-CA" spc="-80" noProof="0">
                <a:latin typeface="Arial"/>
                <a:cs typeface="Arial"/>
              </a:rPr>
              <a:t> </a:t>
            </a:r>
            <a:r>
              <a:rPr lang="fr-CA" spc="-25" noProof="0">
                <a:latin typeface="Arial"/>
                <a:cs typeface="Arial"/>
              </a:rPr>
              <a:t>bid</a:t>
            </a:r>
            <a:endParaRPr lang="fr-CA" noProof="0">
              <a:latin typeface="Arial"/>
              <a:cs typeface="Arial"/>
            </a:endParaRPr>
          </a:p>
          <a:p>
            <a:pPr marL="12700">
              <a:lnSpc>
                <a:spcPct val="100000"/>
              </a:lnSpc>
              <a:spcBef>
                <a:spcPts val="800"/>
              </a:spcBef>
            </a:pPr>
            <a:r>
              <a:rPr lang="fr-CA" spc="-140" noProof="0">
                <a:latin typeface="Arial"/>
                <a:cs typeface="Arial"/>
              </a:rPr>
              <a:t>Si</a:t>
            </a:r>
            <a:r>
              <a:rPr lang="fr-CA" spc="-105" noProof="0">
                <a:latin typeface="Arial"/>
                <a:cs typeface="Arial"/>
              </a:rPr>
              <a:t> </a:t>
            </a:r>
            <a:r>
              <a:rPr lang="fr-CA" spc="-35" noProof="0">
                <a:latin typeface="Arial"/>
                <a:cs typeface="Arial"/>
              </a:rPr>
              <a:t>bien</a:t>
            </a:r>
            <a:r>
              <a:rPr lang="fr-CA" spc="-75" noProof="0">
                <a:latin typeface="Arial"/>
                <a:cs typeface="Arial"/>
              </a:rPr>
              <a:t> </a:t>
            </a:r>
            <a:r>
              <a:rPr lang="fr-CA" spc="-30" noProof="0">
                <a:latin typeface="Arial"/>
                <a:cs typeface="Arial"/>
              </a:rPr>
              <a:t>toléré</a:t>
            </a:r>
            <a:r>
              <a:rPr lang="fr-CA" spc="-35" noProof="0">
                <a:latin typeface="Arial"/>
                <a:cs typeface="Arial"/>
              </a:rPr>
              <a:t> </a:t>
            </a:r>
            <a:r>
              <a:rPr lang="fr-CA" spc="-50" noProof="0">
                <a:latin typeface="Arial"/>
                <a:cs typeface="Arial"/>
              </a:rPr>
              <a:t>augmenter </a:t>
            </a:r>
            <a:r>
              <a:rPr lang="fr-CA" spc="-65" noProof="0">
                <a:latin typeface="Arial"/>
                <a:cs typeface="Arial"/>
              </a:rPr>
              <a:t>par</a:t>
            </a:r>
            <a:r>
              <a:rPr lang="fr-CA" spc="-55" noProof="0">
                <a:latin typeface="Arial"/>
                <a:cs typeface="Arial"/>
              </a:rPr>
              <a:t> </a:t>
            </a:r>
            <a:r>
              <a:rPr lang="fr-CA" spc="-50" noProof="0">
                <a:latin typeface="Arial"/>
                <a:cs typeface="Arial"/>
              </a:rPr>
              <a:t>25</a:t>
            </a:r>
            <a:r>
              <a:rPr lang="fr-CA" spc="-125" noProof="0">
                <a:latin typeface="Arial"/>
                <a:cs typeface="Arial"/>
              </a:rPr>
              <a:t> </a:t>
            </a:r>
            <a:r>
              <a:rPr lang="fr-CA" spc="-100" noProof="0">
                <a:latin typeface="Arial"/>
                <a:cs typeface="Arial"/>
              </a:rPr>
              <a:t>à</a:t>
            </a:r>
            <a:r>
              <a:rPr lang="fr-CA" spc="-90" noProof="0">
                <a:latin typeface="Arial"/>
                <a:cs typeface="Arial"/>
              </a:rPr>
              <a:t> </a:t>
            </a:r>
            <a:r>
              <a:rPr lang="fr-CA" spc="-45" noProof="0">
                <a:latin typeface="Arial"/>
                <a:cs typeface="Arial"/>
              </a:rPr>
              <a:t>50</a:t>
            </a:r>
            <a:r>
              <a:rPr lang="fr-CA" spc="-50" noProof="0">
                <a:latin typeface="Arial"/>
                <a:cs typeface="Arial"/>
              </a:rPr>
              <a:t> </a:t>
            </a:r>
            <a:r>
              <a:rPr lang="fr-CA" spc="-120" noProof="0">
                <a:latin typeface="Arial"/>
                <a:cs typeface="Arial"/>
              </a:rPr>
              <a:t>mg</a:t>
            </a:r>
            <a:r>
              <a:rPr lang="fr-CA" spc="-70" noProof="0">
                <a:latin typeface="Arial"/>
                <a:cs typeface="Arial"/>
              </a:rPr>
              <a:t> </a:t>
            </a:r>
            <a:r>
              <a:rPr lang="fr-CA" spc="70" noProof="0">
                <a:latin typeface="Arial"/>
                <a:cs typeface="Arial"/>
              </a:rPr>
              <a:t>/jr</a:t>
            </a:r>
            <a:r>
              <a:rPr lang="fr-CA" spc="-50" noProof="0">
                <a:latin typeface="Arial"/>
                <a:cs typeface="Arial"/>
              </a:rPr>
              <a:t> </a:t>
            </a:r>
            <a:r>
              <a:rPr lang="fr-CA" spc="-45" noProof="0">
                <a:latin typeface="Arial"/>
                <a:cs typeface="Arial"/>
              </a:rPr>
              <a:t>pour</a:t>
            </a:r>
            <a:r>
              <a:rPr lang="fr-CA" spc="-50" noProof="0">
                <a:latin typeface="Arial"/>
                <a:cs typeface="Arial"/>
              </a:rPr>
              <a:t> </a:t>
            </a:r>
            <a:r>
              <a:rPr lang="fr-CA" spc="-30" noProof="0">
                <a:latin typeface="Arial"/>
                <a:cs typeface="Arial"/>
              </a:rPr>
              <a:t>atteindre</a:t>
            </a:r>
            <a:r>
              <a:rPr lang="fr-CA" spc="-35" noProof="0">
                <a:latin typeface="Arial"/>
                <a:cs typeface="Arial"/>
              </a:rPr>
              <a:t> </a:t>
            </a:r>
            <a:r>
              <a:rPr lang="fr-CA" spc="-50" noProof="0">
                <a:latin typeface="Arial"/>
                <a:cs typeface="Arial"/>
              </a:rPr>
              <a:t>une</a:t>
            </a:r>
            <a:r>
              <a:rPr lang="fr-CA" spc="-114" noProof="0">
                <a:latin typeface="Arial"/>
                <a:cs typeface="Arial"/>
              </a:rPr>
              <a:t> </a:t>
            </a:r>
            <a:r>
              <a:rPr lang="fr-CA" spc="-85" noProof="0">
                <a:latin typeface="Arial"/>
                <a:cs typeface="Arial"/>
              </a:rPr>
              <a:t>dose</a:t>
            </a:r>
            <a:r>
              <a:rPr lang="fr-CA" spc="-35" noProof="0">
                <a:latin typeface="Arial"/>
                <a:cs typeface="Arial"/>
              </a:rPr>
              <a:t> </a:t>
            </a:r>
            <a:r>
              <a:rPr lang="fr-CA" spc="-55" noProof="0">
                <a:latin typeface="Arial"/>
                <a:cs typeface="Arial"/>
              </a:rPr>
              <a:t>cible</a:t>
            </a:r>
            <a:r>
              <a:rPr lang="fr-CA" spc="-114" noProof="0">
                <a:latin typeface="Arial"/>
                <a:cs typeface="Arial"/>
              </a:rPr>
              <a:t> </a:t>
            </a:r>
            <a:r>
              <a:rPr lang="fr-CA" spc="-55" noProof="0">
                <a:latin typeface="Arial"/>
                <a:cs typeface="Arial"/>
              </a:rPr>
              <a:t>de</a:t>
            </a:r>
            <a:r>
              <a:rPr lang="fr-CA" spc="-35" noProof="0">
                <a:latin typeface="Arial"/>
                <a:cs typeface="Arial"/>
              </a:rPr>
              <a:t> </a:t>
            </a:r>
            <a:r>
              <a:rPr lang="fr-CA" spc="-70" noProof="0">
                <a:latin typeface="Arial"/>
                <a:cs typeface="Arial"/>
              </a:rPr>
              <a:t>300</a:t>
            </a:r>
            <a:r>
              <a:rPr lang="fr-CA" spc="-125" noProof="0">
                <a:latin typeface="Arial"/>
                <a:cs typeface="Arial"/>
              </a:rPr>
              <a:t> </a:t>
            </a:r>
            <a:r>
              <a:rPr lang="fr-CA" spc="-100" noProof="0">
                <a:latin typeface="Arial"/>
                <a:cs typeface="Arial"/>
              </a:rPr>
              <a:t>à</a:t>
            </a:r>
            <a:r>
              <a:rPr lang="fr-CA" spc="-10" noProof="0">
                <a:latin typeface="Arial"/>
                <a:cs typeface="Arial"/>
              </a:rPr>
              <a:t> </a:t>
            </a:r>
            <a:r>
              <a:rPr lang="fr-CA" spc="-70" noProof="0">
                <a:latin typeface="Arial"/>
                <a:cs typeface="Arial"/>
              </a:rPr>
              <a:t>400</a:t>
            </a:r>
            <a:r>
              <a:rPr lang="fr-CA" spc="-130" noProof="0">
                <a:latin typeface="Arial"/>
                <a:cs typeface="Arial"/>
              </a:rPr>
              <a:t> </a:t>
            </a:r>
            <a:r>
              <a:rPr lang="fr-CA" spc="-80" noProof="0">
                <a:latin typeface="Arial"/>
                <a:cs typeface="Arial"/>
              </a:rPr>
              <a:t>mg</a:t>
            </a:r>
            <a:r>
              <a:rPr lang="fr-CA" spc="-70" noProof="0">
                <a:latin typeface="Arial"/>
                <a:cs typeface="Arial"/>
              </a:rPr>
              <a:t> </a:t>
            </a:r>
            <a:r>
              <a:rPr lang="fr-CA" spc="-100" noProof="0">
                <a:latin typeface="Arial"/>
                <a:cs typeface="Arial"/>
              </a:rPr>
              <a:t>à</a:t>
            </a:r>
            <a:r>
              <a:rPr lang="fr-CA" spc="-90" noProof="0">
                <a:latin typeface="Arial"/>
                <a:cs typeface="Arial"/>
              </a:rPr>
              <a:t> </a:t>
            </a:r>
            <a:r>
              <a:rPr lang="fr-CA" spc="-25" noProof="0">
                <a:latin typeface="Arial"/>
                <a:cs typeface="Arial"/>
              </a:rPr>
              <a:t>la</a:t>
            </a:r>
            <a:r>
              <a:rPr lang="fr-CA" spc="-85" noProof="0">
                <a:latin typeface="Arial"/>
                <a:cs typeface="Arial"/>
              </a:rPr>
              <a:t> </a:t>
            </a:r>
            <a:r>
              <a:rPr lang="fr-CA" noProof="0">
                <a:latin typeface="Arial"/>
                <a:cs typeface="Arial"/>
              </a:rPr>
              <a:t>fin</a:t>
            </a:r>
            <a:r>
              <a:rPr lang="fr-CA" spc="-75" noProof="0">
                <a:latin typeface="Arial"/>
                <a:cs typeface="Arial"/>
              </a:rPr>
              <a:t> </a:t>
            </a:r>
            <a:r>
              <a:rPr lang="fr-CA" spc="-60" noProof="0">
                <a:latin typeface="Arial"/>
                <a:cs typeface="Arial"/>
              </a:rPr>
              <a:t>de</a:t>
            </a:r>
            <a:r>
              <a:rPr lang="fr-CA" spc="-114" noProof="0">
                <a:latin typeface="Arial"/>
                <a:cs typeface="Arial"/>
              </a:rPr>
              <a:t> </a:t>
            </a:r>
            <a:r>
              <a:rPr lang="fr-CA" spc="-45" noProof="0">
                <a:latin typeface="Arial"/>
                <a:cs typeface="Arial"/>
              </a:rPr>
              <a:t>la</a:t>
            </a:r>
            <a:r>
              <a:rPr lang="fr-CA" spc="-10" noProof="0">
                <a:latin typeface="Arial"/>
                <a:cs typeface="Arial"/>
              </a:rPr>
              <a:t> </a:t>
            </a:r>
            <a:r>
              <a:rPr lang="fr-CA" spc="-80" noProof="0">
                <a:latin typeface="Arial"/>
                <a:cs typeface="Arial"/>
              </a:rPr>
              <a:t>semaine</a:t>
            </a:r>
            <a:r>
              <a:rPr lang="fr-CA" spc="-35" noProof="0">
                <a:latin typeface="Arial"/>
                <a:cs typeface="Arial"/>
              </a:rPr>
              <a:t> </a:t>
            </a:r>
            <a:r>
              <a:rPr lang="fr-CA" spc="-50" noProof="0">
                <a:latin typeface="Arial"/>
                <a:cs typeface="Arial"/>
              </a:rPr>
              <a:t>2</a:t>
            </a:r>
            <a:endParaRPr lang="fr-CA" noProof="0">
              <a:latin typeface="Arial"/>
              <a:cs typeface="Arial"/>
            </a:endParaRPr>
          </a:p>
          <a:p>
            <a:pPr marL="12700" marR="29845">
              <a:lnSpc>
                <a:spcPts val="1500"/>
              </a:lnSpc>
              <a:spcBef>
                <a:spcPts val="1075"/>
              </a:spcBef>
            </a:pPr>
            <a:r>
              <a:rPr lang="fr-CA" spc="-120" noProof="0">
                <a:latin typeface="Arial"/>
                <a:cs typeface="Arial"/>
              </a:rPr>
              <a:t>Par</a:t>
            </a:r>
            <a:r>
              <a:rPr lang="fr-CA" spc="-40" noProof="0">
                <a:latin typeface="Arial"/>
                <a:cs typeface="Arial"/>
              </a:rPr>
              <a:t> </a:t>
            </a:r>
            <a:r>
              <a:rPr lang="fr-CA" spc="-65" noProof="0">
                <a:latin typeface="Arial"/>
                <a:cs typeface="Arial"/>
              </a:rPr>
              <a:t>la</a:t>
            </a:r>
            <a:r>
              <a:rPr lang="fr-CA" spc="-75" noProof="0">
                <a:latin typeface="Arial"/>
                <a:cs typeface="Arial"/>
              </a:rPr>
              <a:t> </a:t>
            </a:r>
            <a:r>
              <a:rPr lang="fr-CA" spc="-30" noProof="0">
                <a:latin typeface="Arial"/>
                <a:cs typeface="Arial"/>
              </a:rPr>
              <a:t>suite</a:t>
            </a:r>
            <a:r>
              <a:rPr lang="fr-CA" spc="-55" noProof="0">
                <a:latin typeface="Arial"/>
                <a:cs typeface="Arial"/>
              </a:rPr>
              <a:t>,</a:t>
            </a:r>
            <a:r>
              <a:rPr lang="fr-CA" spc="-45" noProof="0">
                <a:latin typeface="Arial"/>
                <a:cs typeface="Arial"/>
              </a:rPr>
              <a:t> </a:t>
            </a:r>
            <a:r>
              <a:rPr lang="fr-CA" spc="-75" noProof="0">
                <a:latin typeface="Arial"/>
                <a:cs typeface="Arial"/>
              </a:rPr>
              <a:t>les</a:t>
            </a:r>
            <a:r>
              <a:rPr lang="fr-CA" spc="-105" noProof="0">
                <a:latin typeface="Arial"/>
                <a:cs typeface="Arial"/>
              </a:rPr>
              <a:t> </a:t>
            </a:r>
            <a:r>
              <a:rPr lang="fr-CA" spc="-55" noProof="0">
                <a:latin typeface="Arial"/>
                <a:cs typeface="Arial"/>
              </a:rPr>
              <a:t>augmentations</a:t>
            </a:r>
            <a:r>
              <a:rPr lang="fr-CA" spc="-20" noProof="0">
                <a:latin typeface="Arial"/>
                <a:cs typeface="Arial"/>
              </a:rPr>
              <a:t> </a:t>
            </a:r>
            <a:r>
              <a:rPr lang="fr-CA" spc="-55" noProof="0">
                <a:latin typeface="Arial"/>
                <a:cs typeface="Arial"/>
              </a:rPr>
              <a:t>de</a:t>
            </a:r>
            <a:r>
              <a:rPr lang="fr-CA" spc="-100" noProof="0">
                <a:latin typeface="Arial"/>
                <a:cs typeface="Arial"/>
              </a:rPr>
              <a:t> </a:t>
            </a:r>
            <a:r>
              <a:rPr lang="fr-CA" spc="-85" noProof="0">
                <a:latin typeface="Arial"/>
                <a:cs typeface="Arial"/>
              </a:rPr>
              <a:t>dose</a:t>
            </a:r>
            <a:r>
              <a:rPr lang="fr-CA" spc="-25" noProof="0">
                <a:latin typeface="Arial"/>
                <a:cs typeface="Arial"/>
              </a:rPr>
              <a:t> </a:t>
            </a:r>
            <a:r>
              <a:rPr lang="fr-CA" spc="-95" noProof="0">
                <a:latin typeface="Arial"/>
                <a:cs typeface="Arial"/>
              </a:rPr>
              <a:t>ne</a:t>
            </a:r>
            <a:r>
              <a:rPr lang="fr-CA" spc="-20" noProof="0">
                <a:latin typeface="Arial"/>
                <a:cs typeface="Arial"/>
              </a:rPr>
              <a:t> </a:t>
            </a:r>
            <a:r>
              <a:rPr lang="fr-CA" spc="-45" noProof="0">
                <a:latin typeface="Arial"/>
                <a:cs typeface="Arial"/>
              </a:rPr>
              <a:t>devraient</a:t>
            </a:r>
            <a:r>
              <a:rPr lang="fr-CA" spc="-90" noProof="0">
                <a:latin typeface="Arial"/>
                <a:cs typeface="Arial"/>
              </a:rPr>
              <a:t> </a:t>
            </a:r>
            <a:r>
              <a:rPr lang="fr-CA" spc="-100" noProof="0">
                <a:latin typeface="Arial"/>
                <a:cs typeface="Arial"/>
              </a:rPr>
              <a:t>pas</a:t>
            </a:r>
            <a:r>
              <a:rPr lang="fr-CA" spc="-20" noProof="0">
                <a:latin typeface="Arial"/>
                <a:cs typeface="Arial"/>
              </a:rPr>
              <a:t> </a:t>
            </a:r>
            <a:r>
              <a:rPr lang="fr-CA" spc="-25" noProof="0">
                <a:latin typeface="Arial"/>
                <a:cs typeface="Arial"/>
              </a:rPr>
              <a:t>être</a:t>
            </a:r>
            <a:r>
              <a:rPr lang="fr-CA" spc="-105" noProof="0">
                <a:latin typeface="Arial"/>
                <a:cs typeface="Arial"/>
              </a:rPr>
              <a:t> </a:t>
            </a:r>
            <a:r>
              <a:rPr lang="fr-CA" spc="-60" noProof="0">
                <a:latin typeface="Arial"/>
                <a:cs typeface="Arial"/>
              </a:rPr>
              <a:t>effectuées</a:t>
            </a:r>
            <a:r>
              <a:rPr lang="fr-CA" spc="-100" noProof="0">
                <a:latin typeface="Arial"/>
                <a:cs typeface="Arial"/>
              </a:rPr>
              <a:t> </a:t>
            </a:r>
            <a:r>
              <a:rPr lang="fr-CA" spc="-60" noProof="0">
                <a:latin typeface="Arial"/>
                <a:cs typeface="Arial"/>
              </a:rPr>
              <a:t>plus</a:t>
            </a:r>
            <a:r>
              <a:rPr lang="fr-CA" spc="-20" noProof="0">
                <a:latin typeface="Arial"/>
                <a:cs typeface="Arial"/>
              </a:rPr>
              <a:t> </a:t>
            </a:r>
            <a:r>
              <a:rPr lang="fr-CA" spc="-45" noProof="0">
                <a:latin typeface="Arial"/>
                <a:cs typeface="Arial"/>
              </a:rPr>
              <a:t>d’une</a:t>
            </a:r>
            <a:r>
              <a:rPr lang="fr-CA" spc="-105" noProof="0">
                <a:latin typeface="Arial"/>
                <a:cs typeface="Arial"/>
              </a:rPr>
              <a:t> </a:t>
            </a:r>
            <a:r>
              <a:rPr lang="fr-CA" spc="-100" noProof="0">
                <a:latin typeface="Arial"/>
                <a:cs typeface="Arial"/>
              </a:rPr>
              <a:t>à</a:t>
            </a:r>
            <a:r>
              <a:rPr lang="fr-CA" spc="-75" noProof="0">
                <a:latin typeface="Arial"/>
                <a:cs typeface="Arial"/>
              </a:rPr>
              <a:t> </a:t>
            </a:r>
            <a:r>
              <a:rPr lang="fr-CA" spc="-65" noProof="0">
                <a:latin typeface="Arial"/>
                <a:cs typeface="Arial"/>
              </a:rPr>
              <a:t>deux</a:t>
            </a:r>
            <a:r>
              <a:rPr lang="fr-CA" spc="-5" noProof="0">
                <a:latin typeface="Arial"/>
                <a:cs typeface="Arial"/>
              </a:rPr>
              <a:t> </a:t>
            </a:r>
            <a:r>
              <a:rPr lang="fr-CA" spc="-55" noProof="0">
                <a:latin typeface="Arial"/>
                <a:cs typeface="Arial"/>
              </a:rPr>
              <a:t>fois</a:t>
            </a:r>
            <a:r>
              <a:rPr lang="fr-CA" spc="-20" noProof="0">
                <a:latin typeface="Arial"/>
                <a:cs typeface="Arial"/>
              </a:rPr>
              <a:t> </a:t>
            </a:r>
            <a:r>
              <a:rPr lang="fr-CA" spc="-65" noProof="0">
                <a:latin typeface="Arial"/>
                <a:cs typeface="Arial"/>
              </a:rPr>
              <a:t>par</a:t>
            </a:r>
            <a:r>
              <a:rPr lang="fr-CA" spc="-40" noProof="0">
                <a:latin typeface="Arial"/>
                <a:cs typeface="Arial"/>
              </a:rPr>
              <a:t> </a:t>
            </a:r>
            <a:r>
              <a:rPr lang="fr-CA" spc="-70" noProof="0">
                <a:latin typeface="Arial"/>
                <a:cs typeface="Arial"/>
              </a:rPr>
              <a:t>semaine,</a:t>
            </a:r>
            <a:r>
              <a:rPr lang="fr-CA" spc="-35" noProof="0">
                <a:latin typeface="Arial"/>
                <a:cs typeface="Arial"/>
              </a:rPr>
              <a:t> </a:t>
            </a:r>
            <a:r>
              <a:rPr lang="fr-CA" spc="-120" noProof="0">
                <a:latin typeface="Arial"/>
                <a:cs typeface="Arial"/>
              </a:rPr>
              <a:t>sans</a:t>
            </a:r>
            <a:r>
              <a:rPr lang="fr-CA" spc="-20" noProof="0">
                <a:latin typeface="Arial"/>
                <a:cs typeface="Arial"/>
              </a:rPr>
              <a:t> </a:t>
            </a:r>
            <a:r>
              <a:rPr lang="fr-CA" spc="-90" noProof="0">
                <a:latin typeface="Arial"/>
                <a:cs typeface="Arial"/>
              </a:rPr>
              <a:t>dépasser</a:t>
            </a:r>
            <a:r>
              <a:rPr lang="fr-CA" spc="-120" noProof="0">
                <a:latin typeface="Arial"/>
                <a:cs typeface="Arial"/>
              </a:rPr>
              <a:t> </a:t>
            </a:r>
            <a:r>
              <a:rPr lang="fr-CA" spc="-25" noProof="0">
                <a:latin typeface="Arial"/>
                <a:cs typeface="Arial"/>
              </a:rPr>
              <a:t>une </a:t>
            </a:r>
            <a:r>
              <a:rPr lang="fr-CA" spc="-50" noProof="0">
                <a:latin typeface="Arial"/>
                <a:cs typeface="Arial"/>
              </a:rPr>
              <a:t>augmentation</a:t>
            </a:r>
            <a:r>
              <a:rPr lang="fr-CA" spc="-55" noProof="0">
                <a:latin typeface="Arial"/>
                <a:cs typeface="Arial"/>
              </a:rPr>
              <a:t> de</a:t>
            </a:r>
            <a:r>
              <a:rPr lang="fr-CA" spc="-90" noProof="0">
                <a:latin typeface="Arial"/>
                <a:cs typeface="Arial"/>
              </a:rPr>
              <a:t> </a:t>
            </a:r>
            <a:r>
              <a:rPr lang="fr-CA" spc="-70" noProof="0">
                <a:latin typeface="Arial"/>
                <a:cs typeface="Arial"/>
              </a:rPr>
              <a:t>100</a:t>
            </a:r>
            <a:r>
              <a:rPr lang="fr-CA" spc="-20" noProof="0">
                <a:latin typeface="Arial"/>
                <a:cs typeface="Arial"/>
              </a:rPr>
              <a:t> </a:t>
            </a:r>
            <a:r>
              <a:rPr lang="fr-CA" spc="-75" noProof="0">
                <a:latin typeface="Arial"/>
                <a:cs typeface="Arial"/>
              </a:rPr>
              <a:t>mg</a:t>
            </a:r>
            <a:r>
              <a:rPr lang="fr-CA" spc="-55" noProof="0">
                <a:latin typeface="Arial"/>
                <a:cs typeface="Arial"/>
              </a:rPr>
              <a:t> </a:t>
            </a:r>
            <a:r>
              <a:rPr lang="fr-CA" spc="-100" noProof="0">
                <a:latin typeface="Arial"/>
                <a:cs typeface="Arial"/>
              </a:rPr>
              <a:t>à</a:t>
            </a:r>
            <a:r>
              <a:rPr lang="fr-CA" spc="-60" noProof="0">
                <a:latin typeface="Arial"/>
                <a:cs typeface="Arial"/>
              </a:rPr>
              <a:t> </a:t>
            </a:r>
            <a:r>
              <a:rPr lang="fr-CA" spc="-65" noProof="0">
                <a:latin typeface="Arial"/>
                <a:cs typeface="Arial"/>
              </a:rPr>
              <a:t>la </a:t>
            </a:r>
            <a:r>
              <a:rPr lang="fr-CA" spc="-45" noProof="0">
                <a:latin typeface="Arial"/>
                <a:cs typeface="Arial"/>
              </a:rPr>
              <a:t>fois.</a:t>
            </a:r>
            <a:r>
              <a:rPr lang="fr-CA" spc="-40" noProof="0">
                <a:latin typeface="Arial"/>
                <a:cs typeface="Arial"/>
              </a:rPr>
              <a:t> </a:t>
            </a:r>
            <a:r>
              <a:rPr lang="fr-CA" spc="-145" noProof="0">
                <a:latin typeface="Arial"/>
                <a:cs typeface="Arial"/>
              </a:rPr>
              <a:t>Les</a:t>
            </a:r>
            <a:r>
              <a:rPr lang="fr-CA" spc="-5" noProof="0">
                <a:latin typeface="Arial"/>
                <a:cs typeface="Arial"/>
              </a:rPr>
              <a:t> </a:t>
            </a:r>
            <a:r>
              <a:rPr lang="fr-CA" spc="-80" noProof="0">
                <a:latin typeface="Arial"/>
                <a:cs typeface="Arial"/>
              </a:rPr>
              <a:t>lignes</a:t>
            </a:r>
            <a:r>
              <a:rPr lang="fr-CA" spc="-5" noProof="0">
                <a:latin typeface="Arial"/>
                <a:cs typeface="Arial"/>
              </a:rPr>
              <a:t> </a:t>
            </a:r>
            <a:r>
              <a:rPr lang="fr-CA" spc="-50" noProof="0">
                <a:latin typeface="Arial"/>
                <a:cs typeface="Arial"/>
              </a:rPr>
              <a:t>directrices</a:t>
            </a:r>
            <a:r>
              <a:rPr lang="fr-CA" spc="-90" noProof="0">
                <a:latin typeface="Arial"/>
                <a:cs typeface="Arial"/>
              </a:rPr>
              <a:t> </a:t>
            </a:r>
            <a:r>
              <a:rPr lang="fr-CA" spc="-55" noProof="0">
                <a:latin typeface="Arial"/>
                <a:cs typeface="Arial"/>
              </a:rPr>
              <a:t>recommandent</a:t>
            </a:r>
            <a:r>
              <a:rPr lang="fr-CA" spc="-80" noProof="0">
                <a:latin typeface="Arial"/>
                <a:cs typeface="Arial"/>
              </a:rPr>
              <a:t> </a:t>
            </a:r>
            <a:r>
              <a:rPr lang="fr-CA" spc="-55" noProof="0">
                <a:latin typeface="Arial"/>
                <a:cs typeface="Arial"/>
              </a:rPr>
              <a:t>une</a:t>
            </a:r>
            <a:r>
              <a:rPr lang="fr-CA" spc="-90" noProof="0">
                <a:latin typeface="Arial"/>
                <a:cs typeface="Arial"/>
              </a:rPr>
              <a:t> </a:t>
            </a:r>
            <a:r>
              <a:rPr lang="fr-CA" noProof="0">
                <a:latin typeface="Arial"/>
                <a:cs typeface="Arial"/>
              </a:rPr>
              <a:t>titration</a:t>
            </a:r>
            <a:r>
              <a:rPr lang="fr-CA" spc="-50" noProof="0">
                <a:latin typeface="Arial"/>
                <a:cs typeface="Arial"/>
              </a:rPr>
              <a:t> </a:t>
            </a:r>
            <a:r>
              <a:rPr lang="fr-CA" spc="-40" noProof="0">
                <a:latin typeface="Arial"/>
                <a:cs typeface="Arial"/>
              </a:rPr>
              <a:t>prudente</a:t>
            </a:r>
            <a:r>
              <a:rPr lang="fr-CA" spc="-90" noProof="0">
                <a:latin typeface="Arial"/>
                <a:cs typeface="Arial"/>
              </a:rPr>
              <a:t> </a:t>
            </a:r>
            <a:r>
              <a:rPr lang="fr-CA" noProof="0">
                <a:latin typeface="Arial"/>
                <a:cs typeface="Arial"/>
              </a:rPr>
              <a:t>et,</a:t>
            </a:r>
            <a:r>
              <a:rPr lang="fr-CA" spc="-35" noProof="0">
                <a:latin typeface="Arial"/>
                <a:cs typeface="Arial"/>
              </a:rPr>
              <a:t> </a:t>
            </a:r>
            <a:r>
              <a:rPr lang="fr-CA" spc="-70" noProof="0">
                <a:latin typeface="Arial"/>
                <a:cs typeface="Arial"/>
              </a:rPr>
              <a:t>au</a:t>
            </a:r>
            <a:r>
              <a:rPr lang="fr-CA" spc="-55" noProof="0">
                <a:latin typeface="Arial"/>
                <a:cs typeface="Arial"/>
              </a:rPr>
              <a:t> </a:t>
            </a:r>
            <a:r>
              <a:rPr lang="fr-CA" spc="-65" noProof="0">
                <a:latin typeface="Arial"/>
                <a:cs typeface="Arial"/>
              </a:rPr>
              <a:t>besoin,</a:t>
            </a:r>
            <a:r>
              <a:rPr lang="fr-CA" spc="-30" noProof="0">
                <a:latin typeface="Arial"/>
                <a:cs typeface="Arial"/>
              </a:rPr>
              <a:t> </a:t>
            </a:r>
            <a:r>
              <a:rPr lang="fr-CA" spc="-55" noProof="0">
                <a:latin typeface="Arial"/>
                <a:cs typeface="Arial"/>
              </a:rPr>
              <a:t>une</a:t>
            </a:r>
            <a:r>
              <a:rPr lang="fr-CA" spc="-95" noProof="0">
                <a:latin typeface="Arial"/>
                <a:cs typeface="Arial"/>
              </a:rPr>
              <a:t> </a:t>
            </a:r>
            <a:r>
              <a:rPr lang="fr-CA" spc="-55" noProof="0">
                <a:latin typeface="Arial"/>
                <a:cs typeface="Arial"/>
              </a:rPr>
              <a:t>prise</a:t>
            </a:r>
            <a:r>
              <a:rPr lang="fr-CA" spc="-5" noProof="0">
                <a:latin typeface="Arial"/>
                <a:cs typeface="Arial"/>
              </a:rPr>
              <a:t> </a:t>
            </a:r>
            <a:r>
              <a:rPr lang="fr-CA" spc="-40" noProof="0">
                <a:latin typeface="Arial"/>
                <a:cs typeface="Arial"/>
              </a:rPr>
              <a:t>fractionnée</a:t>
            </a:r>
            <a:r>
              <a:rPr lang="fr-CA" spc="-5" noProof="0">
                <a:latin typeface="Arial"/>
                <a:cs typeface="Arial"/>
              </a:rPr>
              <a:t> </a:t>
            </a:r>
            <a:r>
              <a:rPr lang="fr-CA" spc="-50" noProof="0">
                <a:latin typeface="Arial"/>
                <a:cs typeface="Arial"/>
              </a:rPr>
              <a:t>afin </a:t>
            </a:r>
            <a:r>
              <a:rPr lang="fr-CA" spc="-25" noProof="0">
                <a:latin typeface="Arial"/>
                <a:cs typeface="Arial"/>
              </a:rPr>
              <a:t>de </a:t>
            </a:r>
            <a:r>
              <a:rPr lang="fr-CA" spc="-45" noProof="0">
                <a:latin typeface="Arial"/>
                <a:cs typeface="Arial"/>
              </a:rPr>
              <a:t>minimiser</a:t>
            </a:r>
            <a:r>
              <a:rPr lang="fr-CA" spc="-25" noProof="0">
                <a:latin typeface="Arial"/>
                <a:cs typeface="Arial"/>
              </a:rPr>
              <a:t> </a:t>
            </a:r>
            <a:r>
              <a:rPr lang="fr-CA" spc="-70" noProof="0">
                <a:latin typeface="Arial"/>
                <a:cs typeface="Arial"/>
              </a:rPr>
              <a:t>les</a:t>
            </a:r>
            <a:r>
              <a:rPr lang="fr-CA" spc="-90" noProof="0">
                <a:latin typeface="Arial"/>
                <a:cs typeface="Arial"/>
              </a:rPr>
              <a:t> </a:t>
            </a:r>
            <a:r>
              <a:rPr lang="fr-CA" spc="-75" noProof="0">
                <a:latin typeface="Arial"/>
                <a:cs typeface="Arial"/>
              </a:rPr>
              <a:t>risques</a:t>
            </a:r>
            <a:r>
              <a:rPr lang="fr-CA" spc="-5" noProof="0">
                <a:latin typeface="Arial"/>
                <a:cs typeface="Arial"/>
              </a:rPr>
              <a:t> </a:t>
            </a:r>
            <a:r>
              <a:rPr lang="fr-CA" spc="-50" noProof="0">
                <a:latin typeface="Arial"/>
                <a:cs typeface="Arial"/>
              </a:rPr>
              <a:t>d’effets</a:t>
            </a:r>
            <a:r>
              <a:rPr lang="fr-CA" spc="-5" noProof="0">
                <a:latin typeface="Arial"/>
                <a:cs typeface="Arial"/>
              </a:rPr>
              <a:t> </a:t>
            </a:r>
            <a:r>
              <a:rPr lang="fr-CA" spc="-65" noProof="0">
                <a:latin typeface="Arial"/>
                <a:cs typeface="Arial"/>
              </a:rPr>
              <a:t>indésirables</a:t>
            </a:r>
            <a:r>
              <a:rPr lang="fr-CA" spc="-10" noProof="0">
                <a:latin typeface="Arial"/>
                <a:cs typeface="Arial"/>
              </a:rPr>
              <a:t> </a:t>
            </a:r>
            <a:r>
              <a:rPr lang="fr-CA" spc="-40" noProof="0">
                <a:latin typeface="Arial"/>
                <a:cs typeface="Arial"/>
              </a:rPr>
              <a:t>tels</a:t>
            </a:r>
            <a:r>
              <a:rPr lang="fr-CA" spc="-90" noProof="0">
                <a:latin typeface="Arial"/>
                <a:cs typeface="Arial"/>
              </a:rPr>
              <a:t> </a:t>
            </a:r>
            <a:r>
              <a:rPr lang="fr-CA" spc="-50" noProof="0">
                <a:latin typeface="Arial"/>
                <a:cs typeface="Arial"/>
              </a:rPr>
              <a:t>que</a:t>
            </a:r>
            <a:r>
              <a:rPr lang="fr-CA" spc="-90" noProof="0">
                <a:latin typeface="Arial"/>
                <a:cs typeface="Arial"/>
              </a:rPr>
              <a:t> </a:t>
            </a:r>
            <a:r>
              <a:rPr lang="fr-CA" spc="-40" noProof="0">
                <a:latin typeface="Arial"/>
                <a:cs typeface="Arial"/>
              </a:rPr>
              <a:t>l’hypotension</a:t>
            </a:r>
            <a:r>
              <a:rPr lang="fr-CA" spc="-45" noProof="0">
                <a:latin typeface="Arial"/>
                <a:cs typeface="Arial"/>
              </a:rPr>
              <a:t> </a:t>
            </a:r>
            <a:r>
              <a:rPr lang="fr-CA" spc="-30" noProof="0">
                <a:latin typeface="Arial"/>
                <a:cs typeface="Arial"/>
              </a:rPr>
              <a:t>orthostatique,</a:t>
            </a:r>
            <a:r>
              <a:rPr lang="fr-CA" spc="-35" noProof="0">
                <a:latin typeface="Arial"/>
                <a:cs typeface="Arial"/>
              </a:rPr>
              <a:t> </a:t>
            </a:r>
            <a:r>
              <a:rPr lang="fr-CA" spc="-95" noProof="0">
                <a:latin typeface="Arial"/>
                <a:cs typeface="Arial"/>
              </a:rPr>
              <a:t>les</a:t>
            </a:r>
            <a:r>
              <a:rPr lang="fr-CA" spc="-5" noProof="0">
                <a:latin typeface="Arial"/>
                <a:cs typeface="Arial"/>
              </a:rPr>
              <a:t> </a:t>
            </a:r>
            <a:r>
              <a:rPr lang="fr-CA" spc="-75" noProof="0">
                <a:latin typeface="Arial"/>
                <a:cs typeface="Arial"/>
              </a:rPr>
              <a:t>convulsions</a:t>
            </a:r>
            <a:r>
              <a:rPr lang="fr-CA" spc="-90" noProof="0">
                <a:latin typeface="Arial"/>
                <a:cs typeface="Arial"/>
              </a:rPr>
              <a:t> </a:t>
            </a:r>
            <a:r>
              <a:rPr lang="fr-CA" noProof="0">
                <a:latin typeface="Arial"/>
                <a:cs typeface="Arial"/>
              </a:rPr>
              <a:t>et</a:t>
            </a:r>
            <a:r>
              <a:rPr lang="fr-CA" spc="-85" noProof="0">
                <a:latin typeface="Arial"/>
                <a:cs typeface="Arial"/>
              </a:rPr>
              <a:t> </a:t>
            </a:r>
            <a:r>
              <a:rPr lang="fr-CA" spc="-45" noProof="0">
                <a:latin typeface="Arial"/>
                <a:cs typeface="Arial"/>
              </a:rPr>
              <a:t>la</a:t>
            </a:r>
            <a:r>
              <a:rPr lang="fr-CA" spc="25" noProof="0">
                <a:latin typeface="Arial"/>
                <a:cs typeface="Arial"/>
              </a:rPr>
              <a:t> </a:t>
            </a:r>
            <a:r>
              <a:rPr lang="fr-CA" spc="-10" noProof="0">
                <a:latin typeface="Arial"/>
                <a:cs typeface="Arial"/>
              </a:rPr>
              <a:t>sédation.</a:t>
            </a:r>
            <a:endParaRPr lang="fr-CA" noProof="0">
              <a:latin typeface="Arial"/>
              <a:cs typeface="Arial"/>
            </a:endParaRPr>
          </a:p>
          <a:p>
            <a:pPr marL="12700">
              <a:lnSpc>
                <a:spcPct val="100000"/>
              </a:lnSpc>
              <a:spcBef>
                <a:spcPts val="855"/>
              </a:spcBef>
            </a:pPr>
            <a:r>
              <a:rPr lang="fr-CA" spc="-145" noProof="0">
                <a:latin typeface="Arial"/>
                <a:cs typeface="Arial"/>
              </a:rPr>
              <a:t>La</a:t>
            </a:r>
            <a:r>
              <a:rPr lang="fr-CA" spc="-70" noProof="0">
                <a:latin typeface="Arial"/>
                <a:cs typeface="Arial"/>
              </a:rPr>
              <a:t> </a:t>
            </a:r>
            <a:r>
              <a:rPr lang="fr-CA" spc="-85" noProof="0">
                <a:latin typeface="Arial"/>
                <a:cs typeface="Arial"/>
              </a:rPr>
              <a:t>dose</a:t>
            </a:r>
            <a:r>
              <a:rPr lang="fr-CA" spc="-15" noProof="0">
                <a:latin typeface="Arial"/>
                <a:cs typeface="Arial"/>
              </a:rPr>
              <a:t> </a:t>
            </a:r>
            <a:r>
              <a:rPr lang="fr-CA" spc="-35" noProof="0">
                <a:latin typeface="Arial"/>
                <a:cs typeface="Arial"/>
              </a:rPr>
              <a:t>quotidienne</a:t>
            </a:r>
            <a:r>
              <a:rPr lang="fr-CA" spc="-95" noProof="0">
                <a:latin typeface="Arial"/>
                <a:cs typeface="Arial"/>
              </a:rPr>
              <a:t> </a:t>
            </a:r>
            <a:r>
              <a:rPr lang="fr-CA" spc="-60" noProof="0">
                <a:latin typeface="Arial"/>
                <a:cs typeface="Arial"/>
              </a:rPr>
              <a:t>maximale</a:t>
            </a:r>
            <a:r>
              <a:rPr lang="fr-CA" spc="-95" noProof="0">
                <a:latin typeface="Arial"/>
                <a:cs typeface="Arial"/>
              </a:rPr>
              <a:t> </a:t>
            </a:r>
            <a:r>
              <a:rPr lang="fr-CA" spc="-55" noProof="0">
                <a:latin typeface="Arial"/>
                <a:cs typeface="Arial"/>
              </a:rPr>
              <a:t>ne</a:t>
            </a:r>
            <a:r>
              <a:rPr lang="fr-CA" spc="-95" noProof="0">
                <a:latin typeface="Arial"/>
                <a:cs typeface="Arial"/>
              </a:rPr>
              <a:t> </a:t>
            </a:r>
            <a:r>
              <a:rPr lang="fr-CA" noProof="0">
                <a:latin typeface="Arial"/>
                <a:cs typeface="Arial"/>
              </a:rPr>
              <a:t>doit</a:t>
            </a:r>
            <a:r>
              <a:rPr lang="fr-CA" spc="-5" noProof="0">
                <a:latin typeface="Arial"/>
                <a:cs typeface="Arial"/>
              </a:rPr>
              <a:t> </a:t>
            </a:r>
            <a:r>
              <a:rPr lang="fr-CA" spc="-100" noProof="0">
                <a:latin typeface="Arial"/>
                <a:cs typeface="Arial"/>
              </a:rPr>
              <a:t>pas</a:t>
            </a:r>
            <a:r>
              <a:rPr lang="fr-CA" spc="-95" noProof="0">
                <a:latin typeface="Arial"/>
                <a:cs typeface="Arial"/>
              </a:rPr>
              <a:t> </a:t>
            </a:r>
            <a:r>
              <a:rPr lang="fr-CA" spc="-85" noProof="0">
                <a:latin typeface="Arial"/>
                <a:cs typeface="Arial"/>
              </a:rPr>
              <a:t>dépasser</a:t>
            </a:r>
            <a:r>
              <a:rPr lang="fr-CA" spc="-30" noProof="0">
                <a:latin typeface="Arial"/>
                <a:cs typeface="Arial"/>
              </a:rPr>
              <a:t> </a:t>
            </a:r>
            <a:r>
              <a:rPr lang="fr-CA" spc="-70" noProof="0">
                <a:latin typeface="Arial"/>
                <a:cs typeface="Arial"/>
              </a:rPr>
              <a:t>900</a:t>
            </a:r>
            <a:r>
              <a:rPr lang="fr-CA" spc="-30" noProof="0">
                <a:latin typeface="Arial"/>
                <a:cs typeface="Arial"/>
              </a:rPr>
              <a:t> </a:t>
            </a:r>
            <a:r>
              <a:rPr lang="fr-CA" spc="-25" noProof="0">
                <a:latin typeface="Arial"/>
                <a:cs typeface="Arial"/>
              </a:rPr>
              <a:t>mg</a:t>
            </a:r>
          </a:p>
          <a:p>
            <a:pPr marL="12700">
              <a:lnSpc>
                <a:spcPct val="100000"/>
              </a:lnSpc>
              <a:spcBef>
                <a:spcPts val="855"/>
              </a:spcBef>
            </a:pPr>
            <a:r>
              <a:rPr lang="fr-CA" noProof="0"/>
              <a:t>‘Ceci est un exemple d'instauration de clozapine, car le schéma d'augmentation peut être différent selon le patient’ </a:t>
            </a:r>
            <a:endParaRPr lang="fr-CA" noProof="0">
              <a:latin typeface="Arial"/>
              <a:cs typeface="Arial"/>
            </a:endParaRPr>
          </a:p>
          <a:p>
            <a:endParaRPr lang="fr-CA" sz="800" noProof="0">
              <a:latin typeface="Arial"/>
              <a:cs typeface="Arial"/>
            </a:endParaRPr>
          </a:p>
          <a:p>
            <a:r>
              <a:rPr lang="fr-CA" sz="800" b="1" spc="-65" noProof="0">
                <a:latin typeface="Arial"/>
                <a:cs typeface="Arial"/>
              </a:rPr>
              <a:t>1)CANMAT.</a:t>
            </a:r>
            <a:r>
              <a:rPr lang="fr-CA" sz="800" b="1" spc="-5" noProof="0">
                <a:latin typeface="Arial"/>
                <a:cs typeface="Arial"/>
              </a:rPr>
              <a:t> </a:t>
            </a:r>
            <a:r>
              <a:rPr lang="fr-CA" sz="800" i="1" spc="-40" noProof="0">
                <a:latin typeface="Arial"/>
                <a:cs typeface="Arial"/>
              </a:rPr>
              <a:t>Canadian</a:t>
            </a:r>
            <a:r>
              <a:rPr lang="fr-CA" sz="800" i="1" noProof="0">
                <a:latin typeface="Arial"/>
                <a:cs typeface="Arial"/>
              </a:rPr>
              <a:t> </a:t>
            </a:r>
            <a:r>
              <a:rPr lang="fr-CA" sz="800" i="1" spc="-40" noProof="0">
                <a:latin typeface="Arial"/>
                <a:cs typeface="Arial"/>
              </a:rPr>
              <a:t>Guidelines</a:t>
            </a:r>
            <a:r>
              <a:rPr lang="fr-CA" sz="800" i="1" spc="-35" noProof="0">
                <a:latin typeface="Arial"/>
                <a:cs typeface="Arial"/>
              </a:rPr>
              <a:t> </a:t>
            </a:r>
            <a:r>
              <a:rPr lang="fr-CA" sz="800" i="1" noProof="0">
                <a:latin typeface="Arial"/>
                <a:cs typeface="Arial"/>
              </a:rPr>
              <a:t>for</a:t>
            </a:r>
            <a:r>
              <a:rPr lang="fr-CA" sz="800" i="1" spc="-65" noProof="0">
                <a:latin typeface="Arial"/>
                <a:cs typeface="Arial"/>
              </a:rPr>
              <a:t> </a:t>
            </a:r>
            <a:r>
              <a:rPr lang="fr-CA" sz="800" i="1" noProof="0">
                <a:latin typeface="Arial"/>
                <a:cs typeface="Arial"/>
              </a:rPr>
              <a:t>the</a:t>
            </a:r>
            <a:r>
              <a:rPr lang="fr-CA" sz="800" i="1" spc="35" noProof="0">
                <a:latin typeface="Arial"/>
                <a:cs typeface="Arial"/>
              </a:rPr>
              <a:t> </a:t>
            </a:r>
            <a:r>
              <a:rPr lang="fr-CA" sz="800" i="1" spc="-85" noProof="0">
                <a:latin typeface="Arial"/>
                <a:cs typeface="Arial"/>
              </a:rPr>
              <a:t>Use</a:t>
            </a:r>
            <a:r>
              <a:rPr lang="fr-CA" sz="800" i="1" spc="35" noProof="0">
                <a:latin typeface="Arial"/>
                <a:cs typeface="Arial"/>
              </a:rPr>
              <a:t> </a:t>
            </a:r>
            <a:r>
              <a:rPr lang="fr-CA" sz="800" i="1" noProof="0">
                <a:latin typeface="Arial"/>
                <a:cs typeface="Arial"/>
              </a:rPr>
              <a:t>of</a:t>
            </a:r>
            <a:r>
              <a:rPr lang="fr-CA" sz="800" i="1" spc="-25" noProof="0">
                <a:latin typeface="Arial"/>
                <a:cs typeface="Arial"/>
              </a:rPr>
              <a:t> </a:t>
            </a:r>
            <a:r>
              <a:rPr lang="fr-CA" sz="800" i="1" spc="-45" noProof="0">
                <a:latin typeface="Arial"/>
                <a:cs typeface="Arial"/>
              </a:rPr>
              <a:t>Clozapine</a:t>
            </a:r>
            <a:r>
              <a:rPr lang="fr-CA" sz="800" i="1" spc="40" noProof="0">
                <a:latin typeface="Arial"/>
                <a:cs typeface="Arial"/>
              </a:rPr>
              <a:t> </a:t>
            </a:r>
            <a:r>
              <a:rPr lang="fr-CA" sz="800" i="1" noProof="0">
                <a:latin typeface="Arial"/>
                <a:cs typeface="Arial"/>
              </a:rPr>
              <a:t>in</a:t>
            </a:r>
            <a:r>
              <a:rPr lang="fr-CA" sz="800" i="1" spc="-10" noProof="0">
                <a:latin typeface="Arial"/>
                <a:cs typeface="Arial"/>
              </a:rPr>
              <a:t> </a:t>
            </a:r>
            <a:r>
              <a:rPr lang="fr-CA" sz="800" i="1" spc="-40" noProof="0">
                <a:latin typeface="Arial"/>
                <a:cs typeface="Arial"/>
              </a:rPr>
              <a:t>Schizophrenia.</a:t>
            </a:r>
            <a:r>
              <a:rPr lang="fr-CA" sz="800" i="1" spc="-20" noProof="0">
                <a:latin typeface="Arial"/>
                <a:cs typeface="Arial"/>
              </a:rPr>
              <a:t> </a:t>
            </a:r>
            <a:r>
              <a:rPr lang="fr-CA" sz="800" spc="-45" noProof="0">
                <a:latin typeface="Arial"/>
                <a:cs typeface="Arial"/>
              </a:rPr>
              <a:t>Canadian</a:t>
            </a:r>
            <a:r>
              <a:rPr lang="fr-CA" sz="800" spc="-15" noProof="0">
                <a:latin typeface="Arial"/>
                <a:cs typeface="Arial"/>
              </a:rPr>
              <a:t> </a:t>
            </a:r>
            <a:r>
              <a:rPr lang="fr-CA" sz="800" noProof="0">
                <a:latin typeface="Arial"/>
                <a:cs typeface="Arial"/>
              </a:rPr>
              <a:t>Network</a:t>
            </a:r>
            <a:r>
              <a:rPr lang="fr-CA" sz="800" spc="-25" noProof="0">
                <a:latin typeface="Arial"/>
                <a:cs typeface="Arial"/>
              </a:rPr>
              <a:t> </a:t>
            </a:r>
            <a:r>
              <a:rPr lang="fr-CA" sz="800" noProof="0">
                <a:latin typeface="Arial"/>
                <a:cs typeface="Arial"/>
              </a:rPr>
              <a:t>for</a:t>
            </a:r>
            <a:r>
              <a:rPr lang="fr-CA" sz="800" spc="-5" noProof="0">
                <a:latin typeface="Arial"/>
                <a:cs typeface="Arial"/>
              </a:rPr>
              <a:t> </a:t>
            </a:r>
            <a:r>
              <a:rPr lang="fr-CA" sz="800" noProof="0">
                <a:latin typeface="Arial"/>
                <a:cs typeface="Arial"/>
              </a:rPr>
              <a:t>Mood</a:t>
            </a:r>
            <a:r>
              <a:rPr lang="fr-CA" sz="800" spc="20" noProof="0">
                <a:latin typeface="Arial"/>
                <a:cs typeface="Arial"/>
              </a:rPr>
              <a:t> </a:t>
            </a:r>
            <a:r>
              <a:rPr lang="fr-CA" sz="800" spc="-20" noProof="0">
                <a:latin typeface="Arial"/>
                <a:cs typeface="Arial"/>
              </a:rPr>
              <a:t>and</a:t>
            </a:r>
            <a:r>
              <a:rPr lang="fr-CA" sz="800" spc="20" noProof="0">
                <a:latin typeface="Arial"/>
                <a:cs typeface="Arial"/>
              </a:rPr>
              <a:t> </a:t>
            </a:r>
            <a:r>
              <a:rPr lang="fr-CA" sz="800" spc="-10" noProof="0">
                <a:latin typeface="Arial"/>
                <a:cs typeface="Arial"/>
              </a:rPr>
              <a:t>Anxiety</a:t>
            </a:r>
            <a:r>
              <a:rPr lang="fr-CA" sz="800" spc="-35" noProof="0">
                <a:latin typeface="Arial"/>
                <a:cs typeface="Arial"/>
              </a:rPr>
              <a:t> </a:t>
            </a:r>
            <a:r>
              <a:rPr lang="fr-CA" sz="800" spc="-10" noProof="0">
                <a:latin typeface="Arial"/>
                <a:cs typeface="Arial"/>
              </a:rPr>
              <a:t>Treatments</a:t>
            </a:r>
            <a:r>
              <a:rPr lang="fr-CA" sz="800" spc="-50" noProof="0">
                <a:latin typeface="Arial"/>
                <a:cs typeface="Arial"/>
              </a:rPr>
              <a:t> (CANMAT);</a:t>
            </a:r>
            <a:r>
              <a:rPr lang="fr-CA" sz="800" spc="15" noProof="0">
                <a:latin typeface="Arial"/>
                <a:cs typeface="Arial"/>
              </a:rPr>
              <a:t> </a:t>
            </a:r>
            <a:r>
              <a:rPr lang="fr-CA" sz="800" spc="-10" noProof="0">
                <a:latin typeface="Arial"/>
                <a:cs typeface="Arial"/>
              </a:rPr>
              <a:t>2021.</a:t>
            </a:r>
            <a:endParaRPr lang="fr-CA" sz="800" noProof="0">
              <a:latin typeface="Arial"/>
              <a:cs typeface="Arial"/>
            </a:endParaRPr>
          </a:p>
          <a:p>
            <a:pPr marR="558165"/>
            <a:r>
              <a:rPr lang="fr-CA" sz="800" b="1" spc="-45" noProof="0">
                <a:latin typeface="Arial"/>
                <a:cs typeface="Arial"/>
              </a:rPr>
              <a:t>2)Hiemke</a:t>
            </a:r>
            <a:r>
              <a:rPr lang="fr-CA" sz="800" b="1" spc="-50" noProof="0">
                <a:latin typeface="Arial"/>
                <a:cs typeface="Arial"/>
              </a:rPr>
              <a:t> </a:t>
            </a:r>
            <a:r>
              <a:rPr lang="fr-CA" sz="800" b="1" spc="-95" noProof="0">
                <a:latin typeface="Arial"/>
                <a:cs typeface="Arial"/>
              </a:rPr>
              <a:t>C,</a:t>
            </a:r>
            <a:r>
              <a:rPr lang="fr-CA" sz="800" b="1" spc="-5" noProof="0">
                <a:latin typeface="Arial"/>
                <a:cs typeface="Arial"/>
              </a:rPr>
              <a:t> </a:t>
            </a:r>
            <a:r>
              <a:rPr lang="fr-CA" sz="800" b="1" spc="-60" noProof="0">
                <a:latin typeface="Arial"/>
                <a:cs typeface="Arial"/>
              </a:rPr>
              <a:t>Bergemann</a:t>
            </a:r>
            <a:r>
              <a:rPr lang="fr-CA" sz="800" b="1" spc="35" noProof="0">
                <a:latin typeface="Arial"/>
                <a:cs typeface="Arial"/>
              </a:rPr>
              <a:t> </a:t>
            </a:r>
            <a:r>
              <a:rPr lang="fr-CA" sz="800" b="1" spc="-10" noProof="0">
                <a:latin typeface="Arial"/>
                <a:cs typeface="Arial"/>
              </a:rPr>
              <a:t>N,</a:t>
            </a:r>
            <a:r>
              <a:rPr lang="fr-CA" sz="800" b="1" spc="-15" noProof="0">
                <a:latin typeface="Arial"/>
                <a:cs typeface="Arial"/>
              </a:rPr>
              <a:t> </a:t>
            </a:r>
            <a:r>
              <a:rPr lang="fr-CA" sz="800" b="1" spc="-45" noProof="0">
                <a:latin typeface="Arial"/>
                <a:cs typeface="Arial"/>
              </a:rPr>
              <a:t>Clement</a:t>
            </a:r>
            <a:r>
              <a:rPr lang="fr-CA" sz="800" b="1" spc="-25" noProof="0">
                <a:latin typeface="Arial"/>
                <a:cs typeface="Arial"/>
              </a:rPr>
              <a:t> </a:t>
            </a:r>
            <a:r>
              <a:rPr lang="fr-CA" sz="800" b="1" spc="-20" noProof="0">
                <a:latin typeface="Arial"/>
                <a:cs typeface="Arial"/>
              </a:rPr>
              <a:t>HW,</a:t>
            </a:r>
            <a:r>
              <a:rPr lang="fr-CA" sz="800" b="1" spc="-50" noProof="0">
                <a:latin typeface="Arial"/>
                <a:cs typeface="Arial"/>
              </a:rPr>
              <a:t> </a:t>
            </a:r>
            <a:r>
              <a:rPr lang="fr-CA" sz="800" b="1" noProof="0">
                <a:latin typeface="Arial"/>
                <a:cs typeface="Arial"/>
              </a:rPr>
              <a:t>et</a:t>
            </a:r>
            <a:r>
              <a:rPr lang="fr-CA" sz="800" b="1" spc="-60" noProof="0">
                <a:latin typeface="Arial"/>
                <a:cs typeface="Arial"/>
              </a:rPr>
              <a:t> </a:t>
            </a:r>
            <a:r>
              <a:rPr lang="fr-CA" sz="800" b="1" spc="-10" noProof="0">
                <a:latin typeface="Arial"/>
                <a:cs typeface="Arial"/>
              </a:rPr>
              <a:t>al.</a:t>
            </a:r>
            <a:r>
              <a:rPr lang="fr-CA" sz="800" b="1" spc="10" noProof="0">
                <a:latin typeface="Arial"/>
                <a:cs typeface="Arial"/>
              </a:rPr>
              <a:t> </a:t>
            </a:r>
            <a:r>
              <a:rPr lang="fr-CA" sz="800" spc="-60" noProof="0">
                <a:latin typeface="Arial"/>
                <a:cs typeface="Arial"/>
              </a:rPr>
              <a:t>Consensus</a:t>
            </a:r>
            <a:r>
              <a:rPr lang="fr-CA" sz="800" spc="-30" noProof="0">
                <a:latin typeface="Arial"/>
                <a:cs typeface="Arial"/>
              </a:rPr>
              <a:t> </a:t>
            </a:r>
            <a:r>
              <a:rPr lang="fr-CA" sz="800" spc="-25" noProof="0">
                <a:latin typeface="Arial"/>
                <a:cs typeface="Arial"/>
              </a:rPr>
              <a:t>guidelines </a:t>
            </a:r>
            <a:r>
              <a:rPr lang="fr-CA" sz="800" noProof="0">
                <a:latin typeface="Arial"/>
                <a:cs typeface="Arial"/>
              </a:rPr>
              <a:t>for</a:t>
            </a:r>
            <a:r>
              <a:rPr lang="fr-CA" sz="800" spc="35" noProof="0">
                <a:latin typeface="Arial"/>
                <a:cs typeface="Arial"/>
              </a:rPr>
              <a:t> </a:t>
            </a:r>
            <a:r>
              <a:rPr lang="fr-CA" sz="800" noProof="0">
                <a:latin typeface="Arial"/>
                <a:cs typeface="Arial"/>
              </a:rPr>
              <a:t>therapeutic</a:t>
            </a:r>
            <a:r>
              <a:rPr lang="fr-CA" sz="800" spc="40" noProof="0">
                <a:latin typeface="Arial"/>
                <a:cs typeface="Arial"/>
              </a:rPr>
              <a:t> </a:t>
            </a:r>
            <a:r>
              <a:rPr lang="fr-CA" sz="800" spc="-10" noProof="0">
                <a:latin typeface="Arial"/>
                <a:cs typeface="Arial"/>
              </a:rPr>
              <a:t>drug</a:t>
            </a:r>
            <a:r>
              <a:rPr lang="fr-CA" sz="800" spc="-25" noProof="0">
                <a:latin typeface="Arial"/>
                <a:cs typeface="Arial"/>
              </a:rPr>
              <a:t> </a:t>
            </a:r>
            <a:r>
              <a:rPr lang="fr-CA" sz="800" noProof="0">
                <a:latin typeface="Arial"/>
                <a:cs typeface="Arial"/>
              </a:rPr>
              <a:t>monitoring</a:t>
            </a:r>
            <a:r>
              <a:rPr lang="fr-CA" sz="800" spc="-30" noProof="0">
                <a:latin typeface="Arial"/>
                <a:cs typeface="Arial"/>
              </a:rPr>
              <a:t> </a:t>
            </a:r>
            <a:r>
              <a:rPr lang="fr-CA" sz="800" noProof="0">
                <a:latin typeface="Arial"/>
                <a:cs typeface="Arial"/>
              </a:rPr>
              <a:t>in</a:t>
            </a:r>
            <a:r>
              <a:rPr lang="fr-CA" sz="800" spc="25" noProof="0">
                <a:latin typeface="Arial"/>
                <a:cs typeface="Arial"/>
              </a:rPr>
              <a:t> </a:t>
            </a:r>
            <a:r>
              <a:rPr lang="fr-CA" sz="800" spc="-20" noProof="0">
                <a:latin typeface="Arial"/>
                <a:cs typeface="Arial"/>
              </a:rPr>
              <a:t>neuropsychopharmacology:</a:t>
            </a:r>
            <a:r>
              <a:rPr lang="fr-CA" sz="800" spc="25" noProof="0">
                <a:latin typeface="Arial"/>
                <a:cs typeface="Arial"/>
              </a:rPr>
              <a:t> </a:t>
            </a:r>
            <a:r>
              <a:rPr lang="fr-CA" sz="800" spc="-10" noProof="0">
                <a:latin typeface="Arial"/>
                <a:cs typeface="Arial"/>
              </a:rPr>
              <a:t>Update</a:t>
            </a:r>
            <a:r>
              <a:rPr lang="fr-CA" sz="800" spc="30" noProof="0">
                <a:latin typeface="Arial"/>
                <a:cs typeface="Arial"/>
              </a:rPr>
              <a:t> </a:t>
            </a:r>
            <a:r>
              <a:rPr lang="fr-CA" sz="800" spc="-25" noProof="0">
                <a:latin typeface="Arial"/>
                <a:cs typeface="Arial"/>
              </a:rPr>
              <a:t>2017.</a:t>
            </a:r>
            <a:r>
              <a:rPr lang="fr-CA" sz="800" spc="-45" noProof="0">
                <a:latin typeface="Arial"/>
                <a:cs typeface="Arial"/>
              </a:rPr>
              <a:t> </a:t>
            </a:r>
            <a:r>
              <a:rPr lang="fr-CA" sz="800" i="1" spc="-30" noProof="0">
                <a:latin typeface="Arial"/>
                <a:cs typeface="Arial"/>
              </a:rPr>
              <a:t>Pharmacopsychiatry.</a:t>
            </a:r>
            <a:r>
              <a:rPr lang="fr-CA" sz="800" i="1" spc="-15" noProof="0">
                <a:latin typeface="Arial"/>
                <a:cs typeface="Arial"/>
              </a:rPr>
              <a:t> </a:t>
            </a:r>
            <a:r>
              <a:rPr lang="fr-CA" sz="800" spc="-10" noProof="0">
                <a:latin typeface="Arial"/>
                <a:cs typeface="Arial"/>
              </a:rPr>
              <a:t>2018;51(1–2):9–62. doi:10.1055/s-</a:t>
            </a:r>
            <a:r>
              <a:rPr lang="fr-CA" sz="800" spc="-25" noProof="0">
                <a:latin typeface="Arial"/>
                <a:cs typeface="Arial"/>
              </a:rPr>
              <a:t>0043-</a:t>
            </a:r>
            <a:r>
              <a:rPr lang="fr-CA" sz="800" spc="-10" noProof="0">
                <a:latin typeface="Arial"/>
                <a:cs typeface="Arial"/>
              </a:rPr>
              <a:t>116492</a:t>
            </a:r>
            <a:endParaRPr lang="fr-CA" sz="800" noProof="0">
              <a:latin typeface="Arial"/>
              <a:cs typeface="Arial"/>
            </a:endParaRPr>
          </a:p>
          <a:p>
            <a:r>
              <a:rPr lang="fr-CA" sz="800" b="1" spc="-105" noProof="0">
                <a:latin typeface="Arial"/>
                <a:cs typeface="Arial"/>
              </a:rPr>
              <a:t>3)NESSS.</a:t>
            </a:r>
            <a:r>
              <a:rPr lang="fr-CA" sz="800" b="1" spc="-30" noProof="0">
                <a:latin typeface="Arial"/>
                <a:cs typeface="Arial"/>
              </a:rPr>
              <a:t> </a:t>
            </a:r>
            <a:r>
              <a:rPr lang="fr-CA" sz="800" i="1" spc="-30" noProof="0">
                <a:latin typeface="Arial"/>
                <a:cs typeface="Arial"/>
              </a:rPr>
              <a:t>Antipsychotiques </a:t>
            </a:r>
            <a:r>
              <a:rPr lang="fr-CA" sz="800" i="1" spc="-25" noProof="0">
                <a:latin typeface="Arial"/>
                <a:cs typeface="Arial"/>
              </a:rPr>
              <a:t>atypiques</a:t>
            </a:r>
            <a:r>
              <a:rPr lang="fr-CA" sz="800" i="1" spc="20" noProof="0">
                <a:latin typeface="Arial"/>
                <a:cs typeface="Arial"/>
              </a:rPr>
              <a:t> </a:t>
            </a:r>
            <a:r>
              <a:rPr lang="fr-CA" sz="800" i="1" spc="-50" noProof="0">
                <a:latin typeface="Arial"/>
                <a:cs typeface="Arial"/>
              </a:rPr>
              <a:t>–</a:t>
            </a:r>
            <a:r>
              <a:rPr lang="fr-CA" sz="800" i="1" spc="-10" noProof="0">
                <a:latin typeface="Arial"/>
                <a:cs typeface="Arial"/>
              </a:rPr>
              <a:t> </a:t>
            </a:r>
            <a:r>
              <a:rPr lang="fr-CA" sz="800" i="1" spc="-50" noProof="0">
                <a:latin typeface="Arial"/>
                <a:cs typeface="Arial"/>
              </a:rPr>
              <a:t>Guide</a:t>
            </a:r>
            <a:r>
              <a:rPr lang="fr-CA" sz="800" i="1" spc="-35" noProof="0">
                <a:latin typeface="Arial"/>
                <a:cs typeface="Arial"/>
              </a:rPr>
              <a:t> </a:t>
            </a:r>
            <a:r>
              <a:rPr lang="fr-CA" sz="800" i="1" spc="-20" noProof="0">
                <a:latin typeface="Arial"/>
                <a:cs typeface="Arial"/>
              </a:rPr>
              <a:t>d’usage</a:t>
            </a:r>
            <a:r>
              <a:rPr lang="fr-CA" sz="800" i="1" spc="35" noProof="0">
                <a:latin typeface="Arial"/>
                <a:cs typeface="Arial"/>
              </a:rPr>
              <a:t> </a:t>
            </a:r>
            <a:r>
              <a:rPr lang="fr-CA" sz="800" i="1" noProof="0">
                <a:latin typeface="Arial"/>
                <a:cs typeface="Arial"/>
              </a:rPr>
              <a:t>optimal</a:t>
            </a:r>
            <a:r>
              <a:rPr lang="fr-CA" sz="800" i="1" spc="-20" noProof="0">
                <a:latin typeface="Arial"/>
                <a:cs typeface="Arial"/>
              </a:rPr>
              <a:t> </a:t>
            </a:r>
            <a:r>
              <a:rPr lang="fr-CA" sz="800" i="1" spc="-55" noProof="0">
                <a:latin typeface="Arial"/>
                <a:cs typeface="Arial"/>
              </a:rPr>
              <a:t>en</a:t>
            </a:r>
            <a:r>
              <a:rPr lang="fr-CA" sz="800" i="1" spc="-5" noProof="0">
                <a:latin typeface="Arial"/>
                <a:cs typeface="Arial"/>
              </a:rPr>
              <a:t> </a:t>
            </a:r>
            <a:r>
              <a:rPr lang="fr-CA" sz="800" i="1" spc="-20" noProof="0">
                <a:latin typeface="Arial"/>
                <a:cs typeface="Arial"/>
              </a:rPr>
              <a:t>santé</a:t>
            </a:r>
            <a:r>
              <a:rPr lang="fr-CA" sz="800" i="1" spc="-35" noProof="0">
                <a:latin typeface="Arial"/>
                <a:cs typeface="Arial"/>
              </a:rPr>
              <a:t> </a:t>
            </a:r>
            <a:r>
              <a:rPr lang="fr-CA" sz="800" i="1" spc="-10" noProof="0">
                <a:latin typeface="Arial"/>
                <a:cs typeface="Arial"/>
              </a:rPr>
              <a:t>mentale.</a:t>
            </a:r>
            <a:r>
              <a:rPr lang="fr-CA" sz="800" i="1" spc="30" noProof="0">
                <a:latin typeface="Arial"/>
                <a:cs typeface="Arial"/>
              </a:rPr>
              <a:t> </a:t>
            </a:r>
            <a:r>
              <a:rPr lang="fr-CA" sz="800" spc="-35" noProof="0">
                <a:latin typeface="Arial"/>
                <a:cs typeface="Arial"/>
              </a:rPr>
              <a:t>Québec</a:t>
            </a:r>
            <a:r>
              <a:rPr lang="fr-CA" sz="800" spc="15" noProof="0">
                <a:latin typeface="Arial"/>
                <a:cs typeface="Arial"/>
              </a:rPr>
              <a:t> </a:t>
            </a:r>
            <a:r>
              <a:rPr lang="fr-CA" sz="800" noProof="0">
                <a:latin typeface="Arial"/>
                <a:cs typeface="Arial"/>
              </a:rPr>
              <a:t>:</a:t>
            </a:r>
            <a:r>
              <a:rPr lang="fr-CA" sz="800" spc="15" noProof="0">
                <a:latin typeface="Arial"/>
                <a:cs typeface="Arial"/>
              </a:rPr>
              <a:t> </a:t>
            </a:r>
            <a:r>
              <a:rPr lang="fr-CA" sz="800" noProof="0">
                <a:latin typeface="Arial"/>
                <a:cs typeface="Arial"/>
              </a:rPr>
              <a:t>Institut</a:t>
            </a:r>
            <a:r>
              <a:rPr lang="fr-CA" sz="800" spc="25" noProof="0">
                <a:latin typeface="Arial"/>
                <a:cs typeface="Arial"/>
              </a:rPr>
              <a:t> </a:t>
            </a:r>
            <a:r>
              <a:rPr lang="fr-CA" sz="800" spc="-10" noProof="0">
                <a:latin typeface="Arial"/>
                <a:cs typeface="Arial"/>
              </a:rPr>
              <a:t>national</a:t>
            </a:r>
            <a:r>
              <a:rPr lang="fr-CA" sz="800" spc="-20" noProof="0">
                <a:latin typeface="Arial"/>
                <a:cs typeface="Arial"/>
              </a:rPr>
              <a:t> </a:t>
            </a:r>
            <a:r>
              <a:rPr lang="fr-CA" sz="800" spc="-25" noProof="0">
                <a:latin typeface="Arial"/>
                <a:cs typeface="Arial"/>
              </a:rPr>
              <a:t>d’excellence</a:t>
            </a:r>
            <a:r>
              <a:rPr lang="fr-CA" sz="800" spc="15" noProof="0">
                <a:latin typeface="Arial"/>
                <a:cs typeface="Arial"/>
              </a:rPr>
              <a:t> </a:t>
            </a:r>
            <a:r>
              <a:rPr lang="fr-CA" sz="800" noProof="0">
                <a:latin typeface="Arial"/>
                <a:cs typeface="Arial"/>
              </a:rPr>
              <a:t>en</a:t>
            </a:r>
            <a:r>
              <a:rPr lang="fr-CA" sz="800" spc="-10" noProof="0">
                <a:latin typeface="Arial"/>
                <a:cs typeface="Arial"/>
              </a:rPr>
              <a:t> </a:t>
            </a:r>
            <a:r>
              <a:rPr lang="fr-CA" sz="800" spc="-35" noProof="0">
                <a:latin typeface="Arial"/>
                <a:cs typeface="Arial"/>
              </a:rPr>
              <a:t>santé</a:t>
            </a:r>
            <a:r>
              <a:rPr lang="fr-CA" sz="800" spc="-60" noProof="0">
                <a:latin typeface="Arial"/>
                <a:cs typeface="Arial"/>
              </a:rPr>
              <a:t> </a:t>
            </a:r>
            <a:r>
              <a:rPr lang="fr-CA" sz="800" noProof="0">
                <a:latin typeface="Arial"/>
                <a:cs typeface="Arial"/>
              </a:rPr>
              <a:t>et</a:t>
            </a:r>
            <a:r>
              <a:rPr lang="fr-CA" sz="800" spc="-55" noProof="0">
                <a:latin typeface="Arial"/>
                <a:cs typeface="Arial"/>
              </a:rPr>
              <a:t> </a:t>
            </a:r>
            <a:r>
              <a:rPr lang="fr-CA" sz="800" noProof="0">
                <a:latin typeface="Arial"/>
                <a:cs typeface="Arial"/>
              </a:rPr>
              <a:t>en</a:t>
            </a:r>
            <a:r>
              <a:rPr lang="fr-CA" sz="800" spc="-15" noProof="0">
                <a:latin typeface="Arial"/>
                <a:cs typeface="Arial"/>
              </a:rPr>
              <a:t> </a:t>
            </a:r>
            <a:r>
              <a:rPr lang="fr-CA" sz="800" spc="-40" noProof="0">
                <a:latin typeface="Arial"/>
                <a:cs typeface="Arial"/>
              </a:rPr>
              <a:t>services</a:t>
            </a:r>
            <a:r>
              <a:rPr lang="fr-CA" sz="800" spc="-30" noProof="0">
                <a:latin typeface="Arial"/>
                <a:cs typeface="Arial"/>
              </a:rPr>
              <a:t> </a:t>
            </a:r>
            <a:r>
              <a:rPr lang="fr-CA" sz="800" spc="-40" noProof="0">
                <a:latin typeface="Arial"/>
                <a:cs typeface="Arial"/>
              </a:rPr>
              <a:t>sociaux</a:t>
            </a:r>
            <a:r>
              <a:rPr lang="fr-CA" sz="800" spc="5" noProof="0">
                <a:latin typeface="Arial"/>
                <a:cs typeface="Arial"/>
              </a:rPr>
              <a:t> </a:t>
            </a:r>
            <a:r>
              <a:rPr lang="fr-CA" sz="800" spc="-90" noProof="0">
                <a:latin typeface="Arial"/>
                <a:cs typeface="Arial"/>
              </a:rPr>
              <a:t>(INESSS);</a:t>
            </a:r>
            <a:r>
              <a:rPr lang="fr-CA" sz="800" spc="15" noProof="0">
                <a:latin typeface="Arial"/>
                <a:cs typeface="Arial"/>
              </a:rPr>
              <a:t> </a:t>
            </a:r>
            <a:r>
              <a:rPr lang="fr-CA" sz="800" spc="-30" noProof="0">
                <a:latin typeface="Arial"/>
                <a:cs typeface="Arial"/>
              </a:rPr>
              <a:t>2022.</a:t>
            </a:r>
            <a:r>
              <a:rPr lang="fr-CA" sz="800" spc="-50" noProof="0">
                <a:latin typeface="Arial"/>
                <a:cs typeface="Arial"/>
              </a:rPr>
              <a:t> </a:t>
            </a:r>
            <a:r>
              <a:rPr lang="fr-CA" sz="800" spc="-25" noProof="0">
                <a:latin typeface="Arial"/>
                <a:cs typeface="Arial"/>
              </a:rPr>
              <a:t>Disponible</a:t>
            </a:r>
            <a:r>
              <a:rPr lang="fr-CA" sz="800" spc="-60" noProof="0">
                <a:latin typeface="Arial"/>
                <a:cs typeface="Arial"/>
              </a:rPr>
              <a:t> </a:t>
            </a:r>
            <a:r>
              <a:rPr lang="fr-CA" sz="800" spc="-25" noProof="0">
                <a:latin typeface="Arial"/>
                <a:cs typeface="Arial"/>
              </a:rPr>
              <a:t>sur</a:t>
            </a:r>
            <a:endParaRPr lang="fr-CA" sz="800" noProof="0">
              <a:latin typeface="Arial"/>
              <a:cs typeface="Arial"/>
            </a:endParaRPr>
          </a:p>
          <a:p>
            <a:r>
              <a:rPr lang="fr-CA" sz="800" noProof="0">
                <a:latin typeface="Arial"/>
                <a:cs typeface="Arial"/>
              </a:rPr>
              <a:t>:</a:t>
            </a:r>
            <a:r>
              <a:rPr lang="fr-CA" sz="800" spc="-45" noProof="0">
                <a:latin typeface="Arial"/>
                <a:cs typeface="Arial"/>
              </a:rPr>
              <a:t> </a:t>
            </a:r>
            <a:r>
              <a:rPr lang="fr-CA" sz="800" spc="-10" noProof="0">
                <a:latin typeface="Arial"/>
                <a:cs typeface="Arial"/>
              </a:rPr>
              <a:t>https://</a:t>
            </a:r>
            <a:r>
              <a:rPr lang="fr-CA" sz="800" spc="-10" noProof="0">
                <a:latin typeface="Arial"/>
                <a:cs typeface="Arial"/>
                <a:hlinkClick r:id="rId3"/>
              </a:rPr>
              <a:t>www.inesss.qc.ca</a:t>
            </a:r>
            <a:endParaRPr lang="fr-CA" sz="800" noProof="0">
              <a:latin typeface="Arial"/>
              <a:cs typeface="Arial"/>
            </a:endParaRPr>
          </a:p>
          <a:p>
            <a:r>
              <a:rPr lang="fr-CA" sz="800" b="1" spc="-55" noProof="0">
                <a:latin typeface="Arial"/>
                <a:cs typeface="Arial"/>
              </a:rPr>
              <a:t>4) Freudenreich</a:t>
            </a:r>
            <a:r>
              <a:rPr lang="fr-CA" sz="800" b="1" spc="-5" noProof="0">
                <a:latin typeface="Arial"/>
                <a:cs typeface="Arial"/>
              </a:rPr>
              <a:t> </a:t>
            </a:r>
            <a:r>
              <a:rPr lang="fr-CA" sz="800" b="1" spc="-50" noProof="0">
                <a:latin typeface="Arial"/>
                <a:cs typeface="Arial"/>
              </a:rPr>
              <a:t>O,</a:t>
            </a:r>
            <a:r>
              <a:rPr lang="fr-CA" sz="800" b="1" spc="-10" noProof="0">
                <a:latin typeface="Arial"/>
                <a:cs typeface="Arial"/>
              </a:rPr>
              <a:t> </a:t>
            </a:r>
            <a:r>
              <a:rPr lang="fr-CA" sz="800" b="1" spc="-60" noProof="0">
                <a:latin typeface="Arial"/>
                <a:cs typeface="Arial"/>
              </a:rPr>
              <a:t>McEvoy</a:t>
            </a:r>
            <a:r>
              <a:rPr lang="fr-CA" sz="800" b="1" spc="-5" noProof="0">
                <a:latin typeface="Arial"/>
                <a:cs typeface="Arial"/>
              </a:rPr>
              <a:t> </a:t>
            </a:r>
            <a:r>
              <a:rPr lang="fr-CA" sz="800" b="1" spc="-130" noProof="0">
                <a:latin typeface="Arial"/>
                <a:cs typeface="Arial"/>
              </a:rPr>
              <a:t>J,</a:t>
            </a:r>
            <a:r>
              <a:rPr lang="fr-CA" sz="800" b="1" spc="15" noProof="0">
                <a:latin typeface="Arial"/>
                <a:cs typeface="Arial"/>
              </a:rPr>
              <a:t> </a:t>
            </a:r>
            <a:r>
              <a:rPr lang="fr-CA" sz="800" b="1" spc="-20" noProof="0">
                <a:latin typeface="Arial"/>
                <a:cs typeface="Arial"/>
              </a:rPr>
              <a:t>Marder</a:t>
            </a:r>
            <a:r>
              <a:rPr lang="fr-CA" sz="800" b="1" spc="-45" noProof="0">
                <a:latin typeface="Arial"/>
                <a:cs typeface="Arial"/>
              </a:rPr>
              <a:t> </a:t>
            </a:r>
            <a:r>
              <a:rPr lang="fr-CA" sz="800" b="1" spc="-105" noProof="0">
                <a:latin typeface="Arial"/>
                <a:cs typeface="Arial"/>
              </a:rPr>
              <a:t>S,</a:t>
            </a:r>
            <a:r>
              <a:rPr lang="fr-CA" sz="800" b="1" spc="30" noProof="0">
                <a:latin typeface="Arial"/>
                <a:cs typeface="Arial"/>
              </a:rPr>
              <a:t> </a:t>
            </a:r>
            <a:r>
              <a:rPr lang="fr-CA" sz="800" b="1" spc="-50" noProof="0">
                <a:latin typeface="Arial"/>
                <a:cs typeface="Arial"/>
              </a:rPr>
              <a:t>Hermann</a:t>
            </a:r>
            <a:r>
              <a:rPr lang="fr-CA" sz="800" b="1" spc="-20" noProof="0">
                <a:latin typeface="Arial"/>
                <a:cs typeface="Arial"/>
              </a:rPr>
              <a:t> </a:t>
            </a:r>
            <a:r>
              <a:rPr lang="fr-CA" sz="800" b="1" spc="-50" noProof="0">
                <a:latin typeface="Arial"/>
                <a:cs typeface="Arial"/>
              </a:rPr>
              <a:t>R.</a:t>
            </a:r>
            <a:r>
              <a:rPr lang="fr-CA" sz="800" b="1" spc="-40" noProof="0">
                <a:latin typeface="Arial"/>
                <a:cs typeface="Arial"/>
              </a:rPr>
              <a:t> </a:t>
            </a:r>
            <a:r>
              <a:rPr lang="fr-CA" sz="800" spc="-30" noProof="0">
                <a:latin typeface="Arial"/>
                <a:cs typeface="Arial"/>
              </a:rPr>
              <a:t>Guidelines </a:t>
            </a:r>
            <a:r>
              <a:rPr lang="fr-CA" sz="800" noProof="0">
                <a:latin typeface="Arial"/>
                <a:cs typeface="Arial"/>
              </a:rPr>
              <a:t>for</a:t>
            </a:r>
            <a:r>
              <a:rPr lang="fr-CA" sz="800" spc="-10" noProof="0">
                <a:latin typeface="Arial"/>
                <a:cs typeface="Arial"/>
              </a:rPr>
              <a:t> </a:t>
            </a:r>
            <a:r>
              <a:rPr lang="fr-CA" sz="800" spc="-20" noProof="0">
                <a:latin typeface="Arial"/>
                <a:cs typeface="Arial"/>
              </a:rPr>
              <a:t>prescribing</a:t>
            </a:r>
            <a:r>
              <a:rPr lang="fr-CA" sz="800" spc="-25" noProof="0">
                <a:latin typeface="Arial"/>
                <a:cs typeface="Arial"/>
              </a:rPr>
              <a:t> </a:t>
            </a:r>
            <a:r>
              <a:rPr lang="fr-CA" sz="800" spc="-30" noProof="0">
                <a:latin typeface="Arial"/>
                <a:cs typeface="Arial"/>
              </a:rPr>
              <a:t>clozapine</a:t>
            </a:r>
            <a:r>
              <a:rPr lang="fr-CA" sz="800" spc="15" noProof="0">
                <a:latin typeface="Arial"/>
                <a:cs typeface="Arial"/>
              </a:rPr>
              <a:t> </a:t>
            </a:r>
            <a:r>
              <a:rPr lang="fr-CA" sz="800" noProof="0">
                <a:latin typeface="Arial"/>
                <a:cs typeface="Arial"/>
              </a:rPr>
              <a:t>in </a:t>
            </a:r>
            <a:r>
              <a:rPr lang="fr-CA" sz="800" spc="-25" noProof="0">
                <a:latin typeface="Arial"/>
                <a:cs typeface="Arial"/>
              </a:rPr>
              <a:t>schizophrenia.</a:t>
            </a:r>
            <a:r>
              <a:rPr lang="fr-CA" sz="800" spc="-20" noProof="0">
                <a:latin typeface="Arial"/>
                <a:cs typeface="Arial"/>
              </a:rPr>
              <a:t> </a:t>
            </a:r>
            <a:r>
              <a:rPr lang="fr-CA" sz="800" i="1" spc="-35" noProof="0">
                <a:latin typeface="Arial"/>
                <a:cs typeface="Arial"/>
              </a:rPr>
              <a:t>UpToDate</a:t>
            </a:r>
            <a:r>
              <a:rPr lang="fr-CA" sz="800" i="1" spc="10" noProof="0">
                <a:latin typeface="Arial"/>
                <a:cs typeface="Arial"/>
              </a:rPr>
              <a:t> </a:t>
            </a:r>
            <a:r>
              <a:rPr lang="fr-CA" sz="800" noProof="0">
                <a:latin typeface="Arial"/>
                <a:cs typeface="Arial"/>
              </a:rPr>
              <a:t>[Internet].</a:t>
            </a:r>
            <a:r>
              <a:rPr lang="fr-CA" sz="800" spc="-45" noProof="0">
                <a:latin typeface="Arial"/>
                <a:cs typeface="Arial"/>
              </a:rPr>
              <a:t> </a:t>
            </a:r>
            <a:r>
              <a:rPr lang="fr-CA" sz="800" noProof="0">
                <a:latin typeface="Arial"/>
                <a:cs typeface="Arial"/>
              </a:rPr>
              <a:t>Waltham</a:t>
            </a:r>
            <a:r>
              <a:rPr lang="fr-CA" sz="800" spc="20" noProof="0">
                <a:latin typeface="Arial"/>
                <a:cs typeface="Arial"/>
              </a:rPr>
              <a:t> </a:t>
            </a:r>
            <a:r>
              <a:rPr lang="fr-CA" sz="800" spc="-10" noProof="0">
                <a:latin typeface="Arial"/>
                <a:cs typeface="Arial"/>
              </a:rPr>
              <a:t>(MA):</a:t>
            </a:r>
            <a:r>
              <a:rPr lang="fr-CA" sz="800" spc="-20" noProof="0">
                <a:latin typeface="Arial"/>
                <a:cs typeface="Arial"/>
              </a:rPr>
              <a:t> </a:t>
            </a:r>
            <a:r>
              <a:rPr lang="fr-CA" sz="800" spc="-35" noProof="0">
                <a:latin typeface="Arial"/>
                <a:cs typeface="Arial"/>
              </a:rPr>
              <a:t>UpToDate</a:t>
            </a:r>
            <a:r>
              <a:rPr lang="fr-CA" sz="800" noProof="0">
                <a:latin typeface="Arial"/>
                <a:cs typeface="Arial"/>
              </a:rPr>
              <a:t> </a:t>
            </a:r>
            <a:r>
              <a:rPr lang="fr-CA" sz="800" spc="-20" noProof="0">
                <a:latin typeface="Arial"/>
                <a:cs typeface="Arial"/>
              </a:rPr>
              <a:t>Inc.;</a:t>
            </a:r>
            <a:r>
              <a:rPr lang="fr-CA" sz="800" spc="15" noProof="0">
                <a:latin typeface="Arial"/>
                <a:cs typeface="Arial"/>
              </a:rPr>
              <a:t> </a:t>
            </a:r>
            <a:r>
              <a:rPr lang="fr-CA" sz="800" spc="-35" noProof="0">
                <a:latin typeface="Arial"/>
                <a:cs typeface="Arial"/>
              </a:rPr>
              <a:t>Topic</a:t>
            </a:r>
            <a:r>
              <a:rPr lang="fr-CA" sz="800" spc="20" noProof="0">
                <a:latin typeface="Arial"/>
                <a:cs typeface="Arial"/>
              </a:rPr>
              <a:t> </a:t>
            </a:r>
            <a:r>
              <a:rPr lang="fr-CA" sz="800" spc="-10" noProof="0">
                <a:latin typeface="Arial"/>
                <a:cs typeface="Arial"/>
              </a:rPr>
              <a:t>14772.</a:t>
            </a:r>
            <a:r>
              <a:rPr lang="fr-CA" sz="800" spc="30" noProof="0">
                <a:latin typeface="Arial"/>
                <a:cs typeface="Arial"/>
              </a:rPr>
              <a:t> </a:t>
            </a:r>
            <a:r>
              <a:rPr lang="fr-CA" sz="800" spc="-35" noProof="0">
                <a:latin typeface="Arial"/>
                <a:cs typeface="Arial"/>
              </a:rPr>
              <a:t>Consulté</a:t>
            </a:r>
            <a:r>
              <a:rPr lang="fr-CA" sz="800" spc="20" noProof="0">
                <a:latin typeface="Arial"/>
                <a:cs typeface="Arial"/>
              </a:rPr>
              <a:t> </a:t>
            </a:r>
            <a:r>
              <a:rPr lang="fr-CA" sz="800" noProof="0">
                <a:latin typeface="Arial"/>
                <a:cs typeface="Arial"/>
              </a:rPr>
              <a:t>le</a:t>
            </a:r>
            <a:r>
              <a:rPr lang="fr-CA" sz="800" spc="15" noProof="0">
                <a:latin typeface="Arial"/>
                <a:cs typeface="Arial"/>
              </a:rPr>
              <a:t> </a:t>
            </a:r>
            <a:r>
              <a:rPr lang="fr-CA" sz="800" spc="-25" noProof="0">
                <a:latin typeface="Arial"/>
                <a:cs typeface="Arial"/>
              </a:rPr>
              <a:t>23</a:t>
            </a:r>
            <a:r>
              <a:rPr lang="fr-CA" sz="800" spc="-75" noProof="0">
                <a:latin typeface="Arial"/>
                <a:cs typeface="Arial"/>
              </a:rPr>
              <a:t> </a:t>
            </a:r>
            <a:r>
              <a:rPr lang="fr-CA" sz="800" noProof="0">
                <a:latin typeface="Arial"/>
                <a:cs typeface="Arial"/>
              </a:rPr>
              <a:t>juillet</a:t>
            </a:r>
            <a:r>
              <a:rPr lang="fr-CA" sz="800" spc="30" noProof="0">
                <a:latin typeface="Arial"/>
                <a:cs typeface="Arial"/>
              </a:rPr>
              <a:t> </a:t>
            </a:r>
            <a:r>
              <a:rPr lang="fr-CA" sz="800" spc="-10" noProof="0">
                <a:latin typeface="Arial"/>
                <a:cs typeface="Arial"/>
              </a:rPr>
              <a:t>2025.</a:t>
            </a:r>
            <a:endParaRPr lang="fr-CA" sz="800" noProof="0">
              <a:latin typeface="Arial"/>
              <a:cs typeface="Arial"/>
            </a:endParaRPr>
          </a:p>
        </p:txBody>
      </p:sp>
      <p:sp>
        <p:nvSpPr>
          <p:cNvPr id="5" name="Espace réservé du numéro de diapositive 4">
            <a:extLst>
              <a:ext uri="{FF2B5EF4-FFF2-40B4-BE49-F238E27FC236}">
                <a16:creationId xmlns:a16="http://schemas.microsoft.com/office/drawing/2014/main" id="{BF86359E-F4C2-068B-0342-20E6B21F4BB3}"/>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b="1" noProof="0"/>
              <a:t>Exigences cliniques avant de débuter la clozapine</a:t>
            </a:r>
            <a:r>
              <a:rPr lang="fr-CA" noProof="0"/>
              <a:t>	</a:t>
            </a:r>
          </a:p>
        </p:txBody>
      </p:sp>
      <p:sp>
        <p:nvSpPr>
          <p:cNvPr id="3" name="Espace réservé du contenu 2"/>
          <p:cNvSpPr>
            <a:spLocks noGrp="1"/>
          </p:cNvSpPr>
          <p:nvPr>
            <p:ph idx="1"/>
          </p:nvPr>
        </p:nvSpPr>
        <p:spPr/>
        <p:txBody>
          <a:bodyPr>
            <a:normAutofit fontScale="92500" lnSpcReduction="20000"/>
          </a:bodyPr>
          <a:lstStyle/>
          <a:p>
            <a:r>
              <a:rPr lang="fr-CA" noProof="0"/>
              <a:t>Bilan pré-clozapine. </a:t>
            </a:r>
          </a:p>
          <a:p>
            <a:r>
              <a:rPr lang="fr-CA" noProof="0"/>
              <a:t>Habitudes de vie (tabac, caféine, drogues…)</a:t>
            </a:r>
          </a:p>
          <a:p>
            <a:r>
              <a:rPr lang="fr-CA" noProof="0"/>
              <a:t>Vérification d’interactions médicamenteuses avec la clozapine (Rx, MVL, PSN).</a:t>
            </a:r>
          </a:p>
          <a:p>
            <a:r>
              <a:rPr lang="fr-CA" noProof="0"/>
              <a:t>NAN obtenu dans les 28 derniers jours = </a:t>
            </a:r>
            <a:r>
              <a:rPr lang="fr-CA" i="1" cap="all" noProof="0">
                <a:solidFill>
                  <a:schemeClr val="accent6">
                    <a:lumMod val="75000"/>
                  </a:schemeClr>
                </a:solidFill>
              </a:rPr>
              <a:t>code vert</a:t>
            </a:r>
            <a:r>
              <a:rPr lang="fr-CA" noProof="0"/>
              <a:t>. </a:t>
            </a:r>
          </a:p>
          <a:p>
            <a:pPr lvl="1"/>
            <a:r>
              <a:rPr lang="fr-CA" noProof="0"/>
              <a:t>Sinon, demander une dérogation au registre (NEB ou cas spécial). </a:t>
            </a:r>
          </a:p>
          <a:p>
            <a:r>
              <a:rPr lang="fr-CA" noProof="0"/>
              <a:t>Inscription du patient auprès du registre choisi à l’aide du formulaire approprié.</a:t>
            </a:r>
          </a:p>
          <a:p>
            <a:r>
              <a:rPr lang="fr-CA" noProof="0"/>
              <a:t>Remplir tout autre formulaire, si nécessaire (NEB, Cas spécial).</a:t>
            </a:r>
          </a:p>
          <a:p>
            <a:r>
              <a:rPr lang="fr-CA" noProof="0"/>
              <a:t>Attendre la confirmation de l’inscription auprès du registre.</a:t>
            </a:r>
          </a:p>
          <a:p>
            <a:r>
              <a:rPr lang="fr-CA" noProof="0"/>
              <a:t>Prescrire la clozapine:</a:t>
            </a:r>
          </a:p>
          <a:p>
            <a:pPr lvl="1"/>
            <a:r>
              <a:rPr lang="fr-CA" noProof="0"/>
              <a:t>Médicament innovateur ou générique selon le registre choisi.  </a:t>
            </a:r>
          </a:p>
          <a:p>
            <a:endParaRPr lang="fr-CA" noProof="0"/>
          </a:p>
          <a:p>
            <a:pPr lvl="1"/>
            <a:endParaRPr lang="fr-CA" noProof="0"/>
          </a:p>
        </p:txBody>
      </p:sp>
      <p:sp>
        <p:nvSpPr>
          <p:cNvPr id="4" name="Espace réservé du numéro de diapositive 3">
            <a:extLst>
              <a:ext uri="{FF2B5EF4-FFF2-40B4-BE49-F238E27FC236}">
                <a16:creationId xmlns:a16="http://schemas.microsoft.com/office/drawing/2014/main" id="{980A1886-F6D9-2BF0-CAF5-0993616E8A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554169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235" noProof="0"/>
              <a:t>Mise</a:t>
            </a:r>
            <a:r>
              <a:rPr lang="fr-CA" spc="-325" noProof="0"/>
              <a:t> </a:t>
            </a:r>
            <a:r>
              <a:rPr lang="fr-CA" spc="-480" noProof="0"/>
              <a:t>à</a:t>
            </a:r>
            <a:r>
              <a:rPr lang="fr-CA" spc="-215" noProof="0"/>
              <a:t> </a:t>
            </a:r>
            <a:r>
              <a:rPr lang="fr-CA" spc="-95" noProof="0"/>
              <a:t>jour</a:t>
            </a:r>
            <a:r>
              <a:rPr lang="fr-CA" spc="-265" noProof="0"/>
              <a:t> </a:t>
            </a:r>
            <a:r>
              <a:rPr lang="fr-CA" spc="-240" noProof="0"/>
              <a:t>du</a:t>
            </a:r>
            <a:r>
              <a:rPr lang="fr-CA" spc="-250" noProof="0"/>
              <a:t> </a:t>
            </a:r>
            <a:r>
              <a:rPr lang="fr-CA" spc="-295" noProof="0"/>
              <a:t>dossier</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1819607"/>
            <a:ext cx="9925685" cy="3954287"/>
          </a:xfrm>
          <a:prstGeom prst="rect">
            <a:avLst/>
          </a:prstGeom>
        </p:spPr>
        <p:txBody>
          <a:bodyPr vert="horz" wrap="square" lIns="0" tIns="113664" rIns="0" bIns="0" rtlCol="0">
            <a:normAutofit/>
          </a:bodyPr>
          <a:lstStyle/>
          <a:p>
            <a:pPr marL="241300" indent="-228600">
              <a:lnSpc>
                <a:spcPct val="100000"/>
              </a:lnSpc>
              <a:spcBef>
                <a:spcPts val="894"/>
              </a:spcBef>
              <a:buFont typeface="Arial"/>
              <a:buChar char="•"/>
              <a:tabLst>
                <a:tab pos="241300" algn="l"/>
              </a:tabLst>
            </a:pPr>
            <a:r>
              <a:rPr lang="fr-CA" sz="2150" b="1" spc="-200" noProof="0">
                <a:latin typeface="Arial"/>
                <a:cs typeface="Arial"/>
              </a:rPr>
              <a:t>Poids</a:t>
            </a:r>
            <a:r>
              <a:rPr lang="fr-CA" sz="2150" b="1" spc="-110" noProof="0">
                <a:latin typeface="Arial"/>
                <a:cs typeface="Arial"/>
              </a:rPr>
              <a:t> </a:t>
            </a:r>
            <a:r>
              <a:rPr lang="fr-CA" sz="2150" b="1" noProof="0">
                <a:latin typeface="Arial"/>
                <a:cs typeface="Arial"/>
              </a:rPr>
              <a:t>et</a:t>
            </a:r>
            <a:r>
              <a:rPr lang="fr-CA" sz="2150" b="1" spc="-70" noProof="0">
                <a:latin typeface="Arial"/>
                <a:cs typeface="Arial"/>
              </a:rPr>
              <a:t> </a:t>
            </a:r>
            <a:r>
              <a:rPr lang="fr-CA" sz="2150" b="1" spc="-75" noProof="0">
                <a:latin typeface="Arial"/>
                <a:cs typeface="Arial"/>
              </a:rPr>
              <a:t>taille</a:t>
            </a:r>
            <a:r>
              <a:rPr lang="fr-CA" sz="2150" b="1" spc="-80" noProof="0">
                <a:latin typeface="Arial"/>
                <a:cs typeface="Arial"/>
              </a:rPr>
              <a:t> </a:t>
            </a:r>
            <a:r>
              <a:rPr lang="fr-CA" sz="2150" noProof="0">
                <a:latin typeface="Arial"/>
                <a:cs typeface="Arial"/>
              </a:rPr>
              <a:t>:</a:t>
            </a:r>
            <a:r>
              <a:rPr lang="fr-CA" sz="2150" spc="-50" noProof="0">
                <a:latin typeface="Arial"/>
                <a:cs typeface="Arial"/>
              </a:rPr>
              <a:t> </a:t>
            </a:r>
            <a:r>
              <a:rPr lang="fr-CA" sz="2150" spc="-85" noProof="0">
                <a:latin typeface="Arial"/>
                <a:cs typeface="Arial"/>
              </a:rPr>
              <a:t>suivre</a:t>
            </a:r>
            <a:r>
              <a:rPr lang="fr-CA" sz="2150" spc="-105" noProof="0">
                <a:latin typeface="Arial"/>
                <a:cs typeface="Arial"/>
              </a:rPr>
              <a:t> </a:t>
            </a:r>
            <a:r>
              <a:rPr lang="fr-CA" sz="2150" spc="-65" noProof="0">
                <a:latin typeface="Arial"/>
                <a:cs typeface="Arial"/>
              </a:rPr>
              <a:t>l’IMC,</a:t>
            </a:r>
            <a:r>
              <a:rPr lang="fr-CA" sz="2150" spc="-80" noProof="0">
                <a:latin typeface="Arial"/>
                <a:cs typeface="Arial"/>
              </a:rPr>
              <a:t> </a:t>
            </a:r>
            <a:r>
              <a:rPr lang="fr-CA" sz="2150" spc="-55" noProof="0">
                <a:latin typeface="Arial"/>
                <a:cs typeface="Arial"/>
              </a:rPr>
              <a:t>dépister</a:t>
            </a:r>
            <a:r>
              <a:rPr lang="fr-CA" sz="2150" spc="-150" noProof="0">
                <a:latin typeface="Arial"/>
                <a:cs typeface="Arial"/>
              </a:rPr>
              <a:t> </a:t>
            </a:r>
            <a:r>
              <a:rPr lang="fr-CA" sz="2150" spc="-20" noProof="0">
                <a:latin typeface="Arial"/>
                <a:cs typeface="Arial"/>
              </a:rPr>
              <a:t>un</a:t>
            </a:r>
            <a:r>
              <a:rPr lang="fr-CA" sz="2150" spc="-85" noProof="0">
                <a:latin typeface="Arial"/>
                <a:cs typeface="Arial"/>
              </a:rPr>
              <a:t> </a:t>
            </a:r>
            <a:r>
              <a:rPr lang="fr-CA" sz="2150" spc="-110" noProof="0">
                <a:latin typeface="Arial"/>
                <a:cs typeface="Arial"/>
              </a:rPr>
              <a:t>gain</a:t>
            </a:r>
            <a:r>
              <a:rPr lang="fr-CA" sz="2150" spc="-80" noProof="0">
                <a:latin typeface="Arial"/>
                <a:cs typeface="Arial"/>
              </a:rPr>
              <a:t> </a:t>
            </a:r>
            <a:r>
              <a:rPr lang="fr-CA" sz="2150" spc="-110" noProof="0">
                <a:latin typeface="Arial"/>
                <a:cs typeface="Arial"/>
              </a:rPr>
              <a:t>de</a:t>
            </a:r>
            <a:r>
              <a:rPr lang="fr-CA" sz="2150" spc="-105" noProof="0">
                <a:latin typeface="Arial"/>
                <a:cs typeface="Arial"/>
              </a:rPr>
              <a:t> </a:t>
            </a:r>
            <a:r>
              <a:rPr lang="fr-CA" sz="2150" spc="-80" noProof="0">
                <a:latin typeface="Arial"/>
                <a:cs typeface="Arial"/>
              </a:rPr>
              <a:t>poids</a:t>
            </a:r>
            <a:r>
              <a:rPr lang="fr-CA" sz="2150" spc="-90" noProof="0">
                <a:latin typeface="Arial"/>
                <a:cs typeface="Arial"/>
              </a:rPr>
              <a:t> </a:t>
            </a:r>
            <a:r>
              <a:rPr lang="fr-CA" sz="2150" spc="-20" noProof="0">
                <a:latin typeface="Arial"/>
                <a:cs typeface="Arial"/>
              </a:rPr>
              <a:t>ou</a:t>
            </a:r>
            <a:r>
              <a:rPr lang="fr-CA" sz="2150" spc="-85" noProof="0">
                <a:latin typeface="Arial"/>
                <a:cs typeface="Arial"/>
              </a:rPr>
              <a:t> </a:t>
            </a:r>
            <a:r>
              <a:rPr lang="fr-CA" sz="2150" spc="-75" noProof="0">
                <a:latin typeface="Arial"/>
                <a:cs typeface="Arial"/>
              </a:rPr>
              <a:t>un</a:t>
            </a:r>
            <a:r>
              <a:rPr lang="fr-CA" sz="2150" spc="-80" noProof="0">
                <a:latin typeface="Arial"/>
                <a:cs typeface="Arial"/>
              </a:rPr>
              <a:t> syndrome</a:t>
            </a:r>
            <a:r>
              <a:rPr lang="fr-CA" sz="2150" spc="-100" noProof="0">
                <a:latin typeface="Arial"/>
                <a:cs typeface="Arial"/>
              </a:rPr>
              <a:t> </a:t>
            </a:r>
            <a:r>
              <a:rPr lang="fr-CA" sz="2150" spc="-10" noProof="0">
                <a:latin typeface="Arial"/>
                <a:cs typeface="Arial"/>
              </a:rPr>
              <a:t>métabolique.</a:t>
            </a:r>
            <a:endParaRPr lang="fr-CA" sz="2150" noProof="0">
              <a:latin typeface="Arial"/>
              <a:cs typeface="Arial"/>
            </a:endParaRPr>
          </a:p>
          <a:p>
            <a:pPr marL="12700">
              <a:lnSpc>
                <a:spcPct val="100000"/>
              </a:lnSpc>
              <a:spcBef>
                <a:spcPts val="800"/>
              </a:spcBef>
            </a:pPr>
            <a:r>
              <a:rPr lang="fr-CA" sz="2150" b="1" u="sng" spc="-140" noProof="0">
                <a:uFill>
                  <a:solidFill>
                    <a:srgbClr val="000000"/>
                  </a:solidFill>
                </a:uFill>
                <a:latin typeface="Arial"/>
                <a:cs typeface="Arial"/>
              </a:rPr>
              <a:t>Habitudes</a:t>
            </a:r>
            <a:r>
              <a:rPr lang="fr-CA" sz="2150" b="1" u="sng" spc="-15" noProof="0">
                <a:uFill>
                  <a:solidFill>
                    <a:srgbClr val="000000"/>
                  </a:solidFill>
                </a:uFill>
                <a:latin typeface="Arial"/>
                <a:cs typeface="Arial"/>
              </a:rPr>
              <a:t> </a:t>
            </a:r>
            <a:r>
              <a:rPr lang="fr-CA" sz="2150" b="1" u="sng" spc="-155" noProof="0">
                <a:uFill>
                  <a:solidFill>
                    <a:srgbClr val="000000"/>
                  </a:solidFill>
                </a:uFill>
                <a:latin typeface="Arial"/>
                <a:cs typeface="Arial"/>
              </a:rPr>
              <a:t>de</a:t>
            </a:r>
            <a:r>
              <a:rPr lang="fr-CA" sz="2150" b="1" u="sng" spc="-5" noProof="0">
                <a:uFill>
                  <a:solidFill>
                    <a:srgbClr val="000000"/>
                  </a:solidFill>
                </a:uFill>
                <a:latin typeface="Arial"/>
                <a:cs typeface="Arial"/>
              </a:rPr>
              <a:t> </a:t>
            </a:r>
            <a:r>
              <a:rPr lang="fr-CA" sz="2150" b="1" u="sng" spc="-25" noProof="0">
                <a:uFill>
                  <a:solidFill>
                    <a:srgbClr val="000000"/>
                  </a:solidFill>
                </a:uFill>
                <a:latin typeface="Arial"/>
                <a:cs typeface="Arial"/>
              </a:rPr>
              <a:t>vie</a:t>
            </a:r>
            <a:endParaRPr lang="fr-CA" sz="2150" noProof="0">
              <a:latin typeface="Arial"/>
              <a:cs typeface="Arial"/>
            </a:endParaRPr>
          </a:p>
          <a:p>
            <a:pPr marL="241300" indent="-228600">
              <a:lnSpc>
                <a:spcPct val="100000"/>
              </a:lnSpc>
              <a:spcBef>
                <a:spcPts val="800"/>
              </a:spcBef>
              <a:buFont typeface="Arial"/>
              <a:buChar char="•"/>
              <a:tabLst>
                <a:tab pos="241300" algn="l"/>
              </a:tabLst>
            </a:pPr>
            <a:r>
              <a:rPr lang="fr-CA" sz="2150" b="1" spc="-225" noProof="0">
                <a:latin typeface="Arial"/>
                <a:cs typeface="Arial"/>
              </a:rPr>
              <a:t>Tabac</a:t>
            </a:r>
            <a:r>
              <a:rPr lang="fr-CA" sz="2150" b="1" spc="-40" noProof="0">
                <a:latin typeface="Arial"/>
                <a:cs typeface="Arial"/>
              </a:rPr>
              <a:t> </a:t>
            </a:r>
            <a:r>
              <a:rPr lang="fr-CA" sz="2150" spc="-50" noProof="0">
                <a:latin typeface="Arial"/>
                <a:cs typeface="Arial"/>
              </a:rPr>
              <a:t>:</a:t>
            </a:r>
            <a:endParaRPr lang="fr-CA" sz="2150" noProof="0">
              <a:latin typeface="Arial"/>
              <a:cs typeface="Arial"/>
            </a:endParaRPr>
          </a:p>
          <a:p>
            <a:pPr marL="698500" lvl="1" indent="-228600">
              <a:lnSpc>
                <a:spcPct val="100000"/>
              </a:lnSpc>
              <a:spcBef>
                <a:spcPts val="275"/>
              </a:spcBef>
              <a:buChar char="•"/>
              <a:tabLst>
                <a:tab pos="698500" algn="l"/>
              </a:tabLst>
            </a:pPr>
            <a:r>
              <a:rPr lang="fr-CA" sz="2150" noProof="0">
                <a:latin typeface="Arial"/>
                <a:cs typeface="Arial"/>
              </a:rPr>
              <a:t>Induit</a:t>
            </a:r>
            <a:r>
              <a:rPr lang="fr-CA" sz="2150" spc="-60" noProof="0">
                <a:latin typeface="Arial"/>
                <a:cs typeface="Arial"/>
              </a:rPr>
              <a:t> </a:t>
            </a:r>
            <a:r>
              <a:rPr lang="fr-CA" sz="2150" spc="-35" noProof="0">
                <a:latin typeface="Arial"/>
                <a:cs typeface="Arial"/>
              </a:rPr>
              <a:t>le </a:t>
            </a:r>
            <a:r>
              <a:rPr lang="fr-CA" sz="2150" spc="-250" noProof="0">
                <a:latin typeface="Arial"/>
                <a:cs typeface="Arial"/>
              </a:rPr>
              <a:t>CYP1A2</a:t>
            </a:r>
            <a:r>
              <a:rPr lang="fr-CA" sz="2150" spc="-130" noProof="0">
                <a:latin typeface="Arial"/>
                <a:cs typeface="Arial"/>
              </a:rPr>
              <a:t> </a:t>
            </a:r>
            <a:r>
              <a:rPr lang="fr-CA" sz="2150" spc="-200" noProof="0">
                <a:latin typeface="Arial"/>
                <a:cs typeface="Arial"/>
              </a:rPr>
              <a:t>→</a:t>
            </a:r>
            <a:r>
              <a:rPr lang="fr-CA" sz="2150" spc="-95" noProof="0">
                <a:latin typeface="Arial"/>
                <a:cs typeface="Arial"/>
              </a:rPr>
              <a:t> </a:t>
            </a:r>
            <a:r>
              <a:rPr lang="fr-CA" sz="2150" spc="890" noProof="0">
                <a:latin typeface="Arial"/>
                <a:cs typeface="Arial"/>
              </a:rPr>
              <a:t>↓</a:t>
            </a:r>
            <a:r>
              <a:rPr lang="fr-CA" sz="2150" spc="-35" noProof="0">
                <a:latin typeface="Arial"/>
                <a:cs typeface="Arial"/>
              </a:rPr>
              <a:t> </a:t>
            </a:r>
            <a:r>
              <a:rPr lang="fr-CA" sz="2150" spc="-80" noProof="0">
                <a:latin typeface="Arial"/>
                <a:cs typeface="Arial"/>
              </a:rPr>
              <a:t>clozapinémie</a:t>
            </a:r>
            <a:r>
              <a:rPr lang="fr-CA" sz="2150" spc="-30" noProof="0">
                <a:latin typeface="Arial"/>
                <a:cs typeface="Arial"/>
              </a:rPr>
              <a:t> </a:t>
            </a:r>
            <a:r>
              <a:rPr lang="fr-CA" sz="2150" spc="-200" noProof="0">
                <a:latin typeface="Arial"/>
                <a:cs typeface="Arial"/>
              </a:rPr>
              <a:t>→</a:t>
            </a:r>
            <a:r>
              <a:rPr lang="fr-CA" sz="2150" spc="-95" noProof="0">
                <a:latin typeface="Arial"/>
                <a:cs typeface="Arial"/>
              </a:rPr>
              <a:t> </a:t>
            </a:r>
            <a:r>
              <a:rPr lang="fr-CA" sz="2150" spc="-105" noProof="0">
                <a:latin typeface="Arial"/>
                <a:cs typeface="Arial"/>
              </a:rPr>
              <a:t>dose</a:t>
            </a:r>
            <a:r>
              <a:rPr lang="fr-CA" sz="2150" spc="-114" noProof="0">
                <a:latin typeface="Arial"/>
                <a:cs typeface="Arial"/>
              </a:rPr>
              <a:t> </a:t>
            </a:r>
            <a:r>
              <a:rPr lang="fr-CA" sz="2150" spc="-75" noProof="0">
                <a:latin typeface="Arial"/>
                <a:cs typeface="Arial"/>
              </a:rPr>
              <a:t>souvent</a:t>
            </a:r>
            <a:r>
              <a:rPr lang="fr-CA" sz="2150" spc="-125" noProof="0">
                <a:latin typeface="Arial"/>
                <a:cs typeface="Arial"/>
              </a:rPr>
              <a:t> </a:t>
            </a:r>
            <a:r>
              <a:rPr lang="fr-CA" sz="2150" spc="890" noProof="0">
                <a:latin typeface="Arial"/>
                <a:cs typeface="Arial"/>
              </a:rPr>
              <a:t>↑</a:t>
            </a:r>
            <a:r>
              <a:rPr lang="fr-CA" sz="2150" spc="-95" noProof="0">
                <a:latin typeface="Arial"/>
                <a:cs typeface="Arial"/>
              </a:rPr>
              <a:t> </a:t>
            </a:r>
            <a:r>
              <a:rPr lang="fr-CA" sz="2150" spc="-150" noProof="0">
                <a:latin typeface="Arial"/>
                <a:cs typeface="Arial"/>
              </a:rPr>
              <a:t>chez</a:t>
            </a:r>
            <a:r>
              <a:rPr lang="fr-CA" sz="2150" spc="-40" noProof="0">
                <a:latin typeface="Arial"/>
                <a:cs typeface="Arial"/>
              </a:rPr>
              <a:t> </a:t>
            </a:r>
            <a:r>
              <a:rPr lang="fr-CA" sz="2150" spc="-120" noProof="0">
                <a:latin typeface="Arial"/>
                <a:cs typeface="Arial"/>
              </a:rPr>
              <a:t>les</a:t>
            </a:r>
            <a:r>
              <a:rPr lang="fr-CA" sz="2150" spc="-105" noProof="0">
                <a:latin typeface="Arial"/>
                <a:cs typeface="Arial"/>
              </a:rPr>
              <a:t> </a:t>
            </a:r>
            <a:r>
              <a:rPr lang="fr-CA" sz="2150" spc="-10" noProof="0">
                <a:latin typeface="Arial"/>
                <a:cs typeface="Arial"/>
              </a:rPr>
              <a:t>fumeurs.</a:t>
            </a:r>
            <a:endParaRPr lang="fr-CA" sz="2150" noProof="0">
              <a:latin typeface="Arial"/>
              <a:cs typeface="Arial"/>
            </a:endParaRPr>
          </a:p>
          <a:p>
            <a:pPr marL="698500" lvl="1" indent="-228600">
              <a:lnSpc>
                <a:spcPct val="100000"/>
              </a:lnSpc>
              <a:spcBef>
                <a:spcPts val="350"/>
              </a:spcBef>
              <a:buChar char="•"/>
              <a:tabLst>
                <a:tab pos="698500" algn="l"/>
              </a:tabLst>
            </a:pPr>
            <a:r>
              <a:rPr lang="fr-CA" sz="2150" spc="-105" noProof="0">
                <a:latin typeface="Arial"/>
                <a:cs typeface="Arial"/>
              </a:rPr>
              <a:t> </a:t>
            </a:r>
            <a:r>
              <a:rPr lang="fr-CA" sz="2150" spc="-100" noProof="0">
                <a:latin typeface="Arial"/>
                <a:cs typeface="Arial"/>
              </a:rPr>
              <a:t>Nécessite</a:t>
            </a:r>
            <a:r>
              <a:rPr lang="fr-CA" sz="2150" spc="-35" noProof="0">
                <a:latin typeface="Arial"/>
                <a:cs typeface="Arial"/>
              </a:rPr>
              <a:t> peut-être </a:t>
            </a:r>
            <a:r>
              <a:rPr lang="fr-CA" sz="2150" spc="-90" noProof="0">
                <a:latin typeface="Arial"/>
                <a:cs typeface="Arial"/>
              </a:rPr>
              <a:t>un</a:t>
            </a:r>
            <a:r>
              <a:rPr lang="fr-CA" sz="2150" spc="-40" noProof="0">
                <a:latin typeface="Arial"/>
                <a:cs typeface="Arial"/>
              </a:rPr>
              <a:t> </a:t>
            </a:r>
            <a:r>
              <a:rPr lang="fr-CA" sz="2150" spc="-45" noProof="0">
                <a:latin typeface="Arial"/>
                <a:cs typeface="Arial"/>
              </a:rPr>
              <a:t>ajustement</a:t>
            </a:r>
            <a:r>
              <a:rPr lang="fr-CA" sz="2150" spc="-100" noProof="0">
                <a:latin typeface="Arial"/>
                <a:cs typeface="Arial"/>
              </a:rPr>
              <a:t> </a:t>
            </a:r>
            <a:r>
              <a:rPr lang="fr-CA" sz="2150" spc="-65" noProof="0">
                <a:latin typeface="Arial"/>
                <a:cs typeface="Arial"/>
              </a:rPr>
              <a:t>de</a:t>
            </a:r>
            <a:r>
              <a:rPr lang="fr-CA" sz="2150" spc="-105" noProof="0">
                <a:latin typeface="Arial"/>
                <a:cs typeface="Arial"/>
              </a:rPr>
              <a:t> </a:t>
            </a:r>
            <a:r>
              <a:rPr lang="fr-CA" sz="2150" spc="-10" noProof="0">
                <a:latin typeface="Arial"/>
                <a:cs typeface="Arial"/>
              </a:rPr>
              <a:t>dose.</a:t>
            </a:r>
            <a:endParaRPr lang="fr-CA" sz="2150" noProof="0">
              <a:latin typeface="Arial"/>
              <a:cs typeface="Arial"/>
            </a:endParaRPr>
          </a:p>
          <a:p>
            <a:pPr marL="241300" indent="-228600">
              <a:lnSpc>
                <a:spcPct val="100000"/>
              </a:lnSpc>
              <a:spcBef>
                <a:spcPts val="800"/>
              </a:spcBef>
              <a:buFont typeface="Arial"/>
              <a:buChar char="•"/>
              <a:tabLst>
                <a:tab pos="241300" algn="l"/>
              </a:tabLst>
            </a:pPr>
            <a:r>
              <a:rPr lang="fr-CA" sz="2150" b="1" spc="-155" noProof="0">
                <a:latin typeface="Arial"/>
                <a:cs typeface="Arial"/>
              </a:rPr>
              <a:t>Caféine</a:t>
            </a:r>
            <a:r>
              <a:rPr lang="fr-CA" sz="2150" b="1" spc="10" noProof="0">
                <a:latin typeface="Arial"/>
                <a:cs typeface="Arial"/>
              </a:rPr>
              <a:t> </a:t>
            </a:r>
            <a:r>
              <a:rPr lang="fr-CA" sz="2150" spc="-50" noProof="0">
                <a:latin typeface="Arial"/>
                <a:cs typeface="Arial"/>
              </a:rPr>
              <a:t>:</a:t>
            </a:r>
            <a:endParaRPr lang="fr-CA" sz="2150" noProof="0">
              <a:latin typeface="Arial"/>
              <a:cs typeface="Arial"/>
            </a:endParaRPr>
          </a:p>
          <a:p>
            <a:pPr marL="698500" lvl="1" indent="-228600">
              <a:lnSpc>
                <a:spcPct val="100000"/>
              </a:lnSpc>
              <a:spcBef>
                <a:spcPts val="275"/>
              </a:spcBef>
              <a:buChar char="•"/>
              <a:tabLst>
                <a:tab pos="698500" algn="l"/>
              </a:tabLst>
            </a:pPr>
            <a:r>
              <a:rPr lang="fr-CA" sz="2150" spc="-55" noProof="0">
                <a:latin typeface="Arial"/>
                <a:cs typeface="Arial"/>
              </a:rPr>
              <a:t>Inhibe</a:t>
            </a:r>
            <a:r>
              <a:rPr lang="fr-CA" sz="2150" spc="-95" noProof="0">
                <a:latin typeface="Arial"/>
                <a:cs typeface="Arial"/>
              </a:rPr>
              <a:t> </a:t>
            </a:r>
            <a:r>
              <a:rPr lang="fr-CA" sz="2150" spc="-55" noProof="0">
                <a:latin typeface="Arial"/>
                <a:cs typeface="Arial"/>
              </a:rPr>
              <a:t>légèrement</a:t>
            </a:r>
            <a:r>
              <a:rPr lang="fr-CA" sz="2150" spc="-114" noProof="0">
                <a:latin typeface="Arial"/>
                <a:cs typeface="Arial"/>
              </a:rPr>
              <a:t> </a:t>
            </a:r>
            <a:r>
              <a:rPr lang="fr-CA" sz="2150" spc="-45" noProof="0">
                <a:latin typeface="Arial"/>
                <a:cs typeface="Arial"/>
              </a:rPr>
              <a:t>le</a:t>
            </a:r>
            <a:r>
              <a:rPr lang="fr-CA" sz="2150" spc="-90" noProof="0">
                <a:latin typeface="Arial"/>
                <a:cs typeface="Arial"/>
              </a:rPr>
              <a:t> </a:t>
            </a:r>
            <a:r>
              <a:rPr lang="fr-CA" sz="2150" spc="-250" noProof="0">
                <a:latin typeface="Arial"/>
                <a:cs typeface="Arial"/>
              </a:rPr>
              <a:t>CYP1A2</a:t>
            </a:r>
            <a:r>
              <a:rPr lang="fr-CA" sz="2150" spc="-35" noProof="0">
                <a:latin typeface="Arial"/>
                <a:cs typeface="Arial"/>
              </a:rPr>
              <a:t> </a:t>
            </a:r>
            <a:r>
              <a:rPr lang="fr-CA" sz="2150" spc="-200" noProof="0">
                <a:latin typeface="Arial"/>
                <a:cs typeface="Arial"/>
              </a:rPr>
              <a:t>→</a:t>
            </a:r>
            <a:r>
              <a:rPr lang="fr-CA" sz="2150" spc="-80" noProof="0">
                <a:latin typeface="Arial"/>
                <a:cs typeface="Arial"/>
              </a:rPr>
              <a:t> </a:t>
            </a:r>
            <a:r>
              <a:rPr lang="fr-CA" sz="2150" spc="-60" noProof="0">
                <a:latin typeface="Arial"/>
                <a:cs typeface="Arial"/>
              </a:rPr>
              <a:t>variations</a:t>
            </a:r>
            <a:r>
              <a:rPr lang="fr-CA" sz="2150" spc="-5" noProof="0">
                <a:latin typeface="Arial"/>
                <a:cs typeface="Arial"/>
              </a:rPr>
              <a:t> </a:t>
            </a:r>
            <a:r>
              <a:rPr lang="fr-CA" sz="2150" spc="-100" noProof="0">
                <a:latin typeface="Arial"/>
                <a:cs typeface="Arial"/>
              </a:rPr>
              <a:t>de </a:t>
            </a:r>
            <a:r>
              <a:rPr lang="fr-CA" sz="2150" spc="-65" noProof="0">
                <a:latin typeface="Arial"/>
                <a:cs typeface="Arial"/>
              </a:rPr>
              <a:t>consommation</a:t>
            </a:r>
            <a:r>
              <a:rPr lang="fr-CA" sz="2150" spc="-75" noProof="0">
                <a:latin typeface="Arial"/>
                <a:cs typeface="Arial"/>
              </a:rPr>
              <a:t> </a:t>
            </a:r>
            <a:r>
              <a:rPr lang="fr-CA" sz="2150" spc="-40" noProof="0">
                <a:latin typeface="Arial"/>
                <a:cs typeface="Arial"/>
              </a:rPr>
              <a:t>influencent</a:t>
            </a:r>
            <a:r>
              <a:rPr lang="fr-CA" sz="2150" spc="-114" noProof="0">
                <a:latin typeface="Arial"/>
                <a:cs typeface="Arial"/>
              </a:rPr>
              <a:t> </a:t>
            </a:r>
            <a:r>
              <a:rPr lang="fr-CA" sz="2150" spc="-95" noProof="0">
                <a:latin typeface="Arial"/>
                <a:cs typeface="Arial"/>
              </a:rPr>
              <a:t>les</a:t>
            </a:r>
            <a:r>
              <a:rPr lang="fr-CA" sz="2150" spc="-85" noProof="0">
                <a:latin typeface="Arial"/>
                <a:cs typeface="Arial"/>
              </a:rPr>
              <a:t> </a:t>
            </a:r>
            <a:r>
              <a:rPr lang="fr-CA" sz="2150" spc="-10" noProof="0">
                <a:latin typeface="Arial"/>
                <a:cs typeface="Arial"/>
              </a:rPr>
              <a:t>taux.</a:t>
            </a:r>
            <a:endParaRPr lang="fr-CA" sz="2150" noProof="0">
              <a:latin typeface="Arial"/>
              <a:cs typeface="Arial"/>
            </a:endParaRPr>
          </a:p>
          <a:p>
            <a:pPr marL="241300" indent="-228600">
              <a:lnSpc>
                <a:spcPct val="100000"/>
              </a:lnSpc>
              <a:spcBef>
                <a:spcPts val="800"/>
              </a:spcBef>
              <a:buFont typeface="Arial"/>
              <a:buChar char="•"/>
              <a:tabLst>
                <a:tab pos="241300" algn="l"/>
              </a:tabLst>
            </a:pPr>
            <a:r>
              <a:rPr lang="fr-CA" sz="2150" b="1" spc="-160" noProof="0">
                <a:latin typeface="Arial"/>
                <a:cs typeface="Arial"/>
              </a:rPr>
              <a:t>Alcool</a:t>
            </a:r>
            <a:r>
              <a:rPr lang="fr-CA" sz="2150" b="1" spc="-40" noProof="0">
                <a:latin typeface="Arial"/>
                <a:cs typeface="Arial"/>
              </a:rPr>
              <a:t> </a:t>
            </a:r>
            <a:r>
              <a:rPr lang="fr-CA" sz="2150" spc="-50" noProof="0">
                <a:latin typeface="Arial"/>
                <a:cs typeface="Arial"/>
              </a:rPr>
              <a:t>:</a:t>
            </a:r>
            <a:endParaRPr lang="fr-CA" sz="2150" noProof="0">
              <a:latin typeface="Arial"/>
              <a:cs typeface="Arial"/>
            </a:endParaRPr>
          </a:p>
          <a:p>
            <a:pPr marL="698500" lvl="1" indent="-228600">
              <a:lnSpc>
                <a:spcPts val="2490"/>
              </a:lnSpc>
              <a:spcBef>
                <a:spcPts val="270"/>
              </a:spcBef>
              <a:buChar char="•"/>
              <a:tabLst>
                <a:tab pos="698500" algn="l"/>
              </a:tabLst>
            </a:pPr>
            <a:r>
              <a:rPr lang="fr-CA" sz="2150" spc="890" noProof="0">
                <a:latin typeface="Arial"/>
                <a:cs typeface="Arial"/>
              </a:rPr>
              <a:t>↑</a:t>
            </a:r>
            <a:r>
              <a:rPr lang="fr-CA" sz="2150" spc="-95" noProof="0">
                <a:latin typeface="Arial"/>
                <a:cs typeface="Arial"/>
              </a:rPr>
              <a:t> </a:t>
            </a:r>
            <a:r>
              <a:rPr lang="fr-CA" sz="2150" spc="-65" noProof="0">
                <a:latin typeface="Arial"/>
                <a:cs typeface="Arial"/>
              </a:rPr>
              <a:t>sédation,</a:t>
            </a:r>
            <a:r>
              <a:rPr lang="fr-CA" sz="2150" spc="-90" noProof="0">
                <a:latin typeface="Arial"/>
                <a:cs typeface="Arial"/>
              </a:rPr>
              <a:t> </a:t>
            </a:r>
            <a:r>
              <a:rPr lang="fr-CA" sz="2150" spc="890" noProof="0">
                <a:latin typeface="Arial"/>
                <a:cs typeface="Arial"/>
              </a:rPr>
              <a:t>↓</a:t>
            </a:r>
            <a:r>
              <a:rPr lang="fr-CA" sz="2150" spc="-90" noProof="0">
                <a:latin typeface="Arial"/>
                <a:cs typeface="Arial"/>
              </a:rPr>
              <a:t> adhésion, </a:t>
            </a:r>
            <a:r>
              <a:rPr lang="fr-CA" sz="2150" spc="-55" noProof="0">
                <a:latin typeface="Arial"/>
                <a:cs typeface="Arial"/>
              </a:rPr>
              <a:t>risque</a:t>
            </a:r>
            <a:r>
              <a:rPr lang="fr-CA" sz="2150" spc="-25" noProof="0">
                <a:latin typeface="Arial"/>
                <a:cs typeface="Arial"/>
              </a:rPr>
              <a:t> </a:t>
            </a:r>
            <a:r>
              <a:rPr lang="fr-CA" sz="2150" spc="-100" noProof="0">
                <a:latin typeface="Arial"/>
                <a:cs typeface="Arial"/>
              </a:rPr>
              <a:t>de</a:t>
            </a:r>
            <a:r>
              <a:rPr lang="fr-CA" sz="2150" spc="-110" noProof="0">
                <a:latin typeface="Arial"/>
                <a:cs typeface="Arial"/>
              </a:rPr>
              <a:t> </a:t>
            </a:r>
            <a:r>
              <a:rPr lang="fr-CA" sz="2150" spc="-65" noProof="0">
                <a:latin typeface="Arial"/>
                <a:cs typeface="Arial"/>
              </a:rPr>
              <a:t>confusion</a:t>
            </a:r>
            <a:r>
              <a:rPr lang="fr-CA" sz="2150" spc="-90" noProof="0">
                <a:latin typeface="Arial"/>
                <a:cs typeface="Arial"/>
              </a:rPr>
              <a:t> </a:t>
            </a:r>
            <a:r>
              <a:rPr lang="fr-CA" sz="2150" spc="-75" noProof="0">
                <a:latin typeface="Arial"/>
                <a:cs typeface="Arial"/>
              </a:rPr>
              <a:t>ou</a:t>
            </a:r>
            <a:r>
              <a:rPr lang="fr-CA" sz="2150" spc="-90" noProof="0">
                <a:latin typeface="Arial"/>
                <a:cs typeface="Arial"/>
              </a:rPr>
              <a:t> </a:t>
            </a:r>
            <a:r>
              <a:rPr lang="fr-CA" sz="2150" spc="-80" noProof="0">
                <a:latin typeface="Arial"/>
                <a:cs typeface="Arial"/>
              </a:rPr>
              <a:t>convulsions.</a:t>
            </a:r>
            <a:r>
              <a:rPr lang="fr-CA" sz="2150" spc="-30" noProof="0">
                <a:latin typeface="Arial"/>
                <a:cs typeface="Arial"/>
              </a:rPr>
              <a:t> </a:t>
            </a:r>
            <a:r>
              <a:rPr lang="fr-CA" sz="2000" spc="-114" noProof="0">
                <a:latin typeface="Arial"/>
                <a:cs typeface="Arial"/>
              </a:rPr>
              <a:t>(Une</a:t>
            </a:r>
            <a:r>
              <a:rPr lang="fr-CA" sz="2000" spc="-70" noProof="0">
                <a:latin typeface="Arial"/>
                <a:cs typeface="Arial"/>
              </a:rPr>
              <a:t> </a:t>
            </a:r>
            <a:r>
              <a:rPr lang="fr-CA" sz="2000" spc="-10" noProof="0">
                <a:latin typeface="Arial"/>
                <a:cs typeface="Arial"/>
              </a:rPr>
              <a:t>consommation</a:t>
            </a:r>
            <a:endParaRPr lang="fr-CA" sz="2000" noProof="0">
              <a:latin typeface="Arial"/>
              <a:cs typeface="Arial"/>
            </a:endParaRPr>
          </a:p>
          <a:p>
            <a:pPr marL="699135">
              <a:lnSpc>
                <a:spcPts val="2310"/>
              </a:lnSpc>
            </a:pPr>
            <a:r>
              <a:rPr lang="fr-CA" sz="2000" spc="-150" noProof="0">
                <a:latin typeface="Arial"/>
                <a:cs typeface="Arial"/>
              </a:rPr>
              <a:t>excessive</a:t>
            </a:r>
            <a:r>
              <a:rPr lang="fr-CA" sz="2000" spc="-60" noProof="0">
                <a:latin typeface="Arial"/>
                <a:cs typeface="Arial"/>
              </a:rPr>
              <a:t> </a:t>
            </a:r>
            <a:r>
              <a:rPr lang="fr-CA" sz="2000" spc="-85" noProof="0">
                <a:latin typeface="Arial"/>
                <a:cs typeface="Arial"/>
              </a:rPr>
              <a:t>d’alcool</a:t>
            </a:r>
            <a:r>
              <a:rPr lang="fr-CA" sz="2000" spc="-110" noProof="0">
                <a:latin typeface="Arial"/>
                <a:cs typeface="Arial"/>
              </a:rPr>
              <a:t> </a:t>
            </a:r>
            <a:r>
              <a:rPr lang="fr-CA" sz="2000" spc="-60" noProof="0">
                <a:latin typeface="Arial"/>
                <a:cs typeface="Arial"/>
              </a:rPr>
              <a:t>constitue</a:t>
            </a:r>
            <a:r>
              <a:rPr lang="fr-CA" sz="2000" spc="-45" noProof="0">
                <a:latin typeface="Arial"/>
                <a:cs typeface="Arial"/>
              </a:rPr>
              <a:t> </a:t>
            </a:r>
            <a:r>
              <a:rPr lang="fr-CA" sz="2000" spc="-75" noProof="0">
                <a:latin typeface="Arial"/>
                <a:cs typeface="Arial"/>
              </a:rPr>
              <a:t>un</a:t>
            </a:r>
            <a:r>
              <a:rPr lang="fr-CA" sz="2000" spc="-110" noProof="0">
                <a:latin typeface="Arial"/>
                <a:cs typeface="Arial"/>
              </a:rPr>
              <a:t> </a:t>
            </a:r>
            <a:r>
              <a:rPr lang="fr-CA" sz="2000" spc="-60" noProof="0">
                <a:latin typeface="Arial"/>
                <a:cs typeface="Arial"/>
              </a:rPr>
              <a:t>facteur</a:t>
            </a:r>
            <a:r>
              <a:rPr lang="fr-CA" sz="2000" spc="-50" noProof="0">
                <a:latin typeface="Arial"/>
                <a:cs typeface="Arial"/>
              </a:rPr>
              <a:t> </a:t>
            </a:r>
            <a:r>
              <a:rPr lang="fr-CA" sz="2000" spc="-100" noProof="0">
                <a:latin typeface="Arial"/>
                <a:cs typeface="Arial"/>
              </a:rPr>
              <a:t>de</a:t>
            </a:r>
            <a:r>
              <a:rPr lang="fr-CA" sz="2000" spc="-125" noProof="0">
                <a:latin typeface="Arial"/>
                <a:cs typeface="Arial"/>
              </a:rPr>
              <a:t> </a:t>
            </a:r>
            <a:r>
              <a:rPr lang="fr-CA" sz="2000" spc="-80" noProof="0">
                <a:latin typeface="Arial"/>
                <a:cs typeface="Arial"/>
              </a:rPr>
              <a:t>risque</a:t>
            </a:r>
            <a:r>
              <a:rPr lang="fr-CA" sz="2000" spc="-130" noProof="0">
                <a:latin typeface="Arial"/>
                <a:cs typeface="Arial"/>
              </a:rPr>
              <a:t> </a:t>
            </a:r>
            <a:r>
              <a:rPr lang="fr-CA" sz="2000" spc="-95" noProof="0">
                <a:latin typeface="Arial"/>
                <a:cs typeface="Arial"/>
              </a:rPr>
              <a:t>de</a:t>
            </a:r>
            <a:r>
              <a:rPr lang="fr-CA" sz="2000" spc="-45" noProof="0">
                <a:latin typeface="Arial"/>
                <a:cs typeface="Arial"/>
              </a:rPr>
              <a:t> </a:t>
            </a:r>
            <a:r>
              <a:rPr lang="fr-CA" sz="2000" spc="-10" noProof="0">
                <a:latin typeface="Arial"/>
                <a:cs typeface="Arial"/>
              </a:rPr>
              <a:t>myocardite)</a:t>
            </a:r>
            <a:endParaRPr lang="fr-CA" sz="2000" noProof="0">
              <a:latin typeface="Arial"/>
              <a:cs typeface="Arial"/>
            </a:endParaRPr>
          </a:p>
        </p:txBody>
      </p:sp>
      <p:sp>
        <p:nvSpPr>
          <p:cNvPr id="5" name="Espace réservé du numéro de diapositive 4">
            <a:extLst>
              <a:ext uri="{FF2B5EF4-FFF2-40B4-BE49-F238E27FC236}">
                <a16:creationId xmlns:a16="http://schemas.microsoft.com/office/drawing/2014/main" id="{5A4C5F95-DEE7-6AF6-0E69-64F294F3CF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7800" y="685800"/>
            <a:ext cx="9601200" cy="1485900"/>
          </a:xfrm>
        </p:spPr>
        <p:txBody>
          <a:bodyPr>
            <a:normAutofit/>
          </a:bodyPr>
          <a:lstStyle/>
          <a:p>
            <a:r>
              <a:rPr lang="fr-CA" noProof="0"/>
              <a:t>Pharmacocinétique de la clozapine</a:t>
            </a:r>
            <a:endParaRPr lang="fr-CA" baseline="30000" noProof="0"/>
          </a:p>
        </p:txBody>
      </p:sp>
      <p:sp>
        <p:nvSpPr>
          <p:cNvPr id="3" name="Espace réservé du contenu 2"/>
          <p:cNvSpPr>
            <a:spLocks noGrp="1"/>
          </p:cNvSpPr>
          <p:nvPr>
            <p:ph idx="1"/>
          </p:nvPr>
        </p:nvSpPr>
        <p:spPr>
          <a:xfrm>
            <a:off x="1447799" y="1860397"/>
            <a:ext cx="9919447" cy="4351338"/>
          </a:xfrm>
        </p:spPr>
        <p:txBody>
          <a:bodyPr>
            <a:normAutofit fontScale="92500" lnSpcReduction="10000"/>
          </a:bodyPr>
          <a:lstStyle/>
          <a:p>
            <a:pPr marL="0" indent="0">
              <a:buNone/>
            </a:pPr>
            <a:r>
              <a:rPr lang="fr-CA" b="1" u="sng" noProof="0"/>
              <a:t>Métabolisme</a:t>
            </a:r>
            <a:r>
              <a:rPr lang="fr-CA" b="1" baseline="30000" noProof="0"/>
              <a:t>1-4</a:t>
            </a:r>
            <a:r>
              <a:rPr lang="fr-CA" b="1" noProof="0"/>
              <a:t> : </a:t>
            </a:r>
          </a:p>
          <a:p>
            <a:pPr lvl="1"/>
            <a:r>
              <a:rPr lang="fr-CA" noProof="0"/>
              <a:t>Voie majeure: CYP1A2  </a:t>
            </a:r>
          </a:p>
          <a:p>
            <a:pPr lvl="1"/>
            <a:r>
              <a:rPr lang="fr-CA" noProof="0"/>
              <a:t>Voies mineures: CYP3A4, CYP2C19, CYP2C9 et CYP2D6 </a:t>
            </a:r>
          </a:p>
          <a:p>
            <a:pPr lvl="1"/>
            <a:r>
              <a:rPr lang="fr-CA" noProof="0"/>
              <a:t>Clozapine = molécule mère active</a:t>
            </a:r>
          </a:p>
          <a:p>
            <a:pPr lvl="1"/>
            <a:r>
              <a:rPr lang="fr-CA" noProof="0"/>
              <a:t>N-desméthylclozapine (norclozapine) = métabolite actif</a:t>
            </a:r>
          </a:p>
          <a:p>
            <a:pPr marL="0" indent="0">
              <a:buNone/>
            </a:pPr>
            <a:endParaRPr lang="fr-CA" noProof="0"/>
          </a:p>
          <a:p>
            <a:r>
              <a:rPr lang="fr-CA" b="1" u="sng" noProof="0"/>
              <a:t>Excrétion</a:t>
            </a:r>
            <a:r>
              <a:rPr lang="fr-CA" b="1" baseline="30000" noProof="0"/>
              <a:t>1-3</a:t>
            </a:r>
            <a:r>
              <a:rPr lang="fr-CA" b="1" noProof="0"/>
              <a:t>: </a:t>
            </a:r>
          </a:p>
          <a:p>
            <a:pPr lvl="1"/>
            <a:r>
              <a:rPr lang="fr-CA" noProof="0"/>
              <a:t>Biphasique </a:t>
            </a:r>
          </a:p>
          <a:p>
            <a:pPr lvl="1"/>
            <a:r>
              <a:rPr lang="fr-CA" noProof="0"/>
              <a:t>T</a:t>
            </a:r>
            <a:r>
              <a:rPr lang="fr-CA" baseline="-25000" noProof="0"/>
              <a:t> ½ </a:t>
            </a:r>
            <a:r>
              <a:rPr lang="fr-CA" noProof="0"/>
              <a:t>moyenne :7,9 heures (après dose unique de 75mg)</a:t>
            </a:r>
          </a:p>
          <a:p>
            <a:pPr lvl="1"/>
            <a:r>
              <a:rPr lang="fr-CA" noProof="0"/>
              <a:t>T</a:t>
            </a:r>
            <a:r>
              <a:rPr lang="fr-CA" baseline="-25000" noProof="0"/>
              <a:t> ½</a:t>
            </a:r>
            <a:r>
              <a:rPr lang="fr-CA" noProof="0"/>
              <a:t> à l'état d'équilibre: 14,2 heures</a:t>
            </a:r>
          </a:p>
          <a:p>
            <a:pPr lvl="1"/>
            <a:r>
              <a:rPr lang="fr-CA" noProof="0"/>
              <a:t>Excrétion rénale : 50 % de la dose</a:t>
            </a:r>
          </a:p>
          <a:p>
            <a:pPr lvl="1"/>
            <a:r>
              <a:rPr lang="fr-CA" noProof="0"/>
              <a:t>Excrétion fécale: 30 % de la dose</a:t>
            </a:r>
          </a:p>
        </p:txBody>
      </p:sp>
      <p:sp>
        <p:nvSpPr>
          <p:cNvPr id="4" name="Rectangle 3"/>
          <p:cNvSpPr/>
          <p:nvPr/>
        </p:nvSpPr>
        <p:spPr>
          <a:xfrm>
            <a:off x="1645025" y="5557010"/>
            <a:ext cx="8928847" cy="276999"/>
          </a:xfrm>
          <a:prstGeom prst="rect">
            <a:avLst/>
          </a:prstGeom>
        </p:spPr>
        <p:txBody>
          <a:bodyPr wrap="square">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5" name="TextBox 4"/>
          <p:cNvSpPr txBox="1"/>
          <p:nvPr/>
        </p:nvSpPr>
        <p:spPr>
          <a:xfrm>
            <a:off x="2346962" y="5414962"/>
            <a:ext cx="184731" cy="300082"/>
          </a:xfrm>
          <a:prstGeom prst="rect">
            <a:avLst/>
          </a:prstGeom>
          <a:noFill/>
        </p:spPr>
        <p:txBody>
          <a:bodyPr wrap="none"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1656168" y="6176964"/>
            <a:ext cx="992964" cy="276999"/>
          </a:xfrm>
          <a:prstGeom prst="rect">
            <a:avLst/>
          </a:prstGeom>
          <a:noFill/>
        </p:spPr>
        <p:txBody>
          <a:bodyPr wrap="none"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prstClr val="black"/>
                </a:solidFill>
                <a:effectLst/>
                <a:uLnTx/>
                <a:uFillTx/>
                <a:latin typeface="Calibri" panose="020F0502020204030204"/>
                <a:ea typeface="+mn-ea"/>
                <a:cs typeface="+mn-cs"/>
              </a:rPr>
              <a:t>t ½: demi-vie</a:t>
            </a:r>
          </a:p>
        </p:txBody>
      </p:sp>
      <p:sp>
        <p:nvSpPr>
          <p:cNvPr id="8" name="TextBox 4"/>
          <p:cNvSpPr txBox="1"/>
          <p:nvPr/>
        </p:nvSpPr>
        <p:spPr>
          <a:xfrm>
            <a:off x="3200400" y="6211735"/>
            <a:ext cx="9067800" cy="707886"/>
          </a:xfrm>
          <a:prstGeom prst="rect">
            <a:avLst/>
          </a:prstGeom>
          <a:noFill/>
        </p:spPr>
        <p:txBody>
          <a:bodyPr wrap="square" rtlCol="0">
            <a:normAutofit/>
          </a:bodyPr>
          <a:lstStyle/>
          <a:p>
            <a:r>
              <a:rPr lang="fr-CA" sz="1000" noProof="0"/>
              <a:t>1. Monographie de AA-Clozapine, AA PHARMA, mars 2017.  </a:t>
            </a:r>
            <a:r>
              <a:rPr lang="fr-CA" sz="1000" noProof="0">
                <a:latin typeface="Calibri" panose="020F0502020204030204" pitchFamily="34" charset="0"/>
                <a:cs typeface="Calibri" panose="020F0502020204030204" pitchFamily="34" charset="0"/>
              </a:rPr>
              <a:t>2. Monographie de GEN-CLOZAPINE (clozapine). Mylan Pharmaceuticals ULC. 24 janvier 2025 (Viatris)</a:t>
            </a:r>
          </a:p>
          <a:p>
            <a:r>
              <a:rPr lang="fr-CA" sz="1000" noProof="0">
                <a:latin typeface="Calibri" panose="020F0502020204030204" pitchFamily="34" charset="0"/>
                <a:cs typeface="Calibri" panose="020F0502020204030204" pitchFamily="34" charset="0"/>
              </a:rPr>
              <a:t>3. Monographie de CLOZARIL</a:t>
            </a:r>
            <a:r>
              <a:rPr lang="fr-CA" sz="1000" baseline="30000" noProof="0">
                <a:latin typeface="Calibri" panose="020F0502020204030204" pitchFamily="34" charset="0"/>
                <a:cs typeface="Calibri" panose="020F0502020204030204" pitchFamily="34" charset="0"/>
              </a:rPr>
              <a:t>MD</a:t>
            </a:r>
            <a:r>
              <a:rPr lang="fr-CA" sz="1000" noProof="0">
                <a:latin typeface="Calibri" panose="020F0502020204030204" pitchFamily="34" charset="0"/>
                <a:cs typeface="Calibri" panose="020F0502020204030204" pitchFamily="34" charset="0"/>
              </a:rPr>
              <a:t> (clozapine). HLS Therapeutics Inc. 29 avril 2022 </a:t>
            </a:r>
            <a:r>
              <a:rPr lang="fr-CA" sz="1000" noProof="0">
                <a:solidFill>
                  <a:prstClr val="black"/>
                </a:solidFill>
                <a:latin typeface="Calibri" panose="020F0502020204030204"/>
              </a:rPr>
              <a:t>4. Prior TI. Et al </a:t>
            </a:r>
            <a:r>
              <a:rPr lang="fr-CA" sz="1000" i="1" noProof="0">
                <a:solidFill>
                  <a:prstClr val="black"/>
                </a:solidFill>
                <a:latin typeface="Calibri" panose="020F0502020204030204"/>
              </a:rPr>
              <a:t>J Psychiatry Neurosci </a:t>
            </a:r>
            <a:r>
              <a:rPr lang="fr-CA" sz="1000" noProof="0">
                <a:solidFill>
                  <a:prstClr val="black"/>
                </a:solidFill>
                <a:latin typeface="Calibri" panose="020F0502020204030204"/>
              </a:rPr>
              <a:t>2003;28(2):99-112.  </a:t>
            </a:r>
          </a:p>
          <a:p>
            <a:r>
              <a:rPr lang="fr-CA" sz="1000" noProof="0">
                <a:solidFill>
                  <a:prstClr val="black"/>
                </a:solidFill>
                <a:latin typeface="Calibri" panose="020F0502020204030204"/>
              </a:rPr>
              <a:t>5. </a:t>
            </a:r>
            <a:r>
              <a:rPr lang="fr-CA" sz="1000" noProof="0">
                <a:latin typeface="Calibri" panose="020F0502020204030204" pitchFamily="34" charset="0"/>
                <a:cs typeface="Calibri" panose="020F0502020204030204" pitchFamily="34" charset="0"/>
              </a:rPr>
              <a:t>Guide d’utilisation de la clozapine . Département clinique de pharmacie du Centre intégré universitaire de santé et de services sociaux de la Capitale-Nationale, 2019</a:t>
            </a:r>
          </a:p>
          <a:p>
            <a:r>
              <a:rPr lang="fr-CA" sz="1000" noProof="0">
                <a:latin typeface="Calibri" panose="020F0502020204030204" pitchFamily="34" charset="0"/>
                <a:cs typeface="Calibri" panose="020F0502020204030204" pitchFamily="34" charset="0"/>
              </a:rPr>
              <a:t>6. Rouleau R, Vincent P, Martel J. Le monitorage thérapeutique de la clozapine : une nécessité clinique. Pharmactuel. 2008; Vol. 41 N° 287-93. </a:t>
            </a:r>
            <a:endParaRPr lang="fr-CA" sz="1000" noProof="0">
              <a:solidFill>
                <a:prstClr val="black"/>
              </a:solidFill>
              <a:latin typeface="Calibri" panose="020F0502020204030204"/>
            </a:endParaRPr>
          </a:p>
        </p:txBody>
      </p:sp>
      <p:sp>
        <p:nvSpPr>
          <p:cNvPr id="7" name="Espace réservé du numéro de diapositive 6">
            <a:extLst>
              <a:ext uri="{FF2B5EF4-FFF2-40B4-BE49-F238E27FC236}">
                <a16:creationId xmlns:a16="http://schemas.microsoft.com/office/drawing/2014/main" id="{7D6F02FE-D9ED-F3E0-8278-117F86DE52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1981291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noProof="0" dirty="0"/>
              <a:t>Interactions médicamenteuses-PD</a:t>
            </a:r>
            <a:br>
              <a:rPr lang="fr-CA" noProof="0" dirty="0"/>
            </a:br>
            <a:r>
              <a:rPr lang="fr-CA" sz="2400" noProof="0" dirty="0"/>
              <a:t>(liste non exhaustive)</a:t>
            </a:r>
          </a:p>
        </p:txBody>
      </p:sp>
      <p:sp>
        <p:nvSpPr>
          <p:cNvPr id="3" name="Espace réservé du contenu 2"/>
          <p:cNvSpPr>
            <a:spLocks noGrp="1"/>
          </p:cNvSpPr>
          <p:nvPr>
            <p:ph idx="1"/>
          </p:nvPr>
        </p:nvSpPr>
        <p:spPr/>
        <p:txBody>
          <a:bodyPr>
            <a:normAutofit/>
          </a:bodyPr>
          <a:lstStyle/>
          <a:p>
            <a:pPr marL="409194" indent="-285750">
              <a:lnSpc>
                <a:spcPct val="100000"/>
              </a:lnSpc>
              <a:spcBef>
                <a:spcPts val="0"/>
              </a:spcBef>
              <a:buClr>
                <a:srgbClr val="0F7A81"/>
              </a:buClr>
              <a:buFont typeface="Arial" charset="0"/>
              <a:buChar char="•"/>
            </a:pPr>
            <a:r>
              <a:rPr lang="fr-CA" sz="1800" b="1" noProof="0" dirty="0"/>
              <a:t>Opioïdes, antihistaminiques, benzodiazépines, alcool et IMAO : </a:t>
            </a:r>
            <a:r>
              <a:rPr lang="fr-CA" sz="1800" noProof="0" dirty="0"/>
              <a:t>Augmentation des effets dépresseurs du SNC. </a:t>
            </a:r>
          </a:p>
          <a:p>
            <a:pPr marL="409194" indent="-285750">
              <a:lnSpc>
                <a:spcPct val="100000"/>
              </a:lnSpc>
              <a:spcBef>
                <a:spcPts val="0"/>
              </a:spcBef>
              <a:buClr>
                <a:srgbClr val="0F7A81"/>
              </a:buClr>
              <a:buFont typeface="Arial" charset="0"/>
              <a:buChar char="•"/>
            </a:pPr>
            <a:r>
              <a:rPr lang="fr-CA" sz="1800" b="1" noProof="0" dirty="0"/>
              <a:t>Anticholinergiques et antihypertenseurs: </a:t>
            </a:r>
            <a:r>
              <a:rPr lang="fr-CA" sz="1800" noProof="0" dirty="0"/>
              <a:t>Augmentation des effets des agents</a:t>
            </a:r>
            <a:r>
              <a:rPr lang="fr-CA" sz="1800" b="1" noProof="0" dirty="0"/>
              <a:t>.</a:t>
            </a:r>
          </a:p>
          <a:p>
            <a:pPr marL="409194" indent="-285750">
              <a:lnSpc>
                <a:spcPct val="100000"/>
              </a:lnSpc>
              <a:spcBef>
                <a:spcPts val="0"/>
              </a:spcBef>
              <a:buClr>
                <a:srgbClr val="0F7A81"/>
              </a:buClr>
              <a:buFont typeface="Arial" charset="0"/>
              <a:buChar char="•"/>
            </a:pPr>
            <a:r>
              <a:rPr lang="fr-CA" sz="1800" b="1" noProof="0" dirty="0"/>
              <a:t>Inhibiteurs de la cholinestérase: </a:t>
            </a:r>
            <a:r>
              <a:rPr lang="fr-CA" sz="1800" noProof="0" dirty="0"/>
              <a:t>Diminution de l’effet de l’inhibiteur de la cholinestérase.</a:t>
            </a:r>
          </a:p>
          <a:p>
            <a:pPr marL="409194" indent="-285750">
              <a:lnSpc>
                <a:spcPct val="100000"/>
              </a:lnSpc>
              <a:spcBef>
                <a:spcPts val="0"/>
              </a:spcBef>
              <a:buClr>
                <a:srgbClr val="0F7A81"/>
              </a:buClr>
              <a:buFont typeface="Arial" charset="0"/>
              <a:buChar char="•"/>
            </a:pPr>
            <a:r>
              <a:rPr lang="fr-CA" sz="1800" b="1" noProof="0" dirty="0"/>
              <a:t>Carbamazépine: </a:t>
            </a:r>
            <a:r>
              <a:rPr lang="fr-CA" sz="1800" noProof="0" dirty="0"/>
              <a:t>Augmentation du risque d’agranulocytose et augmentation de la suppression de la fonction médullaire. Utilisation concomitante est contre-indiquée. </a:t>
            </a:r>
          </a:p>
          <a:p>
            <a:pPr marL="409194" indent="-285750">
              <a:lnSpc>
                <a:spcPct val="100000"/>
              </a:lnSpc>
              <a:spcBef>
                <a:spcPts val="0"/>
              </a:spcBef>
              <a:buClr>
                <a:srgbClr val="0F7A81"/>
              </a:buClr>
              <a:buFont typeface="Arial" charset="0"/>
              <a:buChar char="•"/>
            </a:pPr>
            <a:r>
              <a:rPr lang="fr-CA" sz="1800" b="1" noProof="0" dirty="0"/>
              <a:t>Lithium: </a:t>
            </a:r>
            <a:r>
              <a:rPr lang="fr-CA" sz="1800" noProof="0" dirty="0"/>
              <a:t>Risque de neurotoxicité augmentée.</a:t>
            </a:r>
          </a:p>
          <a:p>
            <a:pPr marL="409194" indent="-285750">
              <a:lnSpc>
                <a:spcPct val="100000"/>
              </a:lnSpc>
              <a:spcBef>
                <a:spcPts val="0"/>
              </a:spcBef>
              <a:buClr>
                <a:srgbClr val="0F7A81"/>
              </a:buClr>
              <a:buFont typeface="Arial" charset="0"/>
              <a:buChar char="•"/>
            </a:pPr>
            <a:r>
              <a:rPr lang="fr-CA" sz="1800" b="1" noProof="0" dirty="0"/>
              <a:t>Agonistes alpha et bêta adrénergiques</a:t>
            </a:r>
            <a:r>
              <a:rPr lang="fr-CA" sz="1800" noProof="0" dirty="0"/>
              <a:t>: clozapine peut renversé l’effet hypertenseur.</a:t>
            </a:r>
            <a:endParaRPr lang="fr-CA" noProof="0" dirty="0"/>
          </a:p>
          <a:p>
            <a:pPr marL="466344" indent="-342900">
              <a:lnSpc>
                <a:spcPct val="100000"/>
              </a:lnSpc>
              <a:spcBef>
                <a:spcPts val="0"/>
              </a:spcBef>
              <a:buClr>
                <a:srgbClr val="0F7A81"/>
              </a:buClr>
              <a:buFont typeface="Wingdings" charset="2"/>
              <a:buChar char="§"/>
            </a:pPr>
            <a:endParaRPr lang="fr-CA" noProof="0" dirty="0"/>
          </a:p>
        </p:txBody>
      </p:sp>
      <p:sp>
        <p:nvSpPr>
          <p:cNvPr id="4" name="TextBox 3"/>
          <p:cNvSpPr txBox="1"/>
          <p:nvPr/>
        </p:nvSpPr>
        <p:spPr>
          <a:xfrm>
            <a:off x="1600200" y="5313526"/>
            <a:ext cx="7196907" cy="300082"/>
          </a:xfrm>
          <a:prstGeom prst="rect">
            <a:avLst/>
          </a:prstGeom>
          <a:noFill/>
        </p:spPr>
        <p:txBody>
          <a:bodyPr wrap="none"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350" b="0" i="0" u="none" strike="noStrike" kern="1200" cap="none" spc="0" normalizeH="0" baseline="0" noProof="0" dirty="0">
                <a:ln>
                  <a:noFill/>
                </a:ln>
                <a:solidFill>
                  <a:prstClr val="black"/>
                </a:solidFill>
                <a:effectLst/>
                <a:uLnTx/>
                <a:uFillTx/>
                <a:latin typeface="Calibri" panose="020F0502020204030204"/>
                <a:ea typeface="+mn-ea"/>
                <a:cs typeface="+mn-cs"/>
              </a:rPr>
              <a:t>PD: pharmacodynamie; SNC: système nerveux central; IMAO: inhibiteurs de la monoamine oxydase.</a:t>
            </a:r>
          </a:p>
        </p:txBody>
      </p:sp>
      <p:sp>
        <p:nvSpPr>
          <p:cNvPr id="6" name="TextBox 5"/>
          <p:cNvSpPr txBox="1"/>
          <p:nvPr/>
        </p:nvSpPr>
        <p:spPr>
          <a:xfrm>
            <a:off x="1752600" y="6172200"/>
            <a:ext cx="9961381" cy="261610"/>
          </a:xfrm>
          <a:prstGeom prst="rect">
            <a:avLst/>
          </a:prstGeom>
          <a:noFill/>
        </p:spPr>
        <p:txBody>
          <a:bodyPr wrap="none" rtlCol="0">
            <a:normAutofit/>
          </a:bodyPr>
          <a:lstStyle/>
          <a:p>
            <a:r>
              <a:rPr lang="fr-CA" sz="1100" noProof="0" dirty="0">
                <a:latin typeface="Calibri" panose="020F0502020204030204" pitchFamily="34" charset="0"/>
                <a:cs typeface="Calibri" panose="020F0502020204030204" pitchFamily="34" charset="0"/>
              </a:rPr>
              <a:t>Guide d’utilisation de la clozapine . Département clinique de pharmacie du Centre intégré universitaire de santé et de services sociaux de la Capitale-Nationale, 2019 </a:t>
            </a:r>
            <a:endParaRPr kumimoji="0" lang="fr-CA" sz="110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481DFFD5-7B04-5C99-6FD1-8EE7C1F5902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3660414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0200" y="365127"/>
            <a:ext cx="8439151" cy="1325563"/>
          </a:xfrm>
        </p:spPr>
        <p:txBody>
          <a:bodyPr>
            <a:normAutofit/>
          </a:bodyPr>
          <a:lstStyle/>
          <a:p>
            <a:r>
              <a:rPr lang="fr-CA" noProof="0" dirty="0"/>
              <a:t>Interactions médicamenteuses-PK </a:t>
            </a:r>
          </a:p>
        </p:txBody>
      </p:sp>
      <p:sp>
        <p:nvSpPr>
          <p:cNvPr id="3" name="Espace réservé du contenu 2"/>
          <p:cNvSpPr>
            <a:spLocks noGrp="1"/>
          </p:cNvSpPr>
          <p:nvPr>
            <p:ph idx="1"/>
          </p:nvPr>
        </p:nvSpPr>
        <p:spPr>
          <a:xfrm>
            <a:off x="1626576" y="1348582"/>
            <a:ext cx="10565423" cy="4351338"/>
          </a:xfrm>
        </p:spPr>
        <p:txBody>
          <a:bodyPr>
            <a:normAutofit/>
          </a:bodyPr>
          <a:lstStyle/>
          <a:p>
            <a:pPr>
              <a:buFont typeface="Wingdings" pitchFamily="2" charset="2"/>
              <a:buChar char="§"/>
            </a:pPr>
            <a:r>
              <a:rPr lang="fr-CA" noProof="0" dirty="0"/>
              <a:t>Impact clinique d’une interaction peut varier d’un individu à un autre</a:t>
            </a:r>
          </a:p>
          <a:p>
            <a:pPr lvl="1">
              <a:buFont typeface="Wingdings" pitchFamily="2" charset="2"/>
              <a:buChar char="§"/>
            </a:pPr>
            <a:r>
              <a:rPr lang="fr-CA" noProof="0" dirty="0"/>
              <a:t>Âge, sexe, habitudes de vie</a:t>
            </a:r>
          </a:p>
          <a:p>
            <a:pPr lvl="1">
              <a:buFont typeface="Wingdings" pitchFamily="2" charset="2"/>
              <a:buChar char="§"/>
            </a:pPr>
            <a:r>
              <a:rPr lang="fr-CA" noProof="0" dirty="0"/>
              <a:t>Pathologies concomitantes</a:t>
            </a:r>
          </a:p>
          <a:p>
            <a:pPr lvl="1">
              <a:buFont typeface="Wingdings" pitchFamily="2" charset="2"/>
              <a:buChar char="§"/>
            </a:pPr>
            <a:r>
              <a:rPr lang="fr-CA" noProof="0" dirty="0"/>
              <a:t>Polymorphisme génétique</a:t>
            </a:r>
          </a:p>
          <a:p>
            <a:pPr>
              <a:buFont typeface="Wingdings" pitchFamily="2" charset="2"/>
              <a:buChar char="§"/>
            </a:pPr>
            <a:r>
              <a:rPr lang="fr-CA" noProof="0" dirty="0"/>
              <a:t>Principalement au niveau du CYP 1A2 et 3A4. </a:t>
            </a:r>
          </a:p>
          <a:p>
            <a:pPr>
              <a:buFont typeface="Wingdings" pitchFamily="2" charset="2"/>
              <a:buChar char="§"/>
            </a:pPr>
            <a:r>
              <a:rPr lang="fr-CA" noProof="0" dirty="0"/>
              <a:t>De façon moindre au niveau du 2D6, 2C9, 2C19.</a:t>
            </a:r>
          </a:p>
          <a:p>
            <a:pPr>
              <a:buFont typeface="Wingdings" pitchFamily="2" charset="2"/>
              <a:buChar char="§"/>
            </a:pPr>
            <a:r>
              <a:rPr lang="fr-CA" noProof="0" dirty="0"/>
              <a:t>Métabolisme également au niveau des</a:t>
            </a:r>
            <a:r>
              <a:rPr lang="fr-CA" noProof="0" dirty="0">
                <a:solidFill>
                  <a:srgbClr val="FF0000"/>
                </a:solidFill>
              </a:rPr>
              <a:t> </a:t>
            </a:r>
            <a:r>
              <a:rPr lang="fr-CA" noProof="0" dirty="0" err="1"/>
              <a:t>glucuronyl</a:t>
            </a:r>
            <a:r>
              <a:rPr lang="fr-CA" noProof="0" dirty="0"/>
              <a:t> transférases (famille des UGT). </a:t>
            </a:r>
          </a:p>
          <a:p>
            <a:pPr>
              <a:buFont typeface="Wingdings" pitchFamily="2" charset="2"/>
              <a:buChar char="§"/>
            </a:pPr>
            <a:r>
              <a:rPr lang="fr-CA" noProof="0" dirty="0"/>
              <a:t>Au niveau de la liaison aux protéines plasmatiques.</a:t>
            </a:r>
          </a:p>
          <a:p>
            <a:pPr>
              <a:buFont typeface="Wingdings" pitchFamily="2" charset="2"/>
              <a:buChar char="§"/>
            </a:pPr>
            <a:r>
              <a:rPr lang="fr-CA" noProof="0" dirty="0"/>
              <a:t>Plusieurs molécules peuvent en théorie provoquer une interaction de par leurs voies métaboliques avec la clozapine mais cela n’est pas toujours documenté. </a:t>
            </a:r>
          </a:p>
        </p:txBody>
      </p:sp>
      <p:sp>
        <p:nvSpPr>
          <p:cNvPr id="5" name="TextBox 4"/>
          <p:cNvSpPr txBox="1"/>
          <p:nvPr/>
        </p:nvSpPr>
        <p:spPr>
          <a:xfrm>
            <a:off x="2070763" y="5549879"/>
            <a:ext cx="1819024" cy="300082"/>
          </a:xfrm>
          <a:prstGeom prst="rect">
            <a:avLst/>
          </a:prstGeom>
          <a:noFill/>
        </p:spPr>
        <p:txBody>
          <a:bodyPr wrap="none"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350" b="0" i="0" u="none" strike="noStrike" kern="1200" cap="none" spc="0" normalizeH="0" baseline="0" noProof="0">
                <a:ln>
                  <a:noFill/>
                </a:ln>
                <a:solidFill>
                  <a:prstClr val="black"/>
                </a:solidFill>
                <a:effectLst/>
                <a:uLnTx/>
                <a:uFillTx/>
                <a:latin typeface="Calibri" panose="020F0502020204030204"/>
                <a:ea typeface="+mn-ea"/>
                <a:cs typeface="+mn-cs"/>
              </a:rPr>
              <a:t>PK: pharmacocinétique</a:t>
            </a:r>
          </a:p>
        </p:txBody>
      </p:sp>
      <p:sp>
        <p:nvSpPr>
          <p:cNvPr id="6" name="TextBox 5"/>
          <p:cNvSpPr txBox="1"/>
          <p:nvPr/>
        </p:nvSpPr>
        <p:spPr>
          <a:xfrm>
            <a:off x="1752600" y="6172200"/>
            <a:ext cx="9961381" cy="261610"/>
          </a:xfrm>
          <a:prstGeom prst="rect">
            <a:avLst/>
          </a:prstGeom>
          <a:noFill/>
        </p:spPr>
        <p:txBody>
          <a:bodyPr wrap="none" rtlCol="0">
            <a:normAutofit/>
          </a:bodyPr>
          <a:lstStyle/>
          <a:p>
            <a:r>
              <a:rPr lang="fr-CA" sz="1100" noProof="0">
                <a:latin typeface="Calibri" panose="020F0502020204030204" pitchFamily="34" charset="0"/>
                <a:cs typeface="Calibri" panose="020F0502020204030204" pitchFamily="34" charset="0"/>
              </a:rPr>
              <a:t>Guide d’utilisation de la clozapine . Département clinique de pharmacie du Centre intégré universitaire de santé et de services sociaux de la Capitale-Nationale, 2019 </a:t>
            </a:r>
          </a:p>
        </p:txBody>
      </p:sp>
      <p:sp>
        <p:nvSpPr>
          <p:cNvPr id="4" name="Espace réservé du numéro de diapositive 3">
            <a:extLst>
              <a:ext uri="{FF2B5EF4-FFF2-40B4-BE49-F238E27FC236}">
                <a16:creationId xmlns:a16="http://schemas.microsoft.com/office/drawing/2014/main" id="{D4EAF143-DA8A-4D0C-DFA9-CF3254401C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247290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24802" y="304800"/>
            <a:ext cx="8531081" cy="1325563"/>
          </a:xfrm>
        </p:spPr>
        <p:txBody>
          <a:bodyPr>
            <a:normAutofit/>
          </a:bodyPr>
          <a:lstStyle/>
          <a:p>
            <a:r>
              <a:rPr lang="fr-CA" noProof="0"/>
              <a:t>Interactions médicamenteuses-PK</a:t>
            </a:r>
            <a:br>
              <a:rPr lang="fr-CA" noProof="0"/>
            </a:br>
            <a:r>
              <a:rPr lang="fr-CA" sz="2400" noProof="0"/>
              <a:t>(liste non exhaustive) </a:t>
            </a:r>
          </a:p>
        </p:txBody>
      </p:sp>
      <p:sp>
        <p:nvSpPr>
          <p:cNvPr id="3" name="Espace réservé du contenu 2"/>
          <p:cNvSpPr>
            <a:spLocks noGrp="1"/>
          </p:cNvSpPr>
          <p:nvPr>
            <p:ph idx="1"/>
          </p:nvPr>
        </p:nvSpPr>
        <p:spPr>
          <a:xfrm>
            <a:off x="1924802" y="1348582"/>
            <a:ext cx="5695198" cy="4351338"/>
          </a:xfrm>
        </p:spPr>
        <p:txBody>
          <a:bodyPr>
            <a:normAutofit fontScale="92500" lnSpcReduction="20000"/>
          </a:bodyPr>
          <a:lstStyle/>
          <a:p>
            <a:pPr marL="0" indent="0">
              <a:buNone/>
            </a:pPr>
            <a:r>
              <a:rPr lang="fr-CA" noProof="0">
                <a:solidFill>
                  <a:srgbClr val="FF0000"/>
                </a:solidFill>
              </a:rPr>
              <a:t>INHIBITEUR CYP 450 = ↑ Cp de clozapine</a:t>
            </a:r>
          </a:p>
          <a:p>
            <a:pPr marL="0" indent="0">
              <a:buNone/>
            </a:pPr>
            <a:r>
              <a:rPr lang="fr-CA" noProof="0"/>
              <a:t>1A2:</a:t>
            </a:r>
          </a:p>
          <a:p>
            <a:pPr lvl="1"/>
            <a:r>
              <a:rPr lang="fr-CA" noProof="0"/>
              <a:t>Caféine</a:t>
            </a:r>
          </a:p>
          <a:p>
            <a:pPr lvl="1"/>
            <a:r>
              <a:rPr lang="fr-CA" noProof="0"/>
              <a:t>Ciprofloxacine (quinolones)</a:t>
            </a:r>
          </a:p>
          <a:p>
            <a:pPr lvl="1"/>
            <a:r>
              <a:rPr lang="fr-CA" noProof="0"/>
              <a:t>Fluvoxamine</a:t>
            </a:r>
          </a:p>
          <a:p>
            <a:pPr lvl="1"/>
            <a:r>
              <a:rPr lang="fr-CA" noProof="0"/>
              <a:t>Warfarine * (métabolisée par 1A2,2C9 et 3A4)</a:t>
            </a:r>
          </a:p>
          <a:p>
            <a:pPr marL="0" indent="0">
              <a:buNone/>
            </a:pPr>
            <a:r>
              <a:rPr lang="fr-CA" noProof="0"/>
              <a:t>3A4</a:t>
            </a:r>
          </a:p>
          <a:p>
            <a:pPr lvl="1">
              <a:buFont typeface="Arial" charset="0"/>
              <a:buChar char="•"/>
            </a:pPr>
            <a:r>
              <a:rPr lang="fr-CA" noProof="0"/>
              <a:t>Érythromycine, clarithromycine (macrolides)</a:t>
            </a:r>
          </a:p>
          <a:p>
            <a:pPr lvl="1">
              <a:buFont typeface="Arial" charset="0"/>
              <a:buChar char="•"/>
            </a:pPr>
            <a:r>
              <a:rPr lang="fr-CA" noProof="0"/>
              <a:t>Kétoconazole</a:t>
            </a:r>
          </a:p>
          <a:p>
            <a:pPr marL="0" indent="0">
              <a:buNone/>
            </a:pPr>
            <a:r>
              <a:rPr lang="fr-CA" noProof="0"/>
              <a:t>Autres:</a:t>
            </a:r>
          </a:p>
          <a:p>
            <a:pPr lvl="1">
              <a:buFont typeface="Arial" charset="0"/>
              <a:buChar char="•"/>
            </a:pPr>
            <a:r>
              <a:rPr lang="fr-CA" noProof="0"/>
              <a:t>Acide valproïque : inhibe 2C9, 2D6, UGT et substrat 2C9 ( impact clinique ?)</a:t>
            </a:r>
          </a:p>
          <a:p>
            <a:pPr marL="0" indent="0">
              <a:buNone/>
            </a:pPr>
            <a:endParaRPr lang="fr-CA" noProof="0"/>
          </a:p>
        </p:txBody>
      </p:sp>
      <p:sp>
        <p:nvSpPr>
          <p:cNvPr id="8" name="Espace réservé du contenu 7"/>
          <p:cNvSpPr>
            <a:spLocks noGrp="1"/>
          </p:cNvSpPr>
          <p:nvPr>
            <p:ph sz="half" idx="4294967295"/>
          </p:nvPr>
        </p:nvSpPr>
        <p:spPr>
          <a:xfrm>
            <a:off x="8489950" y="1439863"/>
            <a:ext cx="3702050" cy="3352800"/>
          </a:xfrm>
        </p:spPr>
        <p:txBody>
          <a:bodyPr>
            <a:normAutofit fontScale="92500" lnSpcReduction="10000"/>
          </a:bodyPr>
          <a:lstStyle/>
          <a:p>
            <a:pPr>
              <a:buFont typeface="Wingdings" pitchFamily="2" charset="2"/>
              <a:buChar char="§"/>
            </a:pPr>
            <a:r>
              <a:rPr lang="fr-CA" noProof="0"/>
              <a:t>Autres inhibiteurs  :</a:t>
            </a:r>
          </a:p>
          <a:p>
            <a:pPr lvl="1">
              <a:buFont typeface="Arial" charset="0"/>
              <a:buChar char="•"/>
            </a:pPr>
            <a:r>
              <a:rPr lang="fr-CA" noProof="0"/>
              <a:t>ISRS : inhibent 2D6,2C19,3A4 selon les agents</a:t>
            </a:r>
          </a:p>
          <a:p>
            <a:pPr lvl="1">
              <a:buFont typeface="Arial" charset="0"/>
              <a:buChar char="•"/>
            </a:pPr>
            <a:r>
              <a:rPr lang="fr-CA" noProof="0"/>
              <a:t>Antipsychotiques de 1</a:t>
            </a:r>
            <a:r>
              <a:rPr lang="fr-CA" baseline="30000" noProof="0"/>
              <a:t>ère</a:t>
            </a:r>
            <a:r>
              <a:rPr lang="fr-CA" noProof="0"/>
              <a:t> génération</a:t>
            </a:r>
          </a:p>
          <a:p>
            <a:pPr lvl="1">
              <a:buFont typeface="Arial" charset="0"/>
              <a:buChar char="•"/>
            </a:pPr>
            <a:r>
              <a:rPr lang="fr-CA" noProof="0"/>
              <a:t>Duloxétine</a:t>
            </a:r>
          </a:p>
          <a:p>
            <a:pPr lvl="1">
              <a:buFont typeface="Arial" charset="0"/>
              <a:buChar char="•"/>
            </a:pPr>
            <a:r>
              <a:rPr lang="fr-CA" noProof="0"/>
              <a:t>Éthinylestradiol</a:t>
            </a:r>
          </a:p>
          <a:p>
            <a:pPr lvl="1">
              <a:buFont typeface="Arial" charset="0"/>
              <a:buChar char="•"/>
            </a:pPr>
            <a:r>
              <a:rPr lang="fr-CA" noProof="0"/>
              <a:t>Interféron  </a:t>
            </a:r>
          </a:p>
          <a:p>
            <a:pPr lvl="1">
              <a:buFont typeface="Arial" charset="0"/>
              <a:buChar char="•"/>
            </a:pPr>
            <a:r>
              <a:rPr lang="fr-CA" noProof="0"/>
              <a:t>Tizanidine *</a:t>
            </a:r>
          </a:p>
          <a:p>
            <a:pPr lvl="1">
              <a:buFont typeface="Wingdings" pitchFamily="2" charset="2"/>
              <a:buChar char="§"/>
            </a:pPr>
            <a:endParaRPr lang="fr-CA" noProof="0"/>
          </a:p>
          <a:p>
            <a:pPr lvl="1">
              <a:buFont typeface="Wingdings" pitchFamily="2" charset="2"/>
              <a:buChar char="§"/>
            </a:pPr>
            <a:endParaRPr lang="fr-CA" noProof="0"/>
          </a:p>
        </p:txBody>
      </p:sp>
      <p:sp>
        <p:nvSpPr>
          <p:cNvPr id="9" name="ZoneTexte 8"/>
          <p:cNvSpPr txBox="1"/>
          <p:nvPr/>
        </p:nvSpPr>
        <p:spPr>
          <a:xfrm>
            <a:off x="7696200" y="4792663"/>
            <a:ext cx="3805454" cy="507831"/>
          </a:xfrm>
          <a:prstGeom prst="rect">
            <a:avLst/>
          </a:prstGeom>
          <a:noFill/>
        </p:spPr>
        <p:txBody>
          <a:bodyPr wrap="square"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350" b="0" i="0" u="none" strike="noStrike" kern="1200" cap="none" spc="0" normalizeH="0" baseline="0" noProof="0">
                <a:ln>
                  <a:noFill/>
                </a:ln>
                <a:solidFill>
                  <a:srgbClr val="216084"/>
                </a:solidFill>
                <a:effectLst/>
                <a:uLnTx/>
                <a:uFillTx/>
                <a:latin typeface="Calibri" panose="020F0502020204030204"/>
                <a:ea typeface="+mn-ea"/>
                <a:cs typeface="+mn-cs"/>
              </a:rPr>
              <a:t>*Inhibiteur par compétition  pour les même sites métaboliques : impact clinique difficile à prévoir</a:t>
            </a:r>
          </a:p>
        </p:txBody>
      </p:sp>
      <p:sp>
        <p:nvSpPr>
          <p:cNvPr id="5" name="TextBox 4"/>
          <p:cNvSpPr txBox="1"/>
          <p:nvPr/>
        </p:nvSpPr>
        <p:spPr>
          <a:xfrm>
            <a:off x="1848602" y="5705838"/>
            <a:ext cx="4724400" cy="300082"/>
          </a:xfrm>
          <a:prstGeom prst="rect">
            <a:avLst/>
          </a:prstGeom>
          <a:noFill/>
        </p:spPr>
        <p:txBody>
          <a:bodyPr wrap="square" rtlCol="0">
            <a:normAutofit/>
          </a:bodyPr>
          <a:lstStyle/>
          <a:p>
            <a:pPr algn="l" rtl="0">
              <a:defRPr/>
            </a:pPr>
            <a:r>
              <a:rPr lang="fr-CA" sz="1350" kern="1200" noProof="0">
                <a:solidFill>
                  <a:prstClr val="black"/>
                </a:solidFill>
                <a:latin typeface="Calibri" panose="020F0502020204030204"/>
              </a:rPr>
              <a:t>PK: pharmacocinétique                         </a:t>
            </a:r>
            <a:r>
              <a:rPr kumimoji="0" lang="fr-CA" sz="1350" b="0" i="0" u="none" strike="noStrike" kern="1200" cap="none" spc="0" normalizeH="0" baseline="0" noProof="0">
                <a:ln>
                  <a:noFill/>
                </a:ln>
                <a:solidFill>
                  <a:prstClr val="black"/>
                </a:solidFill>
                <a:effectLst/>
                <a:uLnTx/>
                <a:uFillTx/>
                <a:latin typeface="Calibri" panose="020F0502020204030204"/>
                <a:ea typeface="+mn-ea"/>
                <a:cs typeface="+mn-cs"/>
              </a:rPr>
              <a:t>Cp =</a:t>
            </a:r>
            <a:r>
              <a:rPr kumimoji="0" lang="fr-CA" sz="1350" b="0" i="0" u="none" strike="noStrike" kern="1200" cap="none" spc="0" normalizeH="0" noProof="0">
                <a:ln>
                  <a:noFill/>
                </a:ln>
                <a:solidFill>
                  <a:prstClr val="black"/>
                </a:solidFill>
                <a:effectLst/>
                <a:uLnTx/>
                <a:uFillTx/>
                <a:latin typeface="Calibri" panose="020F0502020204030204"/>
                <a:ea typeface="+mn-ea"/>
                <a:cs typeface="+mn-cs"/>
              </a:rPr>
              <a:t> concentration</a:t>
            </a:r>
            <a:endParaRPr kumimoji="0" lang="fr-CA"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7"/>
          <p:cNvSpPr txBox="1"/>
          <p:nvPr/>
        </p:nvSpPr>
        <p:spPr>
          <a:xfrm>
            <a:off x="1524000" y="6511752"/>
            <a:ext cx="10287000" cy="461665"/>
          </a:xfrm>
          <a:prstGeom prst="rect">
            <a:avLst/>
          </a:prstGeom>
          <a:noFill/>
        </p:spPr>
        <p:txBody>
          <a:bodyPr wrap="square" rtlCol="0">
            <a:normAutofit/>
          </a:bodyPr>
          <a:lstStyle/>
          <a:p>
            <a:r>
              <a:rPr lang="fr-CA" sz="800" noProof="0"/>
              <a:t>1. Monographie de AA-Clozapine, AA PHARMA, mars 2017.  </a:t>
            </a:r>
            <a:r>
              <a:rPr lang="fr-CA" sz="800" noProof="0">
                <a:latin typeface="Calibri" panose="020F0502020204030204" pitchFamily="34" charset="0"/>
                <a:cs typeface="Calibri" panose="020F0502020204030204" pitchFamily="34" charset="0"/>
              </a:rPr>
              <a:t>2. Monographie de GEN-CLOZAPINE (clozapine). Mylan Pharmaceuticals ULC. 24 janvier 2025 (Viatris) 3. Monographie de CLOZARIL</a:t>
            </a:r>
            <a:r>
              <a:rPr lang="fr-CA" sz="800" baseline="30000" noProof="0">
                <a:latin typeface="Calibri" panose="020F0502020204030204" pitchFamily="34" charset="0"/>
                <a:cs typeface="Calibri" panose="020F0502020204030204" pitchFamily="34" charset="0"/>
              </a:rPr>
              <a:t>MD</a:t>
            </a:r>
            <a:r>
              <a:rPr lang="fr-CA" sz="800" noProof="0">
                <a:latin typeface="Calibri" panose="020F0502020204030204" pitchFamily="34" charset="0"/>
                <a:cs typeface="Calibri" panose="020F0502020204030204" pitchFamily="34" charset="0"/>
              </a:rPr>
              <a:t> (clozapine). HLS Therapeutics Inc. 29 avril 2022 4. Guide d’utilisation de la clozapine . Département clinique de pharmacie du Centre intégré universitaire de santé et de services sociaux de la Capitale-Nationale, 2019 </a:t>
            </a:r>
          </a:p>
          <a:p>
            <a:r>
              <a:rPr lang="fr-CA" sz="800" noProof="0">
                <a:latin typeface="Calibri" panose="020F0502020204030204" pitchFamily="34" charset="0"/>
                <a:cs typeface="Calibri" panose="020F0502020204030204" pitchFamily="34" charset="0"/>
              </a:rPr>
              <a:t> </a:t>
            </a:r>
          </a:p>
        </p:txBody>
      </p:sp>
      <p:sp>
        <p:nvSpPr>
          <p:cNvPr id="4" name="Espace réservé du numéro de diapositive 3">
            <a:extLst>
              <a:ext uri="{FF2B5EF4-FFF2-40B4-BE49-F238E27FC236}">
                <a16:creationId xmlns:a16="http://schemas.microsoft.com/office/drawing/2014/main" id="{EBD4266A-AE28-53C2-A3ED-CD6326B3D7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789688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CA" noProof="0"/>
              <a:t>Interactions médicamenteuses-PK</a:t>
            </a:r>
            <a:br>
              <a:rPr lang="fr-CA" noProof="0"/>
            </a:br>
            <a:r>
              <a:rPr lang="fr-CA" sz="2400" noProof="0"/>
              <a:t>(liste non exhaustive)  </a:t>
            </a:r>
          </a:p>
        </p:txBody>
      </p:sp>
      <p:sp>
        <p:nvSpPr>
          <p:cNvPr id="2" name="Espace réservé du contenu 1"/>
          <p:cNvSpPr>
            <a:spLocks noGrp="1"/>
          </p:cNvSpPr>
          <p:nvPr>
            <p:ph idx="1"/>
          </p:nvPr>
        </p:nvSpPr>
        <p:spPr>
          <a:xfrm>
            <a:off x="1143000" y="1752600"/>
            <a:ext cx="7010400" cy="5119255"/>
          </a:xfrm>
        </p:spPr>
        <p:txBody>
          <a:bodyPr>
            <a:normAutofit/>
          </a:bodyPr>
          <a:lstStyle/>
          <a:p>
            <a:pPr marL="0" indent="0">
              <a:buNone/>
            </a:pPr>
            <a:r>
              <a:rPr lang="fr-CA" sz="2000" noProof="0">
                <a:solidFill>
                  <a:srgbClr val="FF0000"/>
                </a:solidFill>
              </a:rPr>
              <a:t>INDUCTEURS CYP 450 = ↓ clozapine</a:t>
            </a:r>
          </a:p>
          <a:p>
            <a:pPr marL="457200" lvl="1" indent="0">
              <a:buNone/>
            </a:pPr>
            <a:r>
              <a:rPr lang="fr-CA" sz="2000" noProof="0"/>
              <a:t>1A2 :</a:t>
            </a:r>
          </a:p>
          <a:p>
            <a:pPr lvl="2"/>
            <a:r>
              <a:rPr lang="fr-CA" noProof="0"/>
              <a:t>Tabagisme/cannabis fumé (hydrocarbures)</a:t>
            </a:r>
          </a:p>
          <a:p>
            <a:pPr lvl="2"/>
            <a:r>
              <a:rPr lang="fr-CA" noProof="0"/>
              <a:t>Carbamazépine </a:t>
            </a:r>
            <a:r>
              <a:rPr lang="fr-CA" sz="1400" noProof="0"/>
              <a:t>(contre-indiqué)</a:t>
            </a:r>
          </a:p>
          <a:p>
            <a:pPr lvl="2"/>
            <a:r>
              <a:rPr lang="fr-CA" noProof="0"/>
              <a:t>Oméprazole </a:t>
            </a:r>
          </a:p>
          <a:p>
            <a:pPr marL="457200" lvl="1" indent="0">
              <a:buNone/>
            </a:pPr>
            <a:r>
              <a:rPr lang="fr-CA" sz="2000" noProof="0"/>
              <a:t>3A4:</a:t>
            </a:r>
          </a:p>
          <a:p>
            <a:pPr lvl="2"/>
            <a:r>
              <a:rPr lang="fr-CA" noProof="0"/>
              <a:t>Carbamazépine</a:t>
            </a:r>
          </a:p>
          <a:p>
            <a:pPr lvl="2"/>
            <a:r>
              <a:rPr lang="fr-CA" noProof="0"/>
              <a:t>Primidone </a:t>
            </a:r>
            <a:r>
              <a:rPr lang="fr-CA" sz="1400" noProof="0"/>
              <a:t>(aussi induit CYP1A2, CYP2C9, CYP2C19)</a:t>
            </a:r>
          </a:p>
          <a:p>
            <a:pPr lvl="2"/>
            <a:r>
              <a:rPr lang="fr-CA" noProof="0"/>
              <a:t>Phénobarbital </a:t>
            </a:r>
            <a:r>
              <a:rPr lang="fr-CA" sz="1400" noProof="0"/>
              <a:t>(aussi induit CYP1A2, CYP2C9, CYP2C19)</a:t>
            </a:r>
          </a:p>
          <a:p>
            <a:pPr lvl="2"/>
            <a:r>
              <a:rPr lang="fr-CA" noProof="0"/>
              <a:t>Phénytoïne </a:t>
            </a:r>
            <a:r>
              <a:rPr lang="fr-CA" sz="1400" noProof="0"/>
              <a:t>(aussi induit CYP1A2)</a:t>
            </a:r>
          </a:p>
          <a:p>
            <a:pPr lvl="2"/>
            <a:endParaRPr lang="fr-CA" noProof="0"/>
          </a:p>
          <a:p>
            <a:pPr marL="288036" lvl="2" indent="0">
              <a:buNone/>
            </a:pPr>
            <a:endParaRPr lang="fr-CA" sz="1425" noProof="0"/>
          </a:p>
          <a:p>
            <a:endParaRPr lang="fr-CA" noProof="0"/>
          </a:p>
        </p:txBody>
      </p:sp>
      <p:sp>
        <p:nvSpPr>
          <p:cNvPr id="3" name="Espace réservé du contenu 2"/>
          <p:cNvSpPr>
            <a:spLocks noGrp="1"/>
          </p:cNvSpPr>
          <p:nvPr>
            <p:ph sz="half" idx="4294967295"/>
          </p:nvPr>
        </p:nvSpPr>
        <p:spPr>
          <a:xfrm>
            <a:off x="7862888" y="1846263"/>
            <a:ext cx="4329112" cy="4022725"/>
          </a:xfrm>
        </p:spPr>
        <p:txBody>
          <a:bodyPr>
            <a:normAutofit/>
          </a:bodyPr>
          <a:lstStyle/>
          <a:p>
            <a:pPr marL="150876" lvl="1" indent="0">
              <a:buNone/>
            </a:pPr>
            <a:r>
              <a:rPr lang="fr-CA" noProof="0"/>
              <a:t>GLUCURONYL TRANSFÉRASE (UGT)</a:t>
            </a:r>
          </a:p>
          <a:p>
            <a:pPr lvl="1">
              <a:buFont typeface="Arial" charset="0"/>
              <a:buChar char="•"/>
            </a:pPr>
            <a:r>
              <a:rPr lang="fr-CA" noProof="0"/>
              <a:t>Voie principale de la nor-CLZ </a:t>
            </a:r>
          </a:p>
          <a:p>
            <a:pPr lvl="1">
              <a:buFont typeface="Arial" charset="0"/>
              <a:buChar char="•"/>
            </a:pPr>
            <a:r>
              <a:rPr lang="fr-CA" noProof="0"/>
              <a:t>ex:  lamotrigine , acide valproïque →inhibition UGT</a:t>
            </a:r>
          </a:p>
          <a:p>
            <a:pPr marL="150876" lvl="1" indent="0">
              <a:buNone/>
            </a:pPr>
            <a:endParaRPr lang="fr-CA" noProof="0"/>
          </a:p>
          <a:p>
            <a:pPr marL="150876" lvl="1" indent="0">
              <a:buNone/>
            </a:pPr>
            <a:r>
              <a:rPr lang="fr-CA" noProof="0"/>
              <a:t>MÉDICATION VIH : </a:t>
            </a:r>
          </a:p>
          <a:p>
            <a:pPr lvl="1">
              <a:buFont typeface="Arial" charset="0"/>
              <a:buChar char="•"/>
            </a:pPr>
            <a:r>
              <a:rPr lang="fr-CA" noProof="0"/>
              <a:t>quasi tous inducteurs ou inhibiteurs</a:t>
            </a:r>
          </a:p>
          <a:p>
            <a:pPr lvl="1">
              <a:buFont typeface="Arial" charset="0"/>
              <a:buChar char="•"/>
            </a:pPr>
            <a:r>
              <a:rPr lang="fr-CA" noProof="0"/>
              <a:t>vérifier la littérature vs changement rapide dans ce domaine</a:t>
            </a:r>
          </a:p>
          <a:p>
            <a:endParaRPr lang="fr-CA" sz="1350" noProof="0"/>
          </a:p>
        </p:txBody>
      </p:sp>
      <p:sp>
        <p:nvSpPr>
          <p:cNvPr id="8" name="TextBox 7"/>
          <p:cNvSpPr txBox="1"/>
          <p:nvPr/>
        </p:nvSpPr>
        <p:spPr>
          <a:xfrm>
            <a:off x="1143000" y="6335420"/>
            <a:ext cx="10777983" cy="707886"/>
          </a:xfrm>
          <a:prstGeom prst="rect">
            <a:avLst/>
          </a:prstGeom>
          <a:noFill/>
        </p:spPr>
        <p:txBody>
          <a:bodyPr wrap="square" rtlCol="0">
            <a:normAutofit/>
          </a:bodyPr>
          <a:lstStyle/>
          <a:p>
            <a:r>
              <a:rPr lang="fr-CA" sz="800" noProof="0"/>
              <a:t>1. Monographie de AA-Clozapine, AA PHARMA, mars 2017.  2. Monographie de GEN-CLOZAPINE (clozapine). Mylan Pharmaceuticals ULC. 24 janvier 2025 (Viatris) 3. Monographie de CLOZARIL</a:t>
            </a:r>
            <a:r>
              <a:rPr lang="fr-CA" sz="800" baseline="30000" noProof="0"/>
              <a:t>MD</a:t>
            </a:r>
            <a:r>
              <a:rPr lang="fr-CA" sz="800" noProof="0"/>
              <a:t> (clozapine). HLS Therapeutics Inc. 29 avril 2022   </a:t>
            </a:r>
            <a:br>
              <a:rPr lang="fr-CA" sz="800" noProof="0"/>
            </a:br>
            <a:r>
              <a:rPr lang="fr-CA" sz="800" noProof="0"/>
              <a:t>4. Rouleau R, Vincent P, Martel J. Le monitorage thérapeutique de la clozapine : une nécessité clinique. Pharmactuel. 2008; Vol. 41 N° 287-93. 5. Guide d’utilisation de la clozapine . Département clinique de pharmacie du Centre intégré universitaire de santé et de services sociaux de la Capitale-Nationale, 2019 </a:t>
            </a:r>
          </a:p>
          <a:p>
            <a:endParaRPr lang="fr-CA" sz="800" noProof="0">
              <a:solidFill>
                <a:prstClr val="black"/>
              </a:solidFill>
              <a:latin typeface="Calibri" panose="020F0502020204030204"/>
            </a:endParaRPr>
          </a:p>
          <a:p>
            <a:endParaRPr lang="fr-CA" sz="800" noProof="0">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B1E61C-19FF-8CAD-77D0-617BF2BDF5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1384000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noProof="0"/>
              <a:t>Situation Clinique en milieu hospitalier </a:t>
            </a:r>
            <a:endParaRPr lang="fr-CA" noProof="0">
              <a:solidFill>
                <a:srgbClr val="FF0000"/>
              </a:solidFill>
            </a:endParaRPr>
          </a:p>
        </p:txBody>
      </p:sp>
      <p:sp>
        <p:nvSpPr>
          <p:cNvPr id="3" name="Espace réservé du contenu 2"/>
          <p:cNvSpPr>
            <a:spLocks noGrp="1"/>
          </p:cNvSpPr>
          <p:nvPr>
            <p:ph idx="1"/>
          </p:nvPr>
        </p:nvSpPr>
        <p:spPr>
          <a:xfrm>
            <a:off x="1371600" y="1752600"/>
            <a:ext cx="9601200" cy="4114800"/>
          </a:xfrm>
        </p:spPr>
        <p:txBody>
          <a:bodyPr>
            <a:normAutofit fontScale="85000" lnSpcReduction="20000"/>
          </a:bodyPr>
          <a:lstStyle/>
          <a:p>
            <a:pPr>
              <a:buClr>
                <a:srgbClr val="0F7A81"/>
              </a:buClr>
              <a:buFont typeface="Arial" charset="0"/>
              <a:buChar char="•"/>
            </a:pPr>
            <a:r>
              <a:rPr lang="fr-CA" noProof="0"/>
              <a:t>Patiente de 53 ans, non fumeuse avec trouble psychotique non-spécifique résistant et sous CLZ 300 mg HS depuis 1991. </a:t>
            </a:r>
          </a:p>
          <a:p>
            <a:pPr>
              <a:buClr>
                <a:srgbClr val="0F7A81"/>
              </a:buClr>
              <a:buFont typeface="Arial" charset="0"/>
              <a:buChar char="•"/>
            </a:pPr>
            <a:r>
              <a:rPr lang="fr-CA" noProof="0"/>
              <a:t>Dernière clozapinémie (datant de 2 mois) : normale</a:t>
            </a:r>
          </a:p>
          <a:p>
            <a:pPr>
              <a:buClr>
                <a:srgbClr val="0F7A81"/>
              </a:buClr>
              <a:buFont typeface="Arial" charset="0"/>
              <a:buChar char="•"/>
            </a:pPr>
            <a:r>
              <a:rPr lang="fr-CA" noProof="0"/>
              <a:t>Présentation:  quelques difficultés respiratoires, état subfébrile et  toux productive. </a:t>
            </a:r>
          </a:p>
          <a:p>
            <a:pPr>
              <a:buClr>
                <a:srgbClr val="0F7A81"/>
              </a:buClr>
              <a:buFont typeface="Arial" charset="0"/>
              <a:buChar char="•"/>
            </a:pPr>
            <a:r>
              <a:rPr lang="fr-CA" noProof="0"/>
              <a:t>Verbalise aussi des hallucinations occasionnelles visuelles et auditives mais après la vérification des symptômes, ceux-ci sont usuels chez la patiente. </a:t>
            </a:r>
          </a:p>
          <a:p>
            <a:pPr>
              <a:buClr>
                <a:srgbClr val="0F7A81"/>
              </a:buClr>
              <a:buFont typeface="Arial" charset="0"/>
              <a:buChar char="•"/>
            </a:pPr>
            <a:r>
              <a:rPr lang="fr-CA" noProof="0"/>
              <a:t>Médication: quétiapine XR 150 mg die, sertraline 150 mg die, aripiprazole 5 mg die, glyburide 5 mg bid, sitagliptine-metformine 50-1000 bid, et  atorvastatine 10 mg hs.  </a:t>
            </a:r>
          </a:p>
          <a:p>
            <a:pPr>
              <a:buClr>
                <a:srgbClr val="0F7A81"/>
              </a:buClr>
              <a:buFont typeface="Arial" charset="0"/>
              <a:buChar char="•"/>
            </a:pPr>
            <a:r>
              <a:rPr lang="fr-CA" noProof="0"/>
              <a:t>FSC : sans particularité. </a:t>
            </a:r>
          </a:p>
          <a:p>
            <a:pPr>
              <a:buClr>
                <a:srgbClr val="0F7A81"/>
              </a:buClr>
              <a:buFont typeface="Arial" charset="0"/>
              <a:buChar char="•"/>
            </a:pPr>
            <a:r>
              <a:rPr lang="fr-CA" noProof="0"/>
              <a:t>Durant longue attente à l’urgence:  devient très somnolente, semble désorientée et a de la difficulté à s’exprimer. On diagnostique une pneumonie acquise en communauté. Un traitement à la moxifloxacine est débuté. </a:t>
            </a:r>
          </a:p>
          <a:p>
            <a:pPr marL="0" indent="0">
              <a:buNone/>
            </a:pPr>
            <a:r>
              <a:rPr lang="fr-CA" b="1" noProof="0"/>
              <a:t>Quelles est votre analyse de la situation ?</a:t>
            </a:r>
          </a:p>
          <a:p>
            <a:pPr marL="0" indent="0">
              <a:buNone/>
            </a:pPr>
            <a:r>
              <a:rPr lang="fr-CA" b="1" noProof="0"/>
              <a:t>Quelles sont vos suggestions à l’équipe traitante ?</a:t>
            </a:r>
          </a:p>
        </p:txBody>
      </p:sp>
      <p:sp>
        <p:nvSpPr>
          <p:cNvPr id="4" name="Espace réservé du numéro de diapositive 3">
            <a:extLst>
              <a:ext uri="{FF2B5EF4-FFF2-40B4-BE49-F238E27FC236}">
                <a16:creationId xmlns:a16="http://schemas.microsoft.com/office/drawing/2014/main" id="{1A08A11E-3D62-CA92-BA72-73404D6274B9}"/>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027067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noProof="0"/>
              <a:t>Situation Clinique (suite)</a:t>
            </a:r>
          </a:p>
        </p:txBody>
      </p:sp>
      <p:sp>
        <p:nvSpPr>
          <p:cNvPr id="3" name="Espace réservé du contenu 2"/>
          <p:cNvSpPr>
            <a:spLocks noGrp="1"/>
          </p:cNvSpPr>
          <p:nvPr>
            <p:ph idx="1"/>
          </p:nvPr>
        </p:nvSpPr>
        <p:spPr>
          <a:xfrm>
            <a:off x="2134791" y="1752600"/>
            <a:ext cx="7886700" cy="3905294"/>
          </a:xfrm>
        </p:spPr>
        <p:txBody>
          <a:bodyPr>
            <a:normAutofit/>
          </a:bodyPr>
          <a:lstStyle/>
          <a:p>
            <a:pPr>
              <a:buClr>
                <a:srgbClr val="0F7A81"/>
              </a:buClr>
              <a:buFont typeface="Arial" charset="0"/>
              <a:buChar char="•"/>
            </a:pPr>
            <a:r>
              <a:rPr lang="fr-CA" noProof="0" dirty="0"/>
              <a:t>Possibilité d’augmentation du taux sérique de CLZ lors d’une infection aiguë.</a:t>
            </a:r>
          </a:p>
          <a:p>
            <a:pPr>
              <a:buClr>
                <a:srgbClr val="0F7A81"/>
              </a:buClr>
              <a:buFont typeface="Arial" charset="0"/>
              <a:buChar char="•"/>
            </a:pPr>
            <a:r>
              <a:rPr lang="fr-CA" noProof="0" dirty="0"/>
              <a:t>Pendant la phase aigue de l’inflammation, l’interleukin-6 diminue la capacité oxydative des CYP 1A2 à 90% .</a:t>
            </a:r>
          </a:p>
          <a:p>
            <a:pPr>
              <a:buClr>
                <a:srgbClr val="0F7A81"/>
              </a:buClr>
              <a:buFont typeface="Arial" charset="0"/>
              <a:buChar char="•"/>
            </a:pPr>
            <a:r>
              <a:rPr lang="fr-CA" noProof="0" dirty="0"/>
              <a:t>Cela explique le risque d’augmentation de la concentration sérique et donc de la toxicité dans un contexte d’infection aigue.</a:t>
            </a:r>
          </a:p>
          <a:p>
            <a:pPr>
              <a:buClr>
                <a:srgbClr val="0F7A81"/>
              </a:buClr>
              <a:buFont typeface="Arial" charset="0"/>
              <a:buChar char="•"/>
            </a:pPr>
            <a:r>
              <a:rPr lang="fr-CA" noProof="0" dirty="0"/>
              <a:t>Discussion des choix de l’antibiotique vs la clozapine et ce qui est adéquat dans ce cas.</a:t>
            </a:r>
          </a:p>
          <a:p>
            <a:pPr>
              <a:buClr>
                <a:srgbClr val="0F7A81"/>
              </a:buClr>
              <a:buFont typeface="Arial" charset="0"/>
              <a:buChar char="•"/>
            </a:pPr>
            <a:r>
              <a:rPr lang="fr-CA" noProof="0" dirty="0"/>
              <a:t>Dans le cas en question: la pharmacienne a demandé une </a:t>
            </a:r>
            <a:r>
              <a:rPr lang="fr-CA" noProof="0" dirty="0" err="1"/>
              <a:t>clozapinémie</a:t>
            </a:r>
            <a:r>
              <a:rPr lang="fr-CA" noProof="0" dirty="0"/>
              <a:t> STAT et a diminué la dose de clozapine immédiatement. </a:t>
            </a:r>
          </a:p>
          <a:p>
            <a:endParaRPr lang="fr-CA" noProof="0" dirty="0"/>
          </a:p>
          <a:p>
            <a:endParaRPr lang="fr-CA" noProof="0" dirty="0"/>
          </a:p>
          <a:p>
            <a:pPr>
              <a:buClr>
                <a:srgbClr val="0F7A81"/>
              </a:buClr>
              <a:buFont typeface="Wingdings" charset="2"/>
              <a:buChar char="§"/>
            </a:pPr>
            <a:endParaRPr lang="fr-CA" noProof="0" dirty="0"/>
          </a:p>
        </p:txBody>
      </p:sp>
      <p:sp>
        <p:nvSpPr>
          <p:cNvPr id="4" name="Espace réservé du numéro de diapositive 3">
            <a:extLst>
              <a:ext uri="{FF2B5EF4-FFF2-40B4-BE49-F238E27FC236}">
                <a16:creationId xmlns:a16="http://schemas.microsoft.com/office/drawing/2014/main" id="{15502220-770C-97C1-33F4-AFB80A5DC9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712052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7575" y="295910"/>
            <a:ext cx="10278110" cy="830997"/>
          </a:xfrm>
        </p:spPr>
        <p:txBody>
          <a:bodyPr>
            <a:normAutofit/>
          </a:bodyPr>
          <a:lstStyle/>
          <a:p>
            <a:r>
              <a:rPr lang="fr-CA" noProof="0"/>
              <a:t>Objectifs d’apprentissage</a:t>
            </a:r>
          </a:p>
        </p:txBody>
      </p:sp>
      <p:sp>
        <p:nvSpPr>
          <p:cNvPr id="3" name="Espace réservé du texte 2"/>
          <p:cNvSpPr>
            <a:spLocks noGrp="1"/>
          </p:cNvSpPr>
          <p:nvPr>
            <p:ph idx="1"/>
          </p:nvPr>
        </p:nvSpPr>
        <p:spPr/>
        <p:txBody>
          <a:bodyPr>
            <a:normAutofit fontScale="92500" lnSpcReduction="20000"/>
          </a:bodyPr>
          <a:lstStyle/>
          <a:p>
            <a:r>
              <a:rPr lang="fr-CA" noProof="0"/>
              <a:t>Réviser le rôle de la clozapine dans le traitement de la schizophrénie réfractaire.</a:t>
            </a:r>
          </a:p>
          <a:p>
            <a:r>
              <a:rPr lang="fr-CA" noProof="0"/>
              <a:t>Connaître les exigences de Santé Canada et de l’Ordre des pharmaciens du Québec concernant la prescription et la dispensation de la clozapine.</a:t>
            </a:r>
          </a:p>
          <a:p>
            <a:r>
              <a:rPr lang="fr-CA" noProof="0"/>
              <a:t>Comprendre le fonctionnement des registres de clozapine et les services associés.</a:t>
            </a:r>
          </a:p>
          <a:p>
            <a:r>
              <a:rPr lang="fr-CA" noProof="0"/>
              <a:t>Réviser la prise en charge clinique d’un patient sous clozapine, tant en milieu hospitalier qu’en milieu communautaire.</a:t>
            </a:r>
          </a:p>
          <a:p>
            <a:r>
              <a:rPr lang="fr-CA" noProof="0"/>
              <a:t>Maîtriser la transition thérapeutique d’un patient sous clozapine du milieu hospitalier vers la pharmacie communautaire.</a:t>
            </a:r>
          </a:p>
          <a:p>
            <a:r>
              <a:rPr lang="fr-CA" noProof="0"/>
              <a:t>Se sensibiliser aux enjeux liés aux substitutions à l’insu et à leurs impacts cliniques.</a:t>
            </a:r>
          </a:p>
          <a:p>
            <a:r>
              <a:rPr lang="fr-CA" noProof="0"/>
              <a:t>Connaître les nouveaux règlements de la RAMQ concernant la deuxième phase de resserrement des NPS.</a:t>
            </a:r>
          </a:p>
          <a:p>
            <a:pPr marL="0" indent="0">
              <a:buNone/>
            </a:pPr>
            <a:endParaRPr lang="fr-CA" noProof="0"/>
          </a:p>
          <a:p>
            <a:endParaRPr lang="fr-CA" noProof="0"/>
          </a:p>
          <a:p>
            <a:endParaRPr lang="fr-CA" noProof="0"/>
          </a:p>
          <a:p>
            <a:endParaRPr lang="fr-CA" noProof="0"/>
          </a:p>
          <a:p>
            <a:endParaRPr lang="fr-CA" noProof="0"/>
          </a:p>
        </p:txBody>
      </p:sp>
      <p:sp>
        <p:nvSpPr>
          <p:cNvPr id="4" name="Espace réservé du numéro de diapositive 3">
            <a:extLst>
              <a:ext uri="{FF2B5EF4-FFF2-40B4-BE49-F238E27FC236}">
                <a16:creationId xmlns:a16="http://schemas.microsoft.com/office/drawing/2014/main" id="{FA7D84F8-1989-A20F-047D-62A659D646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880436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575" y="521652"/>
            <a:ext cx="7835900" cy="629018"/>
          </a:xfrm>
          <a:prstGeom prst="rect">
            <a:avLst/>
          </a:prstGeom>
        </p:spPr>
        <p:txBody>
          <a:bodyPr vert="horz" wrap="square" lIns="0" tIns="13335" rIns="0" bIns="0" rtlCol="0">
            <a:normAutofit/>
          </a:bodyPr>
          <a:lstStyle/>
          <a:p>
            <a:pPr marL="12700">
              <a:lnSpc>
                <a:spcPct val="100000"/>
              </a:lnSpc>
              <a:spcBef>
                <a:spcPts val="105"/>
              </a:spcBef>
            </a:pPr>
            <a:r>
              <a:rPr lang="fr-CA" sz="2400" spc="-204" noProof="0"/>
              <a:t>Situation</a:t>
            </a:r>
            <a:r>
              <a:rPr lang="fr-CA" sz="2400" spc="-310" noProof="0"/>
              <a:t> </a:t>
            </a:r>
            <a:r>
              <a:rPr lang="fr-CA" sz="2400" spc="-185" noProof="0"/>
              <a:t>clinique</a:t>
            </a:r>
            <a:r>
              <a:rPr lang="fr-CA" sz="2400" spc="-254" noProof="0"/>
              <a:t> </a:t>
            </a:r>
            <a:r>
              <a:rPr lang="fr-CA" sz="2400" spc="-260" noProof="0"/>
              <a:t>en</a:t>
            </a:r>
            <a:r>
              <a:rPr lang="fr-CA" sz="2400" spc="-305" noProof="0"/>
              <a:t> </a:t>
            </a:r>
            <a:r>
              <a:rPr lang="fr-CA" sz="2400" spc="-85" noProof="0"/>
              <a:t>Communautaire</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2249233"/>
            <a:ext cx="10195560" cy="3561873"/>
          </a:xfrm>
          <a:prstGeom prst="rect">
            <a:avLst/>
          </a:prstGeom>
        </p:spPr>
        <p:txBody>
          <a:bodyPr vert="horz" wrap="square" lIns="0" tIns="113665" rIns="0" bIns="0" rtlCol="0">
            <a:normAutofit/>
          </a:bodyPr>
          <a:lstStyle/>
          <a:p>
            <a:r>
              <a:rPr lang="fr-CA" sz="1600" noProof="0"/>
              <a:t>Patiente de 41 ans, fumeuse régulière, suivie pour trouble psychotique résistant.</a:t>
            </a:r>
          </a:p>
          <a:p>
            <a:r>
              <a:rPr lang="fr-CA" sz="1600" noProof="0"/>
              <a:t>Traitement actuel :</a:t>
            </a:r>
          </a:p>
          <a:p>
            <a:pPr lvl="1"/>
            <a:r>
              <a:rPr lang="fr-CA" sz="1600" noProof="0"/>
              <a:t>Clozapine : 400 mg HS</a:t>
            </a:r>
          </a:p>
          <a:p>
            <a:pPr lvl="1"/>
            <a:r>
              <a:rPr lang="fr-CA" sz="1600" noProof="0"/>
              <a:t>Sertraline 100 mg die</a:t>
            </a:r>
          </a:p>
          <a:p>
            <a:pPr lvl="1"/>
            <a:r>
              <a:rPr lang="fr-CA" sz="1600" noProof="0"/>
              <a:t>Aripiprazole 10 mg die</a:t>
            </a:r>
          </a:p>
          <a:p>
            <a:pPr lvl="1"/>
            <a:r>
              <a:rPr lang="fr-CA" sz="1600" noProof="0"/>
              <a:t>Lorazépam 1 mg HS PRN</a:t>
            </a:r>
          </a:p>
          <a:p>
            <a:r>
              <a:rPr lang="fr-CA" sz="1600" noProof="0"/>
              <a:t>Dernière clozapinémie </a:t>
            </a:r>
            <a:r>
              <a:rPr lang="fr-CA" sz="1600" i="1" noProof="0"/>
              <a:t>(il y a 1 mois)</a:t>
            </a:r>
            <a:r>
              <a:rPr lang="fr-CA" sz="1600" noProof="0"/>
              <a:t> : normale </a:t>
            </a:r>
          </a:p>
          <a:p>
            <a:r>
              <a:rPr lang="fr-CA" sz="1600" noProof="0"/>
              <a:t>Dernière FSC </a:t>
            </a:r>
            <a:r>
              <a:rPr lang="fr-CA" sz="1600" i="1" noProof="0"/>
              <a:t>(il y a 1 mois)</a:t>
            </a:r>
            <a:r>
              <a:rPr lang="fr-CA" sz="1600" noProof="0"/>
              <a:t> : normale :</a:t>
            </a:r>
          </a:p>
          <a:p>
            <a:r>
              <a:rPr lang="fr-CA" sz="1600" noProof="0"/>
              <a:t>Événement récent : arrêt complet du tabac pendant l’hospitalisation.</a:t>
            </a:r>
          </a:p>
          <a:p>
            <a:r>
              <a:rPr lang="fr-CA" sz="1600" noProof="0"/>
              <a:t>Situation actuelle : reprise du tabagisme après la sortie de l’hôpital.</a:t>
            </a:r>
          </a:p>
          <a:p>
            <a:r>
              <a:rPr lang="fr-CA" sz="1600" noProof="0"/>
              <a:t>Contexte clinique : depuis la reprise du tabac, l’équipe observe :</a:t>
            </a:r>
          </a:p>
          <a:p>
            <a:pPr lvl="1"/>
            <a:r>
              <a:rPr lang="fr-CA" sz="1600" noProof="0"/>
              <a:t>Une possible baisse de la clozapinémie.</a:t>
            </a:r>
          </a:p>
          <a:p>
            <a:pPr lvl="1"/>
            <a:r>
              <a:rPr lang="fr-CA" sz="1600" noProof="0"/>
              <a:t>Une diminution de la réponse clinique.</a:t>
            </a:r>
          </a:p>
          <a:p>
            <a:pPr lvl="1"/>
            <a:r>
              <a:rPr lang="fr-CA" sz="1600" noProof="0"/>
              <a:t>Un risque accru de rechute psychotique.</a:t>
            </a:r>
          </a:p>
        </p:txBody>
      </p:sp>
      <p:sp>
        <p:nvSpPr>
          <p:cNvPr id="5" name="Espace réservé du numéro de diapositive 4">
            <a:extLst>
              <a:ext uri="{FF2B5EF4-FFF2-40B4-BE49-F238E27FC236}">
                <a16:creationId xmlns:a16="http://schemas.microsoft.com/office/drawing/2014/main" id="{6EDE921C-9835-882D-542D-6703EAF89ACF}"/>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54417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1600" y="685800"/>
            <a:ext cx="9601200" cy="733854"/>
          </a:xfrm>
          <a:prstGeom prst="rect">
            <a:avLst/>
          </a:prstGeom>
        </p:spPr>
        <p:txBody>
          <a:bodyPr vert="horz" wrap="square" lIns="0" tIns="239077" rIns="0" bIns="0" rtlCol="0">
            <a:normAutofit/>
          </a:bodyPr>
          <a:lstStyle/>
          <a:p>
            <a:pPr marL="12700">
              <a:lnSpc>
                <a:spcPct val="100000"/>
              </a:lnSpc>
              <a:spcBef>
                <a:spcPts val="105"/>
              </a:spcBef>
            </a:pPr>
            <a:r>
              <a:rPr lang="fr-CA" sz="3200" spc="-330" noProof="0"/>
              <a:t>Clozapinemie</a:t>
            </a:r>
            <a:r>
              <a:rPr lang="fr-CA" sz="3200" spc="-275" noProof="0"/>
              <a:t> </a:t>
            </a:r>
            <a:r>
              <a:rPr lang="fr-CA" sz="3200" spc="-20" noProof="0"/>
              <a:t>et</a:t>
            </a:r>
            <a:r>
              <a:rPr lang="fr-CA" sz="3200" spc="-310" noProof="0"/>
              <a:t> </a:t>
            </a:r>
            <a:r>
              <a:rPr lang="fr-CA" sz="3200" spc="-210" noProof="0"/>
              <a:t>fumée</a:t>
            </a:r>
            <a:r>
              <a:rPr lang="fr-CA" sz="3200" spc="-275" noProof="0"/>
              <a:t> </a:t>
            </a:r>
            <a:r>
              <a:rPr lang="fr-CA" sz="3200" spc="-285" noProof="0"/>
              <a:t>de</a:t>
            </a:r>
            <a:r>
              <a:rPr lang="fr-CA" sz="3200" spc="-275" noProof="0"/>
              <a:t> </a:t>
            </a:r>
            <a:r>
              <a:rPr lang="fr-CA" sz="3200" spc="-155" noProof="0"/>
              <a:t>cigarette et cannabis</a:t>
            </a:r>
            <a:r>
              <a:rPr lang="fr-CA" sz="3200" spc="-155" baseline="30000" noProof="0"/>
              <a:t>(1,2,3,4)</a:t>
            </a:r>
            <a:endParaRPr lang="fr-CA" sz="3200" spc="-155" noProof="0"/>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1917064"/>
            <a:ext cx="10628946" cy="5094985"/>
          </a:xfrm>
          <a:prstGeom prst="rect">
            <a:avLst/>
          </a:prstGeom>
        </p:spPr>
        <p:txBody>
          <a:bodyPr vert="horz" wrap="square" lIns="0" tIns="16510" rIns="0" bIns="0" rtlCol="0">
            <a:normAutofit/>
          </a:bodyPr>
          <a:lstStyle/>
          <a:p>
            <a:r>
              <a:rPr lang="fr-CA" sz="2000" noProof="0"/>
              <a:t>La </a:t>
            </a:r>
            <a:r>
              <a:rPr lang="fr-CA" sz="2000" b="1" noProof="0"/>
              <a:t>clozapine</a:t>
            </a:r>
            <a:r>
              <a:rPr lang="fr-CA" sz="2000" noProof="0"/>
              <a:t> est principalement métabolisée par </a:t>
            </a:r>
            <a:r>
              <a:rPr lang="fr-CA" sz="2000" b="1" noProof="0"/>
              <a:t>CYP1A2</a:t>
            </a:r>
            <a:r>
              <a:rPr lang="fr-CA" sz="2000" noProof="0"/>
              <a:t> → formation de </a:t>
            </a:r>
            <a:r>
              <a:rPr lang="fr-CA" sz="2000" b="1" noProof="0"/>
              <a:t>norclozapine</a:t>
            </a:r>
            <a:r>
              <a:rPr lang="fr-CA" sz="2000" noProof="0"/>
              <a:t>.</a:t>
            </a:r>
          </a:p>
          <a:p>
            <a:r>
              <a:rPr lang="fr-CA" sz="2000" noProof="0"/>
              <a:t>D’autres enzymes interviennent moins </a:t>
            </a:r>
            <a:r>
              <a:rPr lang="fr-CA" sz="2000" i="1" noProof="0"/>
              <a:t>(CYP3A4, CYP2C19, CYP2D6)</a:t>
            </a:r>
            <a:r>
              <a:rPr lang="fr-CA" sz="2000" noProof="0"/>
              <a:t>, mais </a:t>
            </a:r>
            <a:r>
              <a:rPr lang="fr-CA" sz="2000" b="1" noProof="0"/>
              <a:t>CYP1A2</a:t>
            </a:r>
            <a:r>
              <a:rPr lang="fr-CA" sz="2000" noProof="0"/>
              <a:t> est le plus important cliniquement.</a:t>
            </a:r>
          </a:p>
          <a:p>
            <a:r>
              <a:rPr lang="fr-CA" sz="2000" noProof="0"/>
              <a:t>La fumée de </a:t>
            </a:r>
            <a:r>
              <a:rPr lang="fr-CA" sz="2000" b="1" noProof="0"/>
              <a:t>cigarettes</a:t>
            </a:r>
            <a:r>
              <a:rPr lang="fr-CA" sz="2000" noProof="0"/>
              <a:t> et de </a:t>
            </a:r>
            <a:r>
              <a:rPr lang="fr-CA" sz="2000" b="1" noProof="0"/>
              <a:t>cannabis</a:t>
            </a:r>
            <a:r>
              <a:rPr lang="fr-CA" sz="2000" noProof="0"/>
              <a:t> contient des </a:t>
            </a:r>
            <a:r>
              <a:rPr lang="fr-CA" sz="2000" b="1" noProof="0"/>
              <a:t>hydrocarbures aromatiques polycycliques</a:t>
            </a:r>
            <a:r>
              <a:rPr lang="fr-CA" sz="2000" noProof="0"/>
              <a:t> qui </a:t>
            </a:r>
            <a:r>
              <a:rPr lang="fr-CA" sz="2000" b="1" noProof="0"/>
              <a:t>induisent CYP1A2</a:t>
            </a:r>
            <a:r>
              <a:rPr lang="fr-CA" sz="2000" noProof="0"/>
              <a:t>.</a:t>
            </a:r>
          </a:p>
          <a:p>
            <a:r>
              <a:rPr lang="fr-CA" sz="2000" noProof="0"/>
              <a:t>Résultat → </a:t>
            </a:r>
            <a:r>
              <a:rPr lang="fr-CA" sz="2000" b="1" noProof="0"/>
              <a:t>baisse des concentrations plasmatiques</a:t>
            </a:r>
            <a:r>
              <a:rPr lang="fr-CA" sz="2000" noProof="0"/>
              <a:t> de clozapine de </a:t>
            </a:r>
            <a:r>
              <a:rPr lang="fr-CA" sz="2000" b="1" noProof="0"/>
              <a:t>30 à 50 %</a:t>
            </a:r>
            <a:r>
              <a:rPr lang="fr-CA" sz="2000" noProof="0"/>
              <a:t>.</a:t>
            </a:r>
          </a:p>
          <a:p>
            <a:r>
              <a:rPr lang="fr-CA" sz="2000" noProof="0"/>
              <a:t>L’effet inducteur est </a:t>
            </a:r>
            <a:r>
              <a:rPr lang="fr-CA" sz="2000" b="1" noProof="0"/>
              <a:t>quasi maximal</a:t>
            </a:r>
            <a:r>
              <a:rPr lang="fr-CA" sz="2000" noProof="0"/>
              <a:t> dès </a:t>
            </a:r>
            <a:r>
              <a:rPr lang="fr-CA" sz="2000" b="1" noProof="0"/>
              <a:t>2 à 5 cigarettes/jour</a:t>
            </a:r>
            <a:r>
              <a:rPr lang="fr-CA" sz="2000" noProof="0"/>
              <a:t>.</a:t>
            </a:r>
          </a:p>
          <a:p>
            <a:r>
              <a:rPr lang="fr-CA" sz="2000" b="1" noProof="0"/>
              <a:t>Cannabis + tabac</a:t>
            </a:r>
            <a:r>
              <a:rPr lang="fr-CA" sz="2000" noProof="0"/>
              <a:t> = </a:t>
            </a:r>
            <a:r>
              <a:rPr lang="fr-CA" sz="2000" b="1" noProof="0"/>
              <a:t>effet additif</a:t>
            </a:r>
            <a:r>
              <a:rPr lang="fr-CA" sz="2000" noProof="0"/>
              <a:t> → baisse encore plus marquée de la clozapinémie.</a:t>
            </a:r>
          </a:p>
          <a:p>
            <a:r>
              <a:rPr lang="fr-CA" sz="2000" noProof="0"/>
              <a:t>Lorsqu’un patient </a:t>
            </a:r>
            <a:r>
              <a:rPr lang="fr-CA" sz="2000" b="1" noProof="0"/>
              <a:t>reprend à fumer</a:t>
            </a:r>
            <a:r>
              <a:rPr lang="fr-CA" sz="2000" noProof="0"/>
              <a:t>, une </a:t>
            </a:r>
            <a:r>
              <a:rPr lang="fr-CA" sz="2000" b="1" noProof="0"/>
              <a:t>augmentation progressive</a:t>
            </a:r>
            <a:r>
              <a:rPr lang="fr-CA" sz="2000" noProof="0"/>
              <a:t> de la dose de </a:t>
            </a:r>
            <a:r>
              <a:rPr lang="fr-CA" sz="2000" b="1" noProof="0"/>
              <a:t>30 à 50 %</a:t>
            </a:r>
            <a:r>
              <a:rPr lang="fr-CA" sz="2000" noProof="0"/>
              <a:t> peut être nécessaire.</a:t>
            </a:r>
          </a:p>
          <a:p>
            <a:endParaRPr lang="fr-CA" sz="1000" noProof="0"/>
          </a:p>
          <a:p>
            <a:r>
              <a:rPr lang="fr-CA" sz="1000" noProof="0"/>
              <a:t>1)Wagner E, McMahon L, Falkai P, Hasan A, Siskind D. Impact of smoking behavior on clozapine blood levels: a systematic review and meta-analysis. Acta Psychiatr Scand. 2020;142(6):456-66. doi:10.1111/acps.13228.</a:t>
            </a:r>
          </a:p>
          <a:p>
            <a:r>
              <a:rPr lang="fr-CA" sz="1000" noProof="0"/>
              <a:t>2) Flanagan RJ, Hunter S, Obee SJ. Effect of cigarette smoking on clozapine dose and on plasma clozapine and N-desmethylclozapine (norclozapine) concentrations in clinical practice. J Clin Psychopharmacol. 2023;43(6):514-9. doi:10.1097/JCP.0000000000001762.</a:t>
            </a:r>
          </a:p>
          <a:p>
            <a:r>
              <a:rPr lang="fr-CA" sz="1000" noProof="0"/>
              <a:t>3) Anderson GD, Chan LN. Pharmacokinetic drug interactions with tobacco, cannabinoids and smoking cessation products. Clin Pharmacokinet. 2016;55(11):1353-68. doi:10.1007/s40262-016-0400-9.</a:t>
            </a:r>
          </a:p>
          <a:p>
            <a:r>
              <a:rPr lang="fr-CA" sz="1000" noProof="0"/>
              <a:t>4) Zullino DF, Delessert D, Eap CB, Preisig M, Baumann P. Tobacco and cannabis smoking cessation can lead to intoxication with clozapine or olanzapine. Int Clin Psychopharmacol. 2002;17(3):141-3. doi:10.1097/00004850-200205000-00008.</a:t>
            </a:r>
          </a:p>
          <a:p>
            <a:endParaRPr lang="fr-CA" sz="2000" noProof="0"/>
          </a:p>
          <a:p>
            <a:endParaRPr lang="fr-CA" sz="2000" noProof="0"/>
          </a:p>
        </p:txBody>
      </p:sp>
      <p:sp>
        <p:nvSpPr>
          <p:cNvPr id="5" name="Espace réservé du numéro de diapositive 4">
            <a:extLst>
              <a:ext uri="{FF2B5EF4-FFF2-40B4-BE49-F238E27FC236}">
                <a16:creationId xmlns:a16="http://schemas.microsoft.com/office/drawing/2014/main" id="{1FB1F380-5CF9-1345-B40E-753B40C68C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567198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1600" y="685800"/>
            <a:ext cx="9601200" cy="918520"/>
          </a:xfrm>
          <a:prstGeom prst="rect">
            <a:avLst/>
          </a:prstGeom>
        </p:spPr>
        <p:txBody>
          <a:bodyPr vert="horz" wrap="square" lIns="0" tIns="239077" rIns="0" bIns="0" rtlCol="0">
            <a:normAutofit/>
          </a:bodyPr>
          <a:lstStyle/>
          <a:p>
            <a:pPr marL="12700">
              <a:lnSpc>
                <a:spcPct val="100000"/>
              </a:lnSpc>
              <a:spcBef>
                <a:spcPts val="105"/>
              </a:spcBef>
            </a:pPr>
            <a:r>
              <a:rPr lang="fr-CA" spc="-330" noProof="0" err="1"/>
              <a:t>Clozapinémie</a:t>
            </a:r>
            <a:r>
              <a:rPr lang="fr-CA" spc="-270" noProof="0"/>
              <a:t> </a:t>
            </a:r>
            <a:r>
              <a:rPr lang="fr-CA" spc="-400" noProof="0"/>
              <a:t>abaissée</a:t>
            </a:r>
            <a:r>
              <a:rPr lang="fr-CA" sz="2400" spc="-400" baseline="30000" noProof="0"/>
              <a:t>1,2,3,4</a:t>
            </a:r>
            <a:endParaRPr lang="fr-CA" sz="2400" spc="-400" noProof="0"/>
          </a:p>
        </p:txBody>
      </p:sp>
      <p:pic>
        <p:nvPicPr>
          <p:cNvPr id="3" name="object 3"/>
          <p:cNvPicPr/>
          <p:nvPr/>
        </p:nvPicPr>
        <p:blipFill>
          <a:blip r:embed="rId3" cstate="print"/>
          <a:stretch>
            <a:fillRect/>
          </a:stretch>
        </p:blipFill>
        <p:spPr>
          <a:xfrm>
            <a:off x="645896" y="1633447"/>
            <a:ext cx="10900625" cy="102020"/>
          </a:xfrm>
          <a:prstGeom prst="rect">
            <a:avLst/>
          </a:prstGeom>
        </p:spPr>
      </p:pic>
      <p:sp>
        <p:nvSpPr>
          <p:cNvPr id="4" name="object 4"/>
          <p:cNvSpPr txBox="1"/>
          <p:nvPr/>
        </p:nvSpPr>
        <p:spPr>
          <a:xfrm>
            <a:off x="917575" y="1819607"/>
            <a:ext cx="10144760" cy="6485749"/>
          </a:xfrm>
          <a:prstGeom prst="rect">
            <a:avLst/>
          </a:prstGeom>
        </p:spPr>
        <p:txBody>
          <a:bodyPr vert="horz" wrap="square" lIns="0" tIns="113664" rIns="0" bIns="0" rtlCol="0">
            <a:normAutofit/>
          </a:bodyPr>
          <a:lstStyle/>
          <a:p>
            <a:r>
              <a:rPr lang="fr-CA" b="1" noProof="0" dirty="0"/>
              <a:t>Patients à risque de </a:t>
            </a:r>
            <a:r>
              <a:rPr lang="fr-CA" b="1" noProof="0" dirty="0" err="1"/>
              <a:t>clozapinémie</a:t>
            </a:r>
            <a:r>
              <a:rPr lang="fr-CA" b="1" noProof="0" dirty="0"/>
              <a:t> abaissée</a:t>
            </a:r>
          </a:p>
          <a:p>
            <a:r>
              <a:rPr lang="fr-CA" b="1" noProof="0" dirty="0"/>
              <a:t>Métaboliseurs ultrarapides CYP1A2</a:t>
            </a:r>
            <a:endParaRPr lang="fr-CA" noProof="0" dirty="0"/>
          </a:p>
          <a:p>
            <a:r>
              <a:rPr lang="fr-CA" b="1" noProof="0" dirty="0"/>
              <a:t>Fumeurs</a:t>
            </a:r>
            <a:r>
              <a:rPr lang="fr-CA" noProof="0" dirty="0"/>
              <a:t> (cigarettes, cannabis fumé)</a:t>
            </a:r>
          </a:p>
          <a:p>
            <a:endParaRPr lang="fr-CA" noProof="0" dirty="0"/>
          </a:p>
          <a:p>
            <a:r>
              <a:rPr lang="fr-CA" b="1" noProof="0" dirty="0"/>
              <a:t>Prise en charge (équipe multidisciplinaire)</a:t>
            </a:r>
          </a:p>
          <a:p>
            <a:r>
              <a:rPr lang="fr-CA" b="1" noProof="0" dirty="0"/>
              <a:t>Arrêt du tabac</a:t>
            </a:r>
            <a:r>
              <a:rPr lang="fr-CA" noProof="0" dirty="0"/>
              <a:t> → en théorie réduire la </a:t>
            </a:r>
            <a:r>
              <a:rPr lang="fr-CA" b="1" noProof="0" dirty="0"/>
              <a:t>dose de clozapine de 30 à 50 %</a:t>
            </a:r>
            <a:r>
              <a:rPr lang="fr-CA" noProof="0" dirty="0"/>
              <a:t>. En pratique surveiller l’efficacité de la dose</a:t>
            </a:r>
          </a:p>
          <a:p>
            <a:r>
              <a:rPr lang="fr-CA" b="1" noProof="0" dirty="0"/>
              <a:t>Reprise du tabac</a:t>
            </a:r>
            <a:r>
              <a:rPr lang="fr-CA" noProof="0" dirty="0"/>
              <a:t> → </a:t>
            </a:r>
            <a:r>
              <a:rPr lang="fr-CA" b="1" dirty="0"/>
              <a:t>il est peut-être nécessaire d’augmenter </a:t>
            </a:r>
            <a:r>
              <a:rPr lang="fr-CA" noProof="0" dirty="0"/>
              <a:t>la dose (de 30 à 50 %)</a:t>
            </a:r>
          </a:p>
          <a:p>
            <a:r>
              <a:rPr lang="fr-CA" b="1" noProof="0" dirty="0"/>
              <a:t>Surveillance </a:t>
            </a:r>
            <a:r>
              <a:rPr lang="fr-CA" b="1" noProof="0" dirty="0" err="1"/>
              <a:t>clozapinémie</a:t>
            </a:r>
            <a:r>
              <a:rPr lang="fr-CA" noProof="0" dirty="0"/>
              <a:t> : contrôle </a:t>
            </a:r>
            <a:r>
              <a:rPr lang="fr-CA" b="1" noProof="0" dirty="0"/>
              <a:t>4-7 jours</a:t>
            </a:r>
            <a:r>
              <a:rPr lang="fr-CA" noProof="0" dirty="0"/>
              <a:t> après tout changement.</a:t>
            </a:r>
          </a:p>
          <a:p>
            <a:r>
              <a:rPr lang="fr-CA" b="1" noProof="0" dirty="0"/>
              <a:t>Suivi clinique</a:t>
            </a:r>
            <a:r>
              <a:rPr lang="fr-CA" noProof="0" dirty="0"/>
              <a:t> : humeur, agitation, hallucinations, signes de toxicité.</a:t>
            </a:r>
          </a:p>
          <a:p>
            <a:r>
              <a:rPr lang="fr-CA" b="1" noProof="0" dirty="0"/>
              <a:t>Opinion pharmaceutique</a:t>
            </a:r>
            <a:r>
              <a:rPr lang="fr-CA" noProof="0" dirty="0"/>
              <a:t> : recommander un </a:t>
            </a:r>
            <a:r>
              <a:rPr lang="fr-CA" b="1" noProof="0" dirty="0"/>
              <a:t>ajustement posologique</a:t>
            </a:r>
            <a:r>
              <a:rPr lang="fr-CA" noProof="0" dirty="0"/>
              <a:t> au prescripteur.</a:t>
            </a:r>
          </a:p>
          <a:p>
            <a:r>
              <a:rPr lang="fr-CA" b="1" noProof="0" dirty="0"/>
              <a:t>Consultation médicale</a:t>
            </a:r>
            <a:r>
              <a:rPr lang="fr-CA" noProof="0" dirty="0"/>
              <a:t> si instabilité clinique.</a:t>
            </a:r>
          </a:p>
          <a:p>
            <a:endParaRPr lang="fr-CA" noProof="0" dirty="0"/>
          </a:p>
          <a:p>
            <a:endParaRPr lang="fr-CA" sz="1000" noProof="0" dirty="0"/>
          </a:p>
          <a:p>
            <a:r>
              <a:rPr lang="fr-CA" sz="1000" noProof="0" dirty="0"/>
              <a:t>1)Wagner E, McMahon L, </a:t>
            </a:r>
            <a:r>
              <a:rPr lang="fr-CA" sz="1000" noProof="0" dirty="0" err="1"/>
              <a:t>Falkai</a:t>
            </a:r>
            <a:r>
              <a:rPr lang="fr-CA" sz="1000" noProof="0" dirty="0"/>
              <a:t> P, Hasan A, </a:t>
            </a:r>
            <a:r>
              <a:rPr lang="fr-CA" sz="1000" noProof="0" dirty="0" err="1"/>
              <a:t>Siskind</a:t>
            </a:r>
            <a:r>
              <a:rPr lang="fr-CA" sz="1000" noProof="0" dirty="0"/>
              <a:t> D. Impact of smoking </a:t>
            </a:r>
            <a:r>
              <a:rPr lang="fr-CA" sz="1000" noProof="0" dirty="0" err="1"/>
              <a:t>behavior</a:t>
            </a:r>
            <a:r>
              <a:rPr lang="fr-CA" sz="1000" noProof="0" dirty="0"/>
              <a:t> on clozapine </a:t>
            </a:r>
            <a:r>
              <a:rPr lang="fr-CA" sz="1000" noProof="0" dirty="0" err="1"/>
              <a:t>blood</a:t>
            </a:r>
            <a:r>
              <a:rPr lang="fr-CA" sz="1000" noProof="0" dirty="0"/>
              <a:t> </a:t>
            </a:r>
            <a:r>
              <a:rPr lang="fr-CA" sz="1000" noProof="0" dirty="0" err="1"/>
              <a:t>levels</a:t>
            </a:r>
            <a:r>
              <a:rPr lang="fr-CA" sz="1000" noProof="0" dirty="0"/>
              <a:t>: a </a:t>
            </a:r>
            <a:r>
              <a:rPr lang="fr-CA" sz="1000" noProof="0" dirty="0" err="1"/>
              <a:t>systematic</a:t>
            </a:r>
            <a:r>
              <a:rPr lang="fr-CA" sz="1000" noProof="0" dirty="0"/>
              <a:t> </a:t>
            </a:r>
            <a:r>
              <a:rPr lang="fr-CA" sz="1000" noProof="0" dirty="0" err="1"/>
              <a:t>review</a:t>
            </a:r>
            <a:r>
              <a:rPr lang="fr-CA" sz="1000" noProof="0" dirty="0"/>
              <a:t> and </a:t>
            </a:r>
            <a:r>
              <a:rPr lang="fr-CA" sz="1000" noProof="0" dirty="0" err="1"/>
              <a:t>meta-analysis</a:t>
            </a:r>
            <a:r>
              <a:rPr lang="fr-CA" sz="1000" noProof="0" dirty="0"/>
              <a:t>. Acta </a:t>
            </a:r>
            <a:r>
              <a:rPr lang="fr-CA" sz="1000" noProof="0" dirty="0" err="1"/>
              <a:t>Psychiatr</a:t>
            </a:r>
            <a:r>
              <a:rPr lang="fr-CA" sz="1000" noProof="0" dirty="0"/>
              <a:t> </a:t>
            </a:r>
            <a:r>
              <a:rPr lang="fr-CA" sz="1000" noProof="0" dirty="0" err="1"/>
              <a:t>Scand</a:t>
            </a:r>
            <a:r>
              <a:rPr lang="fr-CA" sz="1000" noProof="0" dirty="0"/>
              <a:t>. 2020;142(6):456-66. doi:10.1111/acps.13228.</a:t>
            </a:r>
          </a:p>
          <a:p>
            <a:r>
              <a:rPr lang="fr-CA" sz="1000" noProof="0" dirty="0"/>
              <a:t>2) Flanagan RJ, Hunter S, </a:t>
            </a:r>
            <a:r>
              <a:rPr lang="fr-CA" sz="1000" noProof="0" dirty="0" err="1"/>
              <a:t>Obee</a:t>
            </a:r>
            <a:r>
              <a:rPr lang="fr-CA" sz="1000" noProof="0" dirty="0"/>
              <a:t> SJ. </a:t>
            </a:r>
            <a:r>
              <a:rPr lang="fr-CA" sz="1000" noProof="0" dirty="0" err="1"/>
              <a:t>Effect</a:t>
            </a:r>
            <a:r>
              <a:rPr lang="fr-CA" sz="1000" noProof="0" dirty="0"/>
              <a:t> of cigarette smoking on clozapine dose and on plasma clozapine and N-</a:t>
            </a:r>
            <a:r>
              <a:rPr lang="fr-CA" sz="1000" noProof="0" dirty="0" err="1"/>
              <a:t>desmethylclozapine</a:t>
            </a:r>
            <a:r>
              <a:rPr lang="fr-CA" sz="1000" noProof="0" dirty="0"/>
              <a:t> (</a:t>
            </a:r>
            <a:r>
              <a:rPr lang="fr-CA" sz="1000" noProof="0" dirty="0" err="1"/>
              <a:t>norclozapine</a:t>
            </a:r>
            <a:r>
              <a:rPr lang="fr-CA" sz="1000" noProof="0" dirty="0"/>
              <a:t>) concentrations in </a:t>
            </a:r>
            <a:r>
              <a:rPr lang="fr-CA" sz="1000" noProof="0" dirty="0" err="1"/>
              <a:t>clinical</a:t>
            </a:r>
            <a:r>
              <a:rPr lang="fr-CA" sz="1000" noProof="0" dirty="0"/>
              <a:t> practice. J Clin </a:t>
            </a:r>
            <a:r>
              <a:rPr lang="fr-CA" sz="1000" noProof="0" dirty="0" err="1"/>
              <a:t>Psychopharmacol</a:t>
            </a:r>
            <a:r>
              <a:rPr lang="fr-CA" sz="1000" noProof="0" dirty="0"/>
              <a:t>. 2023;43(6):514-9. doi:10.1097/JCP.0000000000001762.</a:t>
            </a:r>
          </a:p>
          <a:p>
            <a:r>
              <a:rPr lang="fr-CA" sz="1000" noProof="0" dirty="0"/>
              <a:t>3) Anderson GD, Chan LN. </a:t>
            </a:r>
            <a:r>
              <a:rPr lang="fr-CA" sz="1000" noProof="0" dirty="0" err="1"/>
              <a:t>Pharmacokinetic</a:t>
            </a:r>
            <a:r>
              <a:rPr lang="fr-CA" sz="1000" noProof="0" dirty="0"/>
              <a:t> </a:t>
            </a:r>
            <a:r>
              <a:rPr lang="fr-CA" sz="1000" noProof="0" dirty="0" err="1"/>
              <a:t>drug</a:t>
            </a:r>
            <a:r>
              <a:rPr lang="fr-CA" sz="1000" noProof="0" dirty="0"/>
              <a:t> interactions </a:t>
            </a:r>
            <a:r>
              <a:rPr lang="fr-CA" sz="1000" noProof="0" dirty="0" err="1"/>
              <a:t>with</a:t>
            </a:r>
            <a:r>
              <a:rPr lang="fr-CA" sz="1000" noProof="0" dirty="0"/>
              <a:t> </a:t>
            </a:r>
            <a:r>
              <a:rPr lang="fr-CA" sz="1000" noProof="0" dirty="0" err="1"/>
              <a:t>tobacco</a:t>
            </a:r>
            <a:r>
              <a:rPr lang="fr-CA" sz="1000" noProof="0" dirty="0"/>
              <a:t>, </a:t>
            </a:r>
            <a:r>
              <a:rPr lang="fr-CA" sz="1000" noProof="0" dirty="0" err="1"/>
              <a:t>cannabinoids</a:t>
            </a:r>
            <a:r>
              <a:rPr lang="fr-CA" sz="1000" noProof="0" dirty="0"/>
              <a:t> and smoking cessation </a:t>
            </a:r>
            <a:r>
              <a:rPr lang="fr-CA" sz="1000" noProof="0" dirty="0" err="1"/>
              <a:t>products</a:t>
            </a:r>
            <a:r>
              <a:rPr lang="fr-CA" sz="1000" noProof="0" dirty="0"/>
              <a:t>. Clin </a:t>
            </a:r>
            <a:r>
              <a:rPr lang="fr-CA" sz="1000" noProof="0" dirty="0" err="1"/>
              <a:t>Pharmacokinet</a:t>
            </a:r>
            <a:r>
              <a:rPr lang="fr-CA" sz="1000" noProof="0" dirty="0"/>
              <a:t>. 2016;55(11):1353-68. doi:10.1007/s40262-016-0400-9.</a:t>
            </a:r>
          </a:p>
          <a:p>
            <a:r>
              <a:rPr lang="fr-CA" sz="1000" noProof="0" dirty="0"/>
              <a:t>4) </a:t>
            </a:r>
            <a:r>
              <a:rPr lang="fr-CA" sz="1000" noProof="0" dirty="0" err="1"/>
              <a:t>Zullino</a:t>
            </a:r>
            <a:r>
              <a:rPr lang="fr-CA" sz="1000" noProof="0" dirty="0"/>
              <a:t> DF, Delessert D, </a:t>
            </a:r>
            <a:r>
              <a:rPr lang="fr-CA" sz="1000" noProof="0" dirty="0" err="1"/>
              <a:t>Eap</a:t>
            </a:r>
            <a:r>
              <a:rPr lang="fr-CA" sz="1000" noProof="0" dirty="0"/>
              <a:t> CB, </a:t>
            </a:r>
            <a:r>
              <a:rPr lang="fr-CA" sz="1000" noProof="0" dirty="0" err="1"/>
              <a:t>Preisig</a:t>
            </a:r>
            <a:r>
              <a:rPr lang="fr-CA" sz="1000" noProof="0" dirty="0"/>
              <a:t> M, Baumann P. Tobacco and cannabis smoking cessation can lead to intoxication </a:t>
            </a:r>
            <a:r>
              <a:rPr lang="fr-CA" sz="1000" noProof="0" dirty="0" err="1"/>
              <a:t>with</a:t>
            </a:r>
            <a:r>
              <a:rPr lang="fr-CA" sz="1000" noProof="0" dirty="0"/>
              <a:t> clozapine or olanzapine. Int Clin </a:t>
            </a:r>
            <a:r>
              <a:rPr lang="fr-CA" sz="1000" noProof="0" dirty="0" err="1"/>
              <a:t>Psychopharmacol</a:t>
            </a:r>
            <a:r>
              <a:rPr lang="fr-CA" sz="1000" noProof="0" dirty="0"/>
              <a:t>. 2002;17(3):141-3. doi:10.1097/00004850-200205000-00008.</a:t>
            </a:r>
          </a:p>
          <a:p>
            <a:endParaRPr lang="fr-CA" noProof="0" dirty="0"/>
          </a:p>
          <a:p>
            <a:endParaRPr lang="fr-CA" noProof="0" dirty="0"/>
          </a:p>
          <a:p>
            <a:endParaRPr lang="fr-CA" noProof="0" dirty="0"/>
          </a:p>
          <a:p>
            <a:endParaRPr lang="fr-CA" noProof="0" dirty="0"/>
          </a:p>
          <a:p>
            <a:endParaRPr lang="fr-CA" noProof="0" dirty="0"/>
          </a:p>
        </p:txBody>
      </p:sp>
      <p:sp>
        <p:nvSpPr>
          <p:cNvPr id="5" name="Espace réservé du numéro de diapositive 4">
            <a:extLst>
              <a:ext uri="{FF2B5EF4-FFF2-40B4-BE49-F238E27FC236}">
                <a16:creationId xmlns:a16="http://schemas.microsoft.com/office/drawing/2014/main" id="{D17095FB-9087-F8AE-5A92-B6C44B094B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434896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295" noProof="0"/>
              <a:t>Délai</a:t>
            </a:r>
            <a:r>
              <a:rPr lang="fr-CA" spc="-290" noProof="0"/>
              <a:t> </a:t>
            </a:r>
            <a:r>
              <a:rPr lang="fr-CA" spc="-180" noProof="0"/>
              <a:t>d’action</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2279967"/>
            <a:ext cx="10333355" cy="2177415"/>
          </a:xfrm>
          <a:prstGeom prst="rect">
            <a:avLst/>
          </a:prstGeom>
        </p:spPr>
        <p:txBody>
          <a:bodyPr vert="horz" wrap="square" lIns="0" tIns="40640" rIns="0" bIns="0" rtlCol="0">
            <a:normAutofit/>
          </a:bodyPr>
          <a:lstStyle/>
          <a:p>
            <a:pPr marL="12700" marR="67310">
              <a:lnSpc>
                <a:spcPts val="1880"/>
              </a:lnSpc>
              <a:spcBef>
                <a:spcPts val="320"/>
              </a:spcBef>
            </a:pPr>
            <a:r>
              <a:rPr lang="fr-CA" sz="1700" spc="-170" noProof="0">
                <a:latin typeface="Arial"/>
                <a:cs typeface="Arial"/>
              </a:rPr>
              <a:t>Chez</a:t>
            </a:r>
            <a:r>
              <a:rPr lang="fr-CA" sz="1700" spc="-80" noProof="0">
                <a:latin typeface="Arial"/>
                <a:cs typeface="Arial"/>
              </a:rPr>
              <a:t> </a:t>
            </a:r>
            <a:r>
              <a:rPr lang="fr-CA" sz="1700" spc="-70" noProof="0">
                <a:latin typeface="Arial"/>
                <a:cs typeface="Arial"/>
              </a:rPr>
              <a:t>certaines</a:t>
            </a:r>
            <a:r>
              <a:rPr lang="fr-CA" sz="1700" spc="-75" noProof="0">
                <a:latin typeface="Arial"/>
                <a:cs typeface="Arial"/>
              </a:rPr>
              <a:t> </a:t>
            </a:r>
            <a:r>
              <a:rPr lang="fr-CA" sz="1700" spc="-95" noProof="0">
                <a:latin typeface="Arial"/>
                <a:cs typeface="Arial"/>
              </a:rPr>
              <a:t>personnes,</a:t>
            </a:r>
            <a:r>
              <a:rPr lang="fr-CA" sz="1700" spc="-60" noProof="0">
                <a:latin typeface="Arial"/>
                <a:cs typeface="Arial"/>
              </a:rPr>
              <a:t> </a:t>
            </a:r>
            <a:r>
              <a:rPr lang="fr-CA" sz="1700" spc="-95" noProof="0">
                <a:latin typeface="Arial"/>
                <a:cs typeface="Arial"/>
              </a:rPr>
              <a:t>une</a:t>
            </a:r>
            <a:r>
              <a:rPr lang="fr-CA" sz="1700" spc="-55" noProof="0">
                <a:latin typeface="Arial"/>
                <a:cs typeface="Arial"/>
              </a:rPr>
              <a:t> amélioration</a:t>
            </a:r>
            <a:r>
              <a:rPr lang="fr-CA" sz="1700" spc="-75" noProof="0">
                <a:latin typeface="Arial"/>
                <a:cs typeface="Arial"/>
              </a:rPr>
              <a:t> </a:t>
            </a:r>
            <a:r>
              <a:rPr lang="fr-CA" sz="1700" spc="-100" noProof="0">
                <a:latin typeface="Arial"/>
                <a:cs typeface="Arial"/>
              </a:rPr>
              <a:t>des</a:t>
            </a:r>
            <a:r>
              <a:rPr lang="fr-CA" sz="1700" spc="-80" noProof="0">
                <a:latin typeface="Arial"/>
                <a:cs typeface="Arial"/>
              </a:rPr>
              <a:t> </a:t>
            </a:r>
            <a:r>
              <a:rPr lang="fr-CA" sz="1700" spc="-100" noProof="0">
                <a:latin typeface="Arial"/>
                <a:cs typeface="Arial"/>
              </a:rPr>
              <a:t>symptômes</a:t>
            </a:r>
            <a:r>
              <a:rPr lang="fr-CA" sz="1700" spc="-75" noProof="0">
                <a:latin typeface="Arial"/>
                <a:cs typeface="Arial"/>
              </a:rPr>
              <a:t> </a:t>
            </a:r>
            <a:r>
              <a:rPr lang="fr-CA" sz="1700" spc="-45" noProof="0">
                <a:latin typeface="Arial"/>
                <a:cs typeface="Arial"/>
              </a:rPr>
              <a:t>peut</a:t>
            </a:r>
            <a:r>
              <a:rPr lang="fr-CA" sz="1700" spc="-55" noProof="0">
                <a:latin typeface="Arial"/>
                <a:cs typeface="Arial"/>
              </a:rPr>
              <a:t> </a:t>
            </a:r>
            <a:r>
              <a:rPr lang="fr-CA" sz="1700" spc="-25" noProof="0">
                <a:latin typeface="Arial"/>
                <a:cs typeface="Arial"/>
              </a:rPr>
              <a:t>être</a:t>
            </a:r>
            <a:r>
              <a:rPr lang="fr-CA" sz="1700" spc="-110" noProof="0">
                <a:latin typeface="Arial"/>
                <a:cs typeface="Arial"/>
              </a:rPr>
              <a:t> </a:t>
            </a:r>
            <a:r>
              <a:rPr lang="fr-CA" sz="1700" spc="-80" noProof="0">
                <a:latin typeface="Arial"/>
                <a:cs typeface="Arial"/>
              </a:rPr>
              <a:t>ressentie</a:t>
            </a:r>
            <a:r>
              <a:rPr lang="fr-CA" sz="1700" spc="-35" noProof="0">
                <a:latin typeface="Arial"/>
                <a:cs typeface="Arial"/>
              </a:rPr>
              <a:t> </a:t>
            </a:r>
            <a:r>
              <a:rPr lang="fr-CA" sz="1700" spc="-125" noProof="0">
                <a:latin typeface="Arial"/>
                <a:cs typeface="Arial"/>
              </a:rPr>
              <a:t>dès</a:t>
            </a:r>
            <a:r>
              <a:rPr lang="fr-CA" sz="1700" spc="-70" noProof="0">
                <a:latin typeface="Arial"/>
                <a:cs typeface="Arial"/>
              </a:rPr>
              <a:t> </a:t>
            </a:r>
            <a:r>
              <a:rPr lang="fr-CA" sz="1700" spc="-105" noProof="0">
                <a:latin typeface="Arial"/>
                <a:cs typeface="Arial"/>
              </a:rPr>
              <a:t>les</a:t>
            </a:r>
            <a:r>
              <a:rPr lang="fr-CA" sz="1700" spc="-75" noProof="0">
                <a:latin typeface="Arial"/>
                <a:cs typeface="Arial"/>
              </a:rPr>
              <a:t> </a:t>
            </a:r>
            <a:r>
              <a:rPr lang="fr-CA" sz="1700" spc="-70" noProof="0">
                <a:latin typeface="Arial"/>
                <a:cs typeface="Arial"/>
              </a:rPr>
              <a:t>premiers</a:t>
            </a:r>
            <a:r>
              <a:rPr lang="fr-CA" sz="1700" spc="-75" noProof="0">
                <a:latin typeface="Arial"/>
                <a:cs typeface="Arial"/>
              </a:rPr>
              <a:t> </a:t>
            </a:r>
            <a:r>
              <a:rPr lang="fr-CA" sz="1700" spc="-60" noProof="0">
                <a:latin typeface="Arial"/>
                <a:cs typeface="Arial"/>
              </a:rPr>
              <a:t>jours</a:t>
            </a:r>
            <a:r>
              <a:rPr lang="fr-CA" sz="1700" spc="-75" noProof="0">
                <a:latin typeface="Arial"/>
                <a:cs typeface="Arial"/>
              </a:rPr>
              <a:t> </a:t>
            </a:r>
            <a:r>
              <a:rPr lang="fr-CA" sz="1700" spc="-55" noProof="0">
                <a:latin typeface="Arial"/>
                <a:cs typeface="Arial"/>
              </a:rPr>
              <a:t>ou</a:t>
            </a:r>
            <a:r>
              <a:rPr lang="fr-CA" sz="1700" spc="-80" noProof="0">
                <a:latin typeface="Arial"/>
                <a:cs typeface="Arial"/>
              </a:rPr>
              <a:t> </a:t>
            </a:r>
            <a:r>
              <a:rPr lang="fr-CA" sz="1700" spc="-65" noProof="0">
                <a:latin typeface="Arial"/>
                <a:cs typeface="Arial"/>
              </a:rPr>
              <a:t>la</a:t>
            </a:r>
            <a:r>
              <a:rPr lang="fr-CA" sz="1700" spc="-75" noProof="0">
                <a:latin typeface="Arial"/>
                <a:cs typeface="Arial"/>
              </a:rPr>
              <a:t> </a:t>
            </a:r>
            <a:r>
              <a:rPr lang="fr-CA" sz="1700" spc="-10" noProof="0">
                <a:latin typeface="Arial"/>
                <a:cs typeface="Arial"/>
              </a:rPr>
              <a:t>première </a:t>
            </a:r>
            <a:r>
              <a:rPr lang="fr-CA" sz="1700" spc="-95" noProof="0">
                <a:latin typeface="Arial"/>
                <a:cs typeface="Arial"/>
              </a:rPr>
              <a:t>semaine</a:t>
            </a:r>
            <a:r>
              <a:rPr lang="fr-CA" sz="1700" spc="-85" noProof="0">
                <a:latin typeface="Arial"/>
                <a:cs typeface="Arial"/>
              </a:rPr>
              <a:t> </a:t>
            </a:r>
            <a:r>
              <a:rPr lang="fr-CA" sz="1700" spc="-55" noProof="0">
                <a:latin typeface="Arial"/>
                <a:cs typeface="Arial"/>
              </a:rPr>
              <a:t>du</a:t>
            </a:r>
            <a:r>
              <a:rPr lang="fr-CA" sz="1700" spc="-90" noProof="0">
                <a:latin typeface="Arial"/>
                <a:cs typeface="Arial"/>
              </a:rPr>
              <a:t> </a:t>
            </a:r>
            <a:r>
              <a:rPr lang="fr-CA" sz="1700" spc="-10" noProof="0">
                <a:latin typeface="Arial"/>
                <a:cs typeface="Arial"/>
              </a:rPr>
              <a:t>traitement.</a:t>
            </a:r>
            <a:endParaRPr lang="fr-CA" sz="1700" noProof="0">
              <a:latin typeface="Arial"/>
              <a:cs typeface="Arial"/>
            </a:endParaRPr>
          </a:p>
          <a:p>
            <a:pPr marL="12700">
              <a:lnSpc>
                <a:spcPts val="1685"/>
              </a:lnSpc>
            </a:pPr>
            <a:r>
              <a:rPr lang="fr-CA" sz="1700" spc="-100" noProof="0">
                <a:latin typeface="Arial"/>
                <a:cs typeface="Arial"/>
              </a:rPr>
              <a:t>Cependant,</a:t>
            </a:r>
            <a:r>
              <a:rPr lang="fr-CA" sz="1700" spc="-60" noProof="0">
                <a:latin typeface="Arial"/>
                <a:cs typeface="Arial"/>
              </a:rPr>
              <a:t> </a:t>
            </a:r>
            <a:r>
              <a:rPr lang="fr-CA" sz="1700" spc="-35" noProof="0">
                <a:latin typeface="Arial"/>
                <a:cs typeface="Arial"/>
              </a:rPr>
              <a:t>pour</a:t>
            </a:r>
            <a:r>
              <a:rPr lang="fr-CA" sz="1700" spc="-80" noProof="0">
                <a:latin typeface="Arial"/>
                <a:cs typeface="Arial"/>
              </a:rPr>
              <a:t> </a:t>
            </a:r>
            <a:r>
              <a:rPr lang="fr-CA" sz="1700" spc="-65" noProof="0">
                <a:latin typeface="Arial"/>
                <a:cs typeface="Arial"/>
              </a:rPr>
              <a:t>la</a:t>
            </a:r>
            <a:r>
              <a:rPr lang="fr-CA" sz="1700" spc="-75" noProof="0">
                <a:latin typeface="Arial"/>
                <a:cs typeface="Arial"/>
              </a:rPr>
              <a:t> </a:t>
            </a:r>
            <a:r>
              <a:rPr lang="fr-CA" sz="1700" spc="-35" noProof="0">
                <a:latin typeface="Arial"/>
                <a:cs typeface="Arial"/>
              </a:rPr>
              <a:t>plupart</a:t>
            </a:r>
            <a:r>
              <a:rPr lang="fr-CA" sz="1700" spc="-55" noProof="0">
                <a:latin typeface="Arial"/>
                <a:cs typeface="Arial"/>
              </a:rPr>
              <a:t> </a:t>
            </a:r>
            <a:r>
              <a:rPr lang="fr-CA" sz="1700" spc="-120" noProof="0">
                <a:latin typeface="Arial"/>
                <a:cs typeface="Arial"/>
              </a:rPr>
              <a:t>des</a:t>
            </a:r>
            <a:r>
              <a:rPr lang="fr-CA" sz="1700" spc="-75" noProof="0">
                <a:latin typeface="Arial"/>
                <a:cs typeface="Arial"/>
              </a:rPr>
              <a:t> </a:t>
            </a:r>
            <a:r>
              <a:rPr lang="fr-CA" sz="1700" spc="-55" noProof="0">
                <a:latin typeface="Arial"/>
                <a:cs typeface="Arial"/>
              </a:rPr>
              <a:t>patients,</a:t>
            </a:r>
            <a:r>
              <a:rPr lang="fr-CA" sz="1700" spc="-80" noProof="0">
                <a:latin typeface="Arial"/>
                <a:cs typeface="Arial"/>
              </a:rPr>
              <a:t> </a:t>
            </a:r>
            <a:r>
              <a:rPr lang="fr-CA" sz="1700" spc="-65" noProof="0">
                <a:latin typeface="Arial"/>
                <a:cs typeface="Arial"/>
              </a:rPr>
              <a:t>la</a:t>
            </a:r>
            <a:r>
              <a:rPr lang="fr-CA" sz="1700" spc="-75" noProof="0">
                <a:latin typeface="Arial"/>
                <a:cs typeface="Arial"/>
              </a:rPr>
              <a:t> </a:t>
            </a:r>
            <a:r>
              <a:rPr lang="fr-CA" sz="1700" spc="-85" noProof="0">
                <a:latin typeface="Arial"/>
                <a:cs typeface="Arial"/>
              </a:rPr>
              <a:t>réponse</a:t>
            </a:r>
            <a:r>
              <a:rPr lang="fr-CA" sz="1700" spc="-114" noProof="0">
                <a:latin typeface="Arial"/>
                <a:cs typeface="Arial"/>
              </a:rPr>
              <a:t> </a:t>
            </a:r>
            <a:r>
              <a:rPr lang="fr-CA" sz="1700" spc="-55" noProof="0">
                <a:latin typeface="Arial"/>
                <a:cs typeface="Arial"/>
              </a:rPr>
              <a:t>clinique</a:t>
            </a:r>
            <a:r>
              <a:rPr lang="fr-CA" sz="1700" spc="-110" noProof="0">
                <a:latin typeface="Arial"/>
                <a:cs typeface="Arial"/>
              </a:rPr>
              <a:t> </a:t>
            </a:r>
            <a:r>
              <a:rPr lang="fr-CA" sz="1700" spc="-130" noProof="0">
                <a:latin typeface="Arial"/>
                <a:cs typeface="Arial"/>
              </a:rPr>
              <a:t>à</a:t>
            </a:r>
            <a:r>
              <a:rPr lang="fr-CA" sz="1700" spc="-75" noProof="0">
                <a:latin typeface="Arial"/>
                <a:cs typeface="Arial"/>
              </a:rPr>
              <a:t> </a:t>
            </a:r>
            <a:r>
              <a:rPr lang="fr-CA" sz="1700" spc="-65" noProof="0">
                <a:latin typeface="Arial"/>
                <a:cs typeface="Arial"/>
              </a:rPr>
              <a:t>la</a:t>
            </a:r>
            <a:r>
              <a:rPr lang="fr-CA" sz="1700" spc="-75" noProof="0">
                <a:latin typeface="Arial"/>
                <a:cs typeface="Arial"/>
              </a:rPr>
              <a:t> </a:t>
            </a:r>
            <a:r>
              <a:rPr lang="fr-CA" sz="1700" spc="-90" noProof="0">
                <a:latin typeface="Arial"/>
                <a:cs typeface="Arial"/>
              </a:rPr>
              <a:t>clozapine</a:t>
            </a:r>
            <a:r>
              <a:rPr lang="fr-CA" sz="1700" spc="-35" noProof="0">
                <a:latin typeface="Arial"/>
                <a:cs typeface="Arial"/>
              </a:rPr>
              <a:t> </a:t>
            </a:r>
            <a:r>
              <a:rPr lang="fr-CA" sz="1700" spc="-75" noProof="0">
                <a:latin typeface="Arial"/>
                <a:cs typeface="Arial"/>
              </a:rPr>
              <a:t>est</a:t>
            </a:r>
            <a:r>
              <a:rPr lang="fr-CA" sz="1700" spc="-130" noProof="0">
                <a:latin typeface="Arial"/>
                <a:cs typeface="Arial"/>
              </a:rPr>
              <a:t> </a:t>
            </a:r>
            <a:r>
              <a:rPr lang="fr-CA" sz="1700" spc="-90" noProof="0">
                <a:latin typeface="Arial"/>
                <a:cs typeface="Arial"/>
              </a:rPr>
              <a:t>progressive</a:t>
            </a:r>
            <a:r>
              <a:rPr lang="fr-CA" sz="1700" spc="-40" noProof="0">
                <a:latin typeface="Arial"/>
                <a:cs typeface="Arial"/>
              </a:rPr>
              <a:t> </a:t>
            </a:r>
            <a:r>
              <a:rPr lang="fr-CA" sz="1700" spc="-20" noProof="0">
                <a:latin typeface="Arial"/>
                <a:cs typeface="Arial"/>
              </a:rPr>
              <a:t>:</a:t>
            </a:r>
            <a:r>
              <a:rPr lang="fr-CA" sz="1700" spc="-90" noProof="0">
                <a:latin typeface="Arial"/>
                <a:cs typeface="Arial"/>
              </a:rPr>
              <a:t> </a:t>
            </a:r>
            <a:r>
              <a:rPr lang="fr-CA" sz="1700" spc="-85" noProof="0">
                <a:latin typeface="Arial"/>
                <a:cs typeface="Arial"/>
              </a:rPr>
              <a:t>les</a:t>
            </a:r>
            <a:r>
              <a:rPr lang="fr-CA" sz="1700" spc="-75" noProof="0">
                <a:latin typeface="Arial"/>
                <a:cs typeface="Arial"/>
              </a:rPr>
              <a:t> </a:t>
            </a:r>
            <a:r>
              <a:rPr lang="fr-CA" sz="1700" spc="-90" noProof="0">
                <a:latin typeface="Arial"/>
                <a:cs typeface="Arial"/>
              </a:rPr>
              <a:t>bénéfices</a:t>
            </a:r>
            <a:r>
              <a:rPr lang="fr-CA" sz="1700" spc="-75" noProof="0">
                <a:latin typeface="Arial"/>
                <a:cs typeface="Arial"/>
              </a:rPr>
              <a:t> </a:t>
            </a:r>
            <a:r>
              <a:rPr lang="fr-CA" sz="1700" spc="-10" noProof="0">
                <a:latin typeface="Arial"/>
                <a:cs typeface="Arial"/>
              </a:rPr>
              <a:t>peuvent</a:t>
            </a:r>
            <a:endParaRPr lang="fr-CA" sz="1700" noProof="0">
              <a:latin typeface="Arial"/>
              <a:cs typeface="Arial"/>
            </a:endParaRPr>
          </a:p>
          <a:p>
            <a:pPr marL="12700">
              <a:lnSpc>
                <a:spcPts val="1839"/>
              </a:lnSpc>
            </a:pPr>
            <a:r>
              <a:rPr lang="fr-CA" sz="1700" spc="-90" noProof="0">
                <a:latin typeface="Arial"/>
                <a:cs typeface="Arial"/>
              </a:rPr>
              <a:t>s’accumuler</a:t>
            </a:r>
            <a:r>
              <a:rPr lang="fr-CA" sz="1700" spc="-75" noProof="0">
                <a:latin typeface="Arial"/>
                <a:cs typeface="Arial"/>
              </a:rPr>
              <a:t> </a:t>
            </a:r>
            <a:r>
              <a:rPr lang="fr-CA" sz="1700" spc="-45" noProof="0">
                <a:latin typeface="Arial"/>
                <a:cs typeface="Arial"/>
              </a:rPr>
              <a:t>lentement</a:t>
            </a:r>
            <a:r>
              <a:rPr lang="fr-CA" sz="1700" spc="-40" noProof="0">
                <a:latin typeface="Arial"/>
                <a:cs typeface="Arial"/>
              </a:rPr>
              <a:t> </a:t>
            </a:r>
            <a:r>
              <a:rPr lang="fr-CA" sz="1700" spc="-75" noProof="0">
                <a:latin typeface="Arial"/>
                <a:cs typeface="Arial"/>
              </a:rPr>
              <a:t>sur </a:t>
            </a:r>
            <a:r>
              <a:rPr lang="fr-CA" sz="1700" spc="-85" noProof="0">
                <a:latin typeface="Arial"/>
                <a:cs typeface="Arial"/>
              </a:rPr>
              <a:t>plusieurs</a:t>
            </a:r>
            <a:r>
              <a:rPr lang="fr-CA" sz="1700" spc="-65" noProof="0">
                <a:latin typeface="Arial"/>
                <a:cs typeface="Arial"/>
              </a:rPr>
              <a:t> </a:t>
            </a:r>
            <a:r>
              <a:rPr lang="fr-CA" sz="1700" spc="-75" noProof="0">
                <a:latin typeface="Arial"/>
                <a:cs typeface="Arial"/>
              </a:rPr>
              <a:t>mois,</a:t>
            </a:r>
            <a:r>
              <a:rPr lang="fr-CA" sz="1700" spc="-50" noProof="0">
                <a:latin typeface="Arial"/>
                <a:cs typeface="Arial"/>
              </a:rPr>
              <a:t> </a:t>
            </a:r>
            <a:r>
              <a:rPr lang="fr-CA" sz="1700" spc="-80" noProof="0">
                <a:latin typeface="Arial"/>
                <a:cs typeface="Arial"/>
              </a:rPr>
              <a:t>souvent</a:t>
            </a:r>
            <a:r>
              <a:rPr lang="fr-CA" sz="1700" spc="-45" noProof="0">
                <a:latin typeface="Arial"/>
                <a:cs typeface="Arial"/>
              </a:rPr>
              <a:t> entre</a:t>
            </a:r>
            <a:r>
              <a:rPr lang="fr-CA" sz="1700" spc="-70" noProof="0">
                <a:latin typeface="Arial"/>
                <a:cs typeface="Arial"/>
              </a:rPr>
              <a:t> </a:t>
            </a:r>
            <a:r>
              <a:rPr lang="fr-CA" sz="1700" spc="-85" noProof="0">
                <a:latin typeface="Arial"/>
                <a:cs typeface="Arial"/>
              </a:rPr>
              <a:t>4</a:t>
            </a:r>
            <a:r>
              <a:rPr lang="fr-CA" sz="1700" spc="-40" noProof="0">
                <a:latin typeface="Arial"/>
                <a:cs typeface="Arial"/>
              </a:rPr>
              <a:t> </a:t>
            </a:r>
            <a:r>
              <a:rPr lang="fr-CA" sz="1700" spc="-130" noProof="0">
                <a:latin typeface="Arial"/>
                <a:cs typeface="Arial"/>
              </a:rPr>
              <a:t>à</a:t>
            </a:r>
            <a:r>
              <a:rPr lang="fr-CA" sz="1700" spc="-65" noProof="0">
                <a:latin typeface="Arial"/>
                <a:cs typeface="Arial"/>
              </a:rPr>
              <a:t> </a:t>
            </a:r>
            <a:r>
              <a:rPr lang="fr-CA" sz="1700" spc="-85" noProof="0">
                <a:latin typeface="Arial"/>
                <a:cs typeface="Arial"/>
              </a:rPr>
              <a:t>6</a:t>
            </a:r>
            <a:r>
              <a:rPr lang="fr-CA" sz="1700" spc="-120" noProof="0">
                <a:latin typeface="Arial"/>
                <a:cs typeface="Arial"/>
              </a:rPr>
              <a:t> </a:t>
            </a:r>
            <a:r>
              <a:rPr lang="fr-CA" sz="1700" spc="-65" noProof="0">
                <a:latin typeface="Arial"/>
                <a:cs typeface="Arial"/>
              </a:rPr>
              <a:t>mois,</a:t>
            </a:r>
            <a:r>
              <a:rPr lang="fr-CA" sz="1700" spc="-130" noProof="0">
                <a:latin typeface="Arial"/>
                <a:cs typeface="Arial"/>
              </a:rPr>
              <a:t> </a:t>
            </a:r>
            <a:r>
              <a:rPr lang="fr-CA" sz="1700" noProof="0">
                <a:latin typeface="Arial"/>
                <a:cs typeface="Arial"/>
              </a:rPr>
              <a:t>et</a:t>
            </a:r>
            <a:r>
              <a:rPr lang="fr-CA" sz="1700" spc="-125" noProof="0">
                <a:latin typeface="Arial"/>
                <a:cs typeface="Arial"/>
              </a:rPr>
              <a:t> </a:t>
            </a:r>
            <a:r>
              <a:rPr lang="fr-CA" sz="1700" spc="-55" noProof="0">
                <a:latin typeface="Arial"/>
                <a:cs typeface="Arial"/>
              </a:rPr>
              <a:t>parfois</a:t>
            </a:r>
            <a:r>
              <a:rPr lang="fr-CA" sz="1700" spc="-75" noProof="0">
                <a:latin typeface="Arial"/>
                <a:cs typeface="Arial"/>
              </a:rPr>
              <a:t> </a:t>
            </a:r>
            <a:r>
              <a:rPr lang="fr-CA" sz="1700" spc="-100" noProof="0">
                <a:latin typeface="Arial"/>
                <a:cs typeface="Arial"/>
              </a:rPr>
              <a:t>jusqu’à</a:t>
            </a:r>
            <a:r>
              <a:rPr lang="fr-CA" sz="1700" spc="-10" noProof="0">
                <a:latin typeface="Arial"/>
                <a:cs typeface="Arial"/>
              </a:rPr>
              <a:t> </a:t>
            </a:r>
            <a:r>
              <a:rPr lang="fr-CA" sz="1700" spc="-75" noProof="0">
                <a:latin typeface="Arial"/>
                <a:cs typeface="Arial"/>
              </a:rPr>
              <a:t>12</a:t>
            </a:r>
            <a:r>
              <a:rPr lang="fr-CA" sz="1700" spc="-125" noProof="0">
                <a:latin typeface="Arial"/>
                <a:cs typeface="Arial"/>
              </a:rPr>
              <a:t> </a:t>
            </a:r>
            <a:r>
              <a:rPr lang="fr-CA" sz="1700" spc="-70" noProof="0">
                <a:latin typeface="Arial"/>
                <a:cs typeface="Arial"/>
              </a:rPr>
              <a:t>mois</a:t>
            </a:r>
            <a:r>
              <a:rPr lang="fr-CA" sz="1700" spc="-100" noProof="0">
                <a:latin typeface="Arial"/>
                <a:cs typeface="Arial"/>
              </a:rPr>
              <a:t> </a:t>
            </a:r>
            <a:r>
              <a:rPr lang="fr-CA" sz="1700" spc="-85" noProof="0">
                <a:latin typeface="Arial"/>
                <a:cs typeface="Arial"/>
              </a:rPr>
              <a:t>avant</a:t>
            </a:r>
            <a:r>
              <a:rPr lang="fr-CA" sz="1700" spc="-45" noProof="0">
                <a:latin typeface="Arial"/>
                <a:cs typeface="Arial"/>
              </a:rPr>
              <a:t> </a:t>
            </a:r>
            <a:r>
              <a:rPr lang="fr-CA" sz="1700" spc="-50" noProof="0">
                <a:latin typeface="Arial"/>
                <a:cs typeface="Arial"/>
              </a:rPr>
              <a:t>d’atteindre</a:t>
            </a:r>
            <a:r>
              <a:rPr lang="fr-CA" sz="1700" spc="-100" noProof="0">
                <a:latin typeface="Arial"/>
                <a:cs typeface="Arial"/>
              </a:rPr>
              <a:t> </a:t>
            </a:r>
            <a:r>
              <a:rPr lang="fr-CA" sz="1700" spc="-25" noProof="0">
                <a:latin typeface="Arial"/>
                <a:cs typeface="Arial"/>
              </a:rPr>
              <a:t>un</a:t>
            </a:r>
            <a:endParaRPr lang="fr-CA" sz="1700" noProof="0">
              <a:latin typeface="Arial"/>
              <a:cs typeface="Arial"/>
            </a:endParaRPr>
          </a:p>
          <a:p>
            <a:pPr marL="12700">
              <a:lnSpc>
                <a:spcPts val="1920"/>
              </a:lnSpc>
            </a:pPr>
            <a:r>
              <a:rPr lang="fr-CA" sz="1700" spc="-25" noProof="0">
                <a:latin typeface="Arial"/>
                <a:cs typeface="Arial"/>
              </a:rPr>
              <a:t>effet</a:t>
            </a:r>
            <a:r>
              <a:rPr lang="fr-CA" sz="1700" spc="-110" noProof="0">
                <a:latin typeface="Arial"/>
                <a:cs typeface="Arial"/>
              </a:rPr>
              <a:t> </a:t>
            </a:r>
            <a:r>
              <a:rPr lang="fr-CA" sz="1700" spc="-10" noProof="0">
                <a:latin typeface="Arial"/>
                <a:cs typeface="Arial"/>
              </a:rPr>
              <a:t>maximal.</a:t>
            </a:r>
            <a:endParaRPr lang="fr-CA" sz="1700" noProof="0">
              <a:latin typeface="Arial"/>
              <a:cs typeface="Arial"/>
            </a:endParaRPr>
          </a:p>
          <a:p>
            <a:pPr>
              <a:lnSpc>
                <a:spcPct val="100000"/>
              </a:lnSpc>
              <a:spcBef>
                <a:spcPts val="1714"/>
              </a:spcBef>
            </a:pPr>
            <a:endParaRPr lang="fr-CA" sz="1700" noProof="0">
              <a:latin typeface="Arial"/>
              <a:cs typeface="Arial"/>
            </a:endParaRPr>
          </a:p>
          <a:p>
            <a:pPr marL="12700">
              <a:lnSpc>
                <a:spcPts val="1920"/>
              </a:lnSpc>
            </a:pPr>
            <a:r>
              <a:rPr lang="fr-CA" sz="1700" spc="-135" noProof="0">
                <a:latin typeface="Arial"/>
                <a:cs typeface="Arial"/>
              </a:rPr>
              <a:t>Si, </a:t>
            </a:r>
            <a:r>
              <a:rPr lang="fr-CA" sz="1700" spc="-95" noProof="0">
                <a:latin typeface="Arial"/>
                <a:cs typeface="Arial"/>
              </a:rPr>
              <a:t>après</a:t>
            </a:r>
            <a:r>
              <a:rPr lang="fr-CA" sz="1700" spc="-75" noProof="0">
                <a:latin typeface="Arial"/>
                <a:cs typeface="Arial"/>
              </a:rPr>
              <a:t> </a:t>
            </a:r>
            <a:r>
              <a:rPr lang="fr-CA" sz="1700" spc="-70" noProof="0">
                <a:latin typeface="Arial"/>
                <a:cs typeface="Arial"/>
              </a:rPr>
              <a:t>environ</a:t>
            </a:r>
            <a:r>
              <a:rPr lang="fr-CA" sz="1700" spc="-80" noProof="0">
                <a:latin typeface="Arial"/>
                <a:cs typeface="Arial"/>
              </a:rPr>
              <a:t> </a:t>
            </a:r>
            <a:r>
              <a:rPr lang="fr-CA" sz="1700" spc="-85" noProof="0">
                <a:latin typeface="Arial"/>
                <a:cs typeface="Arial"/>
              </a:rPr>
              <a:t>6</a:t>
            </a:r>
            <a:r>
              <a:rPr lang="fr-CA" sz="1700" spc="-45" noProof="0">
                <a:latin typeface="Arial"/>
                <a:cs typeface="Arial"/>
              </a:rPr>
              <a:t> </a:t>
            </a:r>
            <a:r>
              <a:rPr lang="fr-CA" sz="1700" spc="-80" noProof="0">
                <a:latin typeface="Arial"/>
                <a:cs typeface="Arial"/>
              </a:rPr>
              <a:t>mois</a:t>
            </a:r>
            <a:r>
              <a:rPr lang="fr-CA" sz="1700" spc="-75" noProof="0">
                <a:latin typeface="Arial"/>
                <a:cs typeface="Arial"/>
              </a:rPr>
              <a:t> de</a:t>
            </a:r>
            <a:r>
              <a:rPr lang="fr-CA" sz="1700" spc="-35" noProof="0">
                <a:latin typeface="Arial"/>
                <a:cs typeface="Arial"/>
              </a:rPr>
              <a:t> </a:t>
            </a:r>
            <a:r>
              <a:rPr lang="fr-CA" sz="1700" spc="-25" noProof="0">
                <a:latin typeface="Arial"/>
                <a:cs typeface="Arial"/>
              </a:rPr>
              <a:t>traitement</a:t>
            </a:r>
            <a:r>
              <a:rPr lang="fr-CA" sz="1700" spc="-60" noProof="0">
                <a:latin typeface="Arial"/>
                <a:cs typeface="Arial"/>
              </a:rPr>
              <a:t> </a:t>
            </a:r>
            <a:r>
              <a:rPr lang="fr-CA" sz="1700" spc="-130" noProof="0">
                <a:latin typeface="Arial"/>
                <a:cs typeface="Arial"/>
              </a:rPr>
              <a:t>à</a:t>
            </a:r>
            <a:r>
              <a:rPr lang="fr-CA" sz="1700" spc="-75" noProof="0">
                <a:latin typeface="Arial"/>
                <a:cs typeface="Arial"/>
              </a:rPr>
              <a:t> </a:t>
            </a:r>
            <a:r>
              <a:rPr lang="fr-CA" sz="1700" spc="-114" noProof="0">
                <a:latin typeface="Arial"/>
                <a:cs typeface="Arial"/>
              </a:rPr>
              <a:t>dose</a:t>
            </a:r>
            <a:r>
              <a:rPr lang="fr-CA" sz="1700" spc="-30" noProof="0">
                <a:latin typeface="Arial"/>
                <a:cs typeface="Arial"/>
              </a:rPr>
              <a:t> </a:t>
            </a:r>
            <a:r>
              <a:rPr lang="fr-CA" sz="1700" spc="-95" noProof="0">
                <a:latin typeface="Arial"/>
                <a:cs typeface="Arial"/>
              </a:rPr>
              <a:t>adéquate</a:t>
            </a:r>
            <a:r>
              <a:rPr lang="fr-CA" sz="1700" spc="-30" noProof="0">
                <a:latin typeface="Arial"/>
                <a:cs typeface="Arial"/>
              </a:rPr>
              <a:t> </a:t>
            </a:r>
            <a:r>
              <a:rPr lang="fr-CA" sz="1700" spc="-20" noProof="0">
                <a:latin typeface="Arial"/>
                <a:cs typeface="Arial"/>
              </a:rPr>
              <a:t>(et</a:t>
            </a:r>
            <a:r>
              <a:rPr lang="fr-CA" sz="1700" spc="-55" noProof="0">
                <a:latin typeface="Arial"/>
                <a:cs typeface="Arial"/>
              </a:rPr>
              <a:t> </a:t>
            </a:r>
            <a:r>
              <a:rPr lang="fr-CA" sz="1700" spc="-130" noProof="0">
                <a:latin typeface="Arial"/>
                <a:cs typeface="Arial"/>
              </a:rPr>
              <a:t>avec </a:t>
            </a:r>
            <a:r>
              <a:rPr lang="fr-CA" sz="1700" spc="-70" noProof="0">
                <a:latin typeface="Arial"/>
                <a:cs typeface="Arial"/>
              </a:rPr>
              <a:t>une</a:t>
            </a:r>
            <a:r>
              <a:rPr lang="fr-CA" sz="1700" spc="-35" noProof="0">
                <a:latin typeface="Arial"/>
                <a:cs typeface="Arial"/>
              </a:rPr>
              <a:t> </a:t>
            </a:r>
            <a:r>
              <a:rPr lang="fr-CA" sz="1700" spc="-85" noProof="0">
                <a:latin typeface="Arial"/>
                <a:cs typeface="Arial"/>
              </a:rPr>
              <a:t>clozapinémie</a:t>
            </a:r>
            <a:r>
              <a:rPr lang="fr-CA" sz="1700" spc="-30" noProof="0">
                <a:latin typeface="Arial"/>
                <a:cs typeface="Arial"/>
              </a:rPr>
              <a:t> </a:t>
            </a:r>
            <a:r>
              <a:rPr lang="fr-CA" sz="1700" spc="-70" noProof="0">
                <a:latin typeface="Arial"/>
                <a:cs typeface="Arial"/>
              </a:rPr>
              <a:t>suffisante),</a:t>
            </a:r>
            <a:r>
              <a:rPr lang="fr-CA" sz="1700" spc="-55" noProof="0">
                <a:latin typeface="Arial"/>
                <a:cs typeface="Arial"/>
              </a:rPr>
              <a:t> </a:t>
            </a:r>
            <a:r>
              <a:rPr lang="fr-CA" sz="1700" spc="-100" noProof="0">
                <a:latin typeface="Arial"/>
                <a:cs typeface="Arial"/>
              </a:rPr>
              <a:t>aucun</a:t>
            </a:r>
            <a:r>
              <a:rPr lang="fr-CA" sz="1700" spc="-85" noProof="0">
                <a:latin typeface="Arial"/>
                <a:cs typeface="Arial"/>
              </a:rPr>
              <a:t> </a:t>
            </a:r>
            <a:r>
              <a:rPr lang="fr-CA" sz="1700" spc="-70" noProof="0">
                <a:latin typeface="Arial"/>
                <a:cs typeface="Arial"/>
              </a:rPr>
              <a:t>bénéfice</a:t>
            </a:r>
            <a:r>
              <a:rPr lang="fr-CA" sz="1700" spc="-105" noProof="0">
                <a:latin typeface="Arial"/>
                <a:cs typeface="Arial"/>
              </a:rPr>
              <a:t> </a:t>
            </a:r>
            <a:r>
              <a:rPr lang="fr-CA" sz="1700" spc="-10" noProof="0">
                <a:latin typeface="Arial"/>
                <a:cs typeface="Arial"/>
              </a:rPr>
              <a:t>clinique</a:t>
            </a:r>
            <a:endParaRPr lang="fr-CA" sz="1700" noProof="0">
              <a:latin typeface="Arial"/>
              <a:cs typeface="Arial"/>
            </a:endParaRPr>
          </a:p>
          <a:p>
            <a:pPr marL="12700">
              <a:lnSpc>
                <a:spcPts val="1920"/>
              </a:lnSpc>
            </a:pPr>
            <a:r>
              <a:rPr lang="fr-CA" sz="1700" spc="-50" noProof="0">
                <a:latin typeface="Arial"/>
                <a:cs typeface="Arial"/>
              </a:rPr>
              <a:t>notable</a:t>
            </a:r>
            <a:r>
              <a:rPr lang="fr-CA" sz="1700" spc="-30" noProof="0">
                <a:latin typeface="Arial"/>
                <a:cs typeface="Arial"/>
              </a:rPr>
              <a:t> </a:t>
            </a:r>
            <a:r>
              <a:rPr lang="fr-CA" sz="1700" spc="-95" noProof="0">
                <a:latin typeface="Arial"/>
                <a:cs typeface="Arial"/>
              </a:rPr>
              <a:t>n’est</a:t>
            </a:r>
            <a:r>
              <a:rPr lang="fr-CA" sz="1700" spc="-50" noProof="0">
                <a:latin typeface="Arial"/>
                <a:cs typeface="Arial"/>
              </a:rPr>
              <a:t> </a:t>
            </a:r>
            <a:r>
              <a:rPr lang="fr-CA" sz="1700" spc="-90" noProof="0">
                <a:latin typeface="Arial"/>
                <a:cs typeface="Arial"/>
              </a:rPr>
              <a:t>observé,</a:t>
            </a:r>
            <a:r>
              <a:rPr lang="fr-CA" sz="1700" spc="-55" noProof="0">
                <a:latin typeface="Arial"/>
                <a:cs typeface="Arial"/>
              </a:rPr>
              <a:t> </a:t>
            </a:r>
            <a:r>
              <a:rPr lang="fr-CA" sz="1700" spc="-65" noProof="0">
                <a:latin typeface="Arial"/>
                <a:cs typeface="Arial"/>
              </a:rPr>
              <a:t>la</a:t>
            </a:r>
            <a:r>
              <a:rPr lang="fr-CA" sz="1700" spc="-70" noProof="0">
                <a:latin typeface="Arial"/>
                <a:cs typeface="Arial"/>
              </a:rPr>
              <a:t> </a:t>
            </a:r>
            <a:r>
              <a:rPr lang="fr-CA" sz="1700" spc="-50" noProof="0">
                <a:latin typeface="Arial"/>
                <a:cs typeface="Arial"/>
              </a:rPr>
              <a:t>pertinence</a:t>
            </a:r>
            <a:r>
              <a:rPr lang="fr-CA" sz="1700" spc="-105" noProof="0">
                <a:latin typeface="Arial"/>
                <a:cs typeface="Arial"/>
              </a:rPr>
              <a:t> </a:t>
            </a:r>
            <a:r>
              <a:rPr lang="fr-CA" sz="1700" spc="-75" noProof="0">
                <a:latin typeface="Arial"/>
                <a:cs typeface="Arial"/>
              </a:rPr>
              <a:t>de</a:t>
            </a:r>
            <a:r>
              <a:rPr lang="fr-CA" sz="1700" spc="-35" noProof="0">
                <a:latin typeface="Arial"/>
                <a:cs typeface="Arial"/>
              </a:rPr>
              <a:t> </a:t>
            </a:r>
            <a:r>
              <a:rPr lang="fr-CA" sz="1700" spc="-80" noProof="0">
                <a:latin typeface="Arial"/>
                <a:cs typeface="Arial"/>
              </a:rPr>
              <a:t>poursuivre</a:t>
            </a:r>
            <a:r>
              <a:rPr lang="fr-CA" sz="1700" spc="-25" noProof="0">
                <a:latin typeface="Arial"/>
                <a:cs typeface="Arial"/>
              </a:rPr>
              <a:t> </a:t>
            </a:r>
            <a:r>
              <a:rPr lang="fr-CA" sz="1700" spc="-65" noProof="0">
                <a:latin typeface="Arial"/>
                <a:cs typeface="Arial"/>
              </a:rPr>
              <a:t>la</a:t>
            </a:r>
            <a:r>
              <a:rPr lang="fr-CA" sz="1700" spc="-75" noProof="0">
                <a:latin typeface="Arial"/>
                <a:cs typeface="Arial"/>
              </a:rPr>
              <a:t> </a:t>
            </a:r>
            <a:r>
              <a:rPr lang="fr-CA" sz="1700" spc="-90" noProof="0">
                <a:latin typeface="Arial"/>
                <a:cs typeface="Arial"/>
              </a:rPr>
              <a:t>clozapine</a:t>
            </a:r>
            <a:r>
              <a:rPr lang="fr-CA" sz="1700" spc="-110" noProof="0">
                <a:latin typeface="Arial"/>
                <a:cs typeface="Arial"/>
              </a:rPr>
              <a:t> </a:t>
            </a:r>
            <a:r>
              <a:rPr lang="fr-CA" sz="1700" noProof="0">
                <a:latin typeface="Arial"/>
                <a:cs typeface="Arial"/>
              </a:rPr>
              <a:t>doit</a:t>
            </a:r>
            <a:r>
              <a:rPr lang="fr-CA" sz="1700" spc="-45" noProof="0">
                <a:latin typeface="Arial"/>
                <a:cs typeface="Arial"/>
              </a:rPr>
              <a:t> </a:t>
            </a:r>
            <a:r>
              <a:rPr lang="fr-CA" sz="1700" spc="-25" noProof="0">
                <a:latin typeface="Arial"/>
                <a:cs typeface="Arial"/>
              </a:rPr>
              <a:t>être</a:t>
            </a:r>
            <a:r>
              <a:rPr lang="fr-CA" sz="1700" spc="-110" noProof="0">
                <a:latin typeface="Arial"/>
                <a:cs typeface="Arial"/>
              </a:rPr>
              <a:t> </a:t>
            </a:r>
            <a:r>
              <a:rPr lang="fr-CA" sz="1700" spc="-10" noProof="0">
                <a:latin typeface="Arial"/>
                <a:cs typeface="Arial"/>
              </a:rPr>
              <a:t>réévaluée.</a:t>
            </a:r>
            <a:endParaRPr lang="fr-CA" sz="1700" noProof="0">
              <a:latin typeface="Arial"/>
              <a:cs typeface="Arial"/>
            </a:endParaRPr>
          </a:p>
        </p:txBody>
      </p:sp>
      <p:sp>
        <p:nvSpPr>
          <p:cNvPr id="5" name="object 5"/>
          <p:cNvSpPr txBox="1"/>
          <p:nvPr/>
        </p:nvSpPr>
        <p:spPr>
          <a:xfrm>
            <a:off x="917575" y="5255958"/>
            <a:ext cx="9528810" cy="536685"/>
          </a:xfrm>
          <a:prstGeom prst="rect">
            <a:avLst/>
          </a:prstGeom>
        </p:spPr>
        <p:txBody>
          <a:bodyPr vert="horz" wrap="square" lIns="0" tIns="48895" rIns="0" bIns="0" rtlCol="0">
            <a:normAutofit/>
          </a:bodyPr>
          <a:lstStyle/>
          <a:p>
            <a:pPr marL="12700" marR="5080">
              <a:lnSpc>
                <a:spcPts val="1800"/>
              </a:lnSpc>
              <a:spcBef>
                <a:spcPts val="385"/>
              </a:spcBef>
            </a:pPr>
            <a:r>
              <a:rPr lang="fr-CA" sz="1000" spc="-55" noProof="0" dirty="0">
                <a:latin typeface="Arial"/>
                <a:cs typeface="Arial"/>
              </a:rPr>
              <a:t>https://</a:t>
            </a:r>
            <a:r>
              <a:rPr lang="fr-CA" sz="1000" spc="-55" noProof="0" dirty="0">
                <a:solidFill>
                  <a:srgbClr val="66C8E3"/>
                </a:solidFill>
                <a:latin typeface="Arial"/>
                <a:cs typeface="Arial"/>
                <a:hlinkClick r:id="rId3">
                  <a:extLst>
                    <a:ext uri="{A12FA001-AC4F-418D-AE19-62706E023703}">
                      <ahyp:hlinkClr xmlns:ahyp="http://schemas.microsoft.com/office/drawing/2018/hyperlinkcolor" val="tx"/>
                    </a:ext>
                  </a:extLst>
                </a:hlinkClick>
              </a:rPr>
              <a:t>www.ciusss-</a:t>
            </a:r>
            <a:r>
              <a:rPr lang="fr-CA" sz="1000" spc="-70" noProof="0" dirty="0">
                <a:solidFill>
                  <a:srgbClr val="66C8E3"/>
                </a:solidFill>
                <a:latin typeface="Arial"/>
                <a:cs typeface="Arial"/>
                <a:hlinkClick r:id="rId3">
                  <a:extLst>
                    <a:ext uri="{A12FA001-AC4F-418D-AE19-62706E023703}">
                      <ahyp:hlinkClr xmlns:ahyp="http://schemas.microsoft.com/office/drawing/2018/hyperlinkcolor" val="tx"/>
                    </a:ext>
                  </a:extLst>
                </a:hlinkClick>
              </a:rPr>
              <a:t>capitalenationale.gouv.qc.ca/sites/d8/files/docs/ProfSante/Pharmacie/Guide-</a:t>
            </a:r>
            <a:r>
              <a:rPr lang="fr-CA" sz="1000" spc="-10" noProof="0" dirty="0">
                <a:latin typeface="Arial"/>
                <a:cs typeface="Arial"/>
                <a:hlinkClick r:id="rId3">
                  <a:extLst>
                    <a:ext uri="{A12FA001-AC4F-418D-AE19-62706E023703}">
                      <ahyp:hlinkClr xmlns:ahyp="http://schemas.microsoft.com/office/drawing/2018/hyperlinkcolor" val="tx"/>
                    </a:ext>
                  </a:extLst>
                </a:hlinkClick>
              </a:rPr>
              <a:t>utilisation-</a:t>
            </a:r>
            <a:r>
              <a:rPr lang="fr-CA" sz="1000" spc="-10" noProof="0" dirty="0">
                <a:latin typeface="Arial"/>
                <a:cs typeface="Arial"/>
              </a:rPr>
              <a:t> </a:t>
            </a:r>
            <a:r>
              <a:rPr lang="fr-CA" sz="1000" spc="-10" noProof="0" dirty="0" err="1">
                <a:latin typeface="Arial"/>
                <a:cs typeface="Arial"/>
              </a:rPr>
              <a:t>clozapine.pdf</a:t>
            </a:r>
            <a:endParaRPr lang="fr-CA" sz="1000" noProof="0" dirty="0">
              <a:latin typeface="Arial"/>
              <a:cs typeface="Arial"/>
            </a:endParaRPr>
          </a:p>
          <a:p>
            <a:pPr marL="12700">
              <a:lnSpc>
                <a:spcPct val="100000"/>
              </a:lnSpc>
              <a:spcBef>
                <a:spcPts val="795"/>
              </a:spcBef>
            </a:pPr>
            <a:r>
              <a:rPr lang="fr-CA" sz="1000" b="1" spc="-225" noProof="0" dirty="0">
                <a:latin typeface="Arial"/>
                <a:cs typeface="Arial"/>
              </a:rPr>
              <a:t>INESSS.</a:t>
            </a:r>
            <a:r>
              <a:rPr lang="fr-CA" sz="1000" b="1" spc="-85" noProof="0" dirty="0">
                <a:latin typeface="Arial"/>
                <a:cs typeface="Arial"/>
              </a:rPr>
              <a:t> </a:t>
            </a:r>
            <a:r>
              <a:rPr lang="fr-CA" sz="1000" i="1" spc="-85" noProof="0" dirty="0">
                <a:latin typeface="Arial"/>
                <a:cs typeface="Arial"/>
              </a:rPr>
              <a:t>Antipsychotiques</a:t>
            </a:r>
            <a:r>
              <a:rPr lang="fr-CA" sz="1000" i="1" spc="-50" noProof="0" dirty="0">
                <a:latin typeface="Arial"/>
                <a:cs typeface="Arial"/>
              </a:rPr>
              <a:t> </a:t>
            </a:r>
            <a:r>
              <a:rPr lang="fr-CA" sz="1000" i="1" spc="-75" noProof="0" dirty="0">
                <a:latin typeface="Arial"/>
                <a:cs typeface="Arial"/>
              </a:rPr>
              <a:t>atypiques</a:t>
            </a:r>
            <a:r>
              <a:rPr lang="fr-CA" sz="1000" i="1" spc="-90" noProof="0" dirty="0">
                <a:latin typeface="Arial"/>
                <a:cs typeface="Arial"/>
              </a:rPr>
              <a:t> </a:t>
            </a:r>
            <a:r>
              <a:rPr lang="fr-CA" sz="1000" i="1" spc="-95" noProof="0" dirty="0">
                <a:latin typeface="Arial"/>
                <a:cs typeface="Arial"/>
              </a:rPr>
              <a:t>–</a:t>
            </a:r>
            <a:r>
              <a:rPr lang="fr-CA" sz="1000" i="1" spc="-50" noProof="0" dirty="0">
                <a:latin typeface="Arial"/>
                <a:cs typeface="Arial"/>
              </a:rPr>
              <a:t> </a:t>
            </a:r>
            <a:r>
              <a:rPr lang="fr-CA" sz="1000" i="1" spc="-110" noProof="0" dirty="0">
                <a:latin typeface="Arial"/>
                <a:cs typeface="Arial"/>
              </a:rPr>
              <a:t>Guide</a:t>
            </a:r>
            <a:r>
              <a:rPr lang="fr-CA" sz="1000" i="1" spc="-55" noProof="0" dirty="0">
                <a:latin typeface="Arial"/>
                <a:cs typeface="Arial"/>
              </a:rPr>
              <a:t> </a:t>
            </a:r>
            <a:r>
              <a:rPr lang="fr-CA" sz="1000" i="1" spc="-100" noProof="0" dirty="0">
                <a:latin typeface="Arial"/>
                <a:cs typeface="Arial"/>
              </a:rPr>
              <a:t>d’usage</a:t>
            </a:r>
            <a:r>
              <a:rPr lang="fr-CA" sz="1000" i="1" spc="-55" noProof="0" dirty="0">
                <a:latin typeface="Arial"/>
                <a:cs typeface="Arial"/>
              </a:rPr>
              <a:t> </a:t>
            </a:r>
            <a:r>
              <a:rPr lang="fr-CA" sz="1000" i="1" spc="-40" noProof="0" dirty="0">
                <a:latin typeface="Arial"/>
                <a:cs typeface="Arial"/>
              </a:rPr>
              <a:t>optimal</a:t>
            </a:r>
            <a:r>
              <a:rPr lang="fr-CA" sz="1000" spc="-40" noProof="0" dirty="0">
                <a:latin typeface="Arial"/>
                <a:cs typeface="Arial"/>
              </a:rPr>
              <a:t>,</a:t>
            </a:r>
            <a:r>
              <a:rPr lang="fr-CA" sz="1000" spc="-30" noProof="0" dirty="0">
                <a:latin typeface="Arial"/>
                <a:cs typeface="Arial"/>
              </a:rPr>
              <a:t> </a:t>
            </a:r>
            <a:r>
              <a:rPr lang="fr-CA" sz="1000" spc="-20" noProof="0" dirty="0">
                <a:latin typeface="Arial"/>
                <a:cs typeface="Arial"/>
              </a:rPr>
              <a:t>2022</a:t>
            </a:r>
            <a:endParaRPr lang="fr-CA" sz="1000" noProof="0" dirty="0">
              <a:latin typeface="Arial"/>
              <a:cs typeface="Arial"/>
            </a:endParaRPr>
          </a:p>
        </p:txBody>
      </p:sp>
      <p:sp>
        <p:nvSpPr>
          <p:cNvPr id="6" name="Espace réservé du numéro de diapositive 5">
            <a:extLst>
              <a:ext uri="{FF2B5EF4-FFF2-40B4-BE49-F238E27FC236}">
                <a16:creationId xmlns:a16="http://schemas.microsoft.com/office/drawing/2014/main" id="{F1430E52-3FCB-B9F6-A3E3-DDE2087EBB19}"/>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229" noProof="0"/>
              <a:t>Oubli</a:t>
            </a:r>
            <a:r>
              <a:rPr lang="fr-CA" spc="-260" noProof="0"/>
              <a:t> </a:t>
            </a:r>
            <a:r>
              <a:rPr lang="fr-CA" spc="-290" noProof="0"/>
              <a:t>de</a:t>
            </a:r>
            <a:r>
              <a:rPr lang="fr-CA" spc="-250" noProof="0"/>
              <a:t> </a:t>
            </a:r>
            <a:r>
              <a:rPr lang="fr-CA" spc="-375" noProof="0"/>
              <a:t>dose</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1825688"/>
            <a:ext cx="10173970" cy="5182188"/>
          </a:xfrm>
          <a:prstGeom prst="rect">
            <a:avLst/>
          </a:prstGeom>
        </p:spPr>
        <p:txBody>
          <a:bodyPr vert="horz" wrap="square" lIns="0" tIns="107950" rIns="0" bIns="0" rtlCol="0">
            <a:normAutofit/>
          </a:bodyPr>
          <a:lstStyle/>
          <a:p>
            <a:pPr marL="12700">
              <a:lnSpc>
                <a:spcPct val="100000"/>
              </a:lnSpc>
              <a:spcBef>
                <a:spcPts val="850"/>
              </a:spcBef>
            </a:pPr>
            <a:r>
              <a:rPr lang="fr-CA" sz="2000" spc="-114" noProof="0">
                <a:latin typeface="Arial"/>
                <a:cs typeface="Arial"/>
              </a:rPr>
              <a:t>Omission</a:t>
            </a:r>
            <a:r>
              <a:rPr lang="fr-CA" sz="2000" spc="-90" noProof="0">
                <a:latin typeface="Arial"/>
                <a:cs typeface="Arial"/>
              </a:rPr>
              <a:t> </a:t>
            </a:r>
            <a:r>
              <a:rPr lang="fr-CA" sz="2000" spc="-70" noProof="0">
                <a:latin typeface="Arial"/>
                <a:cs typeface="Arial"/>
              </a:rPr>
              <a:t>d’une</a:t>
            </a:r>
            <a:r>
              <a:rPr lang="fr-CA" sz="2000" spc="-30" noProof="0">
                <a:latin typeface="Arial"/>
                <a:cs typeface="Arial"/>
              </a:rPr>
              <a:t> </a:t>
            </a:r>
            <a:r>
              <a:rPr lang="fr-CA" sz="2000" spc="-135" noProof="0">
                <a:latin typeface="Arial"/>
                <a:cs typeface="Arial"/>
              </a:rPr>
              <a:t>dose</a:t>
            </a:r>
            <a:r>
              <a:rPr lang="fr-CA" sz="2000" spc="-30" noProof="0">
                <a:latin typeface="Arial"/>
                <a:cs typeface="Arial"/>
              </a:rPr>
              <a:t> </a:t>
            </a:r>
            <a:r>
              <a:rPr lang="fr-CA" sz="2000" spc="-95" noProof="0">
                <a:latin typeface="Arial"/>
                <a:cs typeface="Arial"/>
              </a:rPr>
              <a:t>(moins</a:t>
            </a:r>
            <a:r>
              <a:rPr lang="fr-CA" sz="2000" spc="-40" noProof="0">
                <a:latin typeface="Arial"/>
                <a:cs typeface="Arial"/>
              </a:rPr>
              <a:t> </a:t>
            </a:r>
            <a:r>
              <a:rPr lang="fr-CA" sz="2000" spc="-100" noProof="0">
                <a:latin typeface="Arial"/>
                <a:cs typeface="Arial"/>
              </a:rPr>
              <a:t>de</a:t>
            </a:r>
            <a:r>
              <a:rPr lang="fr-CA" sz="2000" spc="-110" noProof="0">
                <a:latin typeface="Arial"/>
                <a:cs typeface="Arial"/>
              </a:rPr>
              <a:t> deux</a:t>
            </a:r>
            <a:r>
              <a:rPr lang="fr-CA" sz="2000" spc="-50" noProof="0">
                <a:latin typeface="Arial"/>
                <a:cs typeface="Arial"/>
              </a:rPr>
              <a:t> </a:t>
            </a:r>
            <a:r>
              <a:rPr lang="fr-CA" sz="2000" spc="-10" noProof="0">
                <a:latin typeface="Arial"/>
                <a:cs typeface="Arial"/>
              </a:rPr>
              <a:t>heures)</a:t>
            </a:r>
            <a:endParaRPr lang="fr-CA" sz="2000" noProof="0">
              <a:latin typeface="Arial"/>
              <a:cs typeface="Arial"/>
            </a:endParaRPr>
          </a:p>
          <a:p>
            <a:pPr marL="192405" indent="-179705">
              <a:lnSpc>
                <a:spcPts val="2290"/>
              </a:lnSpc>
              <a:spcBef>
                <a:spcPts val="755"/>
              </a:spcBef>
              <a:buChar char="•"/>
              <a:tabLst>
                <a:tab pos="192405" algn="l"/>
              </a:tabLst>
            </a:pPr>
            <a:r>
              <a:rPr lang="fr-CA" sz="2000" spc="-105" noProof="0">
                <a:latin typeface="Arial"/>
                <a:cs typeface="Arial"/>
              </a:rPr>
              <a:t>Une</a:t>
            </a:r>
            <a:r>
              <a:rPr lang="fr-CA" sz="2000" spc="-110" noProof="0">
                <a:latin typeface="Arial"/>
                <a:cs typeface="Arial"/>
              </a:rPr>
              <a:t> </a:t>
            </a:r>
            <a:r>
              <a:rPr lang="fr-CA" sz="2000" spc="-135" noProof="0">
                <a:latin typeface="Arial"/>
                <a:cs typeface="Arial"/>
              </a:rPr>
              <a:t>dose</a:t>
            </a:r>
            <a:r>
              <a:rPr lang="fr-CA" sz="2000" spc="-30" noProof="0">
                <a:latin typeface="Arial"/>
                <a:cs typeface="Arial"/>
              </a:rPr>
              <a:t> </a:t>
            </a:r>
            <a:r>
              <a:rPr lang="fr-CA" sz="2000" spc="-100" noProof="0">
                <a:latin typeface="Arial"/>
                <a:cs typeface="Arial"/>
              </a:rPr>
              <a:t>de</a:t>
            </a:r>
            <a:r>
              <a:rPr lang="fr-CA" sz="2000" spc="-110" noProof="0">
                <a:latin typeface="Arial"/>
                <a:cs typeface="Arial"/>
              </a:rPr>
              <a:t> clozapine</a:t>
            </a:r>
            <a:r>
              <a:rPr lang="fr-CA" sz="2000" spc="-30" noProof="0">
                <a:latin typeface="Arial"/>
                <a:cs typeface="Arial"/>
              </a:rPr>
              <a:t> </a:t>
            </a:r>
            <a:r>
              <a:rPr lang="fr-CA" sz="2000" spc="-100" noProof="0">
                <a:latin typeface="Arial"/>
                <a:cs typeface="Arial"/>
              </a:rPr>
              <a:t>omise</a:t>
            </a:r>
            <a:r>
              <a:rPr lang="fr-CA" sz="2000" spc="-110" noProof="0">
                <a:latin typeface="Arial"/>
                <a:cs typeface="Arial"/>
              </a:rPr>
              <a:t> </a:t>
            </a:r>
            <a:r>
              <a:rPr lang="fr-CA" sz="2000" spc="-50" noProof="0">
                <a:latin typeface="Arial"/>
                <a:cs typeface="Arial"/>
              </a:rPr>
              <a:t>peut</a:t>
            </a:r>
            <a:r>
              <a:rPr lang="fr-CA" sz="2000" spc="-75" noProof="0">
                <a:latin typeface="Arial"/>
                <a:cs typeface="Arial"/>
              </a:rPr>
              <a:t> </a:t>
            </a:r>
            <a:r>
              <a:rPr lang="fr-CA" sz="2000" spc="-20" noProof="0">
                <a:latin typeface="Arial"/>
                <a:cs typeface="Arial"/>
              </a:rPr>
              <a:t>être</a:t>
            </a:r>
            <a:r>
              <a:rPr lang="fr-CA" sz="2000" spc="-30" noProof="0">
                <a:latin typeface="Arial"/>
                <a:cs typeface="Arial"/>
              </a:rPr>
              <a:t> </a:t>
            </a:r>
            <a:r>
              <a:rPr lang="fr-CA" sz="2000" spc="-70" noProof="0">
                <a:latin typeface="Arial"/>
                <a:cs typeface="Arial"/>
              </a:rPr>
              <a:t>administrée</a:t>
            </a:r>
            <a:r>
              <a:rPr lang="fr-CA" sz="2000" spc="-110" noProof="0">
                <a:latin typeface="Arial"/>
                <a:cs typeface="Arial"/>
              </a:rPr>
              <a:t> </a:t>
            </a:r>
            <a:r>
              <a:rPr lang="fr-CA" sz="2000" spc="-60" noProof="0">
                <a:latin typeface="Arial"/>
                <a:cs typeface="Arial"/>
              </a:rPr>
              <a:t>immédiatement</a:t>
            </a:r>
            <a:r>
              <a:rPr lang="fr-CA" sz="2000" spc="-75" noProof="0">
                <a:latin typeface="Arial"/>
                <a:cs typeface="Arial"/>
              </a:rPr>
              <a:t> </a:t>
            </a:r>
            <a:r>
              <a:rPr lang="fr-CA" sz="2000" spc="-30" noProof="0">
                <a:latin typeface="Arial"/>
                <a:cs typeface="Arial"/>
              </a:rPr>
              <a:t>s’il</a:t>
            </a:r>
            <a:r>
              <a:rPr lang="fr-CA" sz="2000" spc="-95" noProof="0">
                <a:latin typeface="Arial"/>
                <a:cs typeface="Arial"/>
              </a:rPr>
              <a:t> </a:t>
            </a:r>
            <a:r>
              <a:rPr lang="fr-CA" sz="2000" spc="-110" noProof="0">
                <a:latin typeface="Arial"/>
                <a:cs typeface="Arial"/>
              </a:rPr>
              <a:t>s’est</a:t>
            </a:r>
            <a:r>
              <a:rPr lang="fr-CA" sz="2000" spc="-75" noProof="0">
                <a:latin typeface="Arial"/>
                <a:cs typeface="Arial"/>
              </a:rPr>
              <a:t> </a:t>
            </a:r>
            <a:r>
              <a:rPr lang="fr-CA" sz="2000" spc="-105" noProof="0">
                <a:latin typeface="Arial"/>
                <a:cs typeface="Arial"/>
              </a:rPr>
              <a:t>écoulé</a:t>
            </a:r>
            <a:r>
              <a:rPr lang="fr-CA" sz="2000" spc="-30" noProof="0">
                <a:latin typeface="Arial"/>
                <a:cs typeface="Arial"/>
              </a:rPr>
              <a:t> </a:t>
            </a:r>
            <a:r>
              <a:rPr lang="fr-CA" sz="2000" spc="-95" noProof="0">
                <a:latin typeface="Arial"/>
                <a:cs typeface="Arial"/>
              </a:rPr>
              <a:t>moins</a:t>
            </a:r>
            <a:r>
              <a:rPr lang="fr-CA" sz="2000" spc="-40" noProof="0">
                <a:latin typeface="Arial"/>
                <a:cs typeface="Arial"/>
              </a:rPr>
              <a:t> </a:t>
            </a:r>
            <a:r>
              <a:rPr lang="fr-CA" sz="2000" spc="-100" noProof="0">
                <a:latin typeface="Arial"/>
                <a:cs typeface="Arial"/>
              </a:rPr>
              <a:t>de</a:t>
            </a:r>
            <a:r>
              <a:rPr lang="fr-CA" sz="2000" spc="-110" noProof="0">
                <a:latin typeface="Arial"/>
                <a:cs typeface="Arial"/>
              </a:rPr>
              <a:t> </a:t>
            </a:r>
            <a:r>
              <a:rPr lang="fr-CA" sz="2000" spc="-50" noProof="0">
                <a:latin typeface="Arial"/>
                <a:cs typeface="Arial"/>
              </a:rPr>
              <a:t>2</a:t>
            </a:r>
            <a:endParaRPr lang="fr-CA" sz="2000" noProof="0">
              <a:latin typeface="Arial"/>
              <a:cs typeface="Arial"/>
            </a:endParaRPr>
          </a:p>
          <a:p>
            <a:pPr marL="12700">
              <a:lnSpc>
                <a:spcPts val="2290"/>
              </a:lnSpc>
            </a:pPr>
            <a:r>
              <a:rPr lang="fr-CA" sz="2000" spc="-100" noProof="0">
                <a:latin typeface="Arial"/>
                <a:cs typeface="Arial"/>
              </a:rPr>
              <a:t>heures</a:t>
            </a:r>
            <a:r>
              <a:rPr lang="fr-CA" sz="2000" spc="-130" noProof="0">
                <a:latin typeface="Arial"/>
                <a:cs typeface="Arial"/>
              </a:rPr>
              <a:t> </a:t>
            </a:r>
            <a:r>
              <a:rPr lang="fr-CA" sz="2000" spc="-90" noProof="0">
                <a:latin typeface="Arial"/>
                <a:cs typeface="Arial"/>
              </a:rPr>
              <a:t>depuis</a:t>
            </a:r>
            <a:r>
              <a:rPr lang="fr-CA" sz="2000" spc="-130" noProof="0">
                <a:latin typeface="Arial"/>
                <a:cs typeface="Arial"/>
              </a:rPr>
              <a:t> </a:t>
            </a:r>
            <a:r>
              <a:rPr lang="fr-CA" sz="2000" spc="-50" noProof="0">
                <a:latin typeface="Arial"/>
                <a:cs typeface="Arial"/>
              </a:rPr>
              <a:t>le</a:t>
            </a:r>
            <a:r>
              <a:rPr lang="fr-CA" sz="2000" spc="-40" noProof="0">
                <a:latin typeface="Arial"/>
                <a:cs typeface="Arial"/>
              </a:rPr>
              <a:t> </a:t>
            </a:r>
            <a:r>
              <a:rPr lang="fr-CA" sz="2000" spc="-60" noProof="0">
                <a:latin typeface="Arial"/>
                <a:cs typeface="Arial"/>
              </a:rPr>
              <a:t>moment</a:t>
            </a:r>
            <a:r>
              <a:rPr lang="fr-CA" sz="2000" spc="-85" noProof="0">
                <a:latin typeface="Arial"/>
                <a:cs typeface="Arial"/>
              </a:rPr>
              <a:t> </a:t>
            </a:r>
            <a:r>
              <a:rPr lang="fr-CA" sz="2000" spc="-65" noProof="0">
                <a:latin typeface="Arial"/>
                <a:cs typeface="Arial"/>
              </a:rPr>
              <a:t>prévu</a:t>
            </a:r>
            <a:r>
              <a:rPr lang="fr-CA" sz="2000" spc="-95" noProof="0">
                <a:latin typeface="Arial"/>
                <a:cs typeface="Arial"/>
              </a:rPr>
              <a:t> </a:t>
            </a:r>
            <a:br>
              <a:rPr lang="fr-CA" sz="2000" spc="-95" noProof="0">
                <a:latin typeface="Arial"/>
                <a:cs typeface="Arial"/>
              </a:rPr>
            </a:br>
            <a:endParaRPr lang="fr-CA" sz="2000" spc="-95" noProof="0">
              <a:latin typeface="Arial"/>
              <a:cs typeface="Arial"/>
            </a:endParaRPr>
          </a:p>
          <a:p>
            <a:pPr marL="12700">
              <a:lnSpc>
                <a:spcPts val="2290"/>
              </a:lnSpc>
            </a:pPr>
            <a:r>
              <a:rPr lang="fr-CA" sz="2000" spc="-30" noProof="0">
                <a:latin typeface="Arial"/>
                <a:cs typeface="Arial"/>
              </a:rPr>
              <a:t>Interruption</a:t>
            </a:r>
            <a:r>
              <a:rPr lang="fr-CA" sz="2000" spc="-100" noProof="0">
                <a:latin typeface="Arial"/>
                <a:cs typeface="Arial"/>
              </a:rPr>
              <a:t> de</a:t>
            </a:r>
            <a:r>
              <a:rPr lang="fr-CA" sz="2000" spc="-114" noProof="0">
                <a:latin typeface="Arial"/>
                <a:cs typeface="Arial"/>
              </a:rPr>
              <a:t> </a:t>
            </a:r>
            <a:r>
              <a:rPr lang="fr-CA" sz="2000" spc="-95" noProof="0">
                <a:latin typeface="Arial"/>
                <a:cs typeface="Arial"/>
              </a:rPr>
              <a:t>plus</a:t>
            </a:r>
            <a:r>
              <a:rPr lang="fr-CA" sz="2000" spc="-50" noProof="0">
                <a:latin typeface="Arial"/>
                <a:cs typeface="Arial"/>
              </a:rPr>
              <a:t> </a:t>
            </a:r>
            <a:r>
              <a:rPr lang="fr-CA" sz="2000" spc="-100" noProof="0">
                <a:latin typeface="Arial"/>
                <a:cs typeface="Arial"/>
              </a:rPr>
              <a:t>de</a:t>
            </a:r>
            <a:r>
              <a:rPr lang="fr-CA" sz="2000" spc="-120" noProof="0">
                <a:latin typeface="Arial"/>
                <a:cs typeface="Arial"/>
              </a:rPr>
              <a:t> </a:t>
            </a:r>
            <a:r>
              <a:rPr lang="fr-CA" sz="2000" spc="-95" noProof="0">
                <a:latin typeface="Arial"/>
                <a:cs typeface="Arial"/>
              </a:rPr>
              <a:t>2</a:t>
            </a:r>
            <a:r>
              <a:rPr lang="fr-CA" sz="2000" spc="-60" noProof="0">
                <a:latin typeface="Arial"/>
                <a:cs typeface="Arial"/>
              </a:rPr>
              <a:t> </a:t>
            </a:r>
            <a:r>
              <a:rPr lang="fr-CA" sz="2000" spc="-114" noProof="0">
                <a:latin typeface="Arial"/>
                <a:cs typeface="Arial"/>
              </a:rPr>
              <a:t>heures</a:t>
            </a:r>
            <a:r>
              <a:rPr lang="fr-CA" sz="2000" spc="-45" noProof="0">
                <a:latin typeface="Arial"/>
                <a:cs typeface="Arial"/>
              </a:rPr>
              <a:t> </a:t>
            </a:r>
            <a:r>
              <a:rPr lang="fr-CA" sz="2000" noProof="0">
                <a:latin typeface="Arial"/>
                <a:cs typeface="Arial"/>
              </a:rPr>
              <a:t>et</a:t>
            </a:r>
            <a:r>
              <a:rPr lang="fr-CA" sz="2000" spc="-90" noProof="0">
                <a:latin typeface="Arial"/>
                <a:cs typeface="Arial"/>
              </a:rPr>
              <a:t> </a:t>
            </a:r>
            <a:r>
              <a:rPr lang="fr-CA" sz="2000" spc="-100" noProof="0">
                <a:latin typeface="Arial"/>
                <a:cs typeface="Arial"/>
              </a:rPr>
              <a:t>de</a:t>
            </a:r>
            <a:r>
              <a:rPr lang="fr-CA" sz="2000" spc="-114" noProof="0">
                <a:latin typeface="Arial"/>
                <a:cs typeface="Arial"/>
              </a:rPr>
              <a:t> </a:t>
            </a:r>
            <a:r>
              <a:rPr lang="fr-CA" sz="2000" spc="-80" noProof="0">
                <a:latin typeface="Arial"/>
                <a:cs typeface="Arial"/>
              </a:rPr>
              <a:t>moins</a:t>
            </a:r>
            <a:r>
              <a:rPr lang="fr-CA" sz="2000" spc="-130" noProof="0">
                <a:latin typeface="Arial"/>
                <a:cs typeface="Arial"/>
              </a:rPr>
              <a:t> </a:t>
            </a:r>
            <a:r>
              <a:rPr lang="fr-CA" sz="2000" spc="-100" noProof="0">
                <a:latin typeface="Arial"/>
                <a:cs typeface="Arial"/>
              </a:rPr>
              <a:t>de</a:t>
            </a:r>
            <a:r>
              <a:rPr lang="fr-CA" sz="2000" spc="-40" noProof="0">
                <a:latin typeface="Arial"/>
                <a:cs typeface="Arial"/>
              </a:rPr>
              <a:t> </a:t>
            </a:r>
            <a:r>
              <a:rPr lang="fr-CA" sz="2000" spc="-125" noProof="0">
                <a:latin typeface="Arial"/>
                <a:cs typeface="Arial"/>
              </a:rPr>
              <a:t>48</a:t>
            </a:r>
            <a:r>
              <a:rPr lang="fr-CA" sz="2000" spc="-60" noProof="0">
                <a:latin typeface="Arial"/>
                <a:cs typeface="Arial"/>
              </a:rPr>
              <a:t> </a:t>
            </a:r>
            <a:r>
              <a:rPr lang="fr-CA" sz="2000" spc="-10" noProof="0">
                <a:latin typeface="Arial"/>
                <a:cs typeface="Arial"/>
              </a:rPr>
              <a:t>heures</a:t>
            </a:r>
            <a:endParaRPr lang="fr-CA" sz="2000" noProof="0">
              <a:latin typeface="Arial"/>
              <a:cs typeface="Arial"/>
            </a:endParaRPr>
          </a:p>
          <a:p>
            <a:pPr marL="12700" marR="5080" indent="179705">
              <a:lnSpc>
                <a:spcPct val="90100"/>
              </a:lnSpc>
              <a:spcBef>
                <a:spcPts val="990"/>
              </a:spcBef>
              <a:buChar char="•"/>
              <a:tabLst>
                <a:tab pos="192405" algn="l"/>
              </a:tabLst>
            </a:pPr>
            <a:r>
              <a:rPr lang="fr-CA" sz="2000" spc="-190" noProof="0">
                <a:latin typeface="Arial"/>
                <a:cs typeface="Arial"/>
              </a:rPr>
              <a:t>Si</a:t>
            </a:r>
            <a:r>
              <a:rPr lang="fr-CA" sz="2000" spc="-105" noProof="0">
                <a:latin typeface="Arial"/>
                <a:cs typeface="Arial"/>
              </a:rPr>
              <a:t> </a:t>
            </a:r>
            <a:r>
              <a:rPr lang="fr-CA" sz="2000" spc="-95" noProof="0">
                <a:latin typeface="Arial"/>
                <a:cs typeface="Arial"/>
              </a:rPr>
              <a:t>moins</a:t>
            </a:r>
            <a:r>
              <a:rPr lang="fr-CA" sz="2000" spc="-45" noProof="0">
                <a:latin typeface="Arial"/>
                <a:cs typeface="Arial"/>
              </a:rPr>
              <a:t> </a:t>
            </a:r>
            <a:r>
              <a:rPr lang="fr-CA" sz="2000" spc="-100" noProof="0">
                <a:latin typeface="Arial"/>
                <a:cs typeface="Arial"/>
              </a:rPr>
              <a:t>de</a:t>
            </a:r>
            <a:r>
              <a:rPr lang="fr-CA" sz="2000" spc="-120" noProof="0">
                <a:latin typeface="Arial"/>
                <a:cs typeface="Arial"/>
              </a:rPr>
              <a:t> </a:t>
            </a:r>
            <a:r>
              <a:rPr lang="fr-CA" sz="2000" spc="-85" noProof="0">
                <a:latin typeface="Arial"/>
                <a:cs typeface="Arial"/>
              </a:rPr>
              <a:t>48</a:t>
            </a:r>
            <a:r>
              <a:rPr lang="fr-CA" sz="2000" spc="-140" noProof="0">
                <a:latin typeface="Arial"/>
                <a:cs typeface="Arial"/>
              </a:rPr>
              <a:t> </a:t>
            </a:r>
            <a:r>
              <a:rPr lang="fr-CA" sz="2000" spc="-100" noProof="0">
                <a:latin typeface="Arial"/>
                <a:cs typeface="Arial"/>
              </a:rPr>
              <a:t>heures</a:t>
            </a:r>
            <a:r>
              <a:rPr lang="fr-CA" sz="2000" spc="-125" noProof="0">
                <a:latin typeface="Arial"/>
                <a:cs typeface="Arial"/>
              </a:rPr>
              <a:t> </a:t>
            </a:r>
            <a:r>
              <a:rPr lang="fr-CA" sz="2000" spc="-155" noProof="0">
                <a:latin typeface="Arial"/>
                <a:cs typeface="Arial"/>
              </a:rPr>
              <a:t>se</a:t>
            </a:r>
            <a:r>
              <a:rPr lang="fr-CA" sz="2000" spc="-120" noProof="0">
                <a:latin typeface="Arial"/>
                <a:cs typeface="Arial"/>
              </a:rPr>
              <a:t> </a:t>
            </a:r>
            <a:r>
              <a:rPr lang="fr-CA" sz="2000" spc="-75" noProof="0">
                <a:latin typeface="Arial"/>
                <a:cs typeface="Arial"/>
              </a:rPr>
              <a:t>sont</a:t>
            </a:r>
            <a:r>
              <a:rPr lang="fr-CA" sz="2000" spc="-85" noProof="0">
                <a:latin typeface="Arial"/>
                <a:cs typeface="Arial"/>
              </a:rPr>
              <a:t> </a:t>
            </a:r>
            <a:r>
              <a:rPr lang="fr-CA" sz="2000" spc="-110" noProof="0">
                <a:latin typeface="Arial"/>
                <a:cs typeface="Arial"/>
              </a:rPr>
              <a:t>écoulées</a:t>
            </a:r>
            <a:r>
              <a:rPr lang="fr-CA" sz="2000" spc="-125" noProof="0">
                <a:latin typeface="Arial"/>
                <a:cs typeface="Arial"/>
              </a:rPr>
              <a:t> </a:t>
            </a:r>
            <a:r>
              <a:rPr lang="fr-CA" sz="2000" spc="-90" noProof="0">
                <a:latin typeface="Arial"/>
                <a:cs typeface="Arial"/>
              </a:rPr>
              <a:t>depuis</a:t>
            </a:r>
            <a:r>
              <a:rPr lang="fr-CA" sz="2000" spc="-130" noProof="0">
                <a:latin typeface="Arial"/>
                <a:cs typeface="Arial"/>
              </a:rPr>
              <a:t> </a:t>
            </a:r>
            <a:r>
              <a:rPr lang="fr-CA" sz="2000" spc="-40" noProof="0">
                <a:latin typeface="Arial"/>
                <a:cs typeface="Arial"/>
              </a:rPr>
              <a:t>l’arrêt</a:t>
            </a:r>
            <a:r>
              <a:rPr lang="fr-CA" sz="2000" spc="-85" noProof="0">
                <a:latin typeface="Arial"/>
                <a:cs typeface="Arial"/>
              </a:rPr>
              <a:t> </a:t>
            </a:r>
            <a:r>
              <a:rPr lang="fr-CA" sz="2000" spc="-100" noProof="0">
                <a:latin typeface="Arial"/>
                <a:cs typeface="Arial"/>
              </a:rPr>
              <a:t>de</a:t>
            </a:r>
            <a:r>
              <a:rPr lang="fr-CA" sz="2000" spc="-40" noProof="0">
                <a:latin typeface="Arial"/>
                <a:cs typeface="Arial"/>
              </a:rPr>
              <a:t> </a:t>
            </a:r>
            <a:r>
              <a:rPr lang="fr-CA" sz="2000" spc="-85" noProof="0">
                <a:latin typeface="Arial"/>
                <a:cs typeface="Arial"/>
              </a:rPr>
              <a:t>la</a:t>
            </a:r>
            <a:r>
              <a:rPr lang="fr-CA" sz="2000" spc="-80" noProof="0">
                <a:latin typeface="Arial"/>
                <a:cs typeface="Arial"/>
              </a:rPr>
              <a:t> </a:t>
            </a:r>
            <a:r>
              <a:rPr lang="fr-CA" sz="2000" spc="-100" noProof="0">
                <a:latin typeface="Arial"/>
                <a:cs typeface="Arial"/>
              </a:rPr>
              <a:t>clozapine,</a:t>
            </a:r>
            <a:r>
              <a:rPr lang="fr-CA" sz="2000" spc="-65" noProof="0">
                <a:latin typeface="Arial"/>
                <a:cs typeface="Arial"/>
              </a:rPr>
              <a:t> </a:t>
            </a:r>
            <a:r>
              <a:rPr lang="fr-CA" sz="2000" spc="-85" noProof="0">
                <a:latin typeface="Arial"/>
                <a:cs typeface="Arial"/>
              </a:rPr>
              <a:t>la</a:t>
            </a:r>
            <a:r>
              <a:rPr lang="fr-CA" sz="2000" spc="-80" noProof="0">
                <a:latin typeface="Arial"/>
                <a:cs typeface="Arial"/>
              </a:rPr>
              <a:t> </a:t>
            </a:r>
            <a:r>
              <a:rPr lang="fr-CA" sz="2000" spc="-135" noProof="0">
                <a:latin typeface="Arial"/>
                <a:cs typeface="Arial"/>
              </a:rPr>
              <a:t>dose</a:t>
            </a:r>
            <a:r>
              <a:rPr lang="fr-CA" sz="2000" spc="-35" noProof="0">
                <a:latin typeface="Arial"/>
                <a:cs typeface="Arial"/>
              </a:rPr>
              <a:t> </a:t>
            </a:r>
            <a:r>
              <a:rPr lang="fr-CA" sz="2000" spc="-50" noProof="0">
                <a:latin typeface="Arial"/>
                <a:cs typeface="Arial"/>
              </a:rPr>
              <a:t>peut</a:t>
            </a:r>
            <a:r>
              <a:rPr lang="fr-CA" sz="2000" spc="-85" noProof="0">
                <a:latin typeface="Arial"/>
                <a:cs typeface="Arial"/>
              </a:rPr>
              <a:t> </a:t>
            </a:r>
            <a:r>
              <a:rPr lang="fr-CA" sz="2000" spc="-20" noProof="0">
                <a:latin typeface="Arial"/>
                <a:cs typeface="Arial"/>
              </a:rPr>
              <a:t>être</a:t>
            </a:r>
            <a:r>
              <a:rPr lang="fr-CA" sz="2000" spc="-40" noProof="0">
                <a:latin typeface="Arial"/>
                <a:cs typeface="Arial"/>
              </a:rPr>
              <a:t> </a:t>
            </a:r>
            <a:r>
              <a:rPr lang="fr-CA" sz="2000" spc="-45" noProof="0">
                <a:latin typeface="Arial"/>
                <a:cs typeface="Arial"/>
              </a:rPr>
              <a:t>réduite</a:t>
            </a:r>
            <a:r>
              <a:rPr lang="fr-CA" sz="2000" spc="-120" noProof="0">
                <a:latin typeface="Arial"/>
                <a:cs typeface="Arial"/>
              </a:rPr>
              <a:t> </a:t>
            </a:r>
            <a:r>
              <a:rPr lang="fr-CA" sz="2000" spc="-25" noProof="0">
                <a:latin typeface="Arial"/>
                <a:cs typeface="Arial"/>
              </a:rPr>
              <a:t>et </a:t>
            </a:r>
            <a:r>
              <a:rPr lang="fr-CA" sz="2000" spc="-45" noProof="0">
                <a:latin typeface="Arial"/>
                <a:cs typeface="Arial"/>
              </a:rPr>
              <a:t>l’horaire</a:t>
            </a:r>
            <a:r>
              <a:rPr lang="fr-CA" sz="2000" spc="-105" noProof="0">
                <a:latin typeface="Arial"/>
                <a:cs typeface="Arial"/>
              </a:rPr>
              <a:t> </a:t>
            </a:r>
            <a:r>
              <a:rPr lang="fr-CA" sz="2000" spc="-55" noProof="0">
                <a:latin typeface="Arial"/>
                <a:cs typeface="Arial"/>
              </a:rPr>
              <a:t>d’administration</a:t>
            </a:r>
            <a:r>
              <a:rPr lang="fr-CA" sz="2000" spc="-80" noProof="0">
                <a:latin typeface="Arial"/>
                <a:cs typeface="Arial"/>
              </a:rPr>
              <a:t> </a:t>
            </a:r>
            <a:r>
              <a:rPr lang="fr-CA" sz="2000" spc="-50" noProof="0">
                <a:latin typeface="Arial"/>
                <a:cs typeface="Arial"/>
              </a:rPr>
              <a:t>peut</a:t>
            </a:r>
            <a:r>
              <a:rPr lang="fr-CA" sz="2000" spc="-70" noProof="0">
                <a:latin typeface="Arial"/>
                <a:cs typeface="Arial"/>
              </a:rPr>
              <a:t> </a:t>
            </a:r>
            <a:r>
              <a:rPr lang="fr-CA" sz="2000" spc="-55" noProof="0">
                <a:latin typeface="Arial"/>
                <a:cs typeface="Arial"/>
              </a:rPr>
              <a:t>varier</a:t>
            </a:r>
            <a:r>
              <a:rPr lang="fr-CA" sz="2000" spc="-105" noProof="0">
                <a:latin typeface="Arial"/>
                <a:cs typeface="Arial"/>
              </a:rPr>
              <a:t> </a:t>
            </a:r>
            <a:r>
              <a:rPr lang="fr-CA" sz="2000" spc="-95" noProof="0">
                <a:latin typeface="Arial"/>
                <a:cs typeface="Arial"/>
              </a:rPr>
              <a:t>selon</a:t>
            </a:r>
            <a:r>
              <a:rPr lang="fr-CA" sz="2000" spc="-80" noProof="0">
                <a:latin typeface="Arial"/>
                <a:cs typeface="Arial"/>
              </a:rPr>
              <a:t> </a:t>
            </a:r>
            <a:r>
              <a:rPr lang="fr-CA" sz="2000" spc="-65" noProof="0">
                <a:latin typeface="Arial"/>
                <a:cs typeface="Arial"/>
              </a:rPr>
              <a:t>le</a:t>
            </a:r>
            <a:r>
              <a:rPr lang="fr-CA" sz="2000" spc="-105" noProof="0">
                <a:latin typeface="Arial"/>
                <a:cs typeface="Arial"/>
              </a:rPr>
              <a:t> </a:t>
            </a:r>
            <a:r>
              <a:rPr lang="fr-CA" sz="2000" spc="-65" noProof="0">
                <a:latin typeface="Arial"/>
                <a:cs typeface="Arial"/>
              </a:rPr>
              <a:t>jugement</a:t>
            </a:r>
            <a:r>
              <a:rPr lang="fr-CA" sz="2000" spc="-70" noProof="0">
                <a:latin typeface="Arial"/>
                <a:cs typeface="Arial"/>
              </a:rPr>
              <a:t> </a:t>
            </a:r>
            <a:r>
              <a:rPr lang="fr-CA" sz="2000" spc="-65" noProof="0">
                <a:latin typeface="Arial"/>
                <a:cs typeface="Arial"/>
              </a:rPr>
              <a:t>clinique</a:t>
            </a:r>
            <a:r>
              <a:rPr lang="fr-CA" sz="2000" spc="-100" noProof="0">
                <a:latin typeface="Arial"/>
                <a:cs typeface="Arial"/>
              </a:rPr>
              <a:t> </a:t>
            </a:r>
            <a:r>
              <a:rPr lang="fr-CA" sz="2000" spc="-70" noProof="0">
                <a:latin typeface="Arial"/>
                <a:cs typeface="Arial"/>
              </a:rPr>
              <a:t>du</a:t>
            </a:r>
            <a:r>
              <a:rPr lang="fr-CA" sz="2000" spc="-80" noProof="0">
                <a:latin typeface="Arial"/>
                <a:cs typeface="Arial"/>
              </a:rPr>
              <a:t> </a:t>
            </a:r>
            <a:r>
              <a:rPr lang="fr-CA" sz="2000" spc="-95" noProof="0">
                <a:latin typeface="Arial"/>
                <a:cs typeface="Arial"/>
              </a:rPr>
              <a:t>médecin</a:t>
            </a:r>
            <a:r>
              <a:rPr lang="fr-CA" sz="2000" spc="-85" noProof="0">
                <a:latin typeface="Arial"/>
                <a:cs typeface="Arial"/>
              </a:rPr>
              <a:t> </a:t>
            </a:r>
            <a:r>
              <a:rPr lang="fr-CA" sz="2000" spc="-70" noProof="0">
                <a:latin typeface="Arial"/>
                <a:cs typeface="Arial"/>
              </a:rPr>
              <a:t>ou</a:t>
            </a:r>
            <a:r>
              <a:rPr lang="fr-CA" sz="2000" spc="-80" noProof="0">
                <a:latin typeface="Arial"/>
                <a:cs typeface="Arial"/>
              </a:rPr>
              <a:t> </a:t>
            </a:r>
            <a:r>
              <a:rPr lang="fr-CA" sz="2000" spc="-70" noProof="0">
                <a:latin typeface="Arial"/>
                <a:cs typeface="Arial"/>
              </a:rPr>
              <a:t>du</a:t>
            </a:r>
            <a:r>
              <a:rPr lang="fr-CA" sz="2000" spc="-80" noProof="0">
                <a:latin typeface="Arial"/>
                <a:cs typeface="Arial"/>
              </a:rPr>
              <a:t> </a:t>
            </a:r>
            <a:r>
              <a:rPr lang="fr-CA" sz="2000" spc="-10" noProof="0">
                <a:latin typeface="Arial"/>
                <a:cs typeface="Arial"/>
              </a:rPr>
              <a:t>pharmacien. </a:t>
            </a:r>
            <a:r>
              <a:rPr lang="fr-CA" sz="2000" spc="-155" noProof="0">
                <a:latin typeface="Arial"/>
                <a:cs typeface="Arial"/>
              </a:rPr>
              <a:t>Chaque</a:t>
            </a:r>
            <a:r>
              <a:rPr lang="fr-CA" sz="2000" spc="-105" noProof="0">
                <a:latin typeface="Arial"/>
                <a:cs typeface="Arial"/>
              </a:rPr>
              <a:t> </a:t>
            </a:r>
            <a:r>
              <a:rPr lang="fr-CA" sz="2000" spc="-190" noProof="0">
                <a:latin typeface="Arial"/>
                <a:cs typeface="Arial"/>
              </a:rPr>
              <a:t>cas</a:t>
            </a:r>
            <a:r>
              <a:rPr lang="fr-CA" sz="2000" spc="-20" noProof="0">
                <a:latin typeface="Arial"/>
                <a:cs typeface="Arial"/>
              </a:rPr>
              <a:t> </a:t>
            </a:r>
            <a:r>
              <a:rPr lang="fr-CA" sz="2000" noProof="0">
                <a:latin typeface="Arial"/>
                <a:cs typeface="Arial"/>
              </a:rPr>
              <a:t>doit</a:t>
            </a:r>
            <a:r>
              <a:rPr lang="fr-CA" sz="2000" spc="-75" noProof="0">
                <a:latin typeface="Arial"/>
                <a:cs typeface="Arial"/>
              </a:rPr>
              <a:t> </a:t>
            </a:r>
            <a:r>
              <a:rPr lang="fr-CA" sz="2000" spc="-40" noProof="0">
                <a:latin typeface="Arial"/>
                <a:cs typeface="Arial"/>
              </a:rPr>
              <a:t>être</a:t>
            </a:r>
            <a:r>
              <a:rPr lang="fr-CA" sz="2000" spc="-100" noProof="0">
                <a:latin typeface="Arial"/>
                <a:cs typeface="Arial"/>
              </a:rPr>
              <a:t> </a:t>
            </a:r>
            <a:r>
              <a:rPr lang="fr-CA" sz="2000" noProof="0">
                <a:latin typeface="Arial"/>
                <a:cs typeface="Arial"/>
              </a:rPr>
              <a:t>traité</a:t>
            </a:r>
            <a:r>
              <a:rPr lang="fr-CA" sz="2000" spc="-105" noProof="0">
                <a:latin typeface="Arial"/>
                <a:cs typeface="Arial"/>
              </a:rPr>
              <a:t> </a:t>
            </a:r>
            <a:r>
              <a:rPr lang="fr-CA" sz="2000" spc="-55" noProof="0">
                <a:latin typeface="Arial"/>
                <a:cs typeface="Arial"/>
              </a:rPr>
              <a:t>individuellement</a:t>
            </a:r>
            <a:r>
              <a:rPr lang="fr-CA" sz="2000" spc="-75" noProof="0">
                <a:latin typeface="Arial"/>
                <a:cs typeface="Arial"/>
              </a:rPr>
              <a:t> </a:t>
            </a:r>
            <a:r>
              <a:rPr lang="fr-CA" sz="2000" spc="-95" noProof="0">
                <a:latin typeface="Arial"/>
                <a:cs typeface="Arial"/>
              </a:rPr>
              <a:t>selon,</a:t>
            </a:r>
            <a:r>
              <a:rPr lang="fr-CA" sz="2000" spc="-45" noProof="0">
                <a:latin typeface="Arial"/>
                <a:cs typeface="Arial"/>
              </a:rPr>
              <a:t> entre</a:t>
            </a:r>
            <a:r>
              <a:rPr lang="fr-CA" sz="2000" spc="-100" noProof="0">
                <a:latin typeface="Arial"/>
                <a:cs typeface="Arial"/>
              </a:rPr>
              <a:t> </a:t>
            </a:r>
            <a:r>
              <a:rPr lang="fr-CA" sz="2000" spc="-75" noProof="0">
                <a:latin typeface="Arial"/>
                <a:cs typeface="Arial"/>
              </a:rPr>
              <a:t>autres,</a:t>
            </a:r>
            <a:r>
              <a:rPr lang="fr-CA" sz="2000" spc="-50" noProof="0">
                <a:latin typeface="Arial"/>
                <a:cs typeface="Arial"/>
              </a:rPr>
              <a:t> </a:t>
            </a:r>
            <a:r>
              <a:rPr lang="fr-CA" sz="2000" spc="-35" noProof="0">
                <a:latin typeface="Arial"/>
                <a:cs typeface="Arial"/>
              </a:rPr>
              <a:t>l’état</a:t>
            </a:r>
            <a:r>
              <a:rPr lang="fr-CA" sz="2000" spc="-60" noProof="0">
                <a:latin typeface="Arial"/>
                <a:cs typeface="Arial"/>
              </a:rPr>
              <a:t> </a:t>
            </a:r>
            <a:r>
              <a:rPr lang="fr-CA" sz="2000" spc="-65" noProof="0">
                <a:latin typeface="Arial"/>
                <a:cs typeface="Arial"/>
              </a:rPr>
              <a:t>clinique</a:t>
            </a:r>
            <a:r>
              <a:rPr lang="fr-CA" sz="2000" spc="-100" noProof="0">
                <a:latin typeface="Arial"/>
                <a:cs typeface="Arial"/>
              </a:rPr>
              <a:t> de </a:t>
            </a:r>
            <a:r>
              <a:rPr lang="fr-CA" sz="2000" spc="-45" noProof="0">
                <a:latin typeface="Arial"/>
                <a:cs typeface="Arial"/>
              </a:rPr>
              <a:t>la</a:t>
            </a:r>
            <a:r>
              <a:rPr lang="fr-CA" sz="2000" spc="-140" noProof="0">
                <a:latin typeface="Arial"/>
                <a:cs typeface="Arial"/>
              </a:rPr>
              <a:t> </a:t>
            </a:r>
            <a:r>
              <a:rPr lang="fr-CA" sz="2000" spc="-90" noProof="0">
                <a:latin typeface="Arial"/>
                <a:cs typeface="Arial"/>
              </a:rPr>
              <a:t>personne,</a:t>
            </a:r>
            <a:r>
              <a:rPr lang="fr-CA" sz="2000" spc="-130" noProof="0">
                <a:latin typeface="Arial"/>
                <a:cs typeface="Arial"/>
              </a:rPr>
              <a:t> </a:t>
            </a:r>
            <a:r>
              <a:rPr lang="fr-CA" sz="2000" spc="-25" noProof="0">
                <a:latin typeface="Arial"/>
                <a:cs typeface="Arial"/>
              </a:rPr>
              <a:t>la </a:t>
            </a:r>
            <a:r>
              <a:rPr lang="fr-CA" sz="2000" spc="-114" noProof="0">
                <a:latin typeface="Arial"/>
                <a:cs typeface="Arial"/>
              </a:rPr>
              <a:t>dose</a:t>
            </a:r>
            <a:r>
              <a:rPr lang="fr-CA" sz="2000" spc="-95" noProof="0">
                <a:latin typeface="Arial"/>
                <a:cs typeface="Arial"/>
              </a:rPr>
              <a:t> </a:t>
            </a:r>
            <a:r>
              <a:rPr lang="fr-CA" sz="2000" spc="-55" noProof="0">
                <a:latin typeface="Arial"/>
                <a:cs typeface="Arial"/>
              </a:rPr>
              <a:t>utilisée,</a:t>
            </a:r>
            <a:r>
              <a:rPr lang="fr-CA" sz="2000" spc="-120" noProof="0">
                <a:latin typeface="Arial"/>
                <a:cs typeface="Arial"/>
              </a:rPr>
              <a:t> </a:t>
            </a:r>
            <a:r>
              <a:rPr lang="fr-CA" sz="2000" spc="-45" noProof="0">
                <a:latin typeface="Arial"/>
                <a:cs typeface="Arial"/>
              </a:rPr>
              <a:t>l’horaire</a:t>
            </a:r>
            <a:r>
              <a:rPr lang="fr-CA" sz="2000" spc="-90" noProof="0">
                <a:latin typeface="Arial"/>
                <a:cs typeface="Arial"/>
              </a:rPr>
              <a:t> </a:t>
            </a:r>
            <a:r>
              <a:rPr lang="fr-CA" sz="2000" spc="-60" noProof="0">
                <a:latin typeface="Arial"/>
                <a:cs typeface="Arial"/>
              </a:rPr>
              <a:t>d’administration</a:t>
            </a:r>
            <a:r>
              <a:rPr lang="fr-CA" sz="2000" spc="-70" noProof="0">
                <a:latin typeface="Arial"/>
                <a:cs typeface="Arial"/>
              </a:rPr>
              <a:t> </a:t>
            </a:r>
            <a:r>
              <a:rPr lang="fr-CA" sz="2000" noProof="0">
                <a:latin typeface="Arial"/>
                <a:cs typeface="Arial"/>
              </a:rPr>
              <a:t>et</a:t>
            </a:r>
            <a:r>
              <a:rPr lang="fr-CA" sz="2000" spc="-60" noProof="0">
                <a:latin typeface="Arial"/>
                <a:cs typeface="Arial"/>
              </a:rPr>
              <a:t> </a:t>
            </a:r>
            <a:r>
              <a:rPr lang="fr-CA" sz="2000" spc="-50" noProof="0">
                <a:latin typeface="Arial"/>
                <a:cs typeface="Arial"/>
              </a:rPr>
              <a:t>le</a:t>
            </a:r>
            <a:r>
              <a:rPr lang="fr-CA" sz="2000" spc="-10" noProof="0">
                <a:latin typeface="Arial"/>
                <a:cs typeface="Arial"/>
              </a:rPr>
              <a:t> </a:t>
            </a:r>
            <a:r>
              <a:rPr lang="fr-CA" sz="2000" spc="-75" noProof="0">
                <a:latin typeface="Arial"/>
                <a:cs typeface="Arial"/>
              </a:rPr>
              <a:t>nombre</a:t>
            </a:r>
            <a:r>
              <a:rPr lang="fr-CA" sz="2000" spc="-90" noProof="0">
                <a:latin typeface="Arial"/>
                <a:cs typeface="Arial"/>
              </a:rPr>
              <a:t> </a:t>
            </a:r>
            <a:r>
              <a:rPr lang="fr-CA" sz="2000" spc="-80" noProof="0">
                <a:latin typeface="Arial"/>
                <a:cs typeface="Arial"/>
              </a:rPr>
              <a:t>d’heures</a:t>
            </a:r>
            <a:r>
              <a:rPr lang="fr-CA" sz="2000" spc="-105" noProof="0">
                <a:latin typeface="Arial"/>
                <a:cs typeface="Arial"/>
              </a:rPr>
              <a:t> </a:t>
            </a:r>
            <a:r>
              <a:rPr lang="fr-CA" sz="2000" spc="-110" noProof="0">
                <a:latin typeface="Arial"/>
                <a:cs typeface="Arial"/>
              </a:rPr>
              <a:t>écoulées</a:t>
            </a:r>
            <a:r>
              <a:rPr lang="fr-CA" sz="2000" spc="-105" noProof="0">
                <a:latin typeface="Arial"/>
                <a:cs typeface="Arial"/>
              </a:rPr>
              <a:t> </a:t>
            </a:r>
            <a:r>
              <a:rPr lang="fr-CA" sz="2000" spc="-90" noProof="0">
                <a:latin typeface="Arial"/>
                <a:cs typeface="Arial"/>
              </a:rPr>
              <a:t>depuis</a:t>
            </a:r>
            <a:r>
              <a:rPr lang="fr-CA" sz="2000" spc="-100" noProof="0">
                <a:latin typeface="Arial"/>
                <a:cs typeface="Arial"/>
              </a:rPr>
              <a:t> </a:t>
            </a:r>
            <a:r>
              <a:rPr lang="fr-CA" sz="2000" spc="-85" noProof="0">
                <a:latin typeface="Arial"/>
                <a:cs typeface="Arial"/>
              </a:rPr>
              <a:t>la</a:t>
            </a:r>
            <a:r>
              <a:rPr lang="fr-CA" sz="2000" spc="-55" noProof="0">
                <a:latin typeface="Arial"/>
                <a:cs typeface="Arial"/>
              </a:rPr>
              <a:t> </a:t>
            </a:r>
            <a:r>
              <a:rPr lang="fr-CA" sz="2000" spc="-65" noProof="0">
                <a:latin typeface="Arial"/>
                <a:cs typeface="Arial"/>
              </a:rPr>
              <a:t>dernière</a:t>
            </a:r>
            <a:r>
              <a:rPr lang="fr-CA" sz="2000" spc="-90" noProof="0">
                <a:latin typeface="Arial"/>
                <a:cs typeface="Arial"/>
              </a:rPr>
              <a:t> </a:t>
            </a:r>
            <a:r>
              <a:rPr lang="fr-CA" sz="2000" spc="-20" noProof="0">
                <a:latin typeface="Arial"/>
                <a:cs typeface="Arial"/>
              </a:rPr>
              <a:t>dose </a:t>
            </a:r>
            <a:r>
              <a:rPr lang="fr-CA" sz="2000" spc="-75" noProof="0">
                <a:latin typeface="Arial"/>
                <a:cs typeface="Arial"/>
              </a:rPr>
              <a:t>prise.</a:t>
            </a:r>
            <a:r>
              <a:rPr lang="fr-CA" sz="2000" spc="-70" noProof="0">
                <a:latin typeface="Arial"/>
                <a:cs typeface="Arial"/>
              </a:rPr>
              <a:t> </a:t>
            </a:r>
            <a:r>
              <a:rPr lang="fr-CA" sz="2000" spc="-229" noProof="0">
                <a:latin typeface="Arial"/>
                <a:cs typeface="Arial"/>
              </a:rPr>
              <a:t>La</a:t>
            </a:r>
            <a:r>
              <a:rPr lang="fr-CA" sz="2000" spc="-80" noProof="0">
                <a:latin typeface="Arial"/>
                <a:cs typeface="Arial"/>
              </a:rPr>
              <a:t> </a:t>
            </a:r>
            <a:r>
              <a:rPr lang="fr-CA" sz="2000" spc="-114" noProof="0">
                <a:latin typeface="Arial"/>
                <a:cs typeface="Arial"/>
              </a:rPr>
              <a:t>dose</a:t>
            </a:r>
            <a:r>
              <a:rPr lang="fr-CA" sz="2000" spc="-120" noProof="0">
                <a:latin typeface="Arial"/>
                <a:cs typeface="Arial"/>
              </a:rPr>
              <a:t> </a:t>
            </a:r>
            <a:r>
              <a:rPr lang="fr-CA" sz="2000" spc="-50" noProof="0">
                <a:latin typeface="Arial"/>
                <a:cs typeface="Arial"/>
              </a:rPr>
              <a:t>quotidienne</a:t>
            </a:r>
            <a:r>
              <a:rPr lang="fr-CA" sz="2000" spc="-114" noProof="0">
                <a:latin typeface="Arial"/>
                <a:cs typeface="Arial"/>
              </a:rPr>
              <a:t> </a:t>
            </a:r>
            <a:r>
              <a:rPr lang="fr-CA" sz="2000" spc="-65" noProof="0">
                <a:latin typeface="Arial"/>
                <a:cs typeface="Arial"/>
              </a:rPr>
              <a:t>prescrite</a:t>
            </a:r>
            <a:r>
              <a:rPr lang="fr-CA" sz="2000" spc="-45" noProof="0">
                <a:latin typeface="Arial"/>
                <a:cs typeface="Arial"/>
              </a:rPr>
              <a:t> </a:t>
            </a:r>
            <a:r>
              <a:rPr lang="fr-CA" sz="2000" spc="-100" noProof="0">
                <a:latin typeface="Arial"/>
                <a:cs typeface="Arial"/>
              </a:rPr>
              <a:t>ne</a:t>
            </a:r>
            <a:r>
              <a:rPr lang="fr-CA" sz="2000" spc="-114" noProof="0">
                <a:latin typeface="Arial"/>
                <a:cs typeface="Arial"/>
              </a:rPr>
              <a:t> </a:t>
            </a:r>
            <a:r>
              <a:rPr lang="fr-CA" sz="2000" noProof="0">
                <a:latin typeface="Arial"/>
                <a:cs typeface="Arial"/>
              </a:rPr>
              <a:t>doit</a:t>
            </a:r>
            <a:r>
              <a:rPr lang="fr-CA" sz="2000" spc="-85" noProof="0">
                <a:latin typeface="Arial"/>
                <a:cs typeface="Arial"/>
              </a:rPr>
              <a:t> </a:t>
            </a:r>
            <a:r>
              <a:rPr lang="fr-CA" sz="2000" spc="-95" noProof="0">
                <a:latin typeface="Arial"/>
                <a:cs typeface="Arial"/>
              </a:rPr>
              <a:t>jamais</a:t>
            </a:r>
            <a:r>
              <a:rPr lang="fr-CA" sz="2000" spc="-130" noProof="0">
                <a:latin typeface="Arial"/>
                <a:cs typeface="Arial"/>
              </a:rPr>
              <a:t> </a:t>
            </a:r>
            <a:r>
              <a:rPr lang="fr-CA" sz="2000" spc="-20" noProof="0">
                <a:latin typeface="Arial"/>
                <a:cs typeface="Arial"/>
              </a:rPr>
              <a:t>être</a:t>
            </a:r>
            <a:r>
              <a:rPr lang="fr-CA" sz="2000" spc="-40" noProof="0">
                <a:latin typeface="Arial"/>
                <a:cs typeface="Arial"/>
              </a:rPr>
              <a:t> </a:t>
            </a:r>
            <a:r>
              <a:rPr lang="fr-CA" sz="2000" spc="-135" noProof="0">
                <a:latin typeface="Arial"/>
                <a:cs typeface="Arial"/>
              </a:rPr>
              <a:t>dépassée.</a:t>
            </a:r>
            <a:r>
              <a:rPr lang="fr-CA" sz="2000" spc="-65" noProof="0">
                <a:latin typeface="Arial"/>
                <a:cs typeface="Arial"/>
              </a:rPr>
              <a:t> </a:t>
            </a:r>
            <a:r>
              <a:rPr lang="fr-CA" sz="2000" spc="-114" noProof="0">
                <a:latin typeface="Arial"/>
                <a:cs typeface="Arial"/>
              </a:rPr>
              <a:t>Guide</a:t>
            </a:r>
            <a:r>
              <a:rPr lang="fr-CA" sz="2000" spc="-120" noProof="0">
                <a:latin typeface="Arial"/>
                <a:cs typeface="Arial"/>
              </a:rPr>
              <a:t> </a:t>
            </a:r>
            <a:r>
              <a:rPr lang="fr-CA" sz="2000" spc="-35" noProof="0">
                <a:latin typeface="Arial"/>
                <a:cs typeface="Arial"/>
              </a:rPr>
              <a:t>d’utilisation</a:t>
            </a:r>
            <a:r>
              <a:rPr lang="fr-CA" sz="2000" spc="-95" noProof="0">
                <a:latin typeface="Arial"/>
                <a:cs typeface="Arial"/>
              </a:rPr>
              <a:t> </a:t>
            </a:r>
            <a:r>
              <a:rPr lang="fr-CA" sz="2000" spc="-100" noProof="0">
                <a:latin typeface="Arial"/>
                <a:cs typeface="Arial"/>
              </a:rPr>
              <a:t>de</a:t>
            </a:r>
            <a:r>
              <a:rPr lang="fr-CA" sz="2000" spc="-40" noProof="0">
                <a:latin typeface="Arial"/>
                <a:cs typeface="Arial"/>
              </a:rPr>
              <a:t> </a:t>
            </a:r>
            <a:r>
              <a:rPr lang="fr-CA" sz="2000" spc="-25" noProof="0">
                <a:latin typeface="Arial"/>
                <a:cs typeface="Arial"/>
              </a:rPr>
              <a:t>la </a:t>
            </a:r>
            <a:r>
              <a:rPr lang="fr-CA" sz="2000" spc="-10" noProof="0">
                <a:latin typeface="Arial"/>
                <a:cs typeface="Arial"/>
              </a:rPr>
              <a:t>clozapine.</a:t>
            </a:r>
            <a:endParaRPr lang="fr-CA" sz="2000" noProof="0">
              <a:latin typeface="Arial"/>
              <a:cs typeface="Arial"/>
            </a:endParaRPr>
          </a:p>
          <a:p>
            <a:pPr>
              <a:lnSpc>
                <a:spcPct val="100000"/>
              </a:lnSpc>
              <a:spcBef>
                <a:spcPts val="1605"/>
              </a:spcBef>
            </a:pPr>
            <a:endParaRPr lang="fr-CA" sz="2000" noProof="0">
              <a:latin typeface="Arial"/>
              <a:cs typeface="Arial"/>
            </a:endParaRPr>
          </a:p>
          <a:p>
            <a:pPr marL="12700">
              <a:lnSpc>
                <a:spcPts val="2290"/>
              </a:lnSpc>
            </a:pPr>
            <a:r>
              <a:rPr lang="fr-CA" sz="1100" spc="-75" noProof="0">
                <a:latin typeface="Arial"/>
                <a:cs typeface="Arial"/>
              </a:rPr>
              <a:t>Département</a:t>
            </a:r>
            <a:r>
              <a:rPr lang="fr-CA" sz="1100" spc="-70" noProof="0">
                <a:latin typeface="Arial"/>
                <a:cs typeface="Arial"/>
              </a:rPr>
              <a:t> </a:t>
            </a:r>
            <a:r>
              <a:rPr lang="fr-CA" sz="1100" spc="-65" noProof="0">
                <a:latin typeface="Arial"/>
                <a:cs typeface="Arial"/>
              </a:rPr>
              <a:t>clinique</a:t>
            </a:r>
            <a:r>
              <a:rPr lang="fr-CA" sz="1100" spc="-100" noProof="0">
                <a:latin typeface="Arial"/>
                <a:cs typeface="Arial"/>
              </a:rPr>
              <a:t> de</a:t>
            </a:r>
            <a:r>
              <a:rPr lang="fr-CA" sz="1100" spc="-20" noProof="0">
                <a:latin typeface="Arial"/>
                <a:cs typeface="Arial"/>
              </a:rPr>
              <a:t> </a:t>
            </a:r>
            <a:r>
              <a:rPr lang="fr-CA" sz="1100" spc="-90" noProof="0">
                <a:latin typeface="Arial"/>
                <a:cs typeface="Arial"/>
              </a:rPr>
              <a:t>pharmacie</a:t>
            </a:r>
            <a:r>
              <a:rPr lang="fr-CA" sz="1100" spc="-100" noProof="0">
                <a:latin typeface="Arial"/>
                <a:cs typeface="Arial"/>
              </a:rPr>
              <a:t> </a:t>
            </a:r>
            <a:r>
              <a:rPr lang="fr-CA" sz="1100" spc="-70" noProof="0">
                <a:latin typeface="Arial"/>
                <a:cs typeface="Arial"/>
              </a:rPr>
              <a:t>du</a:t>
            </a:r>
            <a:r>
              <a:rPr lang="fr-CA" sz="1100" spc="-75" noProof="0">
                <a:latin typeface="Arial"/>
                <a:cs typeface="Arial"/>
              </a:rPr>
              <a:t> </a:t>
            </a:r>
            <a:r>
              <a:rPr lang="fr-CA" sz="1100" spc="-315" noProof="0">
                <a:latin typeface="Arial"/>
                <a:cs typeface="Arial"/>
              </a:rPr>
              <a:t>CIUSSS</a:t>
            </a:r>
            <a:r>
              <a:rPr lang="fr-CA" sz="1100" spc="-90" noProof="0">
                <a:latin typeface="Arial"/>
                <a:cs typeface="Arial"/>
              </a:rPr>
              <a:t> </a:t>
            </a:r>
            <a:r>
              <a:rPr lang="fr-CA" sz="1100" spc="-100" noProof="0">
                <a:latin typeface="Arial"/>
                <a:cs typeface="Arial"/>
              </a:rPr>
              <a:t>de </a:t>
            </a:r>
            <a:r>
              <a:rPr lang="fr-CA" sz="1100" spc="-85" noProof="0">
                <a:latin typeface="Arial"/>
                <a:cs typeface="Arial"/>
              </a:rPr>
              <a:t>la</a:t>
            </a:r>
            <a:r>
              <a:rPr lang="fr-CA" sz="1100" spc="-50" noProof="0">
                <a:latin typeface="Arial"/>
                <a:cs typeface="Arial"/>
              </a:rPr>
              <a:t> </a:t>
            </a:r>
            <a:r>
              <a:rPr lang="fr-CA" sz="1100" spc="-105" noProof="0">
                <a:latin typeface="Arial"/>
                <a:cs typeface="Arial"/>
              </a:rPr>
              <a:t>Capitale-</a:t>
            </a:r>
            <a:r>
              <a:rPr lang="fr-CA" sz="1100" spc="-70" noProof="0">
                <a:latin typeface="Arial"/>
                <a:cs typeface="Arial"/>
              </a:rPr>
              <a:t>Nationale,</a:t>
            </a:r>
            <a:r>
              <a:rPr lang="fr-CA" sz="1100" spc="-45" noProof="0">
                <a:latin typeface="Arial"/>
                <a:cs typeface="Arial"/>
              </a:rPr>
              <a:t> </a:t>
            </a:r>
            <a:r>
              <a:rPr lang="fr-CA" sz="1100" spc="-60" noProof="0">
                <a:latin typeface="Arial"/>
                <a:cs typeface="Arial"/>
              </a:rPr>
              <a:t>Installation</a:t>
            </a:r>
            <a:r>
              <a:rPr lang="fr-CA" sz="1100" spc="-80" noProof="0">
                <a:latin typeface="Arial"/>
                <a:cs typeface="Arial"/>
              </a:rPr>
              <a:t> </a:t>
            </a:r>
            <a:r>
              <a:rPr lang="fr-CA" sz="1100" spc="-95" noProof="0">
                <a:latin typeface="Arial"/>
                <a:cs typeface="Arial"/>
              </a:rPr>
              <a:t>de</a:t>
            </a:r>
            <a:r>
              <a:rPr lang="fr-CA" sz="1100" spc="-20" noProof="0">
                <a:latin typeface="Arial"/>
                <a:cs typeface="Arial"/>
              </a:rPr>
              <a:t> </a:t>
            </a:r>
            <a:r>
              <a:rPr lang="fr-CA" sz="1100" spc="-10" noProof="0">
                <a:latin typeface="Arial"/>
                <a:cs typeface="Arial"/>
              </a:rPr>
              <a:t>l’Institut</a:t>
            </a:r>
            <a:r>
              <a:rPr lang="fr-CA" sz="1100" noProof="0">
                <a:latin typeface="Arial"/>
                <a:cs typeface="Arial"/>
              </a:rPr>
              <a:t> </a:t>
            </a:r>
            <a:r>
              <a:rPr lang="fr-CA" sz="1100" spc="-65" noProof="0">
                <a:latin typeface="Arial"/>
                <a:cs typeface="Arial"/>
              </a:rPr>
              <a:t>universitaire</a:t>
            </a:r>
            <a:r>
              <a:rPr lang="fr-CA" sz="1100" spc="-35" noProof="0">
                <a:latin typeface="Arial"/>
                <a:cs typeface="Arial"/>
              </a:rPr>
              <a:t> </a:t>
            </a:r>
            <a:r>
              <a:rPr lang="fr-CA" sz="1100" spc="-110" noProof="0">
                <a:latin typeface="Arial"/>
                <a:cs typeface="Arial"/>
              </a:rPr>
              <a:t>en</a:t>
            </a:r>
            <a:r>
              <a:rPr lang="fr-CA" sz="1100" spc="-90" noProof="0">
                <a:latin typeface="Arial"/>
                <a:cs typeface="Arial"/>
              </a:rPr>
              <a:t> </a:t>
            </a:r>
            <a:r>
              <a:rPr lang="fr-CA" sz="1100" spc="-95" noProof="0">
                <a:latin typeface="Arial"/>
                <a:cs typeface="Arial"/>
              </a:rPr>
              <a:t>santé</a:t>
            </a:r>
            <a:r>
              <a:rPr lang="fr-CA" sz="1100" spc="-114" noProof="0">
                <a:latin typeface="Arial"/>
                <a:cs typeface="Arial"/>
              </a:rPr>
              <a:t> </a:t>
            </a:r>
            <a:r>
              <a:rPr lang="fr-CA" sz="1100" spc="-70" noProof="0">
                <a:latin typeface="Arial"/>
                <a:cs typeface="Arial"/>
              </a:rPr>
              <a:t>mentale</a:t>
            </a:r>
            <a:r>
              <a:rPr lang="fr-CA" sz="1100" spc="-35" noProof="0">
                <a:latin typeface="Arial"/>
                <a:cs typeface="Arial"/>
              </a:rPr>
              <a:t> </a:t>
            </a:r>
            <a:r>
              <a:rPr lang="fr-CA" sz="1100" spc="-100" noProof="0">
                <a:latin typeface="Arial"/>
                <a:cs typeface="Arial"/>
              </a:rPr>
              <a:t>de</a:t>
            </a:r>
            <a:r>
              <a:rPr lang="fr-CA" sz="1100" spc="-110" noProof="0">
                <a:latin typeface="Arial"/>
                <a:cs typeface="Arial"/>
              </a:rPr>
              <a:t> </a:t>
            </a:r>
            <a:r>
              <a:rPr lang="fr-CA" sz="1100" spc="-10" noProof="0">
                <a:latin typeface="Arial"/>
                <a:cs typeface="Arial"/>
              </a:rPr>
              <a:t>Québec. OR </a:t>
            </a:r>
            <a:r>
              <a:rPr lang="fr-CA" sz="1100" noProof="0">
                <a:solidFill>
                  <a:srgbClr val="FF0000"/>
                </a:solidFill>
                <a:latin typeface="Calibri" panose="020F0502020204030204" pitchFamily="34" charset="0"/>
                <a:cs typeface="Calibri" panose="020F0502020204030204" pitchFamily="34" charset="0"/>
              </a:rPr>
              <a:t>Guide d’utilisation de la clozapine . Département clinique de pharmacie du Centre intégré universitaire de santé et de services sociaux de la Capitale-Nationale, 2019 </a:t>
            </a:r>
          </a:p>
          <a:p>
            <a:pPr marL="12700">
              <a:lnSpc>
                <a:spcPts val="2290"/>
              </a:lnSpc>
            </a:pPr>
            <a:endParaRPr lang="fr-CA" sz="1100" spc="-10" noProof="0">
              <a:latin typeface="Arial"/>
              <a:cs typeface="Arial"/>
            </a:endParaRPr>
          </a:p>
          <a:p>
            <a:pPr marL="12700">
              <a:lnSpc>
                <a:spcPts val="2290"/>
              </a:lnSpc>
            </a:pPr>
            <a:endParaRPr lang="fr-CA" sz="1100" noProof="0">
              <a:latin typeface="Arial"/>
              <a:cs typeface="Arial"/>
            </a:endParaRPr>
          </a:p>
        </p:txBody>
      </p:sp>
      <p:sp>
        <p:nvSpPr>
          <p:cNvPr id="5" name="Espace réservé du numéro de diapositive 4">
            <a:extLst>
              <a:ext uri="{FF2B5EF4-FFF2-40B4-BE49-F238E27FC236}">
                <a16:creationId xmlns:a16="http://schemas.microsoft.com/office/drawing/2014/main" id="{6CF7D03D-1075-B6EE-8245-DCBB283D3D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229" noProof="0"/>
              <a:t>Oubli</a:t>
            </a:r>
            <a:r>
              <a:rPr lang="fr-CA" spc="-260" noProof="0"/>
              <a:t> </a:t>
            </a:r>
            <a:r>
              <a:rPr lang="fr-CA" spc="-290" noProof="0"/>
              <a:t>de</a:t>
            </a:r>
            <a:r>
              <a:rPr lang="fr-CA" spc="-250" noProof="0"/>
              <a:t> </a:t>
            </a:r>
            <a:r>
              <a:rPr lang="fr-CA" spc="-375" noProof="0"/>
              <a:t>dose</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748347" y="1767903"/>
            <a:ext cx="10186670" cy="3383619"/>
          </a:xfrm>
          <a:prstGeom prst="rect">
            <a:avLst/>
          </a:prstGeom>
        </p:spPr>
        <p:txBody>
          <a:bodyPr vert="horz" wrap="square" lIns="0" tIns="79375" rIns="0" bIns="0" rtlCol="0">
            <a:normAutofit/>
          </a:bodyPr>
          <a:lstStyle/>
          <a:p>
            <a:pPr marL="12700" algn="just">
              <a:lnSpc>
                <a:spcPct val="100000"/>
              </a:lnSpc>
              <a:spcBef>
                <a:spcPts val="625"/>
              </a:spcBef>
            </a:pPr>
            <a:r>
              <a:rPr lang="fr-CA" sz="2000" spc="-30" noProof="0">
                <a:latin typeface="Arial"/>
                <a:cs typeface="Arial"/>
              </a:rPr>
              <a:t>Interruption</a:t>
            </a:r>
            <a:r>
              <a:rPr lang="fr-CA" sz="2000" spc="-95" noProof="0">
                <a:latin typeface="Arial"/>
                <a:cs typeface="Arial"/>
              </a:rPr>
              <a:t> </a:t>
            </a:r>
            <a:r>
              <a:rPr lang="fr-CA" sz="2000" spc="-100" noProof="0">
                <a:latin typeface="Arial"/>
                <a:cs typeface="Arial"/>
              </a:rPr>
              <a:t>de</a:t>
            </a:r>
            <a:r>
              <a:rPr lang="fr-CA" sz="2000" spc="-35" noProof="0">
                <a:latin typeface="Arial"/>
                <a:cs typeface="Arial"/>
              </a:rPr>
              <a:t> </a:t>
            </a:r>
            <a:r>
              <a:rPr lang="fr-CA" sz="2000" spc="-125" noProof="0">
                <a:latin typeface="Arial"/>
                <a:cs typeface="Arial"/>
              </a:rPr>
              <a:t>48</a:t>
            </a:r>
            <a:r>
              <a:rPr lang="fr-CA" sz="2000" spc="-50" noProof="0">
                <a:latin typeface="Arial"/>
                <a:cs typeface="Arial"/>
              </a:rPr>
              <a:t> </a:t>
            </a:r>
            <a:r>
              <a:rPr lang="fr-CA" sz="2000" spc="-114" noProof="0">
                <a:latin typeface="Arial"/>
                <a:cs typeface="Arial"/>
              </a:rPr>
              <a:t>heures</a:t>
            </a:r>
            <a:r>
              <a:rPr lang="fr-CA" sz="2000" spc="-50" noProof="0">
                <a:latin typeface="Arial"/>
                <a:cs typeface="Arial"/>
              </a:rPr>
              <a:t> </a:t>
            </a:r>
            <a:r>
              <a:rPr lang="fr-CA" sz="2000" noProof="0">
                <a:latin typeface="Arial"/>
                <a:cs typeface="Arial"/>
              </a:rPr>
              <a:t>et</a:t>
            </a:r>
            <a:r>
              <a:rPr lang="fr-CA" sz="2000" spc="-75" noProof="0">
                <a:latin typeface="Arial"/>
                <a:cs typeface="Arial"/>
              </a:rPr>
              <a:t> </a:t>
            </a:r>
            <a:r>
              <a:rPr lang="fr-CA" sz="2000" spc="-20" noProof="0">
                <a:latin typeface="Arial"/>
                <a:cs typeface="Arial"/>
              </a:rPr>
              <a:t>plus</a:t>
            </a:r>
            <a:endParaRPr lang="fr-CA" sz="2000" noProof="0">
              <a:latin typeface="Arial"/>
              <a:cs typeface="Arial"/>
            </a:endParaRPr>
          </a:p>
          <a:p>
            <a:pPr marL="12700" marR="261620" indent="179070" algn="just">
              <a:lnSpc>
                <a:spcPct val="79800"/>
              </a:lnSpc>
              <a:spcBef>
                <a:spcPts val="1015"/>
              </a:spcBef>
              <a:buChar char="•"/>
              <a:tabLst>
                <a:tab pos="191770" algn="l"/>
              </a:tabLst>
            </a:pPr>
            <a:r>
              <a:rPr lang="fr-CA" sz="2000" spc="-114" noProof="0">
                <a:latin typeface="Arial"/>
                <a:cs typeface="Arial"/>
              </a:rPr>
              <a:t>Après</a:t>
            </a:r>
            <a:r>
              <a:rPr lang="fr-CA" sz="2000" spc="-80" noProof="0">
                <a:latin typeface="Arial"/>
                <a:cs typeface="Arial"/>
              </a:rPr>
              <a:t> </a:t>
            </a:r>
            <a:r>
              <a:rPr lang="fr-CA" sz="2000" spc="-65" noProof="0">
                <a:latin typeface="Arial"/>
                <a:cs typeface="Arial"/>
              </a:rPr>
              <a:t>un</a:t>
            </a:r>
            <a:r>
              <a:rPr lang="fr-CA" sz="2000" spc="-125" noProof="0">
                <a:latin typeface="Arial"/>
                <a:cs typeface="Arial"/>
              </a:rPr>
              <a:t> </a:t>
            </a:r>
            <a:r>
              <a:rPr lang="fr-CA" sz="2000" spc="-35" noProof="0">
                <a:latin typeface="Arial"/>
                <a:cs typeface="Arial"/>
              </a:rPr>
              <a:t>arrêt</a:t>
            </a:r>
            <a:r>
              <a:rPr lang="fr-CA" sz="2000" spc="-110" noProof="0">
                <a:latin typeface="Arial"/>
                <a:cs typeface="Arial"/>
              </a:rPr>
              <a:t> </a:t>
            </a:r>
            <a:r>
              <a:rPr lang="fr-CA" sz="2000" spc="-95" noProof="0">
                <a:latin typeface="Arial"/>
                <a:cs typeface="Arial"/>
              </a:rPr>
              <a:t>de</a:t>
            </a:r>
            <a:r>
              <a:rPr lang="fr-CA" sz="2000" spc="-140" noProof="0">
                <a:latin typeface="Arial"/>
                <a:cs typeface="Arial"/>
              </a:rPr>
              <a:t> </a:t>
            </a:r>
            <a:r>
              <a:rPr lang="fr-CA" sz="2000" spc="-80" noProof="0">
                <a:latin typeface="Arial"/>
                <a:cs typeface="Arial"/>
              </a:rPr>
              <a:t>48</a:t>
            </a:r>
            <a:r>
              <a:rPr lang="fr-CA" sz="2000" spc="-160" noProof="0">
                <a:latin typeface="Arial"/>
                <a:cs typeface="Arial"/>
              </a:rPr>
              <a:t> </a:t>
            </a:r>
            <a:r>
              <a:rPr lang="fr-CA" sz="2000" spc="-95" noProof="0">
                <a:latin typeface="Arial"/>
                <a:cs typeface="Arial"/>
              </a:rPr>
              <a:t>heures</a:t>
            </a:r>
            <a:r>
              <a:rPr lang="fr-CA" sz="2000" spc="-150" noProof="0">
                <a:latin typeface="Arial"/>
                <a:cs typeface="Arial"/>
              </a:rPr>
              <a:t> </a:t>
            </a:r>
            <a:r>
              <a:rPr lang="fr-CA" sz="2000" spc="25" noProof="0">
                <a:latin typeface="Arial"/>
                <a:cs typeface="Arial"/>
              </a:rPr>
              <a:t>et</a:t>
            </a:r>
            <a:r>
              <a:rPr lang="fr-CA" sz="2000" spc="-110" noProof="0">
                <a:latin typeface="Arial"/>
                <a:cs typeface="Arial"/>
              </a:rPr>
              <a:t> </a:t>
            </a:r>
            <a:r>
              <a:rPr lang="fr-CA" sz="2000" spc="-95" noProof="0">
                <a:latin typeface="Arial"/>
                <a:cs typeface="Arial"/>
              </a:rPr>
              <a:t>plus,</a:t>
            </a:r>
            <a:r>
              <a:rPr lang="fr-CA" sz="2000" spc="-90" noProof="0">
                <a:latin typeface="Arial"/>
                <a:cs typeface="Arial"/>
              </a:rPr>
              <a:t> </a:t>
            </a:r>
            <a:r>
              <a:rPr lang="fr-CA" sz="2000" spc="-125" noProof="0">
                <a:latin typeface="Arial"/>
                <a:cs typeface="Arial"/>
              </a:rPr>
              <a:t>les</a:t>
            </a:r>
            <a:r>
              <a:rPr lang="fr-CA" sz="2000" spc="-80" noProof="0">
                <a:latin typeface="Arial"/>
                <a:cs typeface="Arial"/>
              </a:rPr>
              <a:t> </a:t>
            </a:r>
            <a:r>
              <a:rPr lang="fr-CA" sz="2000" spc="-95" noProof="0">
                <a:latin typeface="Arial"/>
                <a:cs typeface="Arial"/>
              </a:rPr>
              <a:t>monographies</a:t>
            </a:r>
            <a:r>
              <a:rPr lang="fr-CA" sz="2000" spc="-150" noProof="0">
                <a:latin typeface="Arial"/>
                <a:cs typeface="Arial"/>
              </a:rPr>
              <a:t> </a:t>
            </a:r>
            <a:r>
              <a:rPr lang="fr-CA" sz="2000" spc="-75" noProof="0">
                <a:latin typeface="Arial"/>
                <a:cs typeface="Arial"/>
              </a:rPr>
              <a:t>recommandent</a:t>
            </a:r>
            <a:r>
              <a:rPr lang="fr-CA" sz="2000" spc="-110" noProof="0">
                <a:latin typeface="Arial"/>
                <a:cs typeface="Arial"/>
              </a:rPr>
              <a:t> </a:t>
            </a:r>
            <a:r>
              <a:rPr lang="fr-CA" sz="2000" spc="-55" noProof="0">
                <a:latin typeface="Arial"/>
                <a:cs typeface="Arial"/>
              </a:rPr>
              <a:t>d’administrer</a:t>
            </a:r>
            <a:r>
              <a:rPr lang="fr-CA" sz="2000" spc="-65" noProof="0">
                <a:latin typeface="Arial"/>
                <a:cs typeface="Arial"/>
              </a:rPr>
              <a:t> </a:t>
            </a:r>
            <a:r>
              <a:rPr lang="fr-CA" sz="2000" spc="-105" noProof="0">
                <a:latin typeface="Arial"/>
                <a:cs typeface="Arial"/>
              </a:rPr>
              <a:t>12,5</a:t>
            </a:r>
            <a:r>
              <a:rPr lang="fr-CA" sz="2000" spc="-85" noProof="0">
                <a:latin typeface="Arial"/>
                <a:cs typeface="Arial"/>
              </a:rPr>
              <a:t> </a:t>
            </a:r>
            <a:r>
              <a:rPr lang="fr-CA" sz="2000" spc="-135" noProof="0">
                <a:latin typeface="Arial"/>
                <a:cs typeface="Arial"/>
              </a:rPr>
              <a:t>mg</a:t>
            </a:r>
            <a:r>
              <a:rPr lang="fr-CA" sz="2000" spc="-90" noProof="0">
                <a:latin typeface="Arial"/>
                <a:cs typeface="Arial"/>
              </a:rPr>
              <a:t> </a:t>
            </a:r>
            <a:r>
              <a:rPr lang="fr-CA" sz="2000" spc="-145" noProof="0">
                <a:latin typeface="Arial"/>
                <a:cs typeface="Arial"/>
              </a:rPr>
              <a:t>à</a:t>
            </a:r>
            <a:r>
              <a:rPr lang="fr-CA" sz="2000" spc="-75" noProof="0">
                <a:latin typeface="Arial"/>
                <a:cs typeface="Arial"/>
              </a:rPr>
              <a:t> </a:t>
            </a:r>
            <a:r>
              <a:rPr lang="fr-CA" sz="2000" spc="-120" noProof="0">
                <a:latin typeface="Arial"/>
                <a:cs typeface="Arial"/>
              </a:rPr>
              <a:t>25mg</a:t>
            </a:r>
            <a:r>
              <a:rPr lang="fr-CA" sz="2000" spc="-90" noProof="0">
                <a:latin typeface="Arial"/>
                <a:cs typeface="Arial"/>
              </a:rPr>
              <a:t> </a:t>
            </a:r>
            <a:r>
              <a:rPr lang="fr-CA" sz="2000" spc="-60" noProof="0">
                <a:latin typeface="Arial"/>
                <a:cs typeface="Arial"/>
              </a:rPr>
              <a:t>le</a:t>
            </a:r>
            <a:r>
              <a:rPr lang="fr-CA" sz="2000" spc="-140" noProof="0">
                <a:latin typeface="Arial"/>
                <a:cs typeface="Arial"/>
              </a:rPr>
              <a:t> </a:t>
            </a:r>
            <a:r>
              <a:rPr lang="fr-CA" sz="2000" spc="-50" noProof="0">
                <a:latin typeface="Arial"/>
                <a:cs typeface="Arial"/>
              </a:rPr>
              <a:t>premier</a:t>
            </a:r>
            <a:r>
              <a:rPr lang="fr-CA" sz="2000" spc="-65" noProof="0">
                <a:latin typeface="Arial"/>
                <a:cs typeface="Arial"/>
              </a:rPr>
              <a:t> jour.</a:t>
            </a:r>
            <a:r>
              <a:rPr lang="fr-CA" sz="2000" spc="-170" noProof="0">
                <a:latin typeface="Arial"/>
                <a:cs typeface="Arial"/>
              </a:rPr>
              <a:t> </a:t>
            </a:r>
            <a:r>
              <a:rPr lang="fr-CA" sz="2000" spc="-185" noProof="0">
                <a:latin typeface="Arial"/>
                <a:cs typeface="Arial"/>
              </a:rPr>
              <a:t>Si</a:t>
            </a:r>
            <a:r>
              <a:rPr lang="fr-CA" sz="2000" spc="-125" noProof="0">
                <a:latin typeface="Arial"/>
                <a:cs typeface="Arial"/>
              </a:rPr>
              <a:t> </a:t>
            </a:r>
            <a:r>
              <a:rPr lang="fr-CA" sz="2000" spc="-40" noProof="0">
                <a:latin typeface="Arial"/>
                <a:cs typeface="Arial"/>
              </a:rPr>
              <a:t>cette</a:t>
            </a:r>
            <a:r>
              <a:rPr lang="fr-CA" sz="2000" spc="-140" noProof="0">
                <a:latin typeface="Arial"/>
                <a:cs typeface="Arial"/>
              </a:rPr>
              <a:t> </a:t>
            </a:r>
            <a:r>
              <a:rPr lang="fr-CA" sz="2000" spc="-110" noProof="0">
                <a:latin typeface="Arial"/>
                <a:cs typeface="Arial"/>
              </a:rPr>
              <a:t>dose</a:t>
            </a:r>
            <a:r>
              <a:rPr lang="fr-CA" sz="2000" spc="-140" noProof="0">
                <a:latin typeface="Arial"/>
                <a:cs typeface="Arial"/>
              </a:rPr>
              <a:t> </a:t>
            </a:r>
            <a:r>
              <a:rPr lang="fr-CA" sz="2000" spc="-70" noProof="0">
                <a:latin typeface="Arial"/>
                <a:cs typeface="Arial"/>
              </a:rPr>
              <a:t>est</a:t>
            </a:r>
            <a:r>
              <a:rPr lang="fr-CA" sz="2000" spc="-110" noProof="0">
                <a:latin typeface="Arial"/>
                <a:cs typeface="Arial"/>
              </a:rPr>
              <a:t> </a:t>
            </a:r>
            <a:r>
              <a:rPr lang="fr-CA" sz="2000" spc="-70" noProof="0">
                <a:latin typeface="Arial"/>
                <a:cs typeface="Arial"/>
              </a:rPr>
              <a:t>bien</a:t>
            </a:r>
            <a:r>
              <a:rPr lang="fr-CA" sz="2000" spc="-125" noProof="0">
                <a:latin typeface="Arial"/>
                <a:cs typeface="Arial"/>
              </a:rPr>
              <a:t> </a:t>
            </a:r>
            <a:r>
              <a:rPr lang="fr-CA" sz="2000" spc="-50" noProof="0">
                <a:latin typeface="Arial"/>
                <a:cs typeface="Arial"/>
              </a:rPr>
              <a:t>tolérée,</a:t>
            </a:r>
            <a:r>
              <a:rPr lang="fr-CA" sz="2000" spc="-90" noProof="0">
                <a:latin typeface="Arial"/>
                <a:cs typeface="Arial"/>
              </a:rPr>
              <a:t> </a:t>
            </a:r>
            <a:r>
              <a:rPr lang="fr-CA" sz="2000" noProof="0">
                <a:latin typeface="Arial"/>
                <a:cs typeface="Arial"/>
              </a:rPr>
              <a:t>il</a:t>
            </a:r>
            <a:r>
              <a:rPr lang="fr-CA" sz="2000" spc="-125" noProof="0">
                <a:latin typeface="Arial"/>
                <a:cs typeface="Arial"/>
              </a:rPr>
              <a:t> </a:t>
            </a:r>
            <a:r>
              <a:rPr lang="fr-CA" sz="2000" spc="-95" noProof="0">
                <a:latin typeface="Arial"/>
                <a:cs typeface="Arial"/>
              </a:rPr>
              <a:t>est</a:t>
            </a:r>
            <a:r>
              <a:rPr lang="fr-CA" sz="2000" spc="-110" noProof="0">
                <a:latin typeface="Arial"/>
                <a:cs typeface="Arial"/>
              </a:rPr>
              <a:t> </a:t>
            </a:r>
            <a:r>
              <a:rPr lang="fr-CA" sz="2000" spc="-90" noProof="0">
                <a:latin typeface="Arial"/>
                <a:cs typeface="Arial"/>
              </a:rPr>
              <a:t>possible</a:t>
            </a:r>
            <a:r>
              <a:rPr lang="fr-CA" sz="2000" spc="-140" noProof="0">
                <a:latin typeface="Arial"/>
                <a:cs typeface="Arial"/>
              </a:rPr>
              <a:t> </a:t>
            </a:r>
            <a:r>
              <a:rPr lang="fr-CA" sz="2000" spc="-50" noProof="0">
                <a:latin typeface="Arial"/>
                <a:cs typeface="Arial"/>
              </a:rPr>
              <a:t>d’atteindre</a:t>
            </a:r>
            <a:r>
              <a:rPr lang="fr-CA" sz="2000" spc="-70" noProof="0">
                <a:latin typeface="Arial"/>
                <a:cs typeface="Arial"/>
              </a:rPr>
              <a:t> </a:t>
            </a:r>
            <a:r>
              <a:rPr lang="fr-CA" sz="2000" spc="-145" noProof="0">
                <a:latin typeface="Arial"/>
                <a:cs typeface="Arial"/>
              </a:rPr>
              <a:t>à</a:t>
            </a:r>
            <a:r>
              <a:rPr lang="fr-CA" sz="2000" spc="-180" noProof="0">
                <a:latin typeface="Arial"/>
                <a:cs typeface="Arial"/>
              </a:rPr>
              <a:t> </a:t>
            </a:r>
            <a:r>
              <a:rPr lang="fr-CA" sz="2000" spc="-100" noProof="0">
                <a:latin typeface="Arial"/>
                <a:cs typeface="Arial"/>
              </a:rPr>
              <a:t>nouveau</a:t>
            </a:r>
            <a:r>
              <a:rPr lang="fr-CA" sz="2000" spc="-120" noProof="0">
                <a:latin typeface="Arial"/>
                <a:cs typeface="Arial"/>
              </a:rPr>
              <a:t> </a:t>
            </a:r>
            <a:r>
              <a:rPr lang="fr-CA" sz="2000" spc="-80" noProof="0">
                <a:latin typeface="Arial"/>
                <a:cs typeface="Arial"/>
              </a:rPr>
              <a:t>la</a:t>
            </a:r>
            <a:r>
              <a:rPr lang="fr-CA" sz="2000" spc="-100" noProof="0">
                <a:latin typeface="Arial"/>
                <a:cs typeface="Arial"/>
              </a:rPr>
              <a:t> </a:t>
            </a:r>
            <a:r>
              <a:rPr lang="fr-CA" sz="2000" spc="-110" noProof="0">
                <a:latin typeface="Arial"/>
                <a:cs typeface="Arial"/>
              </a:rPr>
              <a:t>dose</a:t>
            </a:r>
            <a:r>
              <a:rPr lang="fr-CA" sz="2000" spc="-55" noProof="0">
                <a:latin typeface="Arial"/>
                <a:cs typeface="Arial"/>
              </a:rPr>
              <a:t> antérieure,</a:t>
            </a:r>
            <a:r>
              <a:rPr lang="fr-CA" sz="2000" spc="-165" noProof="0">
                <a:latin typeface="Arial"/>
                <a:cs typeface="Arial"/>
              </a:rPr>
              <a:t> </a:t>
            </a:r>
            <a:r>
              <a:rPr lang="fr-CA" sz="2000" spc="25" noProof="0">
                <a:latin typeface="Arial"/>
                <a:cs typeface="Arial"/>
              </a:rPr>
              <a:t>et</a:t>
            </a:r>
            <a:r>
              <a:rPr lang="fr-CA" sz="2000" spc="-110" noProof="0">
                <a:latin typeface="Arial"/>
                <a:cs typeface="Arial"/>
              </a:rPr>
              <a:t> </a:t>
            </a:r>
            <a:r>
              <a:rPr lang="fr-CA" sz="2000" spc="-130" noProof="0">
                <a:latin typeface="Arial"/>
                <a:cs typeface="Arial"/>
              </a:rPr>
              <a:t>ce,</a:t>
            </a:r>
            <a:r>
              <a:rPr lang="fr-CA" sz="2000" spc="-90" noProof="0">
                <a:latin typeface="Arial"/>
                <a:cs typeface="Arial"/>
              </a:rPr>
              <a:t> plus</a:t>
            </a:r>
            <a:r>
              <a:rPr lang="fr-CA" sz="2000" spc="-80" noProof="0">
                <a:latin typeface="Arial"/>
                <a:cs typeface="Arial"/>
              </a:rPr>
              <a:t> </a:t>
            </a:r>
            <a:r>
              <a:rPr lang="fr-CA" sz="2000" spc="-65" noProof="0">
                <a:latin typeface="Arial"/>
                <a:cs typeface="Arial"/>
              </a:rPr>
              <a:t>rapidement</a:t>
            </a:r>
            <a:r>
              <a:rPr lang="fr-CA" sz="2000" spc="-110" noProof="0">
                <a:latin typeface="Arial"/>
                <a:cs typeface="Arial"/>
              </a:rPr>
              <a:t> </a:t>
            </a:r>
            <a:r>
              <a:rPr lang="fr-CA" sz="2000" spc="-85" noProof="0">
                <a:latin typeface="Arial"/>
                <a:cs typeface="Arial"/>
              </a:rPr>
              <a:t>que</a:t>
            </a:r>
            <a:r>
              <a:rPr lang="fr-CA" sz="2000" spc="-70" noProof="0">
                <a:latin typeface="Arial"/>
                <a:cs typeface="Arial"/>
              </a:rPr>
              <a:t> lors</a:t>
            </a:r>
            <a:r>
              <a:rPr lang="fr-CA" sz="2000" spc="-150" noProof="0">
                <a:latin typeface="Arial"/>
                <a:cs typeface="Arial"/>
              </a:rPr>
              <a:t> </a:t>
            </a:r>
            <a:r>
              <a:rPr lang="fr-CA" sz="2000" spc="-95" noProof="0">
                <a:latin typeface="Arial"/>
                <a:cs typeface="Arial"/>
              </a:rPr>
              <a:t>de</a:t>
            </a:r>
            <a:r>
              <a:rPr lang="fr-CA" sz="2000" spc="-140" noProof="0">
                <a:latin typeface="Arial"/>
                <a:cs typeface="Arial"/>
              </a:rPr>
              <a:t> </a:t>
            </a:r>
            <a:r>
              <a:rPr lang="fr-CA" sz="2000" spc="-40" noProof="0">
                <a:latin typeface="Arial"/>
                <a:cs typeface="Arial"/>
              </a:rPr>
              <a:t>l’instauration</a:t>
            </a:r>
            <a:r>
              <a:rPr lang="fr-CA" sz="2000" spc="-125" noProof="0">
                <a:latin typeface="Arial"/>
                <a:cs typeface="Arial"/>
              </a:rPr>
              <a:t> </a:t>
            </a:r>
            <a:r>
              <a:rPr lang="fr-CA" sz="2000" spc="-65" noProof="0">
                <a:latin typeface="Arial"/>
                <a:cs typeface="Arial"/>
              </a:rPr>
              <a:t>du</a:t>
            </a:r>
            <a:r>
              <a:rPr lang="fr-CA" sz="2000" spc="-125" noProof="0">
                <a:latin typeface="Arial"/>
                <a:cs typeface="Arial"/>
              </a:rPr>
              <a:t> </a:t>
            </a:r>
            <a:r>
              <a:rPr lang="fr-CA" sz="2000" spc="-30" noProof="0">
                <a:latin typeface="Arial"/>
                <a:cs typeface="Arial"/>
              </a:rPr>
              <a:t>traitement.</a:t>
            </a:r>
            <a:endParaRPr lang="fr-CA" sz="2000" noProof="0">
              <a:latin typeface="Arial"/>
              <a:cs typeface="Arial"/>
            </a:endParaRPr>
          </a:p>
          <a:p>
            <a:pPr marL="12700" marR="135255" indent="179705">
              <a:lnSpc>
                <a:spcPct val="80300"/>
              </a:lnSpc>
              <a:spcBef>
                <a:spcPts val="1000"/>
              </a:spcBef>
              <a:buChar char="•"/>
              <a:tabLst>
                <a:tab pos="192405" algn="l"/>
              </a:tabLst>
            </a:pPr>
            <a:r>
              <a:rPr lang="fr-CA" sz="2000" spc="-215" noProof="0">
                <a:latin typeface="Arial"/>
                <a:cs typeface="Arial"/>
              </a:rPr>
              <a:t>En</a:t>
            </a:r>
            <a:r>
              <a:rPr lang="fr-CA" sz="2000" spc="-85" noProof="0">
                <a:latin typeface="Arial"/>
                <a:cs typeface="Arial"/>
              </a:rPr>
              <a:t> </a:t>
            </a:r>
            <a:r>
              <a:rPr lang="fr-CA" sz="2000" spc="-60" noProof="0">
                <a:latin typeface="Arial"/>
                <a:cs typeface="Arial"/>
              </a:rPr>
              <a:t>clinique,</a:t>
            </a:r>
            <a:r>
              <a:rPr lang="fr-CA" sz="2000" spc="-125" noProof="0">
                <a:latin typeface="Arial"/>
                <a:cs typeface="Arial"/>
              </a:rPr>
              <a:t> </a:t>
            </a:r>
            <a:r>
              <a:rPr lang="fr-CA" sz="2000" spc="-85" noProof="0">
                <a:latin typeface="Arial"/>
                <a:cs typeface="Arial"/>
              </a:rPr>
              <a:t>généralement,</a:t>
            </a:r>
            <a:r>
              <a:rPr lang="fr-CA" sz="2000" spc="-130" noProof="0">
                <a:latin typeface="Arial"/>
                <a:cs typeface="Arial"/>
              </a:rPr>
              <a:t> </a:t>
            </a:r>
            <a:r>
              <a:rPr lang="fr-CA" sz="2000" spc="-85" noProof="0">
                <a:latin typeface="Arial"/>
                <a:cs typeface="Arial"/>
              </a:rPr>
              <a:t>la</a:t>
            </a:r>
            <a:r>
              <a:rPr lang="fr-CA" sz="2000" spc="-55" noProof="0">
                <a:latin typeface="Arial"/>
                <a:cs typeface="Arial"/>
              </a:rPr>
              <a:t> </a:t>
            </a:r>
            <a:r>
              <a:rPr lang="fr-CA" sz="2000" spc="-70" noProof="0">
                <a:latin typeface="Arial"/>
                <a:cs typeface="Arial"/>
              </a:rPr>
              <a:t>reprise</a:t>
            </a:r>
            <a:r>
              <a:rPr lang="fr-CA" sz="2000" spc="-105" noProof="0">
                <a:latin typeface="Arial"/>
                <a:cs typeface="Arial"/>
              </a:rPr>
              <a:t> </a:t>
            </a:r>
            <a:r>
              <a:rPr lang="fr-CA" sz="2000" spc="-155" noProof="0">
                <a:latin typeface="Arial"/>
                <a:cs typeface="Arial"/>
              </a:rPr>
              <a:t>des</a:t>
            </a:r>
            <a:r>
              <a:rPr lang="fr-CA" sz="2000" spc="-30" noProof="0">
                <a:latin typeface="Arial"/>
                <a:cs typeface="Arial"/>
              </a:rPr>
              <a:t> </a:t>
            </a:r>
            <a:r>
              <a:rPr lang="fr-CA" sz="2000" spc="-145" noProof="0">
                <a:latin typeface="Arial"/>
                <a:cs typeface="Arial"/>
              </a:rPr>
              <a:t>doses</a:t>
            </a:r>
            <a:r>
              <a:rPr lang="fr-CA" sz="2000" spc="-110" noProof="0">
                <a:latin typeface="Arial"/>
                <a:cs typeface="Arial"/>
              </a:rPr>
              <a:t> </a:t>
            </a:r>
            <a:r>
              <a:rPr lang="fr-CA" sz="2000" spc="-155" noProof="0">
                <a:latin typeface="Arial"/>
                <a:cs typeface="Arial"/>
              </a:rPr>
              <a:t>se</a:t>
            </a:r>
            <a:r>
              <a:rPr lang="fr-CA" sz="2000" spc="-100" noProof="0">
                <a:latin typeface="Arial"/>
                <a:cs typeface="Arial"/>
              </a:rPr>
              <a:t> </a:t>
            </a:r>
            <a:r>
              <a:rPr lang="fr-CA" sz="2000" noProof="0">
                <a:latin typeface="Arial"/>
                <a:cs typeface="Arial"/>
              </a:rPr>
              <a:t>fait</a:t>
            </a:r>
            <a:r>
              <a:rPr lang="fr-CA" sz="2000" spc="-70" noProof="0">
                <a:latin typeface="Arial"/>
                <a:cs typeface="Arial"/>
              </a:rPr>
              <a:t> </a:t>
            </a:r>
            <a:r>
              <a:rPr lang="fr-CA" sz="2000" spc="-90" noProof="0">
                <a:latin typeface="Arial"/>
                <a:cs typeface="Arial"/>
              </a:rPr>
              <a:t>par</a:t>
            </a:r>
            <a:r>
              <a:rPr lang="fr-CA" sz="2000" spc="-20" noProof="0">
                <a:latin typeface="Arial"/>
                <a:cs typeface="Arial"/>
              </a:rPr>
              <a:t> </a:t>
            </a:r>
            <a:r>
              <a:rPr lang="fr-CA" sz="2000" spc="-75" noProof="0">
                <a:latin typeface="Arial"/>
                <a:cs typeface="Arial"/>
              </a:rPr>
              <a:t>augmentation</a:t>
            </a:r>
            <a:r>
              <a:rPr lang="fr-CA" sz="2000" spc="-80" noProof="0">
                <a:latin typeface="Arial"/>
                <a:cs typeface="Arial"/>
              </a:rPr>
              <a:t> </a:t>
            </a:r>
            <a:r>
              <a:rPr lang="fr-CA" sz="2000" spc="-110" noProof="0">
                <a:latin typeface="Arial"/>
                <a:cs typeface="Arial"/>
              </a:rPr>
              <a:t>progressive</a:t>
            </a:r>
            <a:r>
              <a:rPr lang="fr-CA" sz="2000" spc="-105" noProof="0">
                <a:latin typeface="Arial"/>
                <a:cs typeface="Arial"/>
              </a:rPr>
              <a:t> </a:t>
            </a:r>
            <a:r>
              <a:rPr lang="fr-CA" sz="2000" spc="-150" noProof="0">
                <a:latin typeface="Arial"/>
                <a:cs typeface="Arial"/>
              </a:rPr>
              <a:t>à</a:t>
            </a:r>
            <a:r>
              <a:rPr lang="fr-CA" sz="2000" spc="-60" noProof="0">
                <a:latin typeface="Arial"/>
                <a:cs typeface="Arial"/>
              </a:rPr>
              <a:t> </a:t>
            </a:r>
            <a:r>
              <a:rPr lang="fr-CA" sz="2000" spc="-95" noProof="0">
                <a:latin typeface="Arial"/>
                <a:cs typeface="Arial"/>
              </a:rPr>
              <a:t>raison</a:t>
            </a:r>
            <a:r>
              <a:rPr lang="fr-CA" sz="2000" spc="-80" noProof="0">
                <a:latin typeface="Arial"/>
                <a:cs typeface="Arial"/>
              </a:rPr>
              <a:t> </a:t>
            </a:r>
            <a:r>
              <a:rPr lang="fr-CA" sz="2000" spc="-25" noProof="0">
                <a:latin typeface="Arial"/>
                <a:cs typeface="Arial"/>
              </a:rPr>
              <a:t>de </a:t>
            </a:r>
            <a:r>
              <a:rPr lang="fr-CA" sz="2000" spc="-90" noProof="0">
                <a:latin typeface="Arial"/>
                <a:cs typeface="Arial"/>
              </a:rPr>
              <a:t>25</a:t>
            </a:r>
            <a:r>
              <a:rPr lang="fr-CA" sz="2000" spc="-135" noProof="0">
                <a:latin typeface="Arial"/>
                <a:cs typeface="Arial"/>
              </a:rPr>
              <a:t> </a:t>
            </a:r>
            <a:r>
              <a:rPr lang="fr-CA" sz="2000" spc="-10" noProof="0">
                <a:latin typeface="Arial"/>
                <a:cs typeface="Arial"/>
              </a:rPr>
              <a:t>mg/jour</a:t>
            </a:r>
            <a:r>
              <a:rPr lang="fr-CA" sz="2000" spc="-35" noProof="0">
                <a:latin typeface="Arial"/>
                <a:cs typeface="Arial"/>
              </a:rPr>
              <a:t> </a:t>
            </a:r>
            <a:r>
              <a:rPr lang="fr-CA" sz="2000" spc="-150" noProof="0">
                <a:latin typeface="Arial"/>
                <a:cs typeface="Arial"/>
              </a:rPr>
              <a:t>à</a:t>
            </a:r>
            <a:r>
              <a:rPr lang="fr-CA" sz="2000" spc="-75" noProof="0">
                <a:latin typeface="Arial"/>
                <a:cs typeface="Arial"/>
              </a:rPr>
              <a:t> </a:t>
            </a:r>
            <a:r>
              <a:rPr lang="fr-CA" sz="2000" spc="-125" noProof="0">
                <a:latin typeface="Arial"/>
                <a:cs typeface="Arial"/>
              </a:rPr>
              <a:t>50</a:t>
            </a:r>
            <a:r>
              <a:rPr lang="fr-CA" sz="2000" spc="-60" noProof="0">
                <a:latin typeface="Arial"/>
                <a:cs typeface="Arial"/>
              </a:rPr>
              <a:t> </a:t>
            </a:r>
            <a:r>
              <a:rPr lang="fr-CA" sz="2000" spc="-45" noProof="0">
                <a:latin typeface="Arial"/>
                <a:cs typeface="Arial"/>
              </a:rPr>
              <a:t>mg/jour.</a:t>
            </a:r>
            <a:r>
              <a:rPr lang="fr-CA" sz="2000" spc="-140" noProof="0">
                <a:latin typeface="Arial"/>
                <a:cs typeface="Arial"/>
              </a:rPr>
              <a:t> </a:t>
            </a:r>
            <a:r>
              <a:rPr lang="fr-CA" sz="2000" spc="-10" noProof="0">
                <a:latin typeface="Arial"/>
                <a:cs typeface="Arial"/>
              </a:rPr>
              <a:t>Il</a:t>
            </a:r>
            <a:r>
              <a:rPr lang="fr-CA" sz="2000" spc="-95" noProof="0">
                <a:latin typeface="Arial"/>
                <a:cs typeface="Arial"/>
              </a:rPr>
              <a:t> </a:t>
            </a:r>
            <a:r>
              <a:rPr lang="fr-CA" sz="2000" spc="-70" noProof="0">
                <a:latin typeface="Arial"/>
                <a:cs typeface="Arial"/>
              </a:rPr>
              <a:t>est</a:t>
            </a:r>
            <a:r>
              <a:rPr lang="fr-CA" sz="2000" spc="-85" noProof="0">
                <a:latin typeface="Arial"/>
                <a:cs typeface="Arial"/>
              </a:rPr>
              <a:t> </a:t>
            </a:r>
            <a:r>
              <a:rPr lang="fr-CA" sz="2000" spc="-105" noProof="0">
                <a:latin typeface="Arial"/>
                <a:cs typeface="Arial"/>
              </a:rPr>
              <a:t>possible</a:t>
            </a:r>
            <a:r>
              <a:rPr lang="fr-CA" sz="2000" spc="-120" noProof="0">
                <a:latin typeface="Arial"/>
                <a:cs typeface="Arial"/>
              </a:rPr>
              <a:t> </a:t>
            </a:r>
            <a:r>
              <a:rPr lang="fr-CA" sz="2000" spc="-85" noProof="0">
                <a:latin typeface="Arial"/>
                <a:cs typeface="Arial"/>
              </a:rPr>
              <a:t>d’augmenter</a:t>
            </a:r>
            <a:r>
              <a:rPr lang="fr-CA" sz="2000" spc="-110" noProof="0">
                <a:latin typeface="Arial"/>
                <a:cs typeface="Arial"/>
              </a:rPr>
              <a:t> </a:t>
            </a:r>
            <a:r>
              <a:rPr lang="fr-CA" sz="2000" spc="-105" noProof="0">
                <a:latin typeface="Arial"/>
                <a:cs typeface="Arial"/>
              </a:rPr>
              <a:t>les</a:t>
            </a:r>
            <a:r>
              <a:rPr lang="fr-CA" sz="2000" spc="-120" noProof="0">
                <a:latin typeface="Arial"/>
                <a:cs typeface="Arial"/>
              </a:rPr>
              <a:t> </a:t>
            </a:r>
            <a:r>
              <a:rPr lang="fr-CA" sz="2000" spc="-145" noProof="0">
                <a:latin typeface="Arial"/>
                <a:cs typeface="Arial"/>
              </a:rPr>
              <a:t>doses</a:t>
            </a:r>
            <a:r>
              <a:rPr lang="fr-CA" sz="2000" spc="-50" noProof="0">
                <a:latin typeface="Arial"/>
                <a:cs typeface="Arial"/>
              </a:rPr>
              <a:t> </a:t>
            </a:r>
            <a:r>
              <a:rPr lang="fr-CA" sz="2000" spc="-100" noProof="0">
                <a:latin typeface="Arial"/>
                <a:cs typeface="Arial"/>
              </a:rPr>
              <a:t>plus</a:t>
            </a:r>
            <a:r>
              <a:rPr lang="fr-CA" sz="2000" spc="-120" noProof="0">
                <a:latin typeface="Arial"/>
                <a:cs typeface="Arial"/>
              </a:rPr>
              <a:t> </a:t>
            </a:r>
            <a:r>
              <a:rPr lang="fr-CA" sz="2000" spc="-65" noProof="0">
                <a:latin typeface="Arial"/>
                <a:cs typeface="Arial"/>
              </a:rPr>
              <a:t>rapidement</a:t>
            </a:r>
            <a:r>
              <a:rPr lang="fr-CA" sz="2000" spc="-85" noProof="0">
                <a:latin typeface="Arial"/>
                <a:cs typeface="Arial"/>
              </a:rPr>
              <a:t> </a:t>
            </a:r>
            <a:r>
              <a:rPr lang="fr-CA" sz="2000" spc="-100" noProof="0">
                <a:latin typeface="Arial"/>
                <a:cs typeface="Arial"/>
              </a:rPr>
              <a:t>selon</a:t>
            </a:r>
            <a:r>
              <a:rPr lang="fr-CA" sz="2000" spc="-95" noProof="0">
                <a:latin typeface="Arial"/>
                <a:cs typeface="Arial"/>
              </a:rPr>
              <a:t> </a:t>
            </a:r>
            <a:r>
              <a:rPr lang="fr-CA" sz="2000" spc="-85" noProof="0">
                <a:latin typeface="Arial"/>
                <a:cs typeface="Arial"/>
              </a:rPr>
              <a:t>la</a:t>
            </a:r>
            <a:r>
              <a:rPr lang="fr-CA" sz="2000" spc="-75" noProof="0">
                <a:latin typeface="Arial"/>
                <a:cs typeface="Arial"/>
              </a:rPr>
              <a:t> </a:t>
            </a:r>
            <a:r>
              <a:rPr lang="fr-CA" sz="2000" spc="-10" noProof="0">
                <a:latin typeface="Arial"/>
                <a:cs typeface="Arial"/>
              </a:rPr>
              <a:t>tolérance </a:t>
            </a:r>
            <a:r>
              <a:rPr lang="fr-CA" sz="2000" spc="-60" noProof="0">
                <a:latin typeface="Arial"/>
                <a:cs typeface="Arial"/>
              </a:rPr>
              <a:t>antérieure</a:t>
            </a:r>
            <a:r>
              <a:rPr lang="fr-CA" sz="2000" spc="-45" noProof="0">
                <a:latin typeface="Arial"/>
                <a:cs typeface="Arial"/>
              </a:rPr>
              <a:t> </a:t>
            </a:r>
            <a:r>
              <a:rPr lang="fr-CA" sz="2000" noProof="0">
                <a:latin typeface="Arial"/>
                <a:cs typeface="Arial"/>
              </a:rPr>
              <a:t>et</a:t>
            </a:r>
            <a:r>
              <a:rPr lang="fr-CA" sz="2000" spc="-85" noProof="0">
                <a:latin typeface="Arial"/>
                <a:cs typeface="Arial"/>
              </a:rPr>
              <a:t> la</a:t>
            </a:r>
            <a:r>
              <a:rPr lang="fr-CA" sz="2000" spc="-75" noProof="0">
                <a:latin typeface="Arial"/>
                <a:cs typeface="Arial"/>
              </a:rPr>
              <a:t> </a:t>
            </a:r>
            <a:r>
              <a:rPr lang="fr-CA" sz="2000" spc="-45" noProof="0">
                <a:latin typeface="Arial"/>
                <a:cs typeface="Arial"/>
              </a:rPr>
              <a:t>situation</a:t>
            </a:r>
            <a:r>
              <a:rPr lang="fr-CA" sz="2000" spc="-100" noProof="0">
                <a:latin typeface="Arial"/>
                <a:cs typeface="Arial"/>
              </a:rPr>
              <a:t> </a:t>
            </a:r>
            <a:r>
              <a:rPr lang="fr-CA" sz="2000" spc="-60" noProof="0">
                <a:latin typeface="Arial"/>
                <a:cs typeface="Arial"/>
              </a:rPr>
              <a:t>clinique.</a:t>
            </a:r>
            <a:r>
              <a:rPr lang="fr-CA" sz="2000" spc="-150" noProof="0">
                <a:latin typeface="Arial"/>
                <a:cs typeface="Arial"/>
              </a:rPr>
              <a:t> </a:t>
            </a:r>
            <a:r>
              <a:rPr lang="fr-CA" sz="2000" spc="-10" noProof="0">
                <a:latin typeface="Arial"/>
                <a:cs typeface="Arial"/>
              </a:rPr>
              <a:t>Il</a:t>
            </a:r>
            <a:r>
              <a:rPr lang="fr-CA" sz="2000" spc="-100" noProof="0">
                <a:latin typeface="Arial"/>
                <a:cs typeface="Arial"/>
              </a:rPr>
              <a:t> </a:t>
            </a:r>
            <a:r>
              <a:rPr lang="fr-CA" sz="2000" spc="-10" noProof="0">
                <a:latin typeface="Arial"/>
                <a:cs typeface="Arial"/>
              </a:rPr>
              <a:t>faut</a:t>
            </a:r>
            <a:r>
              <a:rPr lang="fr-CA" sz="2000" spc="-85" noProof="0">
                <a:latin typeface="Arial"/>
                <a:cs typeface="Arial"/>
              </a:rPr>
              <a:t> </a:t>
            </a:r>
            <a:r>
              <a:rPr lang="fr-CA" sz="2000" spc="-40" noProof="0">
                <a:latin typeface="Arial"/>
                <a:cs typeface="Arial"/>
              </a:rPr>
              <a:t>être</a:t>
            </a:r>
            <a:r>
              <a:rPr lang="fr-CA" sz="2000" spc="-114" noProof="0">
                <a:latin typeface="Arial"/>
                <a:cs typeface="Arial"/>
              </a:rPr>
              <a:t> </a:t>
            </a:r>
            <a:r>
              <a:rPr lang="fr-CA" sz="2000" spc="-45" noProof="0">
                <a:latin typeface="Arial"/>
                <a:cs typeface="Arial"/>
              </a:rPr>
              <a:t>prudent</a:t>
            </a:r>
            <a:r>
              <a:rPr lang="fr-CA" sz="2000" spc="-85" noProof="0">
                <a:latin typeface="Arial"/>
                <a:cs typeface="Arial"/>
              </a:rPr>
              <a:t> </a:t>
            </a:r>
            <a:r>
              <a:rPr lang="fr-CA" sz="2000" noProof="0">
                <a:latin typeface="Arial"/>
                <a:cs typeface="Arial"/>
              </a:rPr>
              <a:t>et</a:t>
            </a:r>
            <a:r>
              <a:rPr lang="fr-CA" sz="2000" spc="-85" noProof="0">
                <a:latin typeface="Arial"/>
                <a:cs typeface="Arial"/>
              </a:rPr>
              <a:t> </a:t>
            </a:r>
            <a:r>
              <a:rPr lang="fr-CA" sz="2000" spc="-114" noProof="0">
                <a:latin typeface="Arial"/>
                <a:cs typeface="Arial"/>
              </a:rPr>
              <a:t>assurer</a:t>
            </a:r>
            <a:r>
              <a:rPr lang="fr-CA" sz="2000" spc="-120" noProof="0">
                <a:latin typeface="Arial"/>
                <a:cs typeface="Arial"/>
              </a:rPr>
              <a:t> </a:t>
            </a:r>
            <a:r>
              <a:rPr lang="fr-CA" sz="2000" spc="-65" noProof="0">
                <a:latin typeface="Arial"/>
                <a:cs typeface="Arial"/>
              </a:rPr>
              <a:t>un</a:t>
            </a:r>
            <a:r>
              <a:rPr lang="fr-CA" sz="2000" spc="-100" noProof="0">
                <a:latin typeface="Arial"/>
                <a:cs typeface="Arial"/>
              </a:rPr>
              <a:t> </a:t>
            </a:r>
            <a:r>
              <a:rPr lang="fr-CA" sz="2000" spc="-75" noProof="0">
                <a:latin typeface="Arial"/>
                <a:cs typeface="Arial"/>
              </a:rPr>
              <a:t>suivi</a:t>
            </a:r>
            <a:r>
              <a:rPr lang="fr-CA" sz="2000" spc="-100" noProof="0">
                <a:latin typeface="Arial"/>
                <a:cs typeface="Arial"/>
              </a:rPr>
              <a:t> </a:t>
            </a:r>
            <a:r>
              <a:rPr lang="fr-CA" sz="2000" spc="-95" noProof="0">
                <a:latin typeface="Arial"/>
                <a:cs typeface="Arial"/>
              </a:rPr>
              <a:t>serré</a:t>
            </a:r>
            <a:r>
              <a:rPr lang="fr-CA" sz="2000" spc="-114" noProof="0">
                <a:latin typeface="Arial"/>
                <a:cs typeface="Arial"/>
              </a:rPr>
              <a:t> </a:t>
            </a:r>
            <a:r>
              <a:rPr lang="fr-CA" sz="2000" spc="-125" noProof="0">
                <a:latin typeface="Arial"/>
                <a:cs typeface="Arial"/>
              </a:rPr>
              <a:t>des</a:t>
            </a:r>
            <a:r>
              <a:rPr lang="fr-CA" sz="2000" spc="-130" noProof="0">
                <a:latin typeface="Arial"/>
                <a:cs typeface="Arial"/>
              </a:rPr>
              <a:t> </a:t>
            </a:r>
            <a:r>
              <a:rPr lang="fr-CA" sz="2000" spc="-10" noProof="0">
                <a:latin typeface="Arial"/>
                <a:cs typeface="Arial"/>
              </a:rPr>
              <a:t>effets </a:t>
            </a:r>
            <a:r>
              <a:rPr lang="fr-CA" sz="2000" spc="-90" noProof="0">
                <a:latin typeface="Arial"/>
                <a:cs typeface="Arial"/>
              </a:rPr>
              <a:t>indésirables</a:t>
            </a:r>
            <a:r>
              <a:rPr lang="fr-CA" sz="2000" spc="-45" noProof="0">
                <a:latin typeface="Arial"/>
                <a:cs typeface="Arial"/>
              </a:rPr>
              <a:t> </a:t>
            </a:r>
            <a:r>
              <a:rPr lang="fr-CA" sz="2000" spc="-65" noProof="0">
                <a:latin typeface="Arial"/>
                <a:cs typeface="Arial"/>
              </a:rPr>
              <a:t>tels</a:t>
            </a:r>
            <a:r>
              <a:rPr lang="fr-CA" sz="2000" spc="-45" noProof="0">
                <a:latin typeface="Arial"/>
                <a:cs typeface="Arial"/>
              </a:rPr>
              <a:t> </a:t>
            </a:r>
            <a:r>
              <a:rPr lang="fr-CA" sz="2000" spc="-90" noProof="0">
                <a:latin typeface="Arial"/>
                <a:cs typeface="Arial"/>
              </a:rPr>
              <a:t>que</a:t>
            </a:r>
            <a:r>
              <a:rPr lang="fr-CA" sz="2000" spc="-110" noProof="0">
                <a:latin typeface="Arial"/>
                <a:cs typeface="Arial"/>
              </a:rPr>
              <a:t> </a:t>
            </a:r>
            <a:r>
              <a:rPr lang="fr-CA" sz="2000" spc="-130" noProof="0">
                <a:latin typeface="Arial"/>
                <a:cs typeface="Arial"/>
              </a:rPr>
              <a:t>les</a:t>
            </a:r>
            <a:r>
              <a:rPr lang="fr-CA" sz="2000" spc="-45" noProof="0">
                <a:latin typeface="Arial"/>
                <a:cs typeface="Arial"/>
              </a:rPr>
              <a:t> </a:t>
            </a:r>
            <a:r>
              <a:rPr lang="fr-CA" sz="2000" spc="-90" noProof="0">
                <a:latin typeface="Arial"/>
                <a:cs typeface="Arial"/>
              </a:rPr>
              <a:t>myoclonies,</a:t>
            </a:r>
            <a:r>
              <a:rPr lang="fr-CA" sz="2000" spc="-55" noProof="0">
                <a:latin typeface="Arial"/>
                <a:cs typeface="Arial"/>
              </a:rPr>
              <a:t> </a:t>
            </a:r>
            <a:r>
              <a:rPr lang="fr-CA" sz="2000" spc="-85" noProof="0">
                <a:latin typeface="Arial"/>
                <a:cs typeface="Arial"/>
              </a:rPr>
              <a:t>la</a:t>
            </a:r>
            <a:r>
              <a:rPr lang="fr-CA" sz="2000" spc="-70" noProof="0">
                <a:latin typeface="Arial"/>
                <a:cs typeface="Arial"/>
              </a:rPr>
              <a:t> </a:t>
            </a:r>
            <a:r>
              <a:rPr lang="fr-CA" sz="2000" spc="-95" noProof="0">
                <a:latin typeface="Arial"/>
                <a:cs typeface="Arial"/>
              </a:rPr>
              <a:t>tachycardie</a:t>
            </a:r>
            <a:r>
              <a:rPr lang="fr-CA" sz="2000" spc="-105" noProof="0">
                <a:latin typeface="Arial"/>
                <a:cs typeface="Arial"/>
              </a:rPr>
              <a:t> </a:t>
            </a:r>
            <a:r>
              <a:rPr lang="fr-CA" sz="2000" noProof="0">
                <a:latin typeface="Arial"/>
                <a:cs typeface="Arial"/>
              </a:rPr>
              <a:t>et</a:t>
            </a:r>
            <a:r>
              <a:rPr lang="fr-CA" sz="2000" spc="-80" noProof="0">
                <a:latin typeface="Arial"/>
                <a:cs typeface="Arial"/>
              </a:rPr>
              <a:t> </a:t>
            </a:r>
            <a:r>
              <a:rPr lang="fr-CA" sz="2000" spc="-65" noProof="0">
                <a:latin typeface="Arial"/>
                <a:cs typeface="Arial"/>
              </a:rPr>
              <a:t>l’hypotension</a:t>
            </a:r>
            <a:r>
              <a:rPr lang="fr-CA" sz="2000" spc="-90" noProof="0">
                <a:latin typeface="Arial"/>
                <a:cs typeface="Arial"/>
              </a:rPr>
              <a:t> </a:t>
            </a:r>
            <a:r>
              <a:rPr lang="fr-CA" sz="2000" spc="-45" noProof="0">
                <a:latin typeface="Arial"/>
                <a:cs typeface="Arial"/>
              </a:rPr>
              <a:t>orthostatique.</a:t>
            </a:r>
            <a:r>
              <a:rPr lang="fr-CA" sz="2000" spc="-65" noProof="0">
                <a:latin typeface="Arial"/>
                <a:cs typeface="Arial"/>
              </a:rPr>
              <a:t> </a:t>
            </a:r>
          </a:p>
          <a:p>
            <a:pPr marL="12700" marR="135255">
              <a:lnSpc>
                <a:spcPct val="80300"/>
              </a:lnSpc>
              <a:spcBef>
                <a:spcPts val="1000"/>
              </a:spcBef>
              <a:tabLst>
                <a:tab pos="192405" algn="l"/>
              </a:tabLst>
            </a:pPr>
            <a:r>
              <a:rPr lang="fr-CA" sz="2000" spc="-100" noProof="0">
                <a:latin typeface="Arial"/>
                <a:cs typeface="Arial"/>
              </a:rPr>
              <a:t>Délai</a:t>
            </a:r>
            <a:r>
              <a:rPr lang="fr-CA" sz="2000" spc="-85" noProof="0">
                <a:latin typeface="Arial"/>
                <a:cs typeface="Arial"/>
              </a:rPr>
              <a:t> </a:t>
            </a:r>
            <a:r>
              <a:rPr lang="fr-CA" sz="2000" spc="-10" noProof="0">
                <a:latin typeface="Arial"/>
                <a:cs typeface="Arial"/>
              </a:rPr>
              <a:t>inconnu</a:t>
            </a:r>
            <a:endParaRPr lang="fr-CA" sz="2000" noProof="0">
              <a:latin typeface="Arial"/>
              <a:cs typeface="Arial"/>
            </a:endParaRPr>
          </a:p>
          <a:p>
            <a:pPr marL="12700" marR="5080" indent="179070">
              <a:lnSpc>
                <a:spcPts val="1950"/>
              </a:lnSpc>
              <a:spcBef>
                <a:spcPts val="965"/>
              </a:spcBef>
              <a:buChar char="•"/>
              <a:tabLst>
                <a:tab pos="191770" algn="l"/>
              </a:tabLst>
            </a:pPr>
            <a:r>
              <a:rPr lang="fr-CA" sz="2000" spc="-190" noProof="0">
                <a:latin typeface="Arial"/>
                <a:cs typeface="Arial"/>
              </a:rPr>
              <a:t>Si</a:t>
            </a:r>
            <a:r>
              <a:rPr lang="fr-CA" sz="2000" spc="-100" noProof="0">
                <a:latin typeface="Arial"/>
                <a:cs typeface="Arial"/>
              </a:rPr>
              <a:t> </a:t>
            </a:r>
            <a:r>
              <a:rPr lang="fr-CA" sz="2000" spc="-65" noProof="0">
                <a:latin typeface="Arial"/>
                <a:cs typeface="Arial"/>
              </a:rPr>
              <a:t>le</a:t>
            </a:r>
            <a:r>
              <a:rPr lang="fr-CA" sz="2000" spc="-114" noProof="0">
                <a:latin typeface="Arial"/>
                <a:cs typeface="Arial"/>
              </a:rPr>
              <a:t> </a:t>
            </a:r>
            <a:r>
              <a:rPr lang="fr-CA" sz="2000" spc="-50" noProof="0">
                <a:latin typeface="Arial"/>
                <a:cs typeface="Arial"/>
              </a:rPr>
              <a:t>moment</a:t>
            </a:r>
            <a:r>
              <a:rPr lang="fr-CA" sz="2000" spc="-80" noProof="0">
                <a:latin typeface="Arial"/>
                <a:cs typeface="Arial"/>
              </a:rPr>
              <a:t> </a:t>
            </a:r>
            <a:r>
              <a:rPr lang="fr-CA" sz="2000" spc="-100" noProof="0">
                <a:latin typeface="Arial"/>
                <a:cs typeface="Arial"/>
              </a:rPr>
              <a:t>de</a:t>
            </a:r>
            <a:r>
              <a:rPr lang="fr-CA" sz="2000" spc="-114" noProof="0">
                <a:latin typeface="Arial"/>
                <a:cs typeface="Arial"/>
              </a:rPr>
              <a:t> </a:t>
            </a:r>
            <a:r>
              <a:rPr lang="fr-CA" sz="2000" spc="-45" noProof="0">
                <a:latin typeface="Arial"/>
                <a:cs typeface="Arial"/>
              </a:rPr>
              <a:t>la</a:t>
            </a:r>
            <a:r>
              <a:rPr lang="fr-CA" sz="2000" spc="-155" noProof="0">
                <a:latin typeface="Arial"/>
                <a:cs typeface="Arial"/>
              </a:rPr>
              <a:t> </a:t>
            </a:r>
            <a:r>
              <a:rPr lang="fr-CA" sz="2000" spc="-60" noProof="0">
                <a:latin typeface="Arial"/>
                <a:cs typeface="Arial"/>
              </a:rPr>
              <a:t>dernière</a:t>
            </a:r>
            <a:r>
              <a:rPr lang="fr-CA" sz="2000" spc="-114" noProof="0">
                <a:latin typeface="Arial"/>
                <a:cs typeface="Arial"/>
              </a:rPr>
              <a:t> </a:t>
            </a:r>
            <a:r>
              <a:rPr lang="fr-CA" sz="2000" spc="-80" noProof="0">
                <a:latin typeface="Arial"/>
                <a:cs typeface="Arial"/>
              </a:rPr>
              <a:t>prise</a:t>
            </a:r>
            <a:r>
              <a:rPr lang="fr-CA" sz="2000" spc="-110" noProof="0">
                <a:latin typeface="Arial"/>
                <a:cs typeface="Arial"/>
              </a:rPr>
              <a:t> </a:t>
            </a:r>
            <a:r>
              <a:rPr lang="fr-CA" sz="2000" spc="-80" noProof="0">
                <a:latin typeface="Arial"/>
                <a:cs typeface="Arial"/>
              </a:rPr>
              <a:t>n’est</a:t>
            </a:r>
            <a:r>
              <a:rPr lang="fr-CA" sz="2000" spc="-85" noProof="0">
                <a:latin typeface="Arial"/>
                <a:cs typeface="Arial"/>
              </a:rPr>
              <a:t> </a:t>
            </a:r>
            <a:r>
              <a:rPr lang="fr-CA" sz="2000" spc="-175" noProof="0">
                <a:latin typeface="Arial"/>
                <a:cs typeface="Arial"/>
              </a:rPr>
              <a:t>pas</a:t>
            </a:r>
            <a:r>
              <a:rPr lang="fr-CA" sz="2000" spc="-50" noProof="0">
                <a:latin typeface="Arial"/>
                <a:cs typeface="Arial"/>
              </a:rPr>
              <a:t> </a:t>
            </a:r>
            <a:r>
              <a:rPr lang="fr-CA" sz="2000" spc="-95" noProof="0">
                <a:latin typeface="Arial"/>
                <a:cs typeface="Arial"/>
              </a:rPr>
              <a:t>connu </a:t>
            </a:r>
            <a:r>
              <a:rPr lang="fr-CA" sz="2000" noProof="0">
                <a:latin typeface="Arial"/>
                <a:cs typeface="Arial"/>
              </a:rPr>
              <a:t>et</a:t>
            </a:r>
            <a:r>
              <a:rPr lang="fr-CA" sz="2000" spc="-80" noProof="0">
                <a:latin typeface="Arial"/>
                <a:cs typeface="Arial"/>
              </a:rPr>
              <a:t> </a:t>
            </a:r>
            <a:r>
              <a:rPr lang="fr-CA" sz="2000" spc="-90" noProof="0">
                <a:latin typeface="Arial"/>
                <a:cs typeface="Arial"/>
              </a:rPr>
              <a:t>que</a:t>
            </a:r>
            <a:r>
              <a:rPr lang="fr-CA" sz="2000" spc="-40" noProof="0">
                <a:latin typeface="Arial"/>
                <a:cs typeface="Arial"/>
              </a:rPr>
              <a:t> </a:t>
            </a:r>
            <a:r>
              <a:rPr lang="fr-CA" sz="2000" spc="-60" noProof="0">
                <a:latin typeface="Arial"/>
                <a:cs typeface="Arial"/>
              </a:rPr>
              <a:t>cette</a:t>
            </a:r>
            <a:r>
              <a:rPr lang="fr-CA" sz="2000" spc="-40" noProof="0">
                <a:latin typeface="Arial"/>
                <a:cs typeface="Arial"/>
              </a:rPr>
              <a:t> </a:t>
            </a:r>
            <a:r>
              <a:rPr lang="fr-CA" sz="2000" spc="-35" noProof="0">
                <a:latin typeface="Arial"/>
                <a:cs typeface="Arial"/>
              </a:rPr>
              <a:t>information</a:t>
            </a:r>
            <a:r>
              <a:rPr lang="fr-CA" sz="2000" spc="-95" noProof="0">
                <a:latin typeface="Arial"/>
                <a:cs typeface="Arial"/>
              </a:rPr>
              <a:t> </a:t>
            </a:r>
            <a:r>
              <a:rPr lang="fr-CA" sz="2000" spc="-100" noProof="0">
                <a:latin typeface="Arial"/>
                <a:cs typeface="Arial"/>
              </a:rPr>
              <a:t>ne</a:t>
            </a:r>
            <a:r>
              <a:rPr lang="fr-CA" sz="2000" spc="-114" noProof="0">
                <a:latin typeface="Arial"/>
                <a:cs typeface="Arial"/>
              </a:rPr>
              <a:t> </a:t>
            </a:r>
            <a:r>
              <a:rPr lang="fr-CA" sz="2000" spc="-50" noProof="0">
                <a:latin typeface="Arial"/>
                <a:cs typeface="Arial"/>
              </a:rPr>
              <a:t>peut</a:t>
            </a:r>
            <a:r>
              <a:rPr lang="fr-CA" sz="2000" spc="-80" noProof="0">
                <a:latin typeface="Arial"/>
                <a:cs typeface="Arial"/>
              </a:rPr>
              <a:t> </a:t>
            </a:r>
            <a:r>
              <a:rPr lang="fr-CA" sz="2000" spc="-20" noProof="0">
                <a:latin typeface="Arial"/>
                <a:cs typeface="Arial"/>
              </a:rPr>
              <a:t>être</a:t>
            </a:r>
            <a:r>
              <a:rPr lang="fr-CA" sz="2000" spc="-114" noProof="0">
                <a:latin typeface="Arial"/>
                <a:cs typeface="Arial"/>
              </a:rPr>
              <a:t> </a:t>
            </a:r>
            <a:r>
              <a:rPr lang="fr-CA" sz="2000" spc="-10" noProof="0">
                <a:latin typeface="Arial"/>
                <a:cs typeface="Arial"/>
              </a:rPr>
              <a:t>obtenue, </a:t>
            </a:r>
            <a:r>
              <a:rPr lang="fr-CA" sz="2000" spc="-70" noProof="0">
                <a:latin typeface="Arial"/>
                <a:cs typeface="Arial"/>
              </a:rPr>
              <a:t>on</a:t>
            </a:r>
            <a:r>
              <a:rPr lang="fr-CA" sz="2000" spc="-100" noProof="0">
                <a:latin typeface="Arial"/>
                <a:cs typeface="Arial"/>
              </a:rPr>
              <a:t> </a:t>
            </a:r>
            <a:r>
              <a:rPr lang="fr-CA" sz="2000" spc="-10" noProof="0">
                <a:latin typeface="Arial"/>
                <a:cs typeface="Arial"/>
              </a:rPr>
              <a:t>traite</a:t>
            </a:r>
            <a:r>
              <a:rPr lang="fr-CA" sz="2000" spc="-114" noProof="0">
                <a:latin typeface="Arial"/>
                <a:cs typeface="Arial"/>
              </a:rPr>
              <a:t> </a:t>
            </a:r>
            <a:r>
              <a:rPr lang="fr-CA" sz="2000" spc="-105" noProof="0">
                <a:latin typeface="Arial"/>
                <a:cs typeface="Arial"/>
              </a:rPr>
              <a:t>comme</a:t>
            </a:r>
            <a:r>
              <a:rPr lang="fr-CA" sz="2000" spc="-110" noProof="0">
                <a:latin typeface="Arial"/>
                <a:cs typeface="Arial"/>
              </a:rPr>
              <a:t> </a:t>
            </a:r>
            <a:r>
              <a:rPr lang="fr-CA" sz="2000" spc="-65" noProof="0">
                <a:latin typeface="Arial"/>
                <a:cs typeface="Arial"/>
              </a:rPr>
              <a:t>un</a:t>
            </a:r>
            <a:r>
              <a:rPr lang="fr-CA" sz="2000" spc="-95" noProof="0">
                <a:latin typeface="Arial"/>
                <a:cs typeface="Arial"/>
              </a:rPr>
              <a:t> </a:t>
            </a:r>
            <a:r>
              <a:rPr lang="fr-CA" sz="2000" spc="-40" noProof="0">
                <a:latin typeface="Arial"/>
                <a:cs typeface="Arial"/>
              </a:rPr>
              <a:t>arrêt</a:t>
            </a:r>
            <a:r>
              <a:rPr lang="fr-CA" sz="2000" spc="-80" noProof="0">
                <a:latin typeface="Arial"/>
                <a:cs typeface="Arial"/>
              </a:rPr>
              <a:t> </a:t>
            </a:r>
            <a:r>
              <a:rPr lang="fr-CA" sz="2000" spc="-100" noProof="0">
                <a:latin typeface="Arial"/>
                <a:cs typeface="Arial"/>
              </a:rPr>
              <a:t>de</a:t>
            </a:r>
            <a:r>
              <a:rPr lang="fr-CA" sz="2000" spc="-35" noProof="0">
                <a:latin typeface="Arial"/>
                <a:cs typeface="Arial"/>
              </a:rPr>
              <a:t> </a:t>
            </a:r>
            <a:r>
              <a:rPr lang="fr-CA" sz="2000" spc="-125" noProof="0">
                <a:latin typeface="Arial"/>
                <a:cs typeface="Arial"/>
              </a:rPr>
              <a:t>48</a:t>
            </a:r>
            <a:r>
              <a:rPr lang="fr-CA" sz="2000" spc="-55" noProof="0">
                <a:latin typeface="Arial"/>
                <a:cs typeface="Arial"/>
              </a:rPr>
              <a:t> </a:t>
            </a:r>
            <a:r>
              <a:rPr lang="fr-CA" sz="2000" spc="-114" noProof="0">
                <a:latin typeface="Arial"/>
                <a:cs typeface="Arial"/>
              </a:rPr>
              <a:t>heures</a:t>
            </a:r>
            <a:r>
              <a:rPr lang="fr-CA" sz="2000" spc="-45" noProof="0">
                <a:latin typeface="Arial"/>
                <a:cs typeface="Arial"/>
              </a:rPr>
              <a:t> </a:t>
            </a:r>
            <a:r>
              <a:rPr lang="fr-CA" sz="2000" noProof="0">
                <a:latin typeface="Arial"/>
                <a:cs typeface="Arial"/>
              </a:rPr>
              <a:t>et</a:t>
            </a:r>
            <a:r>
              <a:rPr lang="fr-CA" sz="2000" spc="-80" noProof="0">
                <a:latin typeface="Arial"/>
                <a:cs typeface="Arial"/>
              </a:rPr>
              <a:t> plus.</a:t>
            </a:r>
            <a:r>
              <a:rPr lang="fr-CA" sz="2000" spc="-145" noProof="0">
                <a:latin typeface="Arial"/>
                <a:cs typeface="Arial"/>
              </a:rPr>
              <a:t> </a:t>
            </a:r>
            <a:r>
              <a:rPr lang="fr-CA" sz="2000" spc="-114" noProof="0">
                <a:latin typeface="Arial"/>
                <a:cs typeface="Arial"/>
              </a:rPr>
              <a:t>Guide</a:t>
            </a:r>
            <a:r>
              <a:rPr lang="fr-CA" sz="2000" spc="-35" noProof="0">
                <a:latin typeface="Arial"/>
                <a:cs typeface="Arial"/>
              </a:rPr>
              <a:t> </a:t>
            </a:r>
            <a:r>
              <a:rPr lang="fr-CA" sz="2000" spc="-40" noProof="0">
                <a:latin typeface="Arial"/>
                <a:cs typeface="Arial"/>
              </a:rPr>
              <a:t>d’utilisation</a:t>
            </a:r>
            <a:r>
              <a:rPr lang="fr-CA" sz="2000" spc="-95" noProof="0">
                <a:latin typeface="Arial"/>
                <a:cs typeface="Arial"/>
              </a:rPr>
              <a:t> </a:t>
            </a:r>
            <a:r>
              <a:rPr lang="fr-CA" sz="2000" spc="-100" noProof="0">
                <a:latin typeface="Arial"/>
                <a:cs typeface="Arial"/>
              </a:rPr>
              <a:t>de</a:t>
            </a:r>
            <a:r>
              <a:rPr lang="fr-CA" sz="2000" spc="-35" noProof="0">
                <a:latin typeface="Arial"/>
                <a:cs typeface="Arial"/>
              </a:rPr>
              <a:t> </a:t>
            </a:r>
            <a:r>
              <a:rPr lang="fr-CA" sz="2000" spc="-85" noProof="0">
                <a:latin typeface="Arial"/>
                <a:cs typeface="Arial"/>
              </a:rPr>
              <a:t>la</a:t>
            </a:r>
            <a:r>
              <a:rPr lang="fr-CA" sz="2000" spc="-70" noProof="0">
                <a:latin typeface="Arial"/>
                <a:cs typeface="Arial"/>
              </a:rPr>
              <a:t> </a:t>
            </a:r>
            <a:r>
              <a:rPr lang="fr-CA" sz="2000" spc="-10" noProof="0">
                <a:latin typeface="Arial"/>
                <a:cs typeface="Arial"/>
              </a:rPr>
              <a:t>clozapine.</a:t>
            </a:r>
            <a:endParaRPr lang="fr-CA" sz="2000" noProof="0">
              <a:latin typeface="Arial"/>
              <a:cs typeface="Arial"/>
            </a:endParaRPr>
          </a:p>
        </p:txBody>
      </p:sp>
      <p:sp>
        <p:nvSpPr>
          <p:cNvPr id="5" name="object 5"/>
          <p:cNvSpPr txBox="1"/>
          <p:nvPr/>
        </p:nvSpPr>
        <p:spPr>
          <a:xfrm>
            <a:off x="748347" y="5560694"/>
            <a:ext cx="11215053" cy="536685"/>
          </a:xfrm>
          <a:prstGeom prst="rect">
            <a:avLst/>
          </a:prstGeom>
        </p:spPr>
        <p:txBody>
          <a:bodyPr vert="horz" wrap="square" lIns="0" tIns="15875" rIns="0" bIns="0" rtlCol="0">
            <a:normAutofit/>
          </a:bodyPr>
          <a:lstStyle/>
          <a:p>
            <a:pPr marL="12700">
              <a:spcBef>
                <a:spcPts val="125"/>
              </a:spcBef>
            </a:pPr>
            <a:r>
              <a:rPr lang="fr-CA" sz="1100" spc="-45" noProof="0">
                <a:latin typeface="Arial"/>
                <a:cs typeface="Arial"/>
              </a:rPr>
              <a:t>Département</a:t>
            </a:r>
            <a:r>
              <a:rPr lang="fr-CA" sz="1100" spc="-50" noProof="0">
                <a:latin typeface="Arial"/>
                <a:cs typeface="Arial"/>
              </a:rPr>
              <a:t> </a:t>
            </a:r>
            <a:r>
              <a:rPr lang="fr-CA" sz="1100" spc="-40" noProof="0">
                <a:latin typeface="Arial"/>
                <a:cs typeface="Arial"/>
              </a:rPr>
              <a:t>clinique</a:t>
            </a:r>
            <a:r>
              <a:rPr lang="fr-CA" sz="1100" spc="-5" noProof="0">
                <a:latin typeface="Arial"/>
                <a:cs typeface="Arial"/>
              </a:rPr>
              <a:t> </a:t>
            </a:r>
            <a:r>
              <a:rPr lang="fr-CA" sz="1100" spc="-45" noProof="0">
                <a:latin typeface="Arial"/>
                <a:cs typeface="Arial"/>
              </a:rPr>
              <a:t>de</a:t>
            </a:r>
            <a:r>
              <a:rPr lang="fr-CA" sz="1100" spc="-85" noProof="0">
                <a:latin typeface="Arial"/>
                <a:cs typeface="Arial"/>
              </a:rPr>
              <a:t> </a:t>
            </a:r>
            <a:r>
              <a:rPr lang="fr-CA" sz="1100" spc="-50" noProof="0">
                <a:latin typeface="Arial"/>
                <a:cs typeface="Arial"/>
              </a:rPr>
              <a:t>pharmacie</a:t>
            </a:r>
            <a:r>
              <a:rPr lang="fr-CA" sz="1100" noProof="0">
                <a:latin typeface="Arial"/>
                <a:cs typeface="Arial"/>
              </a:rPr>
              <a:t> </a:t>
            </a:r>
            <a:r>
              <a:rPr lang="fr-CA" sz="1100" spc="-65" noProof="0">
                <a:latin typeface="Arial"/>
                <a:cs typeface="Arial"/>
              </a:rPr>
              <a:t>du</a:t>
            </a:r>
            <a:r>
              <a:rPr lang="fr-CA" sz="1100" spc="-40" noProof="0">
                <a:latin typeface="Arial"/>
                <a:cs typeface="Arial"/>
              </a:rPr>
              <a:t> </a:t>
            </a:r>
            <a:r>
              <a:rPr lang="fr-CA" sz="1100" spc="-170" noProof="0">
                <a:latin typeface="Arial"/>
                <a:cs typeface="Arial"/>
              </a:rPr>
              <a:t>CIUSSS</a:t>
            </a:r>
            <a:r>
              <a:rPr lang="fr-CA" sz="1100" spc="-35" noProof="0">
                <a:latin typeface="Arial"/>
                <a:cs typeface="Arial"/>
              </a:rPr>
              <a:t> </a:t>
            </a:r>
            <a:r>
              <a:rPr lang="fr-CA" sz="1100" spc="-80" noProof="0">
                <a:latin typeface="Arial"/>
                <a:cs typeface="Arial"/>
              </a:rPr>
              <a:t>de</a:t>
            </a:r>
            <a:r>
              <a:rPr lang="fr-CA" sz="1100" spc="-5" noProof="0">
                <a:latin typeface="Arial"/>
                <a:cs typeface="Arial"/>
              </a:rPr>
              <a:t> </a:t>
            </a:r>
            <a:r>
              <a:rPr lang="fr-CA" sz="1100" spc="-55" noProof="0">
                <a:latin typeface="Arial"/>
                <a:cs typeface="Arial"/>
              </a:rPr>
              <a:t>la</a:t>
            </a:r>
            <a:r>
              <a:rPr lang="fr-CA" sz="1100" spc="30" noProof="0">
                <a:latin typeface="Arial"/>
                <a:cs typeface="Arial"/>
              </a:rPr>
              <a:t> </a:t>
            </a:r>
            <a:r>
              <a:rPr lang="fr-CA" sz="1100" spc="-60" noProof="0">
                <a:latin typeface="Arial"/>
                <a:cs typeface="Arial"/>
              </a:rPr>
              <a:t>Capitale-</a:t>
            </a:r>
            <a:r>
              <a:rPr lang="fr-CA" sz="1100" spc="-45" noProof="0">
                <a:latin typeface="Arial"/>
                <a:cs typeface="Arial"/>
              </a:rPr>
              <a:t>Nationale,</a:t>
            </a:r>
            <a:r>
              <a:rPr lang="fr-CA" sz="1100" spc="-20" noProof="0">
                <a:latin typeface="Arial"/>
                <a:cs typeface="Arial"/>
              </a:rPr>
              <a:t> </a:t>
            </a:r>
            <a:r>
              <a:rPr lang="fr-CA" sz="1100" spc="-35" noProof="0">
                <a:latin typeface="Arial"/>
                <a:cs typeface="Arial"/>
              </a:rPr>
              <a:t>Installation </a:t>
            </a:r>
            <a:r>
              <a:rPr lang="fr-CA" sz="1100" spc="-40" noProof="0">
                <a:latin typeface="Arial"/>
                <a:cs typeface="Arial"/>
              </a:rPr>
              <a:t>de</a:t>
            </a:r>
            <a:r>
              <a:rPr lang="fr-CA" sz="1100" spc="-80" noProof="0">
                <a:latin typeface="Arial"/>
                <a:cs typeface="Arial"/>
              </a:rPr>
              <a:t> </a:t>
            </a:r>
            <a:r>
              <a:rPr lang="fr-CA" sz="1100" noProof="0">
                <a:latin typeface="Arial"/>
                <a:cs typeface="Arial"/>
              </a:rPr>
              <a:t>l’Institut</a:t>
            </a:r>
            <a:r>
              <a:rPr lang="fr-CA" sz="1100" spc="-45" noProof="0">
                <a:latin typeface="Arial"/>
                <a:cs typeface="Arial"/>
              </a:rPr>
              <a:t> </a:t>
            </a:r>
            <a:r>
              <a:rPr lang="fr-CA" sz="1100" spc="-35" noProof="0">
                <a:latin typeface="Arial"/>
                <a:cs typeface="Arial"/>
              </a:rPr>
              <a:t>universitaire</a:t>
            </a:r>
            <a:r>
              <a:rPr lang="fr-CA" sz="1100" spc="5" noProof="0">
                <a:latin typeface="Arial"/>
                <a:cs typeface="Arial"/>
              </a:rPr>
              <a:t> </a:t>
            </a:r>
            <a:r>
              <a:rPr lang="fr-CA" sz="1100" spc="-60" noProof="0">
                <a:latin typeface="Arial"/>
                <a:cs typeface="Arial"/>
              </a:rPr>
              <a:t>en</a:t>
            </a:r>
            <a:r>
              <a:rPr lang="fr-CA" sz="1100" spc="-35" noProof="0">
                <a:latin typeface="Arial"/>
                <a:cs typeface="Arial"/>
              </a:rPr>
              <a:t> </a:t>
            </a:r>
            <a:r>
              <a:rPr lang="fr-CA" sz="1100" spc="-45" noProof="0">
                <a:latin typeface="Arial"/>
                <a:cs typeface="Arial"/>
              </a:rPr>
              <a:t>santé</a:t>
            </a:r>
            <a:r>
              <a:rPr lang="fr-CA" sz="1100" spc="-85" noProof="0">
                <a:latin typeface="Arial"/>
                <a:cs typeface="Arial"/>
              </a:rPr>
              <a:t> </a:t>
            </a:r>
            <a:r>
              <a:rPr lang="fr-CA" sz="1100" spc="-40" noProof="0">
                <a:latin typeface="Arial"/>
                <a:cs typeface="Arial"/>
              </a:rPr>
              <a:t>mentale</a:t>
            </a:r>
            <a:r>
              <a:rPr lang="fr-CA" sz="1100" spc="-170" noProof="0">
                <a:latin typeface="Arial"/>
                <a:cs typeface="Arial"/>
              </a:rPr>
              <a:t> </a:t>
            </a:r>
            <a:r>
              <a:rPr lang="fr-CA" sz="1100" spc="-40" noProof="0">
                <a:latin typeface="Arial"/>
                <a:cs typeface="Arial"/>
              </a:rPr>
              <a:t>de</a:t>
            </a:r>
            <a:r>
              <a:rPr lang="fr-CA" sz="1100" spc="-85" noProof="0">
                <a:latin typeface="Arial"/>
                <a:cs typeface="Arial"/>
              </a:rPr>
              <a:t> </a:t>
            </a:r>
            <a:r>
              <a:rPr lang="fr-CA" sz="1100" spc="-10" noProof="0">
                <a:latin typeface="Arial"/>
                <a:cs typeface="Arial"/>
              </a:rPr>
              <a:t>Québec. OR </a:t>
            </a:r>
            <a:r>
              <a:rPr lang="fr-CA" sz="1100" noProof="0">
                <a:solidFill>
                  <a:srgbClr val="FF0000"/>
                </a:solidFill>
                <a:latin typeface="Calibri" panose="020F0502020204030204" pitchFamily="34" charset="0"/>
                <a:cs typeface="Calibri" panose="020F0502020204030204" pitchFamily="34" charset="0"/>
              </a:rPr>
              <a:t>Guide d’utilisation de la clozapine . Département clinique de pharmacie du Centre intégré universitaire de santé et de services sociaux de la Capitale-Nationale, 2019 </a:t>
            </a:r>
          </a:p>
          <a:p>
            <a:pPr marL="12700">
              <a:lnSpc>
                <a:spcPct val="100000"/>
              </a:lnSpc>
              <a:spcBef>
                <a:spcPts val="125"/>
              </a:spcBef>
            </a:pPr>
            <a:endParaRPr lang="fr-CA" sz="1100" noProof="0">
              <a:latin typeface="Arial"/>
              <a:cs typeface="Arial"/>
            </a:endParaRPr>
          </a:p>
        </p:txBody>
      </p:sp>
      <p:sp>
        <p:nvSpPr>
          <p:cNvPr id="6" name="Espace réservé du numéro de diapositive 5">
            <a:extLst>
              <a:ext uri="{FF2B5EF4-FFF2-40B4-BE49-F238E27FC236}">
                <a16:creationId xmlns:a16="http://schemas.microsoft.com/office/drawing/2014/main" id="{DA9023CD-99E2-D3A1-B76B-CCF2279C37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517305"/>
            <a:ext cx="10982325" cy="1325563"/>
          </a:xfrm>
        </p:spPr>
        <p:txBody>
          <a:bodyPr>
            <a:normAutofit/>
          </a:bodyPr>
          <a:lstStyle/>
          <a:p>
            <a:r>
              <a:rPr lang="fr-CA" b="1" noProof="0"/>
              <a:t>Rétablissement de la fréquence de la surveillance après un arrêt de traitement</a:t>
            </a:r>
          </a:p>
        </p:txBody>
      </p:sp>
      <p:pic>
        <p:nvPicPr>
          <p:cNvPr id="4" name="Espace réservé du contenu 3"/>
          <p:cNvPicPr>
            <a:picLocks noGrp="1" noChangeAspect="1"/>
          </p:cNvPicPr>
          <p:nvPr>
            <p:ph idx="1"/>
          </p:nvPr>
        </p:nvPicPr>
        <p:blipFill>
          <a:blip r:embed="rId3"/>
          <a:stretch>
            <a:fillRect/>
          </a:stretch>
        </p:blipFill>
        <p:spPr>
          <a:xfrm>
            <a:off x="2336800" y="2590800"/>
            <a:ext cx="7670800" cy="2971800"/>
          </a:xfrm>
          <a:prstGeom prst="rect">
            <a:avLst/>
          </a:prstGeom>
        </p:spPr>
      </p:pic>
      <p:sp>
        <p:nvSpPr>
          <p:cNvPr id="3" name="ZoneTexte 2"/>
          <p:cNvSpPr txBox="1"/>
          <p:nvPr/>
        </p:nvSpPr>
        <p:spPr>
          <a:xfrm>
            <a:off x="2590800" y="6125866"/>
            <a:ext cx="7467600" cy="369332"/>
          </a:xfrm>
          <a:prstGeom prst="rect">
            <a:avLst/>
          </a:prstGeom>
          <a:noFill/>
        </p:spPr>
        <p:txBody>
          <a:bodyPr wrap="square" rtlCol="0">
            <a:normAutofit/>
          </a:bodyPr>
          <a:lstStyle/>
          <a:p>
            <a:r>
              <a:rPr lang="fr-CA" noProof="0">
                <a:latin typeface="Calibri" panose="020F0502020204030204" pitchFamily="34" charset="0"/>
                <a:cs typeface="Calibri" panose="020F0502020204030204" pitchFamily="34" charset="0"/>
              </a:rPr>
              <a:t>Monographie de CLOZARIL</a:t>
            </a:r>
            <a:r>
              <a:rPr lang="fr-CA" baseline="30000" noProof="0">
                <a:latin typeface="Calibri" panose="020F0502020204030204" pitchFamily="34" charset="0"/>
                <a:cs typeface="Calibri" panose="020F0502020204030204" pitchFamily="34" charset="0"/>
              </a:rPr>
              <a:t>MD</a:t>
            </a:r>
            <a:r>
              <a:rPr lang="fr-CA" noProof="0">
                <a:latin typeface="Calibri" panose="020F0502020204030204" pitchFamily="34" charset="0"/>
                <a:cs typeface="Calibri" panose="020F0502020204030204" pitchFamily="34" charset="0"/>
              </a:rPr>
              <a:t> (clozapine). HLS Therapeutics Inc. 29 avril 2022</a:t>
            </a:r>
            <a:endParaRPr lang="fr-CA" noProof="0"/>
          </a:p>
        </p:txBody>
      </p:sp>
      <p:sp>
        <p:nvSpPr>
          <p:cNvPr id="5" name="Espace réservé du numéro de diapositive 4">
            <a:extLst>
              <a:ext uri="{FF2B5EF4-FFF2-40B4-BE49-F238E27FC236}">
                <a16:creationId xmlns:a16="http://schemas.microsoft.com/office/drawing/2014/main" id="{69490231-174E-48B8-BEC1-604380FB98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752232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D4B65-59BA-3D2E-6A64-D82BA654A7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C76F00-8AEF-ECD2-4713-7D68C4D3CBBB}"/>
              </a:ext>
            </a:extLst>
          </p:cNvPr>
          <p:cNvSpPr>
            <a:spLocks noGrp="1"/>
          </p:cNvSpPr>
          <p:nvPr>
            <p:ph type="title"/>
          </p:nvPr>
        </p:nvSpPr>
        <p:spPr/>
        <p:txBody>
          <a:bodyPr>
            <a:normAutofit/>
          </a:bodyPr>
          <a:lstStyle/>
          <a:p>
            <a:r>
              <a:rPr lang="fr-CA" noProof="0"/>
              <a:t>Pharmacien d’établissement		</a:t>
            </a:r>
          </a:p>
        </p:txBody>
      </p:sp>
      <p:sp>
        <p:nvSpPr>
          <p:cNvPr id="3" name="Espace réservé du contenu 2">
            <a:extLst>
              <a:ext uri="{FF2B5EF4-FFF2-40B4-BE49-F238E27FC236}">
                <a16:creationId xmlns:a16="http://schemas.microsoft.com/office/drawing/2014/main" id="{293CD8B4-8502-FEEF-8BA5-10F9C3AA2643}"/>
              </a:ext>
            </a:extLst>
          </p:cNvPr>
          <p:cNvSpPr>
            <a:spLocks noGrp="1"/>
          </p:cNvSpPr>
          <p:nvPr>
            <p:ph idx="1"/>
          </p:nvPr>
        </p:nvSpPr>
        <p:spPr>
          <a:xfrm>
            <a:off x="1371600" y="1676400"/>
            <a:ext cx="9601200" cy="4191000"/>
          </a:xfrm>
        </p:spPr>
        <p:txBody>
          <a:bodyPr>
            <a:normAutofit fontScale="77500" lnSpcReduction="20000"/>
          </a:bodyPr>
          <a:lstStyle/>
          <a:p>
            <a:r>
              <a:rPr lang="fr-CA" noProof="0"/>
              <a:t>Avant de débuter la clozapine, il s’assure que:</a:t>
            </a:r>
          </a:p>
          <a:p>
            <a:pPr lvl="1"/>
            <a:r>
              <a:rPr lang="fr-CA" noProof="0"/>
              <a:t>La clozapine soit indiquée. </a:t>
            </a:r>
          </a:p>
          <a:p>
            <a:pPr lvl="1"/>
            <a:r>
              <a:rPr lang="fr-CA" noProof="0"/>
              <a:t>Le bilan pré-clozapine soit fait et qu’il soit adéquat pour débuter la clozapine.</a:t>
            </a:r>
          </a:p>
          <a:p>
            <a:pPr lvl="1"/>
            <a:r>
              <a:rPr lang="fr-CA" noProof="0"/>
              <a:t>Vérification de la possibilité d’interactions médicamenteuses. </a:t>
            </a:r>
          </a:p>
          <a:p>
            <a:pPr lvl="1"/>
            <a:r>
              <a:rPr lang="fr-CA" noProof="0"/>
              <a:t>Collecte d’information: Habitudes de vie, MVL, PSN.</a:t>
            </a:r>
          </a:p>
          <a:p>
            <a:pPr lvl="1"/>
            <a:r>
              <a:rPr lang="fr-CA" noProof="0"/>
              <a:t>L’inscription auprès du réseau de surveillance soit faite. </a:t>
            </a:r>
          </a:p>
          <a:p>
            <a:pPr lvl="1"/>
            <a:r>
              <a:rPr lang="fr-CA" noProof="0"/>
              <a:t>Tous les critères soient présents pour que la clozapine puisse être débutée.</a:t>
            </a:r>
          </a:p>
          <a:p>
            <a:pPr lvl="1"/>
            <a:r>
              <a:rPr lang="fr-CA" noProof="0"/>
              <a:t>La clozapine sera remboursée par les assurances médicaments à l’externe. </a:t>
            </a:r>
          </a:p>
          <a:p>
            <a:r>
              <a:rPr lang="fr-CA" noProof="0"/>
              <a:t>Durant le traitement:</a:t>
            </a:r>
          </a:p>
          <a:p>
            <a:pPr lvl="1"/>
            <a:r>
              <a:rPr lang="fr-CA" noProof="0"/>
              <a:t>Suivi des neutrophiles, signes vitaux, habitudes de vie.</a:t>
            </a:r>
          </a:p>
          <a:p>
            <a:pPr lvl="1"/>
            <a:r>
              <a:rPr lang="fr-CA" noProof="0"/>
              <a:t>Suivi de l’efficacité, effets secondaires, observance, analyses (protocole local).</a:t>
            </a:r>
          </a:p>
          <a:p>
            <a:r>
              <a:rPr lang="fr-CA" noProof="0"/>
              <a:t>Lors du congé:</a:t>
            </a:r>
          </a:p>
          <a:p>
            <a:pPr lvl="1"/>
            <a:r>
              <a:rPr lang="fr-CA" noProof="0"/>
              <a:t>BCM de congé.</a:t>
            </a:r>
          </a:p>
          <a:p>
            <a:pPr lvl="1"/>
            <a:r>
              <a:rPr lang="fr-CA" noProof="0"/>
              <a:t>Réseau de surveillance soit avisé du départ du patient et ait les coordonnées de la pharmacie communautaire.  </a:t>
            </a:r>
          </a:p>
          <a:p>
            <a:endParaRPr lang="fr-CA" noProof="0"/>
          </a:p>
          <a:p>
            <a:endParaRPr lang="fr-CA" noProof="0"/>
          </a:p>
        </p:txBody>
      </p:sp>
      <p:sp>
        <p:nvSpPr>
          <p:cNvPr id="4" name="Espace réservé du numéro de diapositive 3">
            <a:extLst>
              <a:ext uri="{FF2B5EF4-FFF2-40B4-BE49-F238E27FC236}">
                <a16:creationId xmlns:a16="http://schemas.microsoft.com/office/drawing/2014/main" id="{D64E6467-996E-3E85-78F1-81CE26A7B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4250784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noProof="0" dirty="0"/>
              <a:t>Suivi clinique hospitalier durant le traitement à la clozapine	</a:t>
            </a:r>
          </a:p>
        </p:txBody>
      </p:sp>
      <p:sp>
        <p:nvSpPr>
          <p:cNvPr id="3" name="Espace réservé du contenu 2"/>
          <p:cNvSpPr>
            <a:spLocks noGrp="1"/>
          </p:cNvSpPr>
          <p:nvPr>
            <p:ph idx="1"/>
          </p:nvPr>
        </p:nvSpPr>
        <p:spPr>
          <a:xfrm>
            <a:off x="1371600" y="2286000"/>
            <a:ext cx="10058400" cy="3581400"/>
          </a:xfrm>
        </p:spPr>
        <p:txBody>
          <a:bodyPr>
            <a:normAutofit fontScale="85000" lnSpcReduction="20000"/>
          </a:bodyPr>
          <a:lstStyle/>
          <a:p>
            <a:r>
              <a:rPr lang="fr-CA" noProof="0" dirty="0"/>
              <a:t>Signes vitaux selon protocole de surveillance (TA couché/debout, pouls, température, FR, signes et symptômes d’infection);</a:t>
            </a:r>
          </a:p>
          <a:p>
            <a:r>
              <a:rPr lang="fr-CA" noProof="0" dirty="0"/>
              <a:t>Poids, IMC, tour de taille;</a:t>
            </a:r>
          </a:p>
          <a:p>
            <a:r>
              <a:rPr lang="fr-CA" noProof="0" dirty="0"/>
              <a:t>NAN;</a:t>
            </a:r>
          </a:p>
          <a:p>
            <a:r>
              <a:rPr lang="fr-CA" noProof="0" dirty="0"/>
              <a:t>Effets secondaires; </a:t>
            </a:r>
          </a:p>
          <a:p>
            <a:r>
              <a:rPr lang="fr-CA" noProof="0" dirty="0" err="1"/>
              <a:t>Clozapinémie</a:t>
            </a:r>
            <a:r>
              <a:rPr lang="fr-CA" noProof="0" dirty="0"/>
              <a:t>;</a:t>
            </a:r>
          </a:p>
          <a:p>
            <a:r>
              <a:rPr lang="fr-CA" noProof="0" dirty="0"/>
              <a:t>Autres analyses</a:t>
            </a:r>
            <a:r>
              <a:rPr lang="fr-CA" i="1" noProof="0" dirty="0"/>
              <a:t>: Guide d’utilisation de la clozapine </a:t>
            </a:r>
            <a:r>
              <a:rPr lang="fr-CA" noProof="0" dirty="0"/>
              <a:t>. Département clinique de pharmacie de la Direction des services professionnels du CIUSSS de la Capitale-Nationale. 2019;</a:t>
            </a:r>
          </a:p>
          <a:p>
            <a:r>
              <a:rPr lang="fr-CA" noProof="0" dirty="0"/>
              <a:t>Habitudes de vie (tabac, drogues, alcool, caféine); </a:t>
            </a:r>
          </a:p>
          <a:p>
            <a:r>
              <a:rPr lang="fr-CA" noProof="0" dirty="0"/>
              <a:t>Efficacité;</a:t>
            </a:r>
          </a:p>
          <a:p>
            <a:r>
              <a:rPr lang="fr-CA" dirty="0"/>
              <a:t>Adhérence et acceptabilité du traitement. </a:t>
            </a:r>
            <a:endParaRPr lang="fr-CA" noProof="0" dirty="0"/>
          </a:p>
        </p:txBody>
      </p:sp>
      <p:sp>
        <p:nvSpPr>
          <p:cNvPr id="4" name="Espace réservé du numéro de diapositive 3">
            <a:extLst>
              <a:ext uri="{FF2B5EF4-FFF2-40B4-BE49-F238E27FC236}">
                <a16:creationId xmlns:a16="http://schemas.microsoft.com/office/drawing/2014/main" id="{9BC8F581-3768-08B4-C1A2-D0C236D7C8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897023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4294967295"/>
          </p:nvPr>
        </p:nvPicPr>
        <p:blipFill>
          <a:blip r:embed="rId2"/>
          <a:stretch>
            <a:fillRect/>
          </a:stretch>
        </p:blipFill>
        <p:spPr>
          <a:xfrm>
            <a:off x="0" y="242888"/>
            <a:ext cx="6246813" cy="6372225"/>
          </a:xfrm>
          <a:prstGeom prst="rect">
            <a:avLst/>
          </a:prstGeom>
        </p:spPr>
      </p:pic>
      <p:sp>
        <p:nvSpPr>
          <p:cNvPr id="3" name="ZoneTexte 2"/>
          <p:cNvSpPr txBox="1"/>
          <p:nvPr/>
        </p:nvSpPr>
        <p:spPr>
          <a:xfrm>
            <a:off x="8229600" y="3124200"/>
            <a:ext cx="2590800" cy="707886"/>
          </a:xfrm>
          <a:prstGeom prst="rect">
            <a:avLst/>
          </a:prstGeom>
          <a:noFill/>
        </p:spPr>
        <p:txBody>
          <a:bodyPr wrap="square" rtlCol="0">
            <a:normAutofit/>
          </a:bodyPr>
          <a:lstStyle/>
          <a:p>
            <a:r>
              <a:rPr lang="fr-CA" sz="1000" noProof="0"/>
              <a:t>Guide d’utilisation de la clozapine. Département clinique de pharmacie de la Direction des services professionnels du CIUSSS de la Capitale-Nationale. 2019.</a:t>
            </a:r>
          </a:p>
        </p:txBody>
      </p:sp>
      <p:sp>
        <p:nvSpPr>
          <p:cNvPr id="2" name="Espace réservé du numéro de diapositive 1">
            <a:extLst>
              <a:ext uri="{FF2B5EF4-FFF2-40B4-BE49-F238E27FC236}">
                <a16:creationId xmlns:a16="http://schemas.microsoft.com/office/drawing/2014/main" id="{356FDBE2-C991-F5F9-4307-9A5D3EA175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3292739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7575" y="295910"/>
            <a:ext cx="10278110" cy="830997"/>
          </a:xfrm>
        </p:spPr>
        <p:txBody>
          <a:bodyPr>
            <a:normAutofit/>
          </a:bodyPr>
          <a:lstStyle/>
          <a:p>
            <a:r>
              <a:rPr lang="fr-CA" noProof="0"/>
              <a:t>Plan de la présentation	</a:t>
            </a:r>
          </a:p>
        </p:txBody>
      </p:sp>
      <p:sp>
        <p:nvSpPr>
          <p:cNvPr id="3" name="Espace réservé du texte 2"/>
          <p:cNvSpPr>
            <a:spLocks noGrp="1"/>
          </p:cNvSpPr>
          <p:nvPr>
            <p:ph idx="1"/>
          </p:nvPr>
        </p:nvSpPr>
        <p:spPr>
          <a:xfrm>
            <a:off x="1371600" y="1219200"/>
            <a:ext cx="10287000" cy="4953000"/>
          </a:xfrm>
        </p:spPr>
        <p:txBody>
          <a:bodyPr>
            <a:normAutofit/>
          </a:bodyPr>
          <a:lstStyle/>
          <a:p>
            <a:r>
              <a:rPr lang="fr-CA" noProof="0"/>
              <a:t>Histoire de la clozapine et son rôle dans le traitement de la schizophrénie réfractaire. </a:t>
            </a:r>
          </a:p>
          <a:p>
            <a:r>
              <a:rPr lang="fr-CA" noProof="0"/>
              <a:t>Exigences de Santé Canada et le rôle des registres de clozapine.</a:t>
            </a:r>
          </a:p>
          <a:p>
            <a:r>
              <a:rPr lang="fr-CA" noProof="0"/>
              <a:t>Début de clozapine en milieux hospitalier et milieu communautaire.</a:t>
            </a:r>
          </a:p>
          <a:p>
            <a:r>
              <a:rPr lang="fr-CA" noProof="0"/>
              <a:t>Pharmacocinétique et interactions médicamenteuses.</a:t>
            </a:r>
          </a:p>
          <a:p>
            <a:r>
              <a:rPr lang="fr-CA" noProof="0"/>
              <a:t>Délai d’action.</a:t>
            </a:r>
          </a:p>
          <a:p>
            <a:r>
              <a:rPr lang="fr-CA" noProof="0"/>
              <a:t>Oubli de dose.</a:t>
            </a:r>
          </a:p>
          <a:p>
            <a:r>
              <a:rPr lang="fr-CA" noProof="0"/>
              <a:t>Suivi clinique hospitalier et communautaire.</a:t>
            </a:r>
          </a:p>
          <a:p>
            <a:r>
              <a:rPr lang="fr-CA" noProof="0"/>
              <a:t>Substitution à l’insu</a:t>
            </a:r>
            <a:r>
              <a:rPr lang="fr-CA"/>
              <a:t>. </a:t>
            </a:r>
          </a:p>
          <a:p>
            <a:r>
              <a:rPr lang="fr-CA"/>
              <a:t>Exigences de l’Ordre des Pharmaciens du Québec. </a:t>
            </a:r>
            <a:endParaRPr lang="fr-CA" noProof="0"/>
          </a:p>
          <a:p>
            <a:r>
              <a:rPr lang="fr-CA" noProof="0"/>
              <a:t>Deuxième phase de resserrement NPS.</a:t>
            </a:r>
          </a:p>
        </p:txBody>
      </p:sp>
      <p:sp>
        <p:nvSpPr>
          <p:cNvPr id="4" name="Espace réservé du numéro de diapositive 3">
            <a:extLst>
              <a:ext uri="{FF2B5EF4-FFF2-40B4-BE49-F238E27FC236}">
                <a16:creationId xmlns:a16="http://schemas.microsoft.com/office/drawing/2014/main" id="{3CB625B5-02F7-E12B-BA6C-949784E22D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8583176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4294967295"/>
          </p:nvPr>
        </p:nvPicPr>
        <p:blipFill>
          <a:blip r:embed="rId2"/>
          <a:stretch>
            <a:fillRect/>
          </a:stretch>
        </p:blipFill>
        <p:spPr>
          <a:xfrm>
            <a:off x="0" y="0"/>
            <a:ext cx="5383213" cy="6838950"/>
          </a:xfrm>
          <a:prstGeom prst="rect">
            <a:avLst/>
          </a:prstGeom>
        </p:spPr>
      </p:pic>
      <p:sp>
        <p:nvSpPr>
          <p:cNvPr id="5" name="ZoneTexte 4"/>
          <p:cNvSpPr txBox="1"/>
          <p:nvPr/>
        </p:nvSpPr>
        <p:spPr>
          <a:xfrm>
            <a:off x="8458200" y="3276600"/>
            <a:ext cx="2590800" cy="707886"/>
          </a:xfrm>
          <a:prstGeom prst="rect">
            <a:avLst/>
          </a:prstGeom>
          <a:noFill/>
        </p:spPr>
        <p:txBody>
          <a:bodyPr wrap="square" rtlCol="0">
            <a:normAutofit/>
          </a:bodyPr>
          <a:lstStyle/>
          <a:p>
            <a:r>
              <a:rPr lang="fr-CA" sz="1000" noProof="0"/>
              <a:t>Guide d’utilisation de la clozapine. Département clinique de pharmacie de la Direction des services professionnels du CIUSSS de la Capitale-Nationale. 2019.</a:t>
            </a:r>
          </a:p>
        </p:txBody>
      </p:sp>
      <p:sp>
        <p:nvSpPr>
          <p:cNvPr id="2" name="Espace réservé du numéro de diapositive 1">
            <a:extLst>
              <a:ext uri="{FF2B5EF4-FFF2-40B4-BE49-F238E27FC236}">
                <a16:creationId xmlns:a16="http://schemas.microsoft.com/office/drawing/2014/main" id="{CB8949D9-0D0A-7699-0F65-CB15E30DD1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19306321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4294967295"/>
          </p:nvPr>
        </p:nvPicPr>
        <p:blipFill>
          <a:blip r:embed="rId2"/>
          <a:stretch>
            <a:fillRect/>
          </a:stretch>
        </p:blipFill>
        <p:spPr>
          <a:xfrm>
            <a:off x="0" y="381000"/>
            <a:ext cx="5497513" cy="6316663"/>
          </a:xfrm>
          <a:prstGeom prst="rect">
            <a:avLst/>
          </a:prstGeom>
        </p:spPr>
      </p:pic>
      <p:sp>
        <p:nvSpPr>
          <p:cNvPr id="5" name="ZoneTexte 4"/>
          <p:cNvSpPr txBox="1"/>
          <p:nvPr/>
        </p:nvSpPr>
        <p:spPr>
          <a:xfrm>
            <a:off x="8153400" y="3429000"/>
            <a:ext cx="2590800" cy="707886"/>
          </a:xfrm>
          <a:prstGeom prst="rect">
            <a:avLst/>
          </a:prstGeom>
          <a:noFill/>
        </p:spPr>
        <p:txBody>
          <a:bodyPr wrap="square" rtlCol="0">
            <a:normAutofit/>
          </a:bodyPr>
          <a:lstStyle/>
          <a:p>
            <a:r>
              <a:rPr lang="fr-CA" sz="1000" noProof="0"/>
              <a:t>Guide d’utilisation de la clozapine. Département clinique de pharmacie de la Direction des services professionnels du CIUSSS de la Capitale-Nationale. 2019.</a:t>
            </a:r>
          </a:p>
        </p:txBody>
      </p:sp>
      <p:sp>
        <p:nvSpPr>
          <p:cNvPr id="2" name="Espace réservé du numéro de diapositive 1">
            <a:extLst>
              <a:ext uri="{FF2B5EF4-FFF2-40B4-BE49-F238E27FC236}">
                <a16:creationId xmlns:a16="http://schemas.microsoft.com/office/drawing/2014/main" id="{8AF21207-49BA-C091-BE8E-3759ED45FE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395721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350" noProof="0"/>
              <a:t>Suivi</a:t>
            </a:r>
            <a:r>
              <a:rPr lang="fr-CA" spc="-290" noProof="0"/>
              <a:t> </a:t>
            </a:r>
            <a:r>
              <a:rPr lang="fr-CA" spc="-295" noProof="0"/>
              <a:t>en</a:t>
            </a:r>
            <a:r>
              <a:rPr lang="fr-CA" spc="-250" noProof="0"/>
              <a:t> </a:t>
            </a:r>
            <a:r>
              <a:rPr lang="fr-CA" spc="-260" noProof="0"/>
              <a:t>pharmacie</a:t>
            </a:r>
            <a:r>
              <a:rPr lang="fr-CA" spc="-330" noProof="0"/>
              <a:t> </a:t>
            </a:r>
            <a:r>
              <a:rPr lang="fr-CA" spc="-190" noProof="0"/>
              <a:t>communautaire</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1831403"/>
            <a:ext cx="10212070" cy="4289425"/>
          </a:xfrm>
          <a:prstGeom prst="rect">
            <a:avLst/>
          </a:prstGeom>
        </p:spPr>
        <p:txBody>
          <a:bodyPr vert="horz" wrap="square" lIns="0" tIns="111760" rIns="0" bIns="0" rtlCol="0">
            <a:normAutofit/>
          </a:bodyPr>
          <a:lstStyle/>
          <a:p>
            <a:pPr marL="241300" indent="-228600">
              <a:lnSpc>
                <a:spcPct val="100000"/>
              </a:lnSpc>
              <a:spcBef>
                <a:spcPts val="880"/>
              </a:spcBef>
              <a:buChar char="•"/>
              <a:tabLst>
                <a:tab pos="241300" algn="l"/>
              </a:tabLst>
            </a:pPr>
            <a:r>
              <a:rPr lang="fr-CA" sz="1850" spc="-35" noProof="0">
                <a:latin typeface="Arial"/>
                <a:cs typeface="Arial"/>
              </a:rPr>
              <a:t>Vérifier</a:t>
            </a:r>
            <a:r>
              <a:rPr lang="fr-CA" sz="1850" spc="-100" noProof="0">
                <a:latin typeface="Arial"/>
                <a:cs typeface="Arial"/>
              </a:rPr>
              <a:t> </a:t>
            </a:r>
            <a:r>
              <a:rPr lang="fr-CA" sz="1850" spc="-60" noProof="0">
                <a:latin typeface="Arial"/>
                <a:cs typeface="Arial"/>
              </a:rPr>
              <a:t>l’adhésion</a:t>
            </a:r>
            <a:r>
              <a:rPr lang="fr-CA" sz="1850" spc="-50" noProof="0">
                <a:latin typeface="Arial"/>
                <a:cs typeface="Arial"/>
              </a:rPr>
              <a:t> </a:t>
            </a:r>
            <a:r>
              <a:rPr lang="fr-CA" sz="1850" spc="-100" noProof="0">
                <a:latin typeface="Arial"/>
                <a:cs typeface="Arial"/>
              </a:rPr>
              <a:t>au</a:t>
            </a:r>
            <a:r>
              <a:rPr lang="fr-CA" sz="1850" spc="-55" noProof="0">
                <a:latin typeface="Arial"/>
                <a:cs typeface="Arial"/>
              </a:rPr>
              <a:t> </a:t>
            </a:r>
            <a:r>
              <a:rPr lang="fr-CA" sz="1850" noProof="0">
                <a:latin typeface="Arial"/>
                <a:cs typeface="Arial"/>
              </a:rPr>
              <a:t>traitement</a:t>
            </a:r>
            <a:r>
              <a:rPr lang="fr-CA" sz="1850" spc="-70" noProof="0">
                <a:latin typeface="Arial"/>
                <a:cs typeface="Arial"/>
              </a:rPr>
              <a:t> </a:t>
            </a:r>
            <a:r>
              <a:rPr lang="fr-CA" sz="1850" spc="-20" noProof="0">
                <a:latin typeface="Arial"/>
                <a:cs typeface="Arial"/>
              </a:rPr>
              <a:t>:</a:t>
            </a:r>
            <a:r>
              <a:rPr lang="fr-CA" sz="1850" spc="-95" noProof="0">
                <a:latin typeface="Arial"/>
                <a:cs typeface="Arial"/>
              </a:rPr>
              <a:t> </a:t>
            </a:r>
            <a:r>
              <a:rPr lang="fr-CA" sz="1850" spc="-40" noProof="0">
                <a:latin typeface="Arial"/>
                <a:cs typeface="Arial"/>
              </a:rPr>
              <a:t>prise</a:t>
            </a:r>
            <a:r>
              <a:rPr lang="fr-CA" sz="1850" spc="-5" noProof="0">
                <a:latin typeface="Arial"/>
                <a:cs typeface="Arial"/>
              </a:rPr>
              <a:t> </a:t>
            </a:r>
            <a:r>
              <a:rPr lang="fr-CA" sz="1850" spc="-40" noProof="0">
                <a:latin typeface="Arial"/>
                <a:cs typeface="Arial"/>
              </a:rPr>
              <a:t>régulière,</a:t>
            </a:r>
            <a:r>
              <a:rPr lang="fr-CA" sz="1850" spc="-55" noProof="0">
                <a:latin typeface="Arial"/>
                <a:cs typeface="Arial"/>
              </a:rPr>
              <a:t> </a:t>
            </a:r>
            <a:r>
              <a:rPr lang="fr-CA" sz="1850" spc="-60" noProof="0">
                <a:latin typeface="Arial"/>
                <a:cs typeface="Arial"/>
              </a:rPr>
              <a:t>horaires</a:t>
            </a:r>
            <a:r>
              <a:rPr lang="fr-CA" sz="1850" spc="-110" noProof="0">
                <a:latin typeface="Arial"/>
                <a:cs typeface="Arial"/>
              </a:rPr>
              <a:t> </a:t>
            </a:r>
            <a:r>
              <a:rPr lang="fr-CA" sz="1850" spc="-80" noProof="0">
                <a:latin typeface="Arial"/>
                <a:cs typeface="Arial"/>
              </a:rPr>
              <a:t>stables,</a:t>
            </a:r>
            <a:r>
              <a:rPr lang="fr-CA" sz="1850" spc="-60" noProof="0">
                <a:latin typeface="Arial"/>
                <a:cs typeface="Arial"/>
              </a:rPr>
              <a:t> </a:t>
            </a:r>
            <a:r>
              <a:rPr lang="fr-CA" sz="1850" spc="-70" noProof="0">
                <a:latin typeface="Arial"/>
                <a:cs typeface="Arial"/>
              </a:rPr>
              <a:t>gestion</a:t>
            </a:r>
            <a:r>
              <a:rPr lang="fr-CA" sz="1850" spc="-50" noProof="0">
                <a:latin typeface="Arial"/>
                <a:cs typeface="Arial"/>
              </a:rPr>
              <a:t> </a:t>
            </a:r>
            <a:r>
              <a:rPr lang="fr-CA" sz="1850" spc="-110" noProof="0">
                <a:latin typeface="Arial"/>
                <a:cs typeface="Arial"/>
              </a:rPr>
              <a:t>des</a:t>
            </a:r>
            <a:r>
              <a:rPr lang="fr-CA" sz="1850" spc="-30" noProof="0">
                <a:latin typeface="Arial"/>
                <a:cs typeface="Arial"/>
              </a:rPr>
              <a:t> </a:t>
            </a:r>
            <a:r>
              <a:rPr lang="fr-CA" sz="1850" spc="-10" noProof="0">
                <a:latin typeface="Arial"/>
                <a:cs typeface="Arial"/>
              </a:rPr>
              <a:t>oublis.</a:t>
            </a:r>
            <a:endParaRPr lang="fr-CA" sz="1850" noProof="0">
              <a:latin typeface="Arial"/>
              <a:cs typeface="Arial"/>
            </a:endParaRPr>
          </a:p>
          <a:p>
            <a:pPr marL="241300" indent="-228600">
              <a:lnSpc>
                <a:spcPct val="100000"/>
              </a:lnSpc>
              <a:spcBef>
                <a:spcPts val="785"/>
              </a:spcBef>
              <a:buChar char="•"/>
              <a:tabLst>
                <a:tab pos="241300" algn="l"/>
              </a:tabLst>
            </a:pPr>
            <a:r>
              <a:rPr lang="fr-CA" sz="1850" spc="-40" noProof="0">
                <a:latin typeface="Arial"/>
                <a:cs typeface="Arial"/>
              </a:rPr>
              <a:t>Confirmer</a:t>
            </a:r>
            <a:r>
              <a:rPr lang="fr-CA" sz="1850" spc="-45" noProof="0">
                <a:latin typeface="Arial"/>
                <a:cs typeface="Arial"/>
              </a:rPr>
              <a:t> </a:t>
            </a:r>
            <a:r>
              <a:rPr lang="fr-CA" sz="1850" spc="-20" noProof="0">
                <a:latin typeface="Arial"/>
                <a:cs typeface="Arial"/>
              </a:rPr>
              <a:t>l’inscription</a:t>
            </a:r>
            <a:r>
              <a:rPr lang="fr-CA" sz="1850" spc="-75" noProof="0">
                <a:latin typeface="Arial"/>
                <a:cs typeface="Arial"/>
              </a:rPr>
              <a:t> </a:t>
            </a:r>
            <a:r>
              <a:rPr lang="fr-CA" sz="1850" spc="-100" noProof="0">
                <a:latin typeface="Arial"/>
                <a:cs typeface="Arial"/>
              </a:rPr>
              <a:t>au</a:t>
            </a:r>
            <a:r>
              <a:rPr lang="fr-CA" sz="1850" spc="-70" noProof="0">
                <a:latin typeface="Arial"/>
                <a:cs typeface="Arial"/>
              </a:rPr>
              <a:t> </a:t>
            </a:r>
            <a:r>
              <a:rPr lang="fr-CA" sz="1850" spc="-45" noProof="0">
                <a:latin typeface="Arial"/>
                <a:cs typeface="Arial"/>
              </a:rPr>
              <a:t>programme</a:t>
            </a:r>
            <a:r>
              <a:rPr lang="fr-CA" sz="1850" spc="-20" noProof="0">
                <a:latin typeface="Arial"/>
                <a:cs typeface="Arial"/>
              </a:rPr>
              <a:t> </a:t>
            </a:r>
            <a:r>
              <a:rPr lang="fr-CA" sz="1850" spc="-80" noProof="0">
                <a:latin typeface="Arial"/>
                <a:cs typeface="Arial"/>
              </a:rPr>
              <a:t>de</a:t>
            </a:r>
            <a:r>
              <a:rPr lang="fr-CA" sz="1850" spc="-95" noProof="0">
                <a:latin typeface="Arial"/>
                <a:cs typeface="Arial"/>
              </a:rPr>
              <a:t> </a:t>
            </a:r>
            <a:r>
              <a:rPr lang="fr-CA" sz="1850" spc="-60" noProof="0">
                <a:latin typeface="Arial"/>
                <a:cs typeface="Arial"/>
              </a:rPr>
              <a:t>surveillance</a:t>
            </a:r>
            <a:r>
              <a:rPr lang="fr-CA" sz="1850" spc="-100" noProof="0">
                <a:latin typeface="Arial"/>
                <a:cs typeface="Arial"/>
              </a:rPr>
              <a:t> </a:t>
            </a:r>
            <a:r>
              <a:rPr lang="fr-CA" sz="1850" spc="-10" noProof="0">
                <a:latin typeface="Arial"/>
                <a:cs typeface="Arial"/>
              </a:rPr>
              <a:t>hématologique.</a:t>
            </a:r>
            <a:endParaRPr lang="fr-CA" sz="1850" noProof="0">
              <a:latin typeface="Arial"/>
              <a:cs typeface="Arial"/>
            </a:endParaRPr>
          </a:p>
          <a:p>
            <a:pPr marL="241300" indent="-228600">
              <a:lnSpc>
                <a:spcPct val="100000"/>
              </a:lnSpc>
              <a:spcBef>
                <a:spcPts val="860"/>
              </a:spcBef>
              <a:buChar char="•"/>
              <a:tabLst>
                <a:tab pos="241300" algn="l"/>
              </a:tabLst>
            </a:pPr>
            <a:r>
              <a:rPr lang="fr-CA" sz="1850" spc="-120" noProof="0">
                <a:latin typeface="Arial"/>
                <a:cs typeface="Arial"/>
              </a:rPr>
              <a:t>S’assurer</a:t>
            </a:r>
            <a:r>
              <a:rPr lang="fr-CA" sz="1850" spc="-40" noProof="0">
                <a:latin typeface="Arial"/>
                <a:cs typeface="Arial"/>
              </a:rPr>
              <a:t> </a:t>
            </a:r>
            <a:r>
              <a:rPr lang="fr-CA" sz="1850" spc="-50" noProof="0">
                <a:latin typeface="Arial"/>
                <a:cs typeface="Arial"/>
              </a:rPr>
              <a:t>du</a:t>
            </a:r>
            <a:r>
              <a:rPr lang="fr-CA" sz="1850" spc="-70" noProof="0">
                <a:latin typeface="Arial"/>
                <a:cs typeface="Arial"/>
              </a:rPr>
              <a:t> </a:t>
            </a:r>
            <a:r>
              <a:rPr lang="fr-CA" sz="1850" spc="-55" noProof="0">
                <a:latin typeface="Arial"/>
                <a:cs typeface="Arial"/>
              </a:rPr>
              <a:t>respect</a:t>
            </a:r>
            <a:r>
              <a:rPr lang="fr-CA" sz="1850" spc="-80" noProof="0">
                <a:latin typeface="Arial"/>
                <a:cs typeface="Arial"/>
              </a:rPr>
              <a:t> </a:t>
            </a:r>
            <a:r>
              <a:rPr lang="fr-CA" sz="1850" spc="-110" noProof="0">
                <a:latin typeface="Arial"/>
                <a:cs typeface="Arial"/>
              </a:rPr>
              <a:t>des</a:t>
            </a:r>
            <a:r>
              <a:rPr lang="fr-CA" sz="1850" spc="-120" noProof="0">
                <a:latin typeface="Arial"/>
                <a:cs typeface="Arial"/>
              </a:rPr>
              <a:t> </a:t>
            </a:r>
            <a:r>
              <a:rPr lang="fr-CA" sz="1850" spc="-365" noProof="0">
                <a:latin typeface="Arial"/>
                <a:cs typeface="Arial"/>
              </a:rPr>
              <a:t>FSC.</a:t>
            </a:r>
            <a:endParaRPr lang="fr-CA" sz="1850" noProof="0">
              <a:latin typeface="Arial"/>
              <a:cs typeface="Arial"/>
            </a:endParaRPr>
          </a:p>
          <a:p>
            <a:pPr marL="241300" indent="-228600">
              <a:lnSpc>
                <a:spcPct val="100000"/>
              </a:lnSpc>
              <a:spcBef>
                <a:spcPts val="855"/>
              </a:spcBef>
              <a:buChar char="•"/>
              <a:tabLst>
                <a:tab pos="241300" algn="l"/>
              </a:tabLst>
            </a:pPr>
            <a:r>
              <a:rPr lang="fr-CA" sz="1850" spc="-50" noProof="0">
                <a:latin typeface="Arial"/>
                <a:cs typeface="Arial"/>
              </a:rPr>
              <a:t>Surveiller</a:t>
            </a:r>
            <a:r>
              <a:rPr lang="fr-CA" sz="1850" spc="-30" noProof="0">
                <a:latin typeface="Arial"/>
                <a:cs typeface="Arial"/>
              </a:rPr>
              <a:t> </a:t>
            </a:r>
            <a:r>
              <a:rPr lang="fr-CA" sz="1850" spc="-105" noProof="0">
                <a:latin typeface="Arial"/>
                <a:cs typeface="Arial"/>
              </a:rPr>
              <a:t>les</a:t>
            </a:r>
            <a:r>
              <a:rPr lang="fr-CA" sz="1850" spc="-30" noProof="0">
                <a:latin typeface="Arial"/>
                <a:cs typeface="Arial"/>
              </a:rPr>
              <a:t> </a:t>
            </a:r>
            <a:r>
              <a:rPr lang="fr-CA" sz="1850" spc="-114" noProof="0">
                <a:latin typeface="Arial"/>
                <a:cs typeface="Arial"/>
              </a:rPr>
              <a:t>signes</a:t>
            </a:r>
            <a:r>
              <a:rPr lang="fr-CA" sz="1850" spc="-35" noProof="0">
                <a:latin typeface="Arial"/>
                <a:cs typeface="Arial"/>
              </a:rPr>
              <a:t> </a:t>
            </a:r>
            <a:r>
              <a:rPr lang="fr-CA" sz="1850" spc="-55" noProof="0">
                <a:latin typeface="Arial"/>
                <a:cs typeface="Arial"/>
              </a:rPr>
              <a:t>cliniques</a:t>
            </a:r>
            <a:r>
              <a:rPr lang="fr-CA" sz="1850" spc="-105" noProof="0">
                <a:latin typeface="Arial"/>
                <a:cs typeface="Arial"/>
              </a:rPr>
              <a:t> </a:t>
            </a:r>
            <a:r>
              <a:rPr lang="fr-CA" sz="1850" spc="-30" noProof="0">
                <a:latin typeface="Arial"/>
                <a:cs typeface="Arial"/>
              </a:rPr>
              <a:t>d’alerte</a:t>
            </a:r>
            <a:r>
              <a:rPr lang="fr-CA" sz="1850" spc="-85" noProof="0">
                <a:latin typeface="Arial"/>
                <a:cs typeface="Arial"/>
              </a:rPr>
              <a:t> </a:t>
            </a:r>
            <a:r>
              <a:rPr lang="fr-CA" sz="1850" noProof="0">
                <a:latin typeface="Arial"/>
                <a:cs typeface="Arial"/>
              </a:rPr>
              <a:t>:</a:t>
            </a:r>
            <a:r>
              <a:rPr lang="fr-CA" sz="1850" spc="-20" noProof="0">
                <a:latin typeface="Arial"/>
                <a:cs typeface="Arial"/>
              </a:rPr>
              <a:t> </a:t>
            </a:r>
            <a:r>
              <a:rPr lang="fr-CA" sz="1850" spc="-35" noProof="0">
                <a:latin typeface="Arial"/>
                <a:cs typeface="Arial"/>
              </a:rPr>
              <a:t>fièvre,</a:t>
            </a:r>
            <a:r>
              <a:rPr lang="fr-CA" sz="1850" spc="-60" noProof="0">
                <a:latin typeface="Arial"/>
                <a:cs typeface="Arial"/>
              </a:rPr>
              <a:t> </a:t>
            </a:r>
            <a:r>
              <a:rPr lang="fr-CA" sz="1850" spc="-45" noProof="0">
                <a:latin typeface="Arial"/>
                <a:cs typeface="Arial"/>
              </a:rPr>
              <a:t>sédation</a:t>
            </a:r>
            <a:r>
              <a:rPr lang="fr-CA" sz="1850" spc="-60" noProof="0">
                <a:latin typeface="Arial"/>
                <a:cs typeface="Arial"/>
              </a:rPr>
              <a:t> </a:t>
            </a:r>
            <a:r>
              <a:rPr lang="fr-CA" sz="1850" spc="-50" noProof="0">
                <a:latin typeface="Arial"/>
                <a:cs typeface="Arial"/>
              </a:rPr>
              <a:t>marquée,</a:t>
            </a:r>
            <a:r>
              <a:rPr lang="fr-CA" sz="1850" spc="-65" noProof="0">
                <a:latin typeface="Arial"/>
                <a:cs typeface="Arial"/>
              </a:rPr>
              <a:t> </a:t>
            </a:r>
            <a:r>
              <a:rPr lang="fr-CA" sz="1850" spc="-50" noProof="0">
                <a:latin typeface="Arial"/>
                <a:cs typeface="Arial"/>
              </a:rPr>
              <a:t>hypotension,</a:t>
            </a:r>
            <a:r>
              <a:rPr lang="fr-CA" sz="1850" spc="-60" noProof="0">
                <a:latin typeface="Arial"/>
                <a:cs typeface="Arial"/>
              </a:rPr>
              <a:t> </a:t>
            </a:r>
            <a:r>
              <a:rPr lang="fr-CA" sz="1850" spc="-70" noProof="0">
                <a:latin typeface="Arial"/>
                <a:cs typeface="Arial"/>
              </a:rPr>
              <a:t>convulsions,</a:t>
            </a:r>
            <a:r>
              <a:rPr lang="fr-CA" sz="1850" spc="-65" noProof="0">
                <a:latin typeface="Arial"/>
                <a:cs typeface="Arial"/>
              </a:rPr>
              <a:t> </a:t>
            </a:r>
            <a:r>
              <a:rPr lang="fr-CA" sz="1850" spc="-10" noProof="0">
                <a:latin typeface="Arial"/>
                <a:cs typeface="Arial"/>
              </a:rPr>
              <a:t>confusion.</a:t>
            </a:r>
            <a:endParaRPr lang="fr-CA" sz="1850" noProof="0">
              <a:latin typeface="Arial"/>
              <a:cs typeface="Arial"/>
            </a:endParaRPr>
          </a:p>
          <a:p>
            <a:pPr marL="241300" marR="32384" indent="-229235">
              <a:lnSpc>
                <a:spcPts val="2100"/>
              </a:lnSpc>
              <a:spcBef>
                <a:spcPts val="955"/>
              </a:spcBef>
              <a:buChar char="•"/>
              <a:tabLst>
                <a:tab pos="241300" algn="l"/>
              </a:tabLst>
            </a:pPr>
            <a:r>
              <a:rPr lang="fr-CA" sz="1850" spc="-50" noProof="0">
                <a:latin typeface="Arial"/>
                <a:cs typeface="Arial"/>
              </a:rPr>
              <a:t>Surveiller</a:t>
            </a:r>
            <a:r>
              <a:rPr lang="fr-CA" sz="1850" spc="-35" noProof="0">
                <a:latin typeface="Arial"/>
                <a:cs typeface="Arial"/>
              </a:rPr>
              <a:t> </a:t>
            </a:r>
            <a:r>
              <a:rPr lang="fr-CA" sz="1850" spc="-105" noProof="0">
                <a:latin typeface="Arial"/>
                <a:cs typeface="Arial"/>
              </a:rPr>
              <a:t>les</a:t>
            </a:r>
            <a:r>
              <a:rPr lang="fr-CA" sz="1850" spc="-35" noProof="0">
                <a:latin typeface="Arial"/>
                <a:cs typeface="Arial"/>
              </a:rPr>
              <a:t> </a:t>
            </a:r>
            <a:r>
              <a:rPr lang="fr-CA" sz="1850" spc="-114" noProof="0">
                <a:latin typeface="Arial"/>
                <a:cs typeface="Arial"/>
              </a:rPr>
              <a:t>signes</a:t>
            </a:r>
            <a:r>
              <a:rPr lang="fr-CA" sz="1850" spc="-40" noProof="0">
                <a:latin typeface="Arial"/>
                <a:cs typeface="Arial"/>
              </a:rPr>
              <a:t> </a:t>
            </a:r>
            <a:r>
              <a:rPr lang="fr-CA" sz="1850" spc="-80" noProof="0">
                <a:latin typeface="Arial"/>
                <a:cs typeface="Arial"/>
              </a:rPr>
              <a:t>de</a:t>
            </a:r>
            <a:r>
              <a:rPr lang="fr-CA" sz="1850" spc="-90" noProof="0">
                <a:latin typeface="Arial"/>
                <a:cs typeface="Arial"/>
              </a:rPr>
              <a:t> </a:t>
            </a:r>
            <a:r>
              <a:rPr lang="fr-CA" sz="1850" spc="-40" noProof="0">
                <a:latin typeface="Arial"/>
                <a:cs typeface="Arial"/>
              </a:rPr>
              <a:t>myocardite</a:t>
            </a:r>
            <a:r>
              <a:rPr lang="fr-CA" sz="1850" spc="-10" noProof="0">
                <a:latin typeface="Arial"/>
                <a:cs typeface="Arial"/>
              </a:rPr>
              <a:t> </a:t>
            </a:r>
            <a:r>
              <a:rPr lang="fr-CA" sz="1850" noProof="0">
                <a:latin typeface="Arial"/>
                <a:cs typeface="Arial"/>
              </a:rPr>
              <a:t>et</a:t>
            </a:r>
            <a:r>
              <a:rPr lang="fr-CA" sz="1850" spc="-80" noProof="0">
                <a:latin typeface="Arial"/>
                <a:cs typeface="Arial"/>
              </a:rPr>
              <a:t> </a:t>
            </a:r>
            <a:r>
              <a:rPr lang="fr-CA" sz="1850" spc="-45" noProof="0">
                <a:latin typeface="Arial"/>
                <a:cs typeface="Arial"/>
              </a:rPr>
              <a:t>cardiomyopathie:</a:t>
            </a:r>
            <a:r>
              <a:rPr lang="fr-CA" sz="1850" spc="-105" noProof="0">
                <a:latin typeface="Arial"/>
                <a:cs typeface="Arial"/>
              </a:rPr>
              <a:t> </a:t>
            </a:r>
            <a:r>
              <a:rPr lang="fr-CA" sz="1850" spc="-25" noProof="0">
                <a:latin typeface="Arial"/>
                <a:cs typeface="Arial"/>
              </a:rPr>
              <a:t>fièvre,</a:t>
            </a:r>
            <a:r>
              <a:rPr lang="fr-CA" sz="1850" spc="-65" noProof="0">
                <a:latin typeface="Arial"/>
                <a:cs typeface="Arial"/>
              </a:rPr>
              <a:t> tachycardie,</a:t>
            </a:r>
            <a:r>
              <a:rPr lang="fr-CA" sz="1850" spc="-70" noProof="0">
                <a:latin typeface="Arial"/>
                <a:cs typeface="Arial"/>
              </a:rPr>
              <a:t> </a:t>
            </a:r>
            <a:r>
              <a:rPr lang="fr-CA" sz="1850" spc="-40" noProof="0">
                <a:latin typeface="Arial"/>
                <a:cs typeface="Arial"/>
              </a:rPr>
              <a:t>fatigue,</a:t>
            </a:r>
            <a:r>
              <a:rPr lang="fr-CA" sz="1850" spc="-70" noProof="0">
                <a:latin typeface="Arial"/>
                <a:cs typeface="Arial"/>
              </a:rPr>
              <a:t> dyspnée,</a:t>
            </a:r>
            <a:r>
              <a:rPr lang="fr-CA" sz="1850" spc="-65" noProof="0">
                <a:latin typeface="Arial"/>
                <a:cs typeface="Arial"/>
              </a:rPr>
              <a:t> </a:t>
            </a:r>
            <a:r>
              <a:rPr lang="fr-CA" sz="1850" spc="-10" noProof="0">
                <a:latin typeface="Arial"/>
                <a:cs typeface="Arial"/>
              </a:rPr>
              <a:t>douleurs </a:t>
            </a:r>
            <a:r>
              <a:rPr lang="fr-CA" sz="1850" spc="-140" noProof="0">
                <a:latin typeface="Arial"/>
                <a:cs typeface="Arial"/>
              </a:rPr>
              <a:t>à</a:t>
            </a:r>
            <a:r>
              <a:rPr lang="fr-CA" sz="1850" spc="-50" noProof="0">
                <a:latin typeface="Arial"/>
                <a:cs typeface="Arial"/>
              </a:rPr>
              <a:t> la</a:t>
            </a:r>
            <a:r>
              <a:rPr lang="fr-CA" sz="1850" spc="-45" noProof="0">
                <a:latin typeface="Arial"/>
                <a:cs typeface="Arial"/>
              </a:rPr>
              <a:t> </a:t>
            </a:r>
            <a:r>
              <a:rPr lang="fr-CA" sz="1850" noProof="0">
                <a:latin typeface="Arial"/>
                <a:cs typeface="Arial"/>
              </a:rPr>
              <a:t>poitrine</a:t>
            </a:r>
            <a:r>
              <a:rPr lang="fr-CA" sz="1850" spc="-80" noProof="0">
                <a:latin typeface="Arial"/>
                <a:cs typeface="Arial"/>
              </a:rPr>
              <a:t> </a:t>
            </a:r>
            <a:r>
              <a:rPr lang="fr-CA" sz="1850" noProof="0">
                <a:latin typeface="Arial"/>
                <a:cs typeface="Arial"/>
              </a:rPr>
              <a:t>et </a:t>
            </a:r>
            <a:r>
              <a:rPr lang="fr-CA" sz="1850" spc="-110" noProof="0">
                <a:latin typeface="Arial"/>
                <a:cs typeface="Arial"/>
              </a:rPr>
              <a:t>des</a:t>
            </a:r>
            <a:r>
              <a:rPr lang="fr-CA" sz="1850" spc="-100" noProof="0">
                <a:latin typeface="Arial"/>
                <a:cs typeface="Arial"/>
              </a:rPr>
              <a:t> </a:t>
            </a:r>
            <a:r>
              <a:rPr lang="fr-CA" sz="1850" spc="-75" noProof="0">
                <a:latin typeface="Arial"/>
                <a:cs typeface="Arial"/>
              </a:rPr>
              <a:t>symptômes</a:t>
            </a:r>
            <a:r>
              <a:rPr lang="fr-CA" sz="1850" spc="-110" noProof="0">
                <a:latin typeface="Arial"/>
                <a:cs typeface="Arial"/>
              </a:rPr>
              <a:t> </a:t>
            </a:r>
            <a:r>
              <a:rPr lang="fr-CA" sz="1850" spc="-60" noProof="0">
                <a:latin typeface="Arial"/>
                <a:cs typeface="Arial"/>
              </a:rPr>
              <a:t>pseudo-</a:t>
            </a:r>
            <a:r>
              <a:rPr lang="fr-CA" sz="1850" spc="-10" noProof="0">
                <a:latin typeface="Arial"/>
                <a:cs typeface="Arial"/>
              </a:rPr>
              <a:t>gripaux.</a:t>
            </a:r>
            <a:endParaRPr lang="fr-CA" sz="1850" noProof="0">
              <a:latin typeface="Arial"/>
              <a:cs typeface="Arial"/>
            </a:endParaRPr>
          </a:p>
          <a:p>
            <a:pPr marL="241300" indent="-228600">
              <a:lnSpc>
                <a:spcPct val="100000"/>
              </a:lnSpc>
              <a:spcBef>
                <a:spcPts val="740"/>
              </a:spcBef>
              <a:buChar char="•"/>
              <a:tabLst>
                <a:tab pos="241300" algn="l"/>
              </a:tabLst>
            </a:pPr>
            <a:r>
              <a:rPr lang="fr-CA" sz="1850" spc="-55" noProof="0">
                <a:latin typeface="Arial"/>
                <a:cs typeface="Arial"/>
              </a:rPr>
              <a:t>Documenter</a:t>
            </a:r>
            <a:r>
              <a:rPr lang="fr-CA" sz="1850" spc="-105" noProof="0">
                <a:latin typeface="Arial"/>
                <a:cs typeface="Arial"/>
              </a:rPr>
              <a:t> </a:t>
            </a:r>
            <a:r>
              <a:rPr lang="fr-CA" sz="1850" spc="-80" noProof="0">
                <a:latin typeface="Arial"/>
                <a:cs typeface="Arial"/>
              </a:rPr>
              <a:t>les</a:t>
            </a:r>
            <a:r>
              <a:rPr lang="fr-CA" sz="1850" spc="-114" noProof="0">
                <a:latin typeface="Arial"/>
                <a:cs typeface="Arial"/>
              </a:rPr>
              <a:t> </a:t>
            </a:r>
            <a:r>
              <a:rPr lang="fr-CA" sz="1850" spc="-40" noProof="0">
                <a:latin typeface="Arial"/>
                <a:cs typeface="Arial"/>
              </a:rPr>
              <a:t>habitudes</a:t>
            </a:r>
            <a:r>
              <a:rPr lang="fr-CA" sz="1850" spc="-110" noProof="0">
                <a:latin typeface="Arial"/>
                <a:cs typeface="Arial"/>
              </a:rPr>
              <a:t> </a:t>
            </a:r>
            <a:r>
              <a:rPr lang="fr-CA" sz="1850" spc="-45" noProof="0">
                <a:latin typeface="Arial"/>
                <a:cs typeface="Arial"/>
              </a:rPr>
              <a:t>de</a:t>
            </a:r>
            <a:r>
              <a:rPr lang="fr-CA" sz="1850" spc="-90" noProof="0">
                <a:latin typeface="Arial"/>
                <a:cs typeface="Arial"/>
              </a:rPr>
              <a:t> </a:t>
            </a:r>
            <a:r>
              <a:rPr lang="fr-CA" sz="1850" spc="-40" noProof="0">
                <a:latin typeface="Arial"/>
                <a:cs typeface="Arial"/>
              </a:rPr>
              <a:t>vie</a:t>
            </a:r>
            <a:r>
              <a:rPr lang="fr-CA" sz="1850" spc="-5" noProof="0">
                <a:latin typeface="Arial"/>
                <a:cs typeface="Arial"/>
              </a:rPr>
              <a:t> </a:t>
            </a:r>
            <a:r>
              <a:rPr lang="fr-CA" sz="1850" spc="-20" noProof="0">
                <a:latin typeface="Arial"/>
                <a:cs typeface="Arial"/>
              </a:rPr>
              <a:t>:</a:t>
            </a:r>
            <a:r>
              <a:rPr lang="fr-CA" sz="1850" spc="-105" noProof="0">
                <a:latin typeface="Arial"/>
                <a:cs typeface="Arial"/>
              </a:rPr>
              <a:t> </a:t>
            </a:r>
            <a:r>
              <a:rPr lang="fr-CA" sz="1850" spc="-65" noProof="0">
                <a:latin typeface="Arial"/>
                <a:cs typeface="Arial"/>
              </a:rPr>
              <a:t>tabac</a:t>
            </a:r>
            <a:r>
              <a:rPr lang="fr-CA" sz="1850" spc="-90" noProof="0">
                <a:latin typeface="Arial"/>
                <a:cs typeface="Arial"/>
              </a:rPr>
              <a:t> </a:t>
            </a:r>
            <a:r>
              <a:rPr lang="fr-CA" sz="1850" spc="-35" noProof="0">
                <a:latin typeface="Arial"/>
                <a:cs typeface="Arial"/>
              </a:rPr>
              <a:t>(impact</a:t>
            </a:r>
            <a:r>
              <a:rPr lang="fr-CA" sz="1850" spc="-80" noProof="0">
                <a:latin typeface="Arial"/>
                <a:cs typeface="Arial"/>
              </a:rPr>
              <a:t> </a:t>
            </a:r>
            <a:r>
              <a:rPr lang="fr-CA" sz="1850" spc="-50" noProof="0">
                <a:latin typeface="Arial"/>
                <a:cs typeface="Arial"/>
              </a:rPr>
              <a:t>sur</a:t>
            </a:r>
            <a:r>
              <a:rPr lang="fr-CA" sz="1850" spc="-100" noProof="0">
                <a:latin typeface="Arial"/>
                <a:cs typeface="Arial"/>
              </a:rPr>
              <a:t> </a:t>
            </a:r>
            <a:r>
              <a:rPr lang="fr-CA" sz="1850" spc="-170" noProof="0">
                <a:latin typeface="Arial"/>
                <a:cs typeface="Arial"/>
              </a:rPr>
              <a:t>CYP1A2),</a:t>
            </a:r>
            <a:r>
              <a:rPr lang="fr-CA" sz="1850" spc="-70" noProof="0">
                <a:latin typeface="Arial"/>
                <a:cs typeface="Arial"/>
              </a:rPr>
              <a:t> </a:t>
            </a:r>
            <a:r>
              <a:rPr lang="fr-CA" sz="1850" spc="-55" noProof="0">
                <a:latin typeface="Arial"/>
                <a:cs typeface="Arial"/>
              </a:rPr>
              <a:t>consommation</a:t>
            </a:r>
            <a:r>
              <a:rPr lang="fr-CA" sz="1850" spc="-60" noProof="0">
                <a:latin typeface="Arial"/>
                <a:cs typeface="Arial"/>
              </a:rPr>
              <a:t> </a:t>
            </a:r>
            <a:r>
              <a:rPr lang="fr-CA" sz="1850" spc="-45" noProof="0">
                <a:latin typeface="Arial"/>
                <a:cs typeface="Arial"/>
              </a:rPr>
              <a:t>de</a:t>
            </a:r>
            <a:r>
              <a:rPr lang="fr-CA" sz="1850" spc="-85" noProof="0">
                <a:latin typeface="Arial"/>
                <a:cs typeface="Arial"/>
              </a:rPr>
              <a:t> </a:t>
            </a:r>
            <a:r>
              <a:rPr lang="fr-CA" sz="1850" spc="-65" noProof="0">
                <a:latin typeface="Arial"/>
                <a:cs typeface="Arial"/>
              </a:rPr>
              <a:t>caféine, </a:t>
            </a:r>
            <a:r>
              <a:rPr lang="fr-CA" sz="1850" spc="-10" noProof="0">
                <a:latin typeface="Arial"/>
                <a:cs typeface="Arial"/>
              </a:rPr>
              <a:t>alcool.</a:t>
            </a:r>
            <a:endParaRPr lang="fr-CA" sz="1850" noProof="0">
              <a:latin typeface="Arial"/>
              <a:cs typeface="Arial"/>
            </a:endParaRPr>
          </a:p>
          <a:p>
            <a:pPr marL="241300" marR="5080" indent="-229235">
              <a:lnSpc>
                <a:spcPts val="2100"/>
              </a:lnSpc>
              <a:spcBef>
                <a:spcPts val="1030"/>
              </a:spcBef>
              <a:buChar char="•"/>
              <a:tabLst>
                <a:tab pos="241300" algn="l"/>
              </a:tabLst>
            </a:pPr>
            <a:r>
              <a:rPr lang="fr-CA" sz="1850" spc="-10" noProof="0">
                <a:latin typeface="Arial"/>
                <a:cs typeface="Arial"/>
              </a:rPr>
              <a:t>Identifier</a:t>
            </a:r>
            <a:r>
              <a:rPr lang="fr-CA" sz="1850" spc="-85" noProof="0">
                <a:latin typeface="Arial"/>
                <a:cs typeface="Arial"/>
              </a:rPr>
              <a:t> </a:t>
            </a:r>
            <a:r>
              <a:rPr lang="fr-CA" sz="1850" spc="-80" noProof="0">
                <a:latin typeface="Arial"/>
                <a:cs typeface="Arial"/>
              </a:rPr>
              <a:t>les</a:t>
            </a:r>
            <a:r>
              <a:rPr lang="fr-CA" sz="1850" spc="-90" noProof="0">
                <a:latin typeface="Arial"/>
                <a:cs typeface="Arial"/>
              </a:rPr>
              <a:t> </a:t>
            </a:r>
            <a:r>
              <a:rPr lang="fr-CA" sz="1850" spc="-35" noProof="0">
                <a:latin typeface="Arial"/>
                <a:cs typeface="Arial"/>
              </a:rPr>
              <a:t>interactions</a:t>
            </a:r>
            <a:r>
              <a:rPr lang="fr-CA" sz="1850" spc="-10" noProof="0">
                <a:latin typeface="Arial"/>
                <a:cs typeface="Arial"/>
              </a:rPr>
              <a:t> </a:t>
            </a:r>
            <a:r>
              <a:rPr lang="fr-CA" sz="1850" spc="-20" noProof="0">
                <a:latin typeface="Arial"/>
                <a:cs typeface="Arial"/>
              </a:rPr>
              <a:t>:</a:t>
            </a:r>
            <a:r>
              <a:rPr lang="fr-CA" sz="1850" spc="-80" noProof="0">
                <a:latin typeface="Arial"/>
                <a:cs typeface="Arial"/>
              </a:rPr>
              <a:t> </a:t>
            </a:r>
            <a:r>
              <a:rPr lang="fr-CA" sz="1850" spc="-25" noProof="0">
                <a:latin typeface="Arial"/>
                <a:cs typeface="Arial"/>
              </a:rPr>
              <a:t>inhibiteurs</a:t>
            </a:r>
            <a:r>
              <a:rPr lang="fr-CA" sz="1850" spc="-85" noProof="0">
                <a:latin typeface="Arial"/>
                <a:cs typeface="Arial"/>
              </a:rPr>
              <a:t> </a:t>
            </a:r>
            <a:r>
              <a:rPr lang="fr-CA" sz="1850" spc="-204" noProof="0">
                <a:latin typeface="Arial"/>
                <a:cs typeface="Arial"/>
              </a:rPr>
              <a:t>CYP1A2</a:t>
            </a:r>
            <a:r>
              <a:rPr lang="fr-CA" sz="1850" spc="-80" noProof="0">
                <a:latin typeface="Arial"/>
                <a:cs typeface="Arial"/>
              </a:rPr>
              <a:t> </a:t>
            </a:r>
            <a:r>
              <a:rPr lang="fr-CA" sz="1850" spc="-85" noProof="0">
                <a:latin typeface="Arial"/>
                <a:cs typeface="Arial"/>
              </a:rPr>
              <a:t>(ex.</a:t>
            </a:r>
            <a:r>
              <a:rPr lang="fr-CA" sz="1850" spc="-45" noProof="0">
                <a:latin typeface="Arial"/>
                <a:cs typeface="Arial"/>
              </a:rPr>
              <a:t> </a:t>
            </a:r>
            <a:r>
              <a:rPr lang="fr-CA" sz="1850" noProof="0">
                <a:latin typeface="Arial"/>
                <a:cs typeface="Arial"/>
              </a:rPr>
              <a:t>:</a:t>
            </a:r>
            <a:r>
              <a:rPr lang="fr-CA" sz="1850" spc="45" noProof="0">
                <a:latin typeface="Arial"/>
                <a:cs typeface="Arial"/>
              </a:rPr>
              <a:t> </a:t>
            </a:r>
            <a:r>
              <a:rPr lang="fr-CA" sz="1850" spc="-50" noProof="0">
                <a:latin typeface="Arial"/>
                <a:cs typeface="Arial"/>
              </a:rPr>
              <a:t>fluvoxamine,</a:t>
            </a:r>
            <a:r>
              <a:rPr lang="fr-CA" sz="1850" spc="-40" noProof="0">
                <a:latin typeface="Arial"/>
                <a:cs typeface="Arial"/>
              </a:rPr>
              <a:t> </a:t>
            </a:r>
            <a:r>
              <a:rPr lang="fr-CA" sz="1850" spc="-50" noProof="0">
                <a:latin typeface="Arial"/>
                <a:cs typeface="Arial"/>
              </a:rPr>
              <a:t>ciprofloxacine),</a:t>
            </a:r>
            <a:r>
              <a:rPr lang="fr-CA" sz="1850" spc="-45" noProof="0">
                <a:latin typeface="Arial"/>
                <a:cs typeface="Arial"/>
              </a:rPr>
              <a:t> </a:t>
            </a:r>
            <a:r>
              <a:rPr lang="fr-CA" sz="1850" spc="-60" noProof="0">
                <a:latin typeface="Arial"/>
                <a:cs typeface="Arial"/>
              </a:rPr>
              <a:t>autres</a:t>
            </a:r>
            <a:r>
              <a:rPr lang="fr-CA" sz="1850" spc="-90" noProof="0">
                <a:latin typeface="Arial"/>
                <a:cs typeface="Arial"/>
              </a:rPr>
              <a:t> </a:t>
            </a:r>
            <a:r>
              <a:rPr lang="fr-CA" sz="1850" spc="-20" noProof="0">
                <a:latin typeface="Arial"/>
                <a:cs typeface="Arial"/>
              </a:rPr>
              <a:t>psychotropes, </a:t>
            </a:r>
            <a:r>
              <a:rPr lang="fr-CA" sz="1850" spc="-10" noProof="0">
                <a:latin typeface="Arial"/>
                <a:cs typeface="Arial"/>
              </a:rPr>
              <a:t>anticholinergiques.</a:t>
            </a:r>
            <a:endParaRPr lang="fr-CA" sz="1850" noProof="0">
              <a:latin typeface="Arial"/>
              <a:cs typeface="Arial"/>
            </a:endParaRPr>
          </a:p>
          <a:p>
            <a:pPr marL="241300" indent="-228600">
              <a:lnSpc>
                <a:spcPct val="100000"/>
              </a:lnSpc>
              <a:spcBef>
                <a:spcPts val="735"/>
              </a:spcBef>
              <a:buChar char="•"/>
              <a:tabLst>
                <a:tab pos="241300" algn="l"/>
              </a:tabLst>
            </a:pPr>
            <a:r>
              <a:rPr lang="fr-CA" sz="1850" spc="-95" noProof="0">
                <a:latin typeface="Arial"/>
                <a:cs typeface="Arial"/>
              </a:rPr>
              <a:t>Encourager</a:t>
            </a:r>
            <a:r>
              <a:rPr lang="fr-CA" sz="1850" spc="-90" noProof="0">
                <a:latin typeface="Arial"/>
                <a:cs typeface="Arial"/>
              </a:rPr>
              <a:t> </a:t>
            </a:r>
            <a:r>
              <a:rPr lang="fr-CA" sz="1850" spc="-50" noProof="0">
                <a:latin typeface="Arial"/>
                <a:cs typeface="Arial"/>
              </a:rPr>
              <a:t>la</a:t>
            </a:r>
            <a:r>
              <a:rPr lang="fr-CA" sz="1850" spc="-35" noProof="0">
                <a:latin typeface="Arial"/>
                <a:cs typeface="Arial"/>
              </a:rPr>
              <a:t> </a:t>
            </a:r>
            <a:r>
              <a:rPr lang="fr-CA" sz="1850" spc="-60" noProof="0">
                <a:latin typeface="Arial"/>
                <a:cs typeface="Arial"/>
              </a:rPr>
              <a:t>surveillance</a:t>
            </a:r>
            <a:r>
              <a:rPr lang="fr-CA" sz="1850" spc="-75" noProof="0">
                <a:latin typeface="Arial"/>
                <a:cs typeface="Arial"/>
              </a:rPr>
              <a:t> </a:t>
            </a:r>
            <a:r>
              <a:rPr lang="fr-CA" sz="1850" spc="-110" noProof="0">
                <a:latin typeface="Arial"/>
                <a:cs typeface="Arial"/>
              </a:rPr>
              <a:t>des</a:t>
            </a:r>
            <a:r>
              <a:rPr lang="fr-CA" sz="1850" spc="-20" noProof="0">
                <a:latin typeface="Arial"/>
                <a:cs typeface="Arial"/>
              </a:rPr>
              <a:t> </a:t>
            </a:r>
            <a:r>
              <a:rPr lang="fr-CA" sz="1850" spc="-65" noProof="0">
                <a:latin typeface="Arial"/>
                <a:cs typeface="Arial"/>
              </a:rPr>
              <a:t>paramètres</a:t>
            </a:r>
            <a:r>
              <a:rPr lang="fr-CA" sz="1850" spc="-95" noProof="0">
                <a:latin typeface="Arial"/>
                <a:cs typeface="Arial"/>
              </a:rPr>
              <a:t> </a:t>
            </a:r>
            <a:r>
              <a:rPr lang="fr-CA" sz="1850" spc="-45" noProof="0">
                <a:latin typeface="Arial"/>
                <a:cs typeface="Arial"/>
              </a:rPr>
              <a:t>métaboliques</a:t>
            </a:r>
            <a:r>
              <a:rPr lang="fr-CA" sz="1850" spc="-20" noProof="0">
                <a:latin typeface="Arial"/>
                <a:cs typeface="Arial"/>
              </a:rPr>
              <a:t> :</a:t>
            </a:r>
            <a:r>
              <a:rPr lang="fr-CA" sz="1850" spc="-90" noProof="0">
                <a:latin typeface="Arial"/>
                <a:cs typeface="Arial"/>
              </a:rPr>
              <a:t> </a:t>
            </a:r>
            <a:r>
              <a:rPr lang="fr-CA" sz="1850" spc="-50" noProof="0">
                <a:latin typeface="Arial"/>
                <a:cs typeface="Arial"/>
              </a:rPr>
              <a:t>poids, </a:t>
            </a:r>
            <a:r>
              <a:rPr lang="fr-CA" sz="1850" spc="-65" noProof="0">
                <a:latin typeface="Arial"/>
                <a:cs typeface="Arial"/>
              </a:rPr>
              <a:t>glycémie,</a:t>
            </a:r>
            <a:r>
              <a:rPr lang="fr-CA" sz="1850" spc="-50" noProof="0">
                <a:latin typeface="Arial"/>
                <a:cs typeface="Arial"/>
              </a:rPr>
              <a:t> </a:t>
            </a:r>
            <a:r>
              <a:rPr lang="fr-CA" sz="1850" spc="-10" noProof="0">
                <a:latin typeface="Arial"/>
                <a:cs typeface="Arial"/>
              </a:rPr>
              <a:t>lipides.</a:t>
            </a:r>
            <a:endParaRPr lang="fr-CA" sz="1850" noProof="0">
              <a:latin typeface="Arial"/>
              <a:cs typeface="Arial"/>
            </a:endParaRPr>
          </a:p>
          <a:p>
            <a:pPr marL="241300" marR="201930" indent="-229235">
              <a:lnSpc>
                <a:spcPts val="2030"/>
              </a:lnSpc>
              <a:spcBef>
                <a:spcPts val="1085"/>
              </a:spcBef>
              <a:buChar char="•"/>
              <a:tabLst>
                <a:tab pos="241300" algn="l"/>
              </a:tabLst>
            </a:pPr>
            <a:r>
              <a:rPr lang="fr-CA" sz="1850" spc="-90" noProof="0">
                <a:latin typeface="Arial"/>
                <a:cs typeface="Arial"/>
              </a:rPr>
              <a:t>Assurer</a:t>
            </a:r>
            <a:r>
              <a:rPr lang="fr-CA" sz="1850" spc="-110" noProof="0">
                <a:latin typeface="Arial"/>
                <a:cs typeface="Arial"/>
              </a:rPr>
              <a:t> </a:t>
            </a:r>
            <a:r>
              <a:rPr lang="fr-CA" sz="1850" spc="-50" noProof="0">
                <a:latin typeface="Arial"/>
                <a:cs typeface="Arial"/>
              </a:rPr>
              <a:t>la</a:t>
            </a:r>
            <a:r>
              <a:rPr lang="fr-CA" sz="1850" spc="-55" noProof="0">
                <a:latin typeface="Arial"/>
                <a:cs typeface="Arial"/>
              </a:rPr>
              <a:t> </a:t>
            </a:r>
            <a:r>
              <a:rPr lang="fr-CA" sz="1850" spc="-40" noProof="0">
                <a:latin typeface="Arial"/>
                <a:cs typeface="Arial"/>
              </a:rPr>
              <a:t>communication</a:t>
            </a:r>
            <a:r>
              <a:rPr lang="fr-CA" sz="1850" spc="-65" noProof="0">
                <a:latin typeface="Arial"/>
                <a:cs typeface="Arial"/>
              </a:rPr>
              <a:t> </a:t>
            </a:r>
            <a:r>
              <a:rPr lang="fr-CA" sz="1850" spc="-135" noProof="0">
                <a:latin typeface="Arial"/>
                <a:cs typeface="Arial"/>
              </a:rPr>
              <a:t>avec</a:t>
            </a:r>
            <a:r>
              <a:rPr lang="fr-CA" sz="1850" spc="-20" noProof="0">
                <a:latin typeface="Arial"/>
                <a:cs typeface="Arial"/>
              </a:rPr>
              <a:t> </a:t>
            </a:r>
            <a:r>
              <a:rPr lang="fr-CA" sz="1850" spc="-35" noProof="0">
                <a:latin typeface="Arial"/>
                <a:cs typeface="Arial"/>
              </a:rPr>
              <a:t>le</a:t>
            </a:r>
            <a:r>
              <a:rPr lang="fr-CA" sz="1850" spc="-95" noProof="0">
                <a:latin typeface="Arial"/>
                <a:cs typeface="Arial"/>
              </a:rPr>
              <a:t> </a:t>
            </a:r>
            <a:r>
              <a:rPr lang="fr-CA" sz="1850" spc="-40" noProof="0">
                <a:latin typeface="Arial"/>
                <a:cs typeface="Arial"/>
              </a:rPr>
              <a:t>prescripteur</a:t>
            </a:r>
            <a:r>
              <a:rPr lang="fr-CA" sz="1850" spc="-105" noProof="0">
                <a:latin typeface="Arial"/>
                <a:cs typeface="Arial"/>
              </a:rPr>
              <a:t> </a:t>
            </a:r>
            <a:r>
              <a:rPr lang="fr-CA" sz="1850" noProof="0">
                <a:latin typeface="Arial"/>
                <a:cs typeface="Arial"/>
              </a:rPr>
              <a:t>pour</a:t>
            </a:r>
            <a:r>
              <a:rPr lang="fr-CA" sz="1850" spc="-35" noProof="0">
                <a:latin typeface="Arial"/>
                <a:cs typeface="Arial"/>
              </a:rPr>
              <a:t> </a:t>
            </a:r>
            <a:r>
              <a:rPr lang="fr-CA" sz="1850" spc="-45" noProof="0">
                <a:latin typeface="Arial"/>
                <a:cs typeface="Arial"/>
              </a:rPr>
              <a:t>l’ajustement</a:t>
            </a:r>
            <a:r>
              <a:rPr lang="fr-CA" sz="1850" spc="-80" noProof="0">
                <a:latin typeface="Arial"/>
                <a:cs typeface="Arial"/>
              </a:rPr>
              <a:t> </a:t>
            </a:r>
            <a:r>
              <a:rPr lang="fr-CA" sz="1850" spc="-45" noProof="0">
                <a:latin typeface="Arial"/>
                <a:cs typeface="Arial"/>
              </a:rPr>
              <a:t>de</a:t>
            </a:r>
            <a:r>
              <a:rPr lang="fr-CA" sz="1850" spc="-90" noProof="0">
                <a:latin typeface="Arial"/>
                <a:cs typeface="Arial"/>
              </a:rPr>
              <a:t> </a:t>
            </a:r>
            <a:r>
              <a:rPr lang="fr-CA" sz="1850" spc="-100" noProof="0">
                <a:latin typeface="Arial"/>
                <a:cs typeface="Arial"/>
              </a:rPr>
              <a:t>dose</a:t>
            </a:r>
            <a:r>
              <a:rPr lang="fr-CA" sz="1850" spc="-10" noProof="0">
                <a:latin typeface="Arial"/>
                <a:cs typeface="Arial"/>
              </a:rPr>
              <a:t> </a:t>
            </a:r>
            <a:r>
              <a:rPr lang="fr-CA" sz="1850" spc="-85" noProof="0">
                <a:latin typeface="Arial"/>
                <a:cs typeface="Arial"/>
              </a:rPr>
              <a:t>selon</a:t>
            </a:r>
            <a:r>
              <a:rPr lang="fr-CA" sz="1850" spc="-65" noProof="0">
                <a:latin typeface="Arial"/>
                <a:cs typeface="Arial"/>
              </a:rPr>
              <a:t> </a:t>
            </a:r>
            <a:r>
              <a:rPr lang="fr-CA" sz="1850" noProof="0">
                <a:latin typeface="Arial"/>
                <a:cs typeface="Arial"/>
              </a:rPr>
              <a:t>la</a:t>
            </a:r>
            <a:r>
              <a:rPr lang="fr-CA" sz="1850" spc="100" noProof="0">
                <a:latin typeface="Arial"/>
                <a:cs typeface="Arial"/>
              </a:rPr>
              <a:t> </a:t>
            </a:r>
            <a:r>
              <a:rPr lang="fr-CA" sz="1850" spc="-65" noProof="0">
                <a:latin typeface="Arial"/>
                <a:cs typeface="Arial"/>
              </a:rPr>
              <a:t>clozapinémie</a:t>
            </a:r>
            <a:r>
              <a:rPr lang="fr-CA" sz="1850" spc="-15" noProof="0">
                <a:latin typeface="Arial"/>
                <a:cs typeface="Arial"/>
              </a:rPr>
              <a:t> </a:t>
            </a:r>
            <a:r>
              <a:rPr lang="fr-CA" sz="1850" noProof="0">
                <a:latin typeface="Arial"/>
                <a:cs typeface="Arial"/>
              </a:rPr>
              <a:t>et</a:t>
            </a:r>
            <a:r>
              <a:rPr lang="fr-CA" sz="1850" spc="-75" noProof="0">
                <a:latin typeface="Arial"/>
                <a:cs typeface="Arial"/>
              </a:rPr>
              <a:t> </a:t>
            </a:r>
            <a:r>
              <a:rPr lang="fr-CA" sz="1850" spc="-25" noProof="0">
                <a:latin typeface="Arial"/>
                <a:cs typeface="Arial"/>
              </a:rPr>
              <a:t>la </a:t>
            </a:r>
            <a:r>
              <a:rPr lang="fr-CA" sz="1850" spc="-70" noProof="0">
                <a:latin typeface="Arial"/>
                <a:cs typeface="Arial"/>
              </a:rPr>
              <a:t>réponse</a:t>
            </a:r>
            <a:r>
              <a:rPr lang="fr-CA" sz="1850" spc="-65" noProof="0">
                <a:latin typeface="Arial"/>
                <a:cs typeface="Arial"/>
              </a:rPr>
              <a:t> </a:t>
            </a:r>
            <a:r>
              <a:rPr lang="fr-CA" sz="1850" spc="-10" noProof="0">
                <a:latin typeface="Arial"/>
                <a:cs typeface="Arial"/>
              </a:rPr>
              <a:t>clinique</a:t>
            </a:r>
            <a:endParaRPr lang="fr-CA" sz="1850" noProof="0">
              <a:latin typeface="Arial"/>
              <a:cs typeface="Arial"/>
            </a:endParaRPr>
          </a:p>
        </p:txBody>
      </p:sp>
      <p:sp>
        <p:nvSpPr>
          <p:cNvPr id="5" name="Espace réservé du numéro de diapositive 4">
            <a:extLst>
              <a:ext uri="{FF2B5EF4-FFF2-40B4-BE49-F238E27FC236}">
                <a16:creationId xmlns:a16="http://schemas.microsoft.com/office/drawing/2014/main" id="{79E8494B-1060-9CC7-F41A-1B67060D55B6}"/>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350" noProof="0"/>
              <a:t>Suivi</a:t>
            </a:r>
            <a:r>
              <a:rPr lang="fr-CA" spc="-280" noProof="0"/>
              <a:t> </a:t>
            </a:r>
            <a:r>
              <a:rPr lang="fr-CA" spc="-390" noProof="0"/>
              <a:t>des</a:t>
            </a:r>
            <a:r>
              <a:rPr lang="fr-CA" spc="-275" noProof="0"/>
              <a:t> </a:t>
            </a:r>
            <a:r>
              <a:rPr lang="fr-CA" spc="-204" noProof="0"/>
              <a:t>effets</a:t>
            </a:r>
            <a:r>
              <a:rPr lang="fr-CA" spc="-260" noProof="0"/>
              <a:t> </a:t>
            </a:r>
            <a:r>
              <a:rPr lang="fr-CA" spc="-335" noProof="0"/>
              <a:t>secondaires</a:t>
            </a:r>
          </a:p>
        </p:txBody>
      </p:sp>
      <p:pic>
        <p:nvPicPr>
          <p:cNvPr id="3" name="object 3"/>
          <p:cNvPicPr/>
          <p:nvPr/>
        </p:nvPicPr>
        <p:blipFill>
          <a:blip r:embed="rId2" cstate="print"/>
          <a:stretch>
            <a:fillRect/>
          </a:stretch>
        </p:blipFill>
        <p:spPr>
          <a:xfrm>
            <a:off x="645896" y="1633447"/>
            <a:ext cx="10900625" cy="102020"/>
          </a:xfrm>
          <a:prstGeom prst="rect">
            <a:avLst/>
          </a:prstGeom>
        </p:spPr>
      </p:pic>
      <p:sp>
        <p:nvSpPr>
          <p:cNvPr id="4" name="object 4"/>
          <p:cNvSpPr txBox="1"/>
          <p:nvPr/>
        </p:nvSpPr>
        <p:spPr>
          <a:xfrm>
            <a:off x="917575" y="1886902"/>
            <a:ext cx="9977755" cy="3679190"/>
          </a:xfrm>
          <a:prstGeom prst="rect">
            <a:avLst/>
          </a:prstGeom>
        </p:spPr>
        <p:txBody>
          <a:bodyPr vert="horz" wrap="square" lIns="0" tIns="36830" rIns="0" bIns="0" rtlCol="0">
            <a:normAutofit/>
          </a:bodyPr>
          <a:lstStyle/>
          <a:p>
            <a:pPr marL="241300" indent="-228600">
              <a:lnSpc>
                <a:spcPct val="100000"/>
              </a:lnSpc>
              <a:spcBef>
                <a:spcPts val="290"/>
              </a:spcBef>
              <a:buFont typeface="Arial"/>
              <a:buChar char="•"/>
              <a:tabLst>
                <a:tab pos="241300" algn="l"/>
              </a:tabLst>
            </a:pPr>
            <a:r>
              <a:rPr lang="fr-CA" sz="1400" b="1" spc="-105" noProof="0">
                <a:latin typeface="Arial"/>
                <a:cs typeface="Arial"/>
              </a:rPr>
              <a:t>Constipation</a:t>
            </a:r>
            <a:r>
              <a:rPr lang="fr-CA" sz="1400" b="1" noProof="0">
                <a:latin typeface="Arial"/>
                <a:cs typeface="Arial"/>
              </a:rPr>
              <a:t> </a:t>
            </a:r>
            <a:r>
              <a:rPr lang="fr-CA" sz="1400" spc="-40" noProof="0">
                <a:latin typeface="Arial"/>
                <a:cs typeface="Arial"/>
              </a:rPr>
              <a:t>(fréquente,</a:t>
            </a:r>
            <a:r>
              <a:rPr lang="fr-CA" sz="1400" spc="-30" noProof="0">
                <a:latin typeface="Arial"/>
                <a:cs typeface="Arial"/>
              </a:rPr>
              <a:t> </a:t>
            </a:r>
            <a:r>
              <a:rPr lang="fr-CA" sz="1400" spc="-25" noProof="0">
                <a:latin typeface="Arial"/>
                <a:cs typeface="Arial"/>
              </a:rPr>
              <a:t>potentiellement</a:t>
            </a:r>
            <a:r>
              <a:rPr lang="fr-CA" sz="1400" spc="-80" noProof="0">
                <a:latin typeface="Arial"/>
                <a:cs typeface="Arial"/>
              </a:rPr>
              <a:t> </a:t>
            </a:r>
            <a:r>
              <a:rPr lang="fr-CA" sz="1400" spc="-85" noProof="0">
                <a:latin typeface="Arial"/>
                <a:cs typeface="Arial"/>
              </a:rPr>
              <a:t>grave</a:t>
            </a:r>
            <a:r>
              <a:rPr lang="fr-CA" sz="1400" spc="-25" noProof="0">
                <a:latin typeface="Arial"/>
                <a:cs typeface="Arial"/>
              </a:rPr>
              <a:t> </a:t>
            </a:r>
            <a:r>
              <a:rPr lang="fr-CA" sz="1400" spc="-70" noProof="0">
                <a:latin typeface="Arial"/>
                <a:cs typeface="Arial"/>
              </a:rPr>
              <a:t>–</a:t>
            </a:r>
            <a:r>
              <a:rPr lang="fr-CA" sz="1400" spc="-45" noProof="0">
                <a:latin typeface="Arial"/>
                <a:cs typeface="Arial"/>
              </a:rPr>
              <a:t> </a:t>
            </a:r>
            <a:r>
              <a:rPr lang="fr-CA" sz="1400" spc="-60" noProof="0">
                <a:latin typeface="Arial"/>
                <a:cs typeface="Arial"/>
              </a:rPr>
              <a:t>iléus,</a:t>
            </a:r>
            <a:r>
              <a:rPr lang="fr-CA" sz="1400" spc="-30" noProof="0">
                <a:latin typeface="Arial"/>
                <a:cs typeface="Arial"/>
              </a:rPr>
              <a:t> </a:t>
            </a:r>
            <a:r>
              <a:rPr lang="fr-CA" sz="1400" spc="-10" noProof="0">
                <a:latin typeface="Arial"/>
                <a:cs typeface="Arial"/>
              </a:rPr>
              <a:t>perforation)</a:t>
            </a:r>
            <a:endParaRPr lang="fr-CA" sz="1400" noProof="0">
              <a:latin typeface="Arial"/>
              <a:cs typeface="Arial"/>
            </a:endParaRPr>
          </a:p>
          <a:p>
            <a:pPr marL="698500" lvl="1" indent="-228600">
              <a:lnSpc>
                <a:spcPct val="100000"/>
              </a:lnSpc>
              <a:spcBef>
                <a:spcPts val="200"/>
              </a:spcBef>
              <a:buChar char="•"/>
              <a:tabLst>
                <a:tab pos="698500" algn="l"/>
              </a:tabLst>
            </a:pPr>
            <a:r>
              <a:rPr lang="fr-CA" sz="1400" spc="-55" noProof="0">
                <a:latin typeface="Arial"/>
                <a:cs typeface="Arial"/>
              </a:rPr>
              <a:t>Surveiller</a:t>
            </a:r>
            <a:r>
              <a:rPr lang="fr-CA" sz="1400" spc="-40" noProof="0">
                <a:latin typeface="Arial"/>
                <a:cs typeface="Arial"/>
              </a:rPr>
              <a:t> </a:t>
            </a:r>
            <a:r>
              <a:rPr lang="fr-CA" sz="1400" spc="-65" noProof="0">
                <a:latin typeface="Arial"/>
                <a:cs typeface="Arial"/>
              </a:rPr>
              <a:t>la</a:t>
            </a:r>
            <a:r>
              <a:rPr lang="fr-CA" sz="1400" spc="-75" noProof="0">
                <a:latin typeface="Arial"/>
                <a:cs typeface="Arial"/>
              </a:rPr>
              <a:t> </a:t>
            </a:r>
            <a:r>
              <a:rPr lang="fr-CA" sz="1400" spc="-50" noProof="0">
                <a:latin typeface="Arial"/>
                <a:cs typeface="Arial"/>
              </a:rPr>
              <a:t>fréquence</a:t>
            </a:r>
            <a:r>
              <a:rPr lang="fr-CA" sz="1400" spc="-30" noProof="0">
                <a:latin typeface="Arial"/>
                <a:cs typeface="Arial"/>
              </a:rPr>
              <a:t> </a:t>
            </a:r>
            <a:r>
              <a:rPr lang="fr-CA" sz="1400" spc="-105" noProof="0">
                <a:latin typeface="Arial"/>
                <a:cs typeface="Arial"/>
              </a:rPr>
              <a:t>des</a:t>
            </a:r>
            <a:r>
              <a:rPr lang="fr-CA" sz="1400" spc="-100" noProof="0">
                <a:latin typeface="Arial"/>
                <a:cs typeface="Arial"/>
              </a:rPr>
              <a:t> </a:t>
            </a:r>
            <a:r>
              <a:rPr lang="fr-CA" sz="1400" spc="-80" noProof="0">
                <a:latin typeface="Arial"/>
                <a:cs typeface="Arial"/>
              </a:rPr>
              <a:t>selles</a:t>
            </a:r>
            <a:r>
              <a:rPr lang="fr-CA" sz="1400" spc="-105" noProof="0">
                <a:latin typeface="Arial"/>
                <a:cs typeface="Arial"/>
              </a:rPr>
              <a:t> </a:t>
            </a:r>
            <a:r>
              <a:rPr lang="fr-CA" sz="1400" spc="-75" noProof="0">
                <a:latin typeface="Arial"/>
                <a:cs typeface="Arial"/>
              </a:rPr>
              <a:t>dès</a:t>
            </a:r>
            <a:r>
              <a:rPr lang="fr-CA" sz="1400" spc="-100" noProof="0">
                <a:latin typeface="Arial"/>
                <a:cs typeface="Arial"/>
              </a:rPr>
              <a:t> </a:t>
            </a:r>
            <a:r>
              <a:rPr lang="fr-CA" sz="1400" spc="-50" noProof="0">
                <a:latin typeface="Arial"/>
                <a:cs typeface="Arial"/>
              </a:rPr>
              <a:t>le</a:t>
            </a:r>
            <a:r>
              <a:rPr lang="fr-CA" sz="1400" spc="-30" noProof="0">
                <a:latin typeface="Arial"/>
                <a:cs typeface="Arial"/>
              </a:rPr>
              <a:t> </a:t>
            </a:r>
            <a:r>
              <a:rPr lang="fr-CA" sz="1400" spc="-25" noProof="0">
                <a:latin typeface="Arial"/>
                <a:cs typeface="Arial"/>
              </a:rPr>
              <a:t>début</a:t>
            </a:r>
            <a:r>
              <a:rPr lang="fr-CA" sz="1400" spc="-95" noProof="0">
                <a:latin typeface="Arial"/>
                <a:cs typeface="Arial"/>
              </a:rPr>
              <a:t> </a:t>
            </a:r>
            <a:r>
              <a:rPr lang="fr-CA" sz="1400" spc="-40" noProof="0">
                <a:latin typeface="Arial"/>
                <a:cs typeface="Arial"/>
              </a:rPr>
              <a:t>du</a:t>
            </a:r>
            <a:r>
              <a:rPr lang="fr-CA" sz="1400" spc="-65" noProof="0">
                <a:latin typeface="Arial"/>
                <a:cs typeface="Arial"/>
              </a:rPr>
              <a:t> </a:t>
            </a:r>
            <a:r>
              <a:rPr lang="fr-CA" sz="1400" spc="-10" noProof="0">
                <a:latin typeface="Arial"/>
                <a:cs typeface="Arial"/>
              </a:rPr>
              <a:t>traitement.</a:t>
            </a:r>
            <a:endParaRPr lang="fr-CA" sz="1400" noProof="0">
              <a:latin typeface="Arial"/>
              <a:cs typeface="Arial"/>
            </a:endParaRPr>
          </a:p>
          <a:p>
            <a:pPr marL="698500" lvl="1" indent="-228600">
              <a:lnSpc>
                <a:spcPct val="100000"/>
              </a:lnSpc>
              <a:spcBef>
                <a:spcPts val="195"/>
              </a:spcBef>
              <a:buFont typeface="Arial"/>
              <a:buChar char="•"/>
              <a:tabLst>
                <a:tab pos="698500" algn="l"/>
              </a:tabLst>
            </a:pPr>
            <a:r>
              <a:rPr lang="fr-CA" sz="1400" b="1" spc="-100" noProof="0">
                <a:latin typeface="Arial"/>
                <a:cs typeface="Arial"/>
              </a:rPr>
              <a:t>Traitements</a:t>
            </a:r>
            <a:r>
              <a:rPr lang="fr-CA" sz="1400" b="1" spc="-75" noProof="0">
                <a:latin typeface="Arial"/>
                <a:cs typeface="Arial"/>
              </a:rPr>
              <a:t> </a:t>
            </a:r>
            <a:r>
              <a:rPr lang="fr-CA" sz="1400" spc="-10" noProof="0">
                <a:latin typeface="Arial"/>
                <a:cs typeface="Arial"/>
              </a:rPr>
              <a:t>:</a:t>
            </a:r>
            <a:r>
              <a:rPr lang="fr-CA" sz="1400" spc="-80" noProof="0">
                <a:latin typeface="Arial"/>
                <a:cs typeface="Arial"/>
              </a:rPr>
              <a:t> </a:t>
            </a:r>
            <a:r>
              <a:rPr lang="fr-CA" sz="1400" spc="-225" noProof="0">
                <a:latin typeface="Arial"/>
                <a:cs typeface="Arial"/>
              </a:rPr>
              <a:t>PEG</a:t>
            </a:r>
            <a:r>
              <a:rPr lang="fr-CA" sz="1400" spc="-70" noProof="0">
                <a:latin typeface="Arial"/>
                <a:cs typeface="Arial"/>
              </a:rPr>
              <a:t> </a:t>
            </a:r>
            <a:r>
              <a:rPr lang="fr-CA" sz="1400" spc="-75" noProof="0">
                <a:latin typeface="Arial"/>
                <a:cs typeface="Arial"/>
              </a:rPr>
              <a:t>3350</a:t>
            </a:r>
            <a:r>
              <a:rPr lang="fr-CA" sz="1400" spc="-40" noProof="0">
                <a:latin typeface="Arial"/>
                <a:cs typeface="Arial"/>
              </a:rPr>
              <a:t> ou</a:t>
            </a:r>
            <a:r>
              <a:rPr lang="fr-CA" sz="1400" spc="-75" noProof="0">
                <a:latin typeface="Arial"/>
                <a:cs typeface="Arial"/>
              </a:rPr>
              <a:t> </a:t>
            </a:r>
            <a:r>
              <a:rPr lang="fr-CA" sz="1400" spc="-55" noProof="0">
                <a:latin typeface="Arial"/>
                <a:cs typeface="Arial"/>
              </a:rPr>
              <a:t>lactulose</a:t>
            </a:r>
            <a:r>
              <a:rPr lang="fr-CA" sz="1400" spc="-105" noProof="0">
                <a:latin typeface="Arial"/>
                <a:cs typeface="Arial"/>
              </a:rPr>
              <a:t> </a:t>
            </a:r>
            <a:r>
              <a:rPr lang="fr-CA" sz="1400" noProof="0">
                <a:latin typeface="Arial"/>
                <a:cs typeface="Arial"/>
              </a:rPr>
              <a:t>et</a:t>
            </a:r>
            <a:r>
              <a:rPr lang="fr-CA" sz="1400" spc="-20" noProof="0">
                <a:latin typeface="Arial"/>
                <a:cs typeface="Arial"/>
              </a:rPr>
              <a:t> </a:t>
            </a:r>
            <a:r>
              <a:rPr lang="fr-CA" sz="1400" spc="-40" noProof="0">
                <a:latin typeface="Arial"/>
                <a:cs typeface="Arial"/>
              </a:rPr>
              <a:t>,</a:t>
            </a:r>
            <a:r>
              <a:rPr lang="fr-CA" sz="1400" spc="-55" noProof="0">
                <a:latin typeface="Arial"/>
                <a:cs typeface="Arial"/>
              </a:rPr>
              <a:t> </a:t>
            </a:r>
            <a:r>
              <a:rPr lang="fr-CA" sz="1400" spc="-85" noProof="0">
                <a:latin typeface="Arial"/>
                <a:cs typeface="Arial"/>
              </a:rPr>
              <a:t>sennosides</a:t>
            </a:r>
            <a:r>
              <a:rPr lang="fr-CA" sz="1400" spc="-60" noProof="0">
                <a:latin typeface="Arial"/>
                <a:cs typeface="Arial"/>
              </a:rPr>
              <a:t> </a:t>
            </a:r>
            <a:r>
              <a:rPr lang="fr-CA" sz="1400" spc="-40" noProof="0">
                <a:latin typeface="Arial"/>
                <a:cs typeface="Arial"/>
              </a:rPr>
              <a:t>,</a:t>
            </a:r>
            <a:r>
              <a:rPr lang="fr-CA" sz="1400" spc="-60" noProof="0">
                <a:latin typeface="Arial"/>
                <a:cs typeface="Arial"/>
              </a:rPr>
              <a:t> </a:t>
            </a:r>
            <a:r>
              <a:rPr lang="fr-CA" sz="1400" spc="-70" noProof="0">
                <a:latin typeface="Arial"/>
                <a:cs typeface="Arial"/>
              </a:rPr>
              <a:t>bisacodyl</a:t>
            </a:r>
            <a:r>
              <a:rPr lang="fr-CA" sz="1400" spc="-55" noProof="0">
                <a:latin typeface="Arial"/>
                <a:cs typeface="Arial"/>
              </a:rPr>
              <a:t> </a:t>
            </a:r>
            <a:r>
              <a:rPr lang="fr-CA" sz="1400" spc="-90" noProof="0">
                <a:latin typeface="Arial"/>
                <a:cs typeface="Arial"/>
              </a:rPr>
              <a:t>si</a:t>
            </a:r>
            <a:r>
              <a:rPr lang="fr-CA" sz="1400" spc="-20" noProof="0">
                <a:latin typeface="Arial"/>
                <a:cs typeface="Arial"/>
              </a:rPr>
              <a:t> </a:t>
            </a:r>
            <a:r>
              <a:rPr lang="fr-CA" sz="1400" spc="-10" noProof="0">
                <a:latin typeface="Arial"/>
                <a:cs typeface="Arial"/>
              </a:rPr>
              <a:t>nécessaire.</a:t>
            </a:r>
            <a:endParaRPr lang="fr-CA" sz="1400" noProof="0">
              <a:latin typeface="Arial"/>
              <a:cs typeface="Arial"/>
            </a:endParaRPr>
          </a:p>
          <a:p>
            <a:pPr marL="738505" lvl="1" indent="-268605">
              <a:lnSpc>
                <a:spcPts val="1515"/>
              </a:lnSpc>
              <a:spcBef>
                <a:spcPts val="125"/>
              </a:spcBef>
              <a:buFont typeface="Arial"/>
              <a:buChar char="•"/>
              <a:tabLst>
                <a:tab pos="738505" algn="l"/>
              </a:tabLst>
            </a:pPr>
            <a:r>
              <a:rPr lang="fr-CA" sz="1400" b="1" spc="-75" noProof="0">
                <a:latin typeface="Arial"/>
                <a:cs typeface="Arial"/>
              </a:rPr>
              <a:t>Metamucil</a:t>
            </a:r>
            <a:r>
              <a:rPr lang="fr-CA" sz="1400" b="1" spc="-55" noProof="0">
                <a:latin typeface="Arial"/>
                <a:cs typeface="Arial"/>
              </a:rPr>
              <a:t> </a:t>
            </a:r>
            <a:r>
              <a:rPr lang="fr-CA" sz="1400" b="1" spc="-95" noProof="0">
                <a:latin typeface="Arial"/>
                <a:cs typeface="Arial"/>
              </a:rPr>
              <a:t>(psyllium)</a:t>
            </a:r>
            <a:r>
              <a:rPr lang="fr-CA" sz="1400" b="1" spc="-40" noProof="0">
                <a:latin typeface="Arial"/>
                <a:cs typeface="Arial"/>
              </a:rPr>
              <a:t> </a:t>
            </a:r>
            <a:r>
              <a:rPr lang="fr-CA" sz="1400" spc="-75" noProof="0">
                <a:latin typeface="Arial"/>
                <a:cs typeface="Arial"/>
              </a:rPr>
              <a:t>est</a:t>
            </a:r>
            <a:r>
              <a:rPr lang="fr-CA" sz="1400" spc="5" noProof="0">
                <a:latin typeface="Arial"/>
                <a:cs typeface="Arial"/>
              </a:rPr>
              <a:t> </a:t>
            </a:r>
            <a:r>
              <a:rPr lang="fr-CA" sz="1400" b="1" spc="-95" noProof="0">
                <a:latin typeface="Arial"/>
                <a:cs typeface="Arial"/>
              </a:rPr>
              <a:t>contre-</a:t>
            </a:r>
            <a:r>
              <a:rPr lang="fr-CA" sz="1400" b="1" spc="-90" noProof="0">
                <a:latin typeface="Arial"/>
                <a:cs typeface="Arial"/>
              </a:rPr>
              <a:t>indiqué</a:t>
            </a:r>
            <a:r>
              <a:rPr lang="fr-CA" sz="1400" b="1" spc="-20" noProof="0">
                <a:latin typeface="Arial"/>
                <a:cs typeface="Arial"/>
              </a:rPr>
              <a:t> </a:t>
            </a:r>
            <a:r>
              <a:rPr lang="fr-CA" sz="1400" spc="-65" noProof="0">
                <a:latin typeface="Arial"/>
                <a:cs typeface="Arial"/>
              </a:rPr>
              <a:t>car</a:t>
            </a:r>
            <a:r>
              <a:rPr lang="fr-CA" sz="1400" spc="-100" noProof="0">
                <a:latin typeface="Arial"/>
                <a:cs typeface="Arial"/>
              </a:rPr>
              <a:t> </a:t>
            </a:r>
            <a:r>
              <a:rPr lang="fr-CA" sz="1400" noProof="0">
                <a:latin typeface="Arial"/>
                <a:cs typeface="Arial"/>
              </a:rPr>
              <a:t>il</a:t>
            </a:r>
            <a:r>
              <a:rPr lang="fr-CA" sz="1400" spc="-70" noProof="0">
                <a:latin typeface="Arial"/>
                <a:cs typeface="Arial"/>
              </a:rPr>
              <a:t> </a:t>
            </a:r>
            <a:r>
              <a:rPr lang="fr-CA" sz="1400" b="1" spc="-100" noProof="0">
                <a:latin typeface="Arial"/>
                <a:cs typeface="Arial"/>
              </a:rPr>
              <a:t>augmente </a:t>
            </a:r>
            <a:r>
              <a:rPr lang="fr-CA" sz="1400" b="1" spc="-50" noProof="0">
                <a:latin typeface="Arial"/>
                <a:cs typeface="Arial"/>
              </a:rPr>
              <a:t>le</a:t>
            </a:r>
            <a:r>
              <a:rPr lang="fr-CA" sz="1400" b="1" spc="-100" noProof="0">
                <a:latin typeface="Arial"/>
                <a:cs typeface="Arial"/>
              </a:rPr>
              <a:t> volume </a:t>
            </a:r>
            <a:r>
              <a:rPr lang="fr-CA" sz="1400" b="1" spc="-90" noProof="0">
                <a:latin typeface="Arial"/>
                <a:cs typeface="Arial"/>
              </a:rPr>
              <a:t>fécal</a:t>
            </a:r>
            <a:r>
              <a:rPr lang="fr-CA" sz="1400" b="1" spc="-25" noProof="0">
                <a:latin typeface="Arial"/>
                <a:cs typeface="Arial"/>
              </a:rPr>
              <a:t> </a:t>
            </a:r>
            <a:r>
              <a:rPr lang="fr-CA" sz="1400" b="1" spc="-170" noProof="0">
                <a:latin typeface="Arial"/>
                <a:cs typeface="Arial"/>
              </a:rPr>
              <a:t>sans</a:t>
            </a:r>
            <a:r>
              <a:rPr lang="fr-CA" sz="1400" b="1" spc="-20" noProof="0">
                <a:latin typeface="Arial"/>
                <a:cs typeface="Arial"/>
              </a:rPr>
              <a:t> </a:t>
            </a:r>
            <a:r>
              <a:rPr lang="fr-CA" sz="1400" b="1" spc="-85" noProof="0">
                <a:latin typeface="Arial"/>
                <a:cs typeface="Arial"/>
              </a:rPr>
              <a:t>stimuler</a:t>
            </a:r>
            <a:r>
              <a:rPr lang="fr-CA" sz="1400" b="1" spc="-35" noProof="0">
                <a:latin typeface="Arial"/>
                <a:cs typeface="Arial"/>
              </a:rPr>
              <a:t> </a:t>
            </a:r>
            <a:r>
              <a:rPr lang="fr-CA" sz="1400" b="1" spc="-85" noProof="0">
                <a:latin typeface="Arial"/>
                <a:cs typeface="Arial"/>
              </a:rPr>
              <a:t>le</a:t>
            </a:r>
            <a:r>
              <a:rPr lang="fr-CA" sz="1400" b="1" spc="-15" noProof="0">
                <a:latin typeface="Arial"/>
                <a:cs typeface="Arial"/>
              </a:rPr>
              <a:t> </a:t>
            </a:r>
            <a:r>
              <a:rPr lang="fr-CA" sz="1400" b="1" spc="-90" noProof="0">
                <a:latin typeface="Arial"/>
                <a:cs typeface="Arial"/>
              </a:rPr>
              <a:t>péristaltisme</a:t>
            </a:r>
            <a:r>
              <a:rPr lang="fr-CA" sz="1400" b="1" spc="-25" noProof="0">
                <a:latin typeface="Arial"/>
                <a:cs typeface="Arial"/>
              </a:rPr>
              <a:t> </a:t>
            </a:r>
            <a:r>
              <a:rPr lang="fr-CA" sz="1400" spc="-120" noProof="0">
                <a:latin typeface="Arial"/>
                <a:cs typeface="Arial"/>
              </a:rPr>
              <a:t>—</a:t>
            </a:r>
            <a:r>
              <a:rPr lang="fr-CA" sz="1400" spc="-70" noProof="0">
                <a:latin typeface="Arial"/>
                <a:cs typeface="Arial"/>
              </a:rPr>
              <a:t> </a:t>
            </a:r>
            <a:r>
              <a:rPr lang="fr-CA" sz="1400" spc="-65" noProof="0">
                <a:latin typeface="Arial"/>
                <a:cs typeface="Arial"/>
              </a:rPr>
              <a:t>cela</a:t>
            </a:r>
            <a:r>
              <a:rPr lang="fr-CA" sz="1400" spc="-60" noProof="0">
                <a:latin typeface="Arial"/>
                <a:cs typeface="Arial"/>
              </a:rPr>
              <a:t> </a:t>
            </a:r>
            <a:r>
              <a:rPr lang="fr-CA" sz="1400" spc="-25" noProof="0">
                <a:latin typeface="Arial"/>
                <a:cs typeface="Arial"/>
              </a:rPr>
              <a:t>peut</a:t>
            </a:r>
            <a:r>
              <a:rPr lang="fr-CA" sz="1400" spc="-65" noProof="0">
                <a:latin typeface="Arial"/>
                <a:cs typeface="Arial"/>
              </a:rPr>
              <a:t> </a:t>
            </a:r>
            <a:r>
              <a:rPr lang="fr-CA" sz="1400" b="1" spc="-125" noProof="0">
                <a:latin typeface="Arial"/>
                <a:cs typeface="Arial"/>
              </a:rPr>
              <a:t>aggraver</a:t>
            </a:r>
            <a:r>
              <a:rPr lang="fr-CA" sz="1400" b="1" spc="-30" noProof="0">
                <a:latin typeface="Arial"/>
                <a:cs typeface="Arial"/>
              </a:rPr>
              <a:t> </a:t>
            </a:r>
            <a:r>
              <a:rPr lang="fr-CA" sz="1400" b="1" spc="-25" noProof="0">
                <a:latin typeface="Arial"/>
                <a:cs typeface="Arial"/>
              </a:rPr>
              <a:t>le</a:t>
            </a:r>
            <a:endParaRPr lang="fr-CA" sz="1400" noProof="0">
              <a:latin typeface="Arial"/>
              <a:cs typeface="Arial"/>
            </a:endParaRPr>
          </a:p>
          <a:p>
            <a:pPr marL="699135">
              <a:lnSpc>
                <a:spcPts val="1515"/>
              </a:lnSpc>
            </a:pPr>
            <a:r>
              <a:rPr lang="fr-CA" sz="1400" b="1" spc="-105" noProof="0">
                <a:latin typeface="Arial"/>
                <a:cs typeface="Arial"/>
              </a:rPr>
              <a:t>risque</a:t>
            </a:r>
            <a:r>
              <a:rPr lang="fr-CA" sz="1400" b="1" spc="-120" noProof="0">
                <a:latin typeface="Arial"/>
                <a:cs typeface="Arial"/>
              </a:rPr>
              <a:t> </a:t>
            </a:r>
            <a:r>
              <a:rPr lang="fr-CA" sz="1400" b="1" spc="-125" noProof="0">
                <a:latin typeface="Arial"/>
                <a:cs typeface="Arial"/>
              </a:rPr>
              <a:t>d’occlusion</a:t>
            </a:r>
            <a:r>
              <a:rPr lang="fr-CA" sz="1400" b="1" spc="-5" noProof="0">
                <a:latin typeface="Arial"/>
                <a:cs typeface="Arial"/>
              </a:rPr>
              <a:t> </a:t>
            </a:r>
            <a:r>
              <a:rPr lang="fr-CA" sz="1400" b="1" spc="-80" noProof="0">
                <a:latin typeface="Arial"/>
                <a:cs typeface="Arial"/>
              </a:rPr>
              <a:t>intestinale</a:t>
            </a:r>
            <a:r>
              <a:rPr lang="fr-CA" sz="1400" b="1" spc="-50" noProof="0">
                <a:latin typeface="Arial"/>
                <a:cs typeface="Arial"/>
              </a:rPr>
              <a:t> </a:t>
            </a:r>
            <a:r>
              <a:rPr lang="fr-CA" sz="1400" spc="-100" noProof="0">
                <a:latin typeface="Arial"/>
                <a:cs typeface="Arial"/>
              </a:rPr>
              <a:t>chez</a:t>
            </a:r>
            <a:r>
              <a:rPr lang="fr-CA" sz="1400" spc="-105" noProof="0">
                <a:latin typeface="Arial"/>
                <a:cs typeface="Arial"/>
              </a:rPr>
              <a:t> </a:t>
            </a:r>
            <a:r>
              <a:rPr lang="fr-CA" sz="1400" spc="-40" noProof="0">
                <a:latin typeface="Arial"/>
                <a:cs typeface="Arial"/>
              </a:rPr>
              <a:t>un</a:t>
            </a:r>
            <a:r>
              <a:rPr lang="fr-CA" sz="1400" spc="-65" noProof="0">
                <a:latin typeface="Arial"/>
                <a:cs typeface="Arial"/>
              </a:rPr>
              <a:t> </a:t>
            </a:r>
            <a:r>
              <a:rPr lang="fr-CA" sz="1400" spc="-20" noProof="0">
                <a:latin typeface="Arial"/>
                <a:cs typeface="Arial"/>
              </a:rPr>
              <a:t>patient </a:t>
            </a:r>
            <a:r>
              <a:rPr lang="fr-CA" sz="1400" spc="-100" noProof="0">
                <a:latin typeface="Arial"/>
                <a:cs typeface="Arial"/>
              </a:rPr>
              <a:t>à</a:t>
            </a:r>
            <a:r>
              <a:rPr lang="fr-CA" sz="1400" spc="-70" noProof="0">
                <a:latin typeface="Arial"/>
                <a:cs typeface="Arial"/>
              </a:rPr>
              <a:t> </a:t>
            </a:r>
            <a:r>
              <a:rPr lang="fr-CA" sz="1400" spc="-20" noProof="0">
                <a:latin typeface="Arial"/>
                <a:cs typeface="Arial"/>
              </a:rPr>
              <a:t>transit</a:t>
            </a:r>
            <a:r>
              <a:rPr lang="fr-CA" sz="1400" spc="-15" noProof="0">
                <a:latin typeface="Arial"/>
                <a:cs typeface="Arial"/>
              </a:rPr>
              <a:t> </a:t>
            </a:r>
            <a:r>
              <a:rPr lang="fr-CA" sz="1400" spc="-30" noProof="0">
                <a:latin typeface="Arial"/>
                <a:cs typeface="Arial"/>
              </a:rPr>
              <a:t>ralenti</a:t>
            </a:r>
            <a:r>
              <a:rPr lang="fr-CA" sz="1400" spc="-15" noProof="0">
                <a:latin typeface="Arial"/>
                <a:cs typeface="Arial"/>
              </a:rPr>
              <a:t> </a:t>
            </a:r>
            <a:r>
              <a:rPr lang="fr-CA" sz="1400" spc="-105" noProof="0">
                <a:latin typeface="Arial"/>
                <a:cs typeface="Arial"/>
              </a:rPr>
              <a:t>sous</a:t>
            </a:r>
            <a:r>
              <a:rPr lang="fr-CA" sz="1400" spc="-100" noProof="0">
                <a:latin typeface="Arial"/>
                <a:cs typeface="Arial"/>
              </a:rPr>
              <a:t> </a:t>
            </a:r>
            <a:r>
              <a:rPr lang="fr-CA" sz="1400" spc="-10" noProof="0">
                <a:latin typeface="Arial"/>
                <a:cs typeface="Arial"/>
              </a:rPr>
              <a:t>clozapine.</a:t>
            </a:r>
            <a:endParaRPr lang="fr-CA" sz="1400" noProof="0">
              <a:latin typeface="Arial"/>
              <a:cs typeface="Arial"/>
            </a:endParaRPr>
          </a:p>
          <a:p>
            <a:pPr marL="241300" indent="-228600">
              <a:lnSpc>
                <a:spcPct val="100000"/>
              </a:lnSpc>
              <a:spcBef>
                <a:spcPts val="645"/>
              </a:spcBef>
              <a:buFont typeface="Arial"/>
              <a:buChar char="•"/>
              <a:tabLst>
                <a:tab pos="241300" algn="l"/>
              </a:tabLst>
            </a:pPr>
            <a:r>
              <a:rPr lang="fr-CA" sz="1400" b="1" spc="-100" noProof="0">
                <a:latin typeface="Arial"/>
                <a:cs typeface="Arial"/>
              </a:rPr>
              <a:t>Sialorrhée</a:t>
            </a:r>
            <a:r>
              <a:rPr lang="fr-CA" sz="1400" b="1" spc="-15" noProof="0">
                <a:latin typeface="Arial"/>
                <a:cs typeface="Arial"/>
              </a:rPr>
              <a:t> </a:t>
            </a:r>
            <a:r>
              <a:rPr lang="fr-CA" sz="1400" spc="-60" noProof="0">
                <a:latin typeface="Arial"/>
                <a:cs typeface="Arial"/>
              </a:rPr>
              <a:t>(souvent</a:t>
            </a:r>
            <a:r>
              <a:rPr lang="fr-CA" sz="1400" spc="-55" noProof="0">
                <a:latin typeface="Arial"/>
                <a:cs typeface="Arial"/>
              </a:rPr>
              <a:t> </a:t>
            </a:r>
            <a:r>
              <a:rPr lang="fr-CA" sz="1400" spc="-10" noProof="0">
                <a:latin typeface="Arial"/>
                <a:cs typeface="Arial"/>
              </a:rPr>
              <a:t>nocturne)</a:t>
            </a:r>
            <a:endParaRPr lang="fr-CA" sz="1400" noProof="0">
              <a:latin typeface="Arial"/>
              <a:cs typeface="Arial"/>
            </a:endParaRPr>
          </a:p>
          <a:p>
            <a:pPr marL="698500" lvl="1" indent="-228600">
              <a:lnSpc>
                <a:spcPct val="100000"/>
              </a:lnSpc>
              <a:spcBef>
                <a:spcPts val="200"/>
              </a:spcBef>
              <a:buChar char="•"/>
              <a:tabLst>
                <a:tab pos="698500" algn="l"/>
              </a:tabLst>
            </a:pPr>
            <a:r>
              <a:rPr lang="fr-CA" sz="1400" spc="-90" noProof="0">
                <a:latin typeface="Arial"/>
                <a:cs typeface="Arial"/>
              </a:rPr>
              <a:t>Évaluer</a:t>
            </a:r>
            <a:r>
              <a:rPr lang="fr-CA" sz="1400" spc="-35" noProof="0">
                <a:latin typeface="Arial"/>
                <a:cs typeface="Arial"/>
              </a:rPr>
              <a:t> </a:t>
            </a:r>
            <a:r>
              <a:rPr lang="fr-CA" sz="1400" spc="-20" noProof="0">
                <a:latin typeface="Arial"/>
                <a:cs typeface="Arial"/>
              </a:rPr>
              <a:t>l’impact</a:t>
            </a:r>
            <a:r>
              <a:rPr lang="fr-CA" sz="1400" spc="-15" noProof="0">
                <a:latin typeface="Arial"/>
                <a:cs typeface="Arial"/>
              </a:rPr>
              <a:t> </a:t>
            </a:r>
            <a:r>
              <a:rPr lang="fr-CA" sz="1400" spc="-40" noProof="0">
                <a:latin typeface="Arial"/>
                <a:cs typeface="Arial"/>
              </a:rPr>
              <a:t>fonctionnel</a:t>
            </a:r>
            <a:r>
              <a:rPr lang="fr-CA" sz="1400" spc="-90" noProof="0">
                <a:latin typeface="Arial"/>
                <a:cs typeface="Arial"/>
              </a:rPr>
              <a:t> </a:t>
            </a:r>
            <a:r>
              <a:rPr lang="fr-CA" sz="1400" spc="-50" noProof="0">
                <a:latin typeface="Arial"/>
                <a:cs typeface="Arial"/>
              </a:rPr>
              <a:t>(sommeil,</a:t>
            </a:r>
            <a:r>
              <a:rPr lang="fr-CA" sz="1400" spc="-40" noProof="0">
                <a:latin typeface="Arial"/>
                <a:cs typeface="Arial"/>
              </a:rPr>
              <a:t> </a:t>
            </a:r>
            <a:r>
              <a:rPr lang="fr-CA" sz="1400" spc="-75" noProof="0">
                <a:latin typeface="Arial"/>
                <a:cs typeface="Arial"/>
              </a:rPr>
              <a:t>social,</a:t>
            </a:r>
            <a:r>
              <a:rPr lang="fr-CA" sz="1400" spc="-45" noProof="0">
                <a:latin typeface="Arial"/>
                <a:cs typeface="Arial"/>
              </a:rPr>
              <a:t> </a:t>
            </a:r>
            <a:r>
              <a:rPr lang="fr-CA" sz="1400" spc="-10" noProof="0">
                <a:latin typeface="Arial"/>
                <a:cs typeface="Arial"/>
              </a:rPr>
              <a:t>aspiration).</a:t>
            </a:r>
            <a:endParaRPr lang="fr-CA" sz="1400" noProof="0">
              <a:latin typeface="Arial"/>
              <a:cs typeface="Arial"/>
            </a:endParaRPr>
          </a:p>
          <a:p>
            <a:pPr marL="698500" lvl="1" indent="-228600">
              <a:lnSpc>
                <a:spcPct val="100000"/>
              </a:lnSpc>
              <a:spcBef>
                <a:spcPts val="195"/>
              </a:spcBef>
              <a:buFont typeface="Arial"/>
              <a:buChar char="•"/>
              <a:tabLst>
                <a:tab pos="698500" algn="l"/>
              </a:tabLst>
            </a:pPr>
            <a:r>
              <a:rPr lang="fr-CA" sz="1400" b="1" spc="-100" noProof="0">
                <a:latin typeface="Arial"/>
                <a:cs typeface="Arial"/>
              </a:rPr>
              <a:t>Traitements</a:t>
            </a:r>
            <a:r>
              <a:rPr lang="fr-CA" sz="1400" b="1" spc="-60" noProof="0">
                <a:latin typeface="Arial"/>
                <a:cs typeface="Arial"/>
              </a:rPr>
              <a:t> </a:t>
            </a:r>
            <a:r>
              <a:rPr lang="fr-CA" sz="1400" spc="-10" noProof="0">
                <a:latin typeface="Arial"/>
                <a:cs typeface="Arial"/>
              </a:rPr>
              <a:t>:</a:t>
            </a:r>
            <a:r>
              <a:rPr lang="fr-CA" sz="1400" spc="-60" noProof="0">
                <a:latin typeface="Arial"/>
                <a:cs typeface="Arial"/>
              </a:rPr>
              <a:t> </a:t>
            </a:r>
            <a:r>
              <a:rPr lang="fr-CA" sz="1400" spc="-30" noProof="0">
                <a:latin typeface="Arial"/>
                <a:cs typeface="Arial"/>
              </a:rPr>
              <a:t>atropine</a:t>
            </a:r>
            <a:r>
              <a:rPr lang="fr-CA" sz="1400" spc="-10" noProof="0">
                <a:latin typeface="Arial"/>
                <a:cs typeface="Arial"/>
              </a:rPr>
              <a:t> </a:t>
            </a:r>
            <a:r>
              <a:rPr lang="fr-CA" sz="1400" spc="-60" noProof="0">
                <a:latin typeface="Arial"/>
                <a:cs typeface="Arial"/>
              </a:rPr>
              <a:t>sublinguale</a:t>
            </a:r>
            <a:r>
              <a:rPr lang="fr-CA" sz="1400" spc="-10" noProof="0">
                <a:latin typeface="Arial"/>
                <a:cs typeface="Arial"/>
              </a:rPr>
              <a:t> </a:t>
            </a:r>
            <a:r>
              <a:rPr lang="fr-CA" sz="1400" spc="-50" noProof="0">
                <a:latin typeface="Arial"/>
                <a:cs typeface="Arial"/>
              </a:rPr>
              <a:t>(gttes),</a:t>
            </a:r>
            <a:r>
              <a:rPr lang="fr-CA" sz="1400" spc="-75" noProof="0">
                <a:latin typeface="Arial"/>
                <a:cs typeface="Arial"/>
              </a:rPr>
              <a:t> </a:t>
            </a:r>
            <a:r>
              <a:rPr lang="fr-CA" sz="1400" spc="-30" noProof="0">
                <a:latin typeface="Arial"/>
                <a:cs typeface="Arial"/>
              </a:rPr>
              <a:t>ipratropium</a:t>
            </a:r>
            <a:r>
              <a:rPr lang="fr-CA" sz="1400" spc="-50" noProof="0">
                <a:latin typeface="Arial"/>
                <a:cs typeface="Arial"/>
              </a:rPr>
              <a:t> </a:t>
            </a:r>
            <a:r>
              <a:rPr lang="fr-CA" sz="1400" spc="-90" noProof="0">
                <a:latin typeface="Arial"/>
                <a:cs typeface="Arial"/>
              </a:rPr>
              <a:t>nasal</a:t>
            </a:r>
            <a:r>
              <a:rPr lang="fr-CA" sz="1400" noProof="0">
                <a:latin typeface="Arial"/>
                <a:cs typeface="Arial"/>
              </a:rPr>
              <a:t> </a:t>
            </a:r>
            <a:r>
              <a:rPr lang="fr-CA" sz="1400" spc="-65" noProof="0">
                <a:latin typeface="Arial"/>
                <a:cs typeface="Arial"/>
              </a:rPr>
              <a:t>(Atrovent®),</a:t>
            </a:r>
            <a:r>
              <a:rPr lang="fr-CA" sz="1400" spc="-35" noProof="0">
                <a:latin typeface="Arial"/>
                <a:cs typeface="Arial"/>
              </a:rPr>
              <a:t> </a:t>
            </a:r>
            <a:r>
              <a:rPr lang="fr-CA" sz="1400" spc="-70" noProof="0">
                <a:latin typeface="Arial"/>
                <a:cs typeface="Arial"/>
              </a:rPr>
              <a:t>scopolamine</a:t>
            </a:r>
            <a:r>
              <a:rPr lang="fr-CA" sz="1400" spc="-10" noProof="0">
                <a:latin typeface="Arial"/>
                <a:cs typeface="Arial"/>
              </a:rPr>
              <a:t> transdermique(selon disponibilité).</a:t>
            </a:r>
            <a:endParaRPr lang="fr-CA" sz="1400" noProof="0">
              <a:latin typeface="Arial"/>
              <a:cs typeface="Arial"/>
            </a:endParaRPr>
          </a:p>
          <a:p>
            <a:pPr marL="241300" indent="-228600">
              <a:lnSpc>
                <a:spcPct val="100000"/>
              </a:lnSpc>
              <a:spcBef>
                <a:spcPts val="650"/>
              </a:spcBef>
              <a:buFont typeface="Arial"/>
              <a:buChar char="•"/>
              <a:tabLst>
                <a:tab pos="241300" algn="l"/>
              </a:tabLst>
            </a:pPr>
            <a:r>
              <a:rPr lang="fr-CA" sz="1400" b="1" spc="-105" noProof="0">
                <a:latin typeface="Arial"/>
                <a:cs typeface="Arial"/>
              </a:rPr>
              <a:t>Sédation</a:t>
            </a:r>
            <a:r>
              <a:rPr lang="fr-CA" sz="1400" b="1" spc="-50" noProof="0">
                <a:latin typeface="Arial"/>
                <a:cs typeface="Arial"/>
              </a:rPr>
              <a:t> </a:t>
            </a:r>
            <a:r>
              <a:rPr lang="fr-CA" sz="1400" spc="-20" noProof="0">
                <a:latin typeface="Arial"/>
                <a:cs typeface="Arial"/>
              </a:rPr>
              <a:t>(surtout</a:t>
            </a:r>
            <a:r>
              <a:rPr lang="fr-CA" sz="1400" spc="-15" noProof="0">
                <a:latin typeface="Arial"/>
                <a:cs typeface="Arial"/>
              </a:rPr>
              <a:t> </a:t>
            </a:r>
            <a:r>
              <a:rPr lang="fr-CA" sz="1400" spc="-75" noProof="0">
                <a:latin typeface="Arial"/>
                <a:cs typeface="Arial"/>
              </a:rPr>
              <a:t>en </a:t>
            </a:r>
            <a:r>
              <a:rPr lang="fr-CA" sz="1400" spc="-30" noProof="0">
                <a:latin typeface="Arial"/>
                <a:cs typeface="Arial"/>
              </a:rPr>
              <a:t>début</a:t>
            </a:r>
            <a:r>
              <a:rPr lang="fr-CA" sz="1400" spc="-105" noProof="0">
                <a:latin typeface="Arial"/>
                <a:cs typeface="Arial"/>
              </a:rPr>
              <a:t> </a:t>
            </a:r>
            <a:r>
              <a:rPr lang="fr-CA" sz="1400" spc="-50" noProof="0">
                <a:latin typeface="Arial"/>
                <a:cs typeface="Arial"/>
              </a:rPr>
              <a:t>de</a:t>
            </a:r>
            <a:r>
              <a:rPr lang="fr-CA" sz="1400" spc="-30" noProof="0">
                <a:latin typeface="Arial"/>
                <a:cs typeface="Arial"/>
              </a:rPr>
              <a:t> </a:t>
            </a:r>
            <a:r>
              <a:rPr lang="fr-CA" sz="1400" spc="-10" noProof="0">
                <a:latin typeface="Arial"/>
                <a:cs typeface="Arial"/>
              </a:rPr>
              <a:t>traitement)</a:t>
            </a:r>
            <a:endParaRPr lang="fr-CA" sz="1400" noProof="0">
              <a:latin typeface="Arial"/>
              <a:cs typeface="Arial"/>
            </a:endParaRPr>
          </a:p>
          <a:p>
            <a:pPr marL="698500" lvl="1" indent="-228600">
              <a:lnSpc>
                <a:spcPct val="100000"/>
              </a:lnSpc>
              <a:spcBef>
                <a:spcPts val="120"/>
              </a:spcBef>
              <a:buChar char="•"/>
              <a:tabLst>
                <a:tab pos="698500" algn="l"/>
              </a:tabLst>
            </a:pPr>
            <a:r>
              <a:rPr lang="fr-CA" sz="1400" spc="-55" noProof="0">
                <a:latin typeface="Arial"/>
                <a:cs typeface="Arial"/>
              </a:rPr>
              <a:t>Surveiller</a:t>
            </a:r>
            <a:r>
              <a:rPr lang="fr-CA" sz="1400" spc="-30" noProof="0">
                <a:latin typeface="Arial"/>
                <a:cs typeface="Arial"/>
              </a:rPr>
              <a:t> </a:t>
            </a:r>
            <a:r>
              <a:rPr lang="fr-CA" sz="1400" spc="-25" noProof="0">
                <a:latin typeface="Arial"/>
                <a:cs typeface="Arial"/>
              </a:rPr>
              <a:t>l’état</a:t>
            </a:r>
            <a:r>
              <a:rPr lang="fr-CA" sz="1400" spc="-90" noProof="0">
                <a:latin typeface="Arial"/>
                <a:cs typeface="Arial"/>
              </a:rPr>
              <a:t> </a:t>
            </a:r>
            <a:r>
              <a:rPr lang="fr-CA" sz="1400" spc="-55" noProof="0">
                <a:latin typeface="Arial"/>
                <a:cs typeface="Arial"/>
              </a:rPr>
              <a:t>de</a:t>
            </a:r>
            <a:r>
              <a:rPr lang="fr-CA" sz="1400" spc="-95" noProof="0">
                <a:latin typeface="Arial"/>
                <a:cs typeface="Arial"/>
              </a:rPr>
              <a:t> </a:t>
            </a:r>
            <a:r>
              <a:rPr lang="fr-CA" sz="1400" spc="-10" noProof="0">
                <a:latin typeface="Arial"/>
                <a:cs typeface="Arial"/>
              </a:rPr>
              <a:t>vigilance.</a:t>
            </a:r>
            <a:endParaRPr lang="fr-CA" sz="1400" noProof="0">
              <a:latin typeface="Arial"/>
              <a:cs typeface="Arial"/>
            </a:endParaRPr>
          </a:p>
          <a:p>
            <a:pPr marL="698500" lvl="1" indent="-228600">
              <a:lnSpc>
                <a:spcPct val="100000"/>
              </a:lnSpc>
              <a:spcBef>
                <a:spcPts val="200"/>
              </a:spcBef>
              <a:buChar char="•"/>
              <a:tabLst>
                <a:tab pos="698500" algn="l"/>
              </a:tabLst>
            </a:pPr>
            <a:r>
              <a:rPr lang="fr-CA" sz="1400" spc="-45" noProof="0">
                <a:latin typeface="Arial"/>
                <a:cs typeface="Arial"/>
              </a:rPr>
              <a:t>Adapter</a:t>
            </a:r>
            <a:r>
              <a:rPr lang="fr-CA" sz="1400" spc="-30" noProof="0">
                <a:latin typeface="Arial"/>
                <a:cs typeface="Arial"/>
              </a:rPr>
              <a:t> </a:t>
            </a:r>
            <a:r>
              <a:rPr lang="fr-CA" sz="1400" spc="-65" noProof="0">
                <a:latin typeface="Arial"/>
                <a:cs typeface="Arial"/>
              </a:rPr>
              <a:t>la </a:t>
            </a:r>
            <a:r>
              <a:rPr lang="fr-CA" sz="1400" noProof="0">
                <a:latin typeface="Arial"/>
                <a:cs typeface="Arial"/>
              </a:rPr>
              <a:t>titration</a:t>
            </a:r>
            <a:r>
              <a:rPr lang="fr-CA" sz="1400" spc="-60" noProof="0">
                <a:latin typeface="Arial"/>
                <a:cs typeface="Arial"/>
              </a:rPr>
              <a:t> </a:t>
            </a:r>
            <a:r>
              <a:rPr lang="fr-CA" sz="1400" spc="-70" noProof="0">
                <a:latin typeface="Arial"/>
                <a:cs typeface="Arial"/>
              </a:rPr>
              <a:t>ou</a:t>
            </a:r>
            <a:r>
              <a:rPr lang="fr-CA" sz="1400" spc="-55" noProof="0">
                <a:latin typeface="Arial"/>
                <a:cs typeface="Arial"/>
              </a:rPr>
              <a:t> </a:t>
            </a:r>
            <a:r>
              <a:rPr lang="fr-CA" sz="1400" spc="-35" noProof="0">
                <a:latin typeface="Arial"/>
                <a:cs typeface="Arial"/>
              </a:rPr>
              <a:t>administrer</a:t>
            </a:r>
            <a:r>
              <a:rPr lang="fr-CA" sz="1400" spc="-110" noProof="0">
                <a:latin typeface="Arial"/>
                <a:cs typeface="Arial"/>
              </a:rPr>
              <a:t> </a:t>
            </a:r>
            <a:r>
              <a:rPr lang="fr-CA" sz="1400" spc="-25" noProof="0">
                <a:latin typeface="Arial"/>
                <a:cs typeface="Arial"/>
              </a:rPr>
              <a:t>la</a:t>
            </a:r>
            <a:r>
              <a:rPr lang="fr-CA" sz="1400" spc="-70" noProof="0">
                <a:latin typeface="Arial"/>
                <a:cs typeface="Arial"/>
              </a:rPr>
              <a:t> </a:t>
            </a:r>
            <a:r>
              <a:rPr lang="fr-CA" sz="1400" spc="-90" noProof="0">
                <a:latin typeface="Arial"/>
                <a:cs typeface="Arial"/>
              </a:rPr>
              <a:t>dose </a:t>
            </a:r>
            <a:r>
              <a:rPr lang="fr-CA" sz="1400" spc="-40" noProof="0">
                <a:latin typeface="Arial"/>
                <a:cs typeface="Arial"/>
              </a:rPr>
              <a:t>principale</a:t>
            </a:r>
            <a:r>
              <a:rPr lang="fr-CA" sz="1400" spc="-10" noProof="0">
                <a:latin typeface="Arial"/>
                <a:cs typeface="Arial"/>
              </a:rPr>
              <a:t> </a:t>
            </a:r>
            <a:r>
              <a:rPr lang="fr-CA" sz="1400" spc="-70" noProof="0">
                <a:latin typeface="Arial"/>
                <a:cs typeface="Arial"/>
              </a:rPr>
              <a:t>au</a:t>
            </a:r>
            <a:r>
              <a:rPr lang="fr-CA" sz="1400" spc="-55" noProof="0">
                <a:latin typeface="Arial"/>
                <a:cs typeface="Arial"/>
              </a:rPr>
              <a:t> </a:t>
            </a:r>
            <a:r>
              <a:rPr lang="fr-CA" sz="1400" spc="-10" noProof="0">
                <a:latin typeface="Arial"/>
                <a:cs typeface="Arial"/>
              </a:rPr>
              <a:t>coucher.</a:t>
            </a:r>
            <a:endParaRPr lang="fr-CA" sz="1400" noProof="0">
              <a:latin typeface="Arial"/>
              <a:cs typeface="Arial"/>
            </a:endParaRPr>
          </a:p>
          <a:p>
            <a:pPr marL="241300" indent="-228600">
              <a:lnSpc>
                <a:spcPct val="100000"/>
              </a:lnSpc>
              <a:spcBef>
                <a:spcPts val="650"/>
              </a:spcBef>
              <a:buFont typeface="Arial"/>
              <a:buChar char="•"/>
              <a:tabLst>
                <a:tab pos="241300" algn="l"/>
              </a:tabLst>
            </a:pPr>
            <a:r>
              <a:rPr lang="fr-CA" sz="1400" b="1" spc="-105" noProof="0">
                <a:latin typeface="Arial"/>
                <a:cs typeface="Arial"/>
              </a:rPr>
              <a:t>Hypotension</a:t>
            </a:r>
            <a:r>
              <a:rPr lang="fr-CA" sz="1400" b="1" spc="-20" noProof="0">
                <a:latin typeface="Arial"/>
                <a:cs typeface="Arial"/>
              </a:rPr>
              <a:t> </a:t>
            </a:r>
            <a:r>
              <a:rPr lang="fr-CA" sz="1400" b="1" spc="-10" noProof="0">
                <a:latin typeface="Arial"/>
                <a:cs typeface="Arial"/>
              </a:rPr>
              <a:t>orthostatique</a:t>
            </a:r>
            <a:endParaRPr lang="fr-CA" sz="1400" noProof="0">
              <a:latin typeface="Arial"/>
              <a:cs typeface="Arial"/>
            </a:endParaRPr>
          </a:p>
          <a:p>
            <a:pPr marL="698500" lvl="1" indent="-228600">
              <a:lnSpc>
                <a:spcPct val="100000"/>
              </a:lnSpc>
              <a:spcBef>
                <a:spcPts val="195"/>
              </a:spcBef>
              <a:buChar char="•"/>
              <a:tabLst>
                <a:tab pos="698500" algn="l"/>
              </a:tabLst>
            </a:pPr>
            <a:r>
              <a:rPr lang="fr-CA" sz="1400" spc="-50" noProof="0">
                <a:latin typeface="Arial"/>
                <a:cs typeface="Arial"/>
              </a:rPr>
              <a:t>Mesurer</a:t>
            </a:r>
            <a:r>
              <a:rPr lang="fr-CA" sz="1400" spc="-35" noProof="0">
                <a:latin typeface="Arial"/>
                <a:cs typeface="Arial"/>
              </a:rPr>
              <a:t> </a:t>
            </a:r>
            <a:r>
              <a:rPr lang="fr-CA" sz="1400" spc="-65" noProof="0">
                <a:latin typeface="Arial"/>
                <a:cs typeface="Arial"/>
              </a:rPr>
              <a:t>la</a:t>
            </a:r>
            <a:r>
              <a:rPr lang="fr-CA" sz="1400" spc="-75" noProof="0">
                <a:latin typeface="Arial"/>
                <a:cs typeface="Arial"/>
              </a:rPr>
              <a:t> </a:t>
            </a:r>
            <a:r>
              <a:rPr lang="fr-CA" sz="1400" spc="-45" noProof="0">
                <a:latin typeface="Arial"/>
                <a:cs typeface="Arial"/>
              </a:rPr>
              <a:t>tension</a:t>
            </a:r>
            <a:r>
              <a:rPr lang="fr-CA" sz="1400" spc="-70" noProof="0">
                <a:latin typeface="Arial"/>
                <a:cs typeface="Arial"/>
              </a:rPr>
              <a:t> </a:t>
            </a:r>
            <a:r>
              <a:rPr lang="fr-CA" sz="1400" spc="-10" noProof="0">
                <a:latin typeface="Arial"/>
                <a:cs typeface="Arial"/>
              </a:rPr>
              <a:t>couchée/debout.</a:t>
            </a:r>
            <a:endParaRPr lang="fr-CA" sz="1400" noProof="0">
              <a:latin typeface="Arial"/>
              <a:cs typeface="Arial"/>
            </a:endParaRPr>
          </a:p>
          <a:p>
            <a:pPr marL="698500" lvl="1" indent="-228600">
              <a:lnSpc>
                <a:spcPct val="100000"/>
              </a:lnSpc>
              <a:spcBef>
                <a:spcPts val="125"/>
              </a:spcBef>
              <a:buChar char="•"/>
              <a:tabLst>
                <a:tab pos="698500" algn="l"/>
              </a:tabLst>
            </a:pPr>
            <a:r>
              <a:rPr lang="fr-CA" sz="1400" spc="-70" noProof="0">
                <a:latin typeface="Arial"/>
                <a:cs typeface="Arial"/>
              </a:rPr>
              <a:t>Conseiller</a:t>
            </a:r>
            <a:r>
              <a:rPr lang="fr-CA" sz="1400" spc="-110" noProof="0">
                <a:latin typeface="Arial"/>
                <a:cs typeface="Arial"/>
              </a:rPr>
              <a:t> </a:t>
            </a:r>
            <a:r>
              <a:rPr lang="fr-CA" sz="1400" spc="-50" noProof="0">
                <a:latin typeface="Arial"/>
                <a:cs typeface="Arial"/>
              </a:rPr>
              <a:t>de</a:t>
            </a:r>
            <a:r>
              <a:rPr lang="fr-CA" sz="1400" spc="-5" noProof="0">
                <a:latin typeface="Arial"/>
                <a:cs typeface="Arial"/>
              </a:rPr>
              <a:t> </a:t>
            </a:r>
            <a:r>
              <a:rPr lang="fr-CA" sz="1400" spc="-135" noProof="0">
                <a:latin typeface="Arial"/>
                <a:cs typeface="Arial"/>
              </a:rPr>
              <a:t>se</a:t>
            </a:r>
            <a:r>
              <a:rPr lang="fr-CA" sz="1400" noProof="0">
                <a:latin typeface="Arial"/>
                <a:cs typeface="Arial"/>
              </a:rPr>
              <a:t> </a:t>
            </a:r>
            <a:r>
              <a:rPr lang="fr-CA" sz="1400" spc="-55" noProof="0">
                <a:latin typeface="Arial"/>
                <a:cs typeface="Arial"/>
              </a:rPr>
              <a:t>lever</a:t>
            </a:r>
            <a:r>
              <a:rPr lang="fr-CA" sz="1400" spc="-110" noProof="0">
                <a:latin typeface="Arial"/>
                <a:cs typeface="Arial"/>
              </a:rPr>
              <a:t> </a:t>
            </a:r>
            <a:r>
              <a:rPr lang="fr-CA" sz="1400" spc="-10" noProof="0">
                <a:latin typeface="Arial"/>
                <a:cs typeface="Arial"/>
              </a:rPr>
              <a:t>lentement.</a:t>
            </a:r>
            <a:endParaRPr lang="fr-CA" sz="1400" noProof="0">
              <a:latin typeface="Arial"/>
              <a:cs typeface="Arial"/>
            </a:endParaRPr>
          </a:p>
          <a:p>
            <a:pPr marL="698500" lvl="1" indent="-228600">
              <a:lnSpc>
                <a:spcPct val="100000"/>
              </a:lnSpc>
              <a:spcBef>
                <a:spcPts val="195"/>
              </a:spcBef>
              <a:buChar char="•"/>
              <a:tabLst>
                <a:tab pos="698500" algn="l"/>
              </a:tabLst>
            </a:pPr>
            <a:r>
              <a:rPr lang="fr-CA" sz="1400" spc="-50" noProof="0">
                <a:latin typeface="Arial"/>
                <a:cs typeface="Arial"/>
              </a:rPr>
              <a:t>Ralentir</a:t>
            </a:r>
            <a:r>
              <a:rPr lang="fr-CA" sz="1400" spc="-55" noProof="0">
                <a:latin typeface="Arial"/>
                <a:cs typeface="Arial"/>
              </a:rPr>
              <a:t> </a:t>
            </a:r>
            <a:r>
              <a:rPr lang="fr-CA" sz="1400" spc="-65" noProof="0">
                <a:latin typeface="Arial"/>
                <a:cs typeface="Arial"/>
              </a:rPr>
              <a:t>la</a:t>
            </a:r>
            <a:r>
              <a:rPr lang="fr-CA" sz="1400" spc="-85" noProof="0">
                <a:latin typeface="Arial"/>
                <a:cs typeface="Arial"/>
              </a:rPr>
              <a:t> </a:t>
            </a:r>
            <a:r>
              <a:rPr lang="fr-CA" sz="1400" spc="-35" noProof="0">
                <a:latin typeface="Arial"/>
                <a:cs typeface="Arial"/>
              </a:rPr>
              <a:t>montée </a:t>
            </a:r>
            <a:r>
              <a:rPr lang="fr-CA" sz="1400" spc="-95" noProof="0">
                <a:latin typeface="Arial"/>
                <a:cs typeface="Arial"/>
              </a:rPr>
              <a:t>de</a:t>
            </a:r>
            <a:r>
              <a:rPr lang="fr-CA" sz="1400" spc="-40" noProof="0">
                <a:latin typeface="Arial"/>
                <a:cs typeface="Arial"/>
              </a:rPr>
              <a:t> </a:t>
            </a:r>
            <a:r>
              <a:rPr lang="fr-CA" sz="1400" spc="-85" noProof="0">
                <a:latin typeface="Arial"/>
                <a:cs typeface="Arial"/>
              </a:rPr>
              <a:t>dose</a:t>
            </a:r>
            <a:r>
              <a:rPr lang="fr-CA" sz="1400" spc="-114" noProof="0">
                <a:latin typeface="Arial"/>
                <a:cs typeface="Arial"/>
              </a:rPr>
              <a:t> </a:t>
            </a:r>
            <a:r>
              <a:rPr lang="fr-CA" sz="1400" spc="-55" noProof="0">
                <a:latin typeface="Arial"/>
                <a:cs typeface="Arial"/>
              </a:rPr>
              <a:t>si</a:t>
            </a:r>
            <a:r>
              <a:rPr lang="fr-CA" sz="1400" spc="-110" noProof="0">
                <a:latin typeface="Arial"/>
                <a:cs typeface="Arial"/>
              </a:rPr>
              <a:t> </a:t>
            </a:r>
            <a:r>
              <a:rPr lang="fr-CA" sz="1400" spc="-10" noProof="0">
                <a:latin typeface="Arial"/>
                <a:cs typeface="Arial"/>
              </a:rPr>
              <a:t>nécessaire.</a:t>
            </a:r>
            <a:endParaRPr lang="fr-CA" sz="1400" noProof="0">
              <a:latin typeface="Arial"/>
              <a:cs typeface="Arial"/>
            </a:endParaRPr>
          </a:p>
        </p:txBody>
      </p:sp>
      <p:sp>
        <p:nvSpPr>
          <p:cNvPr id="5" name="object 5"/>
          <p:cNvSpPr txBox="1"/>
          <p:nvPr/>
        </p:nvSpPr>
        <p:spPr>
          <a:xfrm>
            <a:off x="1375028" y="5809297"/>
            <a:ext cx="5284470" cy="151323"/>
          </a:xfrm>
          <a:prstGeom prst="rect">
            <a:avLst/>
          </a:prstGeom>
        </p:spPr>
        <p:txBody>
          <a:bodyPr vert="horz" wrap="square" lIns="0" tIns="12700" rIns="0" bIns="0" rtlCol="0">
            <a:normAutofit/>
          </a:bodyPr>
          <a:lstStyle/>
          <a:p>
            <a:pPr marL="12700">
              <a:lnSpc>
                <a:spcPct val="100000"/>
              </a:lnSpc>
              <a:spcBef>
                <a:spcPts val="100"/>
              </a:spcBef>
            </a:pPr>
            <a:r>
              <a:rPr lang="fr-CA" sz="900" spc="-25" noProof="0">
                <a:latin typeface="Arial"/>
                <a:cs typeface="Arial"/>
              </a:rPr>
              <a:t>https://psychopharmacologyinstitute.com/publication/how-</a:t>
            </a:r>
            <a:r>
              <a:rPr lang="fr-CA" sz="900" spc="-10" noProof="0">
                <a:latin typeface="Arial"/>
                <a:cs typeface="Arial"/>
              </a:rPr>
              <a:t>to-</a:t>
            </a:r>
            <a:r>
              <a:rPr lang="fr-CA" sz="900" spc="-65" noProof="0">
                <a:latin typeface="Arial"/>
                <a:cs typeface="Arial"/>
              </a:rPr>
              <a:t>manage-</a:t>
            </a:r>
            <a:r>
              <a:rPr lang="fr-CA" sz="900" spc="-55" noProof="0">
                <a:latin typeface="Arial"/>
                <a:cs typeface="Arial"/>
              </a:rPr>
              <a:t>adverse-</a:t>
            </a:r>
            <a:r>
              <a:rPr lang="fr-CA" sz="900" spc="-40" noProof="0">
                <a:latin typeface="Arial"/>
                <a:cs typeface="Arial"/>
              </a:rPr>
              <a:t>effects-</a:t>
            </a:r>
            <a:r>
              <a:rPr lang="fr-CA" sz="900" spc="-20" noProof="0">
                <a:latin typeface="Arial"/>
                <a:cs typeface="Arial"/>
              </a:rPr>
              <a:t>of-</a:t>
            </a:r>
            <a:r>
              <a:rPr lang="fr-CA" sz="900" spc="-50" noProof="0">
                <a:latin typeface="Arial"/>
                <a:cs typeface="Arial"/>
              </a:rPr>
              <a:t>clozapine-</a:t>
            </a:r>
            <a:r>
              <a:rPr lang="fr-CA" sz="900" spc="-25" noProof="0">
                <a:latin typeface="Arial"/>
                <a:cs typeface="Arial"/>
              </a:rPr>
              <a:t>part-</a:t>
            </a:r>
            <a:r>
              <a:rPr lang="fr-CA" sz="900" spc="-50" noProof="0">
                <a:latin typeface="Arial"/>
                <a:cs typeface="Arial"/>
              </a:rPr>
              <a:t>1-</a:t>
            </a:r>
            <a:r>
              <a:rPr lang="fr-CA" sz="900" spc="-20" noProof="0">
                <a:latin typeface="Arial"/>
                <a:cs typeface="Arial"/>
              </a:rPr>
              <a:t>2476</a:t>
            </a:r>
            <a:endParaRPr lang="fr-CA" sz="900" noProof="0">
              <a:latin typeface="Arial"/>
              <a:cs typeface="Arial"/>
            </a:endParaRPr>
          </a:p>
        </p:txBody>
      </p:sp>
      <p:sp>
        <p:nvSpPr>
          <p:cNvPr id="6" name="Espace réservé du numéro de diapositive 5">
            <a:extLst>
              <a:ext uri="{FF2B5EF4-FFF2-40B4-BE49-F238E27FC236}">
                <a16:creationId xmlns:a16="http://schemas.microsoft.com/office/drawing/2014/main" id="{51C25181-C134-FBC4-E6AE-E3DD348F2B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39077" rIns="0" bIns="0" rtlCol="0">
            <a:normAutofit/>
          </a:bodyPr>
          <a:lstStyle/>
          <a:p>
            <a:pPr marL="12700">
              <a:lnSpc>
                <a:spcPct val="100000"/>
              </a:lnSpc>
              <a:spcBef>
                <a:spcPts val="105"/>
              </a:spcBef>
            </a:pPr>
            <a:r>
              <a:rPr lang="fr-CA" spc="-350" noProof="0"/>
              <a:t>Suivi</a:t>
            </a:r>
            <a:r>
              <a:rPr lang="fr-CA" spc="-280" noProof="0"/>
              <a:t> </a:t>
            </a:r>
            <a:r>
              <a:rPr lang="fr-CA" spc="-390" noProof="0"/>
              <a:t>des</a:t>
            </a:r>
            <a:r>
              <a:rPr lang="fr-CA" spc="-275" noProof="0"/>
              <a:t> </a:t>
            </a:r>
            <a:r>
              <a:rPr lang="fr-CA" spc="-204" noProof="0"/>
              <a:t>effets</a:t>
            </a:r>
            <a:r>
              <a:rPr lang="fr-CA" spc="-260" noProof="0"/>
              <a:t> </a:t>
            </a:r>
            <a:r>
              <a:rPr lang="fr-CA" spc="-335" noProof="0"/>
              <a:t>secondaires</a:t>
            </a:r>
          </a:p>
        </p:txBody>
      </p:sp>
      <p:pic>
        <p:nvPicPr>
          <p:cNvPr id="3" name="object 3"/>
          <p:cNvPicPr/>
          <p:nvPr/>
        </p:nvPicPr>
        <p:blipFill>
          <a:blip r:embed="rId3" cstate="print"/>
          <a:stretch>
            <a:fillRect/>
          </a:stretch>
        </p:blipFill>
        <p:spPr>
          <a:xfrm>
            <a:off x="645896" y="1633447"/>
            <a:ext cx="10900625" cy="102020"/>
          </a:xfrm>
          <a:prstGeom prst="rect">
            <a:avLst/>
          </a:prstGeom>
        </p:spPr>
      </p:pic>
      <p:sp>
        <p:nvSpPr>
          <p:cNvPr id="4" name="object 4"/>
          <p:cNvSpPr txBox="1"/>
          <p:nvPr/>
        </p:nvSpPr>
        <p:spPr>
          <a:xfrm>
            <a:off x="917575" y="1888553"/>
            <a:ext cx="10027920" cy="4108450"/>
          </a:xfrm>
          <a:prstGeom prst="rect">
            <a:avLst/>
          </a:prstGeom>
        </p:spPr>
        <p:txBody>
          <a:bodyPr vert="horz" wrap="square" lIns="0" tIns="54610" rIns="0" bIns="0" rtlCol="0">
            <a:normAutofit/>
          </a:bodyPr>
          <a:lstStyle/>
          <a:p>
            <a:pPr marL="241300" indent="-228600">
              <a:lnSpc>
                <a:spcPct val="100000"/>
              </a:lnSpc>
              <a:spcBef>
                <a:spcPts val="430"/>
              </a:spcBef>
              <a:buFont typeface="Arial"/>
              <a:buChar char="•"/>
              <a:tabLst>
                <a:tab pos="241300" algn="l"/>
              </a:tabLst>
            </a:pPr>
            <a:r>
              <a:rPr lang="fr-CA" sz="1850" b="1" spc="-65" noProof="0">
                <a:latin typeface="Arial"/>
                <a:cs typeface="Arial"/>
              </a:rPr>
              <a:t>Tachycardie</a:t>
            </a:r>
            <a:endParaRPr lang="fr-CA" sz="1850" noProof="0">
              <a:latin typeface="Arial"/>
              <a:cs typeface="Arial"/>
            </a:endParaRPr>
          </a:p>
          <a:p>
            <a:pPr marL="698500" lvl="1" indent="-228600">
              <a:lnSpc>
                <a:spcPct val="100000"/>
              </a:lnSpc>
              <a:spcBef>
                <a:spcPts val="334"/>
              </a:spcBef>
              <a:buChar char="•"/>
              <a:tabLst>
                <a:tab pos="698500" algn="l"/>
              </a:tabLst>
            </a:pPr>
            <a:r>
              <a:rPr lang="fr-CA" sz="1850" spc="-65" noProof="0">
                <a:latin typeface="Arial"/>
                <a:cs typeface="Arial"/>
              </a:rPr>
              <a:t>Fréquente</a:t>
            </a:r>
            <a:r>
              <a:rPr lang="fr-CA" sz="1850" spc="-20" noProof="0">
                <a:latin typeface="Arial"/>
                <a:cs typeface="Arial"/>
              </a:rPr>
              <a:t> </a:t>
            </a:r>
            <a:r>
              <a:rPr lang="fr-CA" sz="1850" noProof="0">
                <a:latin typeface="Arial"/>
                <a:cs typeface="Arial"/>
              </a:rPr>
              <a:t>et</a:t>
            </a:r>
            <a:r>
              <a:rPr lang="fr-CA" sz="1850" spc="-10" noProof="0">
                <a:latin typeface="Arial"/>
                <a:cs typeface="Arial"/>
              </a:rPr>
              <a:t> </a:t>
            </a:r>
            <a:r>
              <a:rPr lang="fr-CA" sz="1850" spc="-60" noProof="0">
                <a:latin typeface="Arial"/>
                <a:cs typeface="Arial"/>
              </a:rPr>
              <a:t>souvent</a:t>
            </a:r>
            <a:r>
              <a:rPr lang="fr-CA" sz="1850" spc="-80" noProof="0">
                <a:latin typeface="Arial"/>
                <a:cs typeface="Arial"/>
              </a:rPr>
              <a:t> </a:t>
            </a:r>
            <a:r>
              <a:rPr lang="fr-CA" sz="1850" spc="-10" noProof="0">
                <a:latin typeface="Arial"/>
                <a:cs typeface="Arial"/>
              </a:rPr>
              <a:t>bénigne.</a:t>
            </a:r>
            <a:endParaRPr lang="fr-CA" sz="1850" noProof="0">
              <a:latin typeface="Arial"/>
              <a:cs typeface="Arial"/>
            </a:endParaRPr>
          </a:p>
          <a:p>
            <a:pPr marL="698500" lvl="1" indent="-228600">
              <a:lnSpc>
                <a:spcPct val="100000"/>
              </a:lnSpc>
              <a:spcBef>
                <a:spcPts val="330"/>
              </a:spcBef>
              <a:buChar char="•"/>
              <a:tabLst>
                <a:tab pos="698500" algn="l"/>
              </a:tabLst>
            </a:pPr>
            <a:r>
              <a:rPr lang="fr-CA" sz="1850" spc="-170" noProof="0">
                <a:latin typeface="Arial"/>
                <a:cs typeface="Arial"/>
              </a:rPr>
              <a:t>À</a:t>
            </a:r>
            <a:r>
              <a:rPr lang="fr-CA" sz="1850" spc="-85" noProof="0">
                <a:latin typeface="Arial"/>
                <a:cs typeface="Arial"/>
              </a:rPr>
              <a:t> </a:t>
            </a:r>
            <a:r>
              <a:rPr lang="fr-CA" sz="1850" spc="-35" noProof="0">
                <a:latin typeface="Arial"/>
                <a:cs typeface="Arial"/>
              </a:rPr>
              <a:t>surveiller</a:t>
            </a:r>
            <a:r>
              <a:rPr lang="fr-CA" sz="1850" spc="-100" noProof="0">
                <a:latin typeface="Arial"/>
                <a:cs typeface="Arial"/>
              </a:rPr>
              <a:t> </a:t>
            </a:r>
            <a:r>
              <a:rPr lang="fr-CA" sz="1850" spc="-10" noProof="0">
                <a:latin typeface="Arial"/>
                <a:cs typeface="Arial"/>
              </a:rPr>
              <a:t>surtout</a:t>
            </a:r>
            <a:r>
              <a:rPr lang="fr-CA" sz="1850" spc="-75" noProof="0">
                <a:latin typeface="Arial"/>
                <a:cs typeface="Arial"/>
              </a:rPr>
              <a:t> </a:t>
            </a:r>
            <a:r>
              <a:rPr lang="fr-CA" sz="1850" spc="-90" noProof="0">
                <a:latin typeface="Arial"/>
                <a:cs typeface="Arial"/>
              </a:rPr>
              <a:t>si</a:t>
            </a:r>
            <a:r>
              <a:rPr lang="fr-CA" sz="1850" spc="-25" noProof="0">
                <a:latin typeface="Arial"/>
                <a:cs typeface="Arial"/>
              </a:rPr>
              <a:t> </a:t>
            </a:r>
            <a:r>
              <a:rPr lang="fr-CA" sz="1850" spc="-114" noProof="0">
                <a:latin typeface="Arial"/>
                <a:cs typeface="Arial"/>
              </a:rPr>
              <a:t>associée</a:t>
            </a:r>
            <a:r>
              <a:rPr lang="fr-CA" sz="1850" spc="-80" noProof="0">
                <a:latin typeface="Arial"/>
                <a:cs typeface="Arial"/>
              </a:rPr>
              <a:t> </a:t>
            </a:r>
            <a:r>
              <a:rPr lang="fr-CA" sz="1850" spc="-140" noProof="0">
                <a:latin typeface="Arial"/>
                <a:cs typeface="Arial"/>
              </a:rPr>
              <a:t>à</a:t>
            </a:r>
            <a:r>
              <a:rPr lang="fr-CA" sz="1850" spc="-50" noProof="0">
                <a:latin typeface="Arial"/>
                <a:cs typeface="Arial"/>
              </a:rPr>
              <a:t> </a:t>
            </a:r>
            <a:r>
              <a:rPr lang="fr-CA" sz="1850" spc="-30" noProof="0">
                <a:latin typeface="Arial"/>
                <a:cs typeface="Arial"/>
              </a:rPr>
              <a:t>fièvre</a:t>
            </a:r>
            <a:r>
              <a:rPr lang="fr-CA" sz="1850" spc="-80" noProof="0">
                <a:latin typeface="Arial"/>
                <a:cs typeface="Arial"/>
              </a:rPr>
              <a:t> </a:t>
            </a:r>
            <a:r>
              <a:rPr lang="fr-CA" sz="1850" noProof="0">
                <a:latin typeface="Arial"/>
                <a:cs typeface="Arial"/>
              </a:rPr>
              <a:t>ou</a:t>
            </a:r>
            <a:r>
              <a:rPr lang="fr-CA" sz="1850" spc="-60" noProof="0">
                <a:latin typeface="Arial"/>
                <a:cs typeface="Arial"/>
              </a:rPr>
              <a:t> </a:t>
            </a:r>
            <a:r>
              <a:rPr lang="fr-CA" sz="1850" spc="-10" noProof="0">
                <a:latin typeface="Arial"/>
                <a:cs typeface="Arial"/>
              </a:rPr>
              <a:t>déshydratation.</a:t>
            </a:r>
            <a:endParaRPr lang="fr-CA" sz="1850" noProof="0">
              <a:latin typeface="Arial"/>
              <a:cs typeface="Arial"/>
            </a:endParaRPr>
          </a:p>
          <a:p>
            <a:pPr marL="241300" indent="-228600">
              <a:lnSpc>
                <a:spcPct val="100000"/>
              </a:lnSpc>
              <a:spcBef>
                <a:spcPts val="785"/>
              </a:spcBef>
              <a:buFont typeface="Arial"/>
              <a:buChar char="•"/>
              <a:tabLst>
                <a:tab pos="241300" algn="l"/>
              </a:tabLst>
            </a:pPr>
            <a:r>
              <a:rPr lang="fr-CA" sz="1850" b="1" spc="-125" noProof="0">
                <a:latin typeface="Arial"/>
                <a:cs typeface="Arial"/>
              </a:rPr>
              <a:t>Gain</a:t>
            </a:r>
            <a:r>
              <a:rPr lang="fr-CA" sz="1850" b="1" spc="-85" noProof="0">
                <a:latin typeface="Arial"/>
                <a:cs typeface="Arial"/>
              </a:rPr>
              <a:t> de</a:t>
            </a:r>
            <a:r>
              <a:rPr lang="fr-CA" sz="1850" b="1" spc="-95" noProof="0">
                <a:latin typeface="Arial"/>
                <a:cs typeface="Arial"/>
              </a:rPr>
              <a:t> </a:t>
            </a:r>
            <a:r>
              <a:rPr lang="fr-CA" sz="1850" b="1" spc="-130" noProof="0">
                <a:latin typeface="Arial"/>
                <a:cs typeface="Arial"/>
              </a:rPr>
              <a:t>poids</a:t>
            </a:r>
            <a:r>
              <a:rPr lang="fr-CA" sz="1850" b="1" spc="-125" noProof="0">
                <a:latin typeface="Arial"/>
                <a:cs typeface="Arial"/>
              </a:rPr>
              <a:t> </a:t>
            </a:r>
            <a:r>
              <a:rPr lang="fr-CA" sz="1850" b="1" spc="290" noProof="0">
                <a:latin typeface="Arial"/>
                <a:cs typeface="Arial"/>
              </a:rPr>
              <a:t>/</a:t>
            </a:r>
            <a:r>
              <a:rPr lang="fr-CA" sz="1850" b="1" spc="-25" noProof="0">
                <a:latin typeface="Arial"/>
                <a:cs typeface="Arial"/>
              </a:rPr>
              <a:t> </a:t>
            </a:r>
            <a:r>
              <a:rPr lang="fr-CA" sz="1850" b="1" spc="-135" noProof="0">
                <a:latin typeface="Arial"/>
                <a:cs typeface="Arial"/>
              </a:rPr>
              <a:t>syndrome</a:t>
            </a:r>
            <a:r>
              <a:rPr lang="fr-CA" sz="1850" b="1" spc="-100" noProof="0">
                <a:latin typeface="Arial"/>
                <a:cs typeface="Arial"/>
              </a:rPr>
              <a:t> </a:t>
            </a:r>
            <a:r>
              <a:rPr lang="fr-CA" sz="1850" b="1" spc="-10" noProof="0">
                <a:latin typeface="Arial"/>
                <a:cs typeface="Arial"/>
              </a:rPr>
              <a:t>métabolique</a:t>
            </a:r>
            <a:endParaRPr lang="fr-CA" sz="1850" noProof="0">
              <a:latin typeface="Arial"/>
              <a:cs typeface="Arial"/>
            </a:endParaRPr>
          </a:p>
          <a:p>
            <a:pPr marL="698500" lvl="1" indent="-228600">
              <a:lnSpc>
                <a:spcPct val="100000"/>
              </a:lnSpc>
              <a:spcBef>
                <a:spcPts val="334"/>
              </a:spcBef>
              <a:buChar char="•"/>
              <a:tabLst>
                <a:tab pos="698500" algn="l"/>
              </a:tabLst>
            </a:pPr>
            <a:r>
              <a:rPr lang="fr-CA" sz="1850" spc="-100" noProof="0">
                <a:latin typeface="Arial"/>
                <a:cs typeface="Arial"/>
              </a:rPr>
              <a:t>Suivi</a:t>
            </a:r>
            <a:r>
              <a:rPr lang="fr-CA" sz="1850" spc="-20" noProof="0">
                <a:latin typeface="Arial"/>
                <a:cs typeface="Arial"/>
              </a:rPr>
              <a:t> </a:t>
            </a:r>
            <a:r>
              <a:rPr lang="fr-CA" sz="1850" spc="-35" noProof="0">
                <a:latin typeface="Arial"/>
                <a:cs typeface="Arial"/>
              </a:rPr>
              <a:t>régulier</a:t>
            </a:r>
            <a:r>
              <a:rPr lang="fr-CA" sz="1850" spc="-90" noProof="0">
                <a:latin typeface="Arial"/>
                <a:cs typeface="Arial"/>
              </a:rPr>
              <a:t> </a:t>
            </a:r>
            <a:r>
              <a:rPr lang="fr-CA" sz="1850" noProof="0">
                <a:latin typeface="Arial"/>
                <a:cs typeface="Arial"/>
              </a:rPr>
              <a:t>:</a:t>
            </a:r>
            <a:r>
              <a:rPr lang="fr-CA" sz="1850" spc="-15" noProof="0">
                <a:latin typeface="Arial"/>
                <a:cs typeface="Arial"/>
              </a:rPr>
              <a:t> </a:t>
            </a:r>
            <a:r>
              <a:rPr lang="fr-CA" sz="1850" spc="-70" noProof="0">
                <a:latin typeface="Arial"/>
                <a:cs typeface="Arial"/>
              </a:rPr>
              <a:t>poids,</a:t>
            </a:r>
            <a:r>
              <a:rPr lang="fr-CA" sz="1850" spc="-55" noProof="0">
                <a:latin typeface="Arial"/>
                <a:cs typeface="Arial"/>
              </a:rPr>
              <a:t> </a:t>
            </a:r>
            <a:r>
              <a:rPr lang="fr-CA" sz="1850" spc="-85" noProof="0">
                <a:latin typeface="Arial"/>
                <a:cs typeface="Arial"/>
              </a:rPr>
              <a:t>IMC,</a:t>
            </a:r>
            <a:r>
              <a:rPr lang="fr-CA" sz="1850" spc="-55" noProof="0">
                <a:latin typeface="Arial"/>
                <a:cs typeface="Arial"/>
              </a:rPr>
              <a:t> </a:t>
            </a:r>
            <a:r>
              <a:rPr lang="fr-CA" sz="1850" noProof="0">
                <a:latin typeface="Arial"/>
                <a:cs typeface="Arial"/>
              </a:rPr>
              <a:t>tour</a:t>
            </a:r>
            <a:r>
              <a:rPr lang="fr-CA" sz="1850" spc="-90" noProof="0">
                <a:latin typeface="Arial"/>
                <a:cs typeface="Arial"/>
              </a:rPr>
              <a:t> </a:t>
            </a:r>
            <a:r>
              <a:rPr lang="fr-CA" sz="1850" spc="-55" noProof="0">
                <a:latin typeface="Arial"/>
                <a:cs typeface="Arial"/>
              </a:rPr>
              <a:t>de</a:t>
            </a:r>
            <a:r>
              <a:rPr lang="fr-CA" sz="1850" spc="5" noProof="0">
                <a:latin typeface="Arial"/>
                <a:cs typeface="Arial"/>
              </a:rPr>
              <a:t> </a:t>
            </a:r>
            <a:r>
              <a:rPr lang="fr-CA" sz="1850" spc="-20" noProof="0">
                <a:latin typeface="Arial"/>
                <a:cs typeface="Arial"/>
              </a:rPr>
              <a:t>taille,</a:t>
            </a:r>
            <a:r>
              <a:rPr lang="fr-CA" sz="1850" spc="-55" noProof="0">
                <a:latin typeface="Arial"/>
                <a:cs typeface="Arial"/>
              </a:rPr>
              <a:t> </a:t>
            </a:r>
            <a:r>
              <a:rPr lang="fr-CA" sz="1850" spc="-65" noProof="0">
                <a:latin typeface="Arial"/>
                <a:cs typeface="Arial"/>
              </a:rPr>
              <a:t>glycémie,</a:t>
            </a:r>
            <a:r>
              <a:rPr lang="fr-CA" sz="1850" spc="-55" noProof="0">
                <a:latin typeface="Arial"/>
                <a:cs typeface="Arial"/>
              </a:rPr>
              <a:t> </a:t>
            </a:r>
            <a:r>
              <a:rPr lang="fr-CA" sz="1850" noProof="0">
                <a:latin typeface="Arial"/>
                <a:cs typeface="Arial"/>
              </a:rPr>
              <a:t>profil</a:t>
            </a:r>
            <a:r>
              <a:rPr lang="fr-CA" sz="1850" spc="-100" noProof="0">
                <a:latin typeface="Arial"/>
                <a:cs typeface="Arial"/>
              </a:rPr>
              <a:t> </a:t>
            </a:r>
            <a:r>
              <a:rPr lang="fr-CA" sz="1850" spc="-10" noProof="0">
                <a:latin typeface="Arial"/>
                <a:cs typeface="Arial"/>
              </a:rPr>
              <a:t>lipidique.</a:t>
            </a:r>
            <a:endParaRPr lang="fr-CA" sz="1850" noProof="0">
              <a:latin typeface="Arial"/>
              <a:cs typeface="Arial"/>
            </a:endParaRPr>
          </a:p>
          <a:p>
            <a:pPr marL="698500" lvl="1" indent="-228600">
              <a:lnSpc>
                <a:spcPct val="100000"/>
              </a:lnSpc>
              <a:spcBef>
                <a:spcPts val="334"/>
              </a:spcBef>
              <a:buChar char="•"/>
              <a:tabLst>
                <a:tab pos="698500" algn="l"/>
              </a:tabLst>
            </a:pPr>
            <a:r>
              <a:rPr lang="fr-CA" sz="1850" spc="-114" noProof="0">
                <a:latin typeface="Arial"/>
                <a:cs typeface="Arial"/>
              </a:rPr>
              <a:t>Conseils</a:t>
            </a:r>
            <a:r>
              <a:rPr lang="fr-CA" sz="1850" spc="-30" noProof="0">
                <a:latin typeface="Arial"/>
                <a:cs typeface="Arial"/>
              </a:rPr>
              <a:t> </a:t>
            </a:r>
            <a:r>
              <a:rPr lang="fr-CA" sz="1850" spc="-65" noProof="0">
                <a:latin typeface="Arial"/>
                <a:cs typeface="Arial"/>
              </a:rPr>
              <a:t>sur</a:t>
            </a:r>
            <a:r>
              <a:rPr lang="fr-CA" sz="1850" spc="-25" noProof="0">
                <a:latin typeface="Arial"/>
                <a:cs typeface="Arial"/>
              </a:rPr>
              <a:t> </a:t>
            </a:r>
            <a:r>
              <a:rPr lang="fr-CA" sz="1850" spc="-105" noProof="0">
                <a:latin typeface="Arial"/>
                <a:cs typeface="Arial"/>
              </a:rPr>
              <a:t>les</a:t>
            </a:r>
            <a:r>
              <a:rPr lang="fr-CA" sz="1850" spc="-30" noProof="0">
                <a:latin typeface="Arial"/>
                <a:cs typeface="Arial"/>
              </a:rPr>
              <a:t> </a:t>
            </a:r>
            <a:r>
              <a:rPr lang="fr-CA" sz="1850" spc="-50" noProof="0">
                <a:latin typeface="Arial"/>
                <a:cs typeface="Arial"/>
              </a:rPr>
              <a:t>habitudes</a:t>
            </a:r>
            <a:r>
              <a:rPr lang="fr-CA" sz="1850" spc="-30" noProof="0">
                <a:latin typeface="Arial"/>
                <a:cs typeface="Arial"/>
              </a:rPr>
              <a:t> </a:t>
            </a:r>
            <a:r>
              <a:rPr lang="fr-CA" sz="1850" spc="-80" noProof="0">
                <a:latin typeface="Arial"/>
                <a:cs typeface="Arial"/>
              </a:rPr>
              <a:t>de </a:t>
            </a:r>
            <a:r>
              <a:rPr lang="fr-CA" sz="1850" spc="-35" noProof="0">
                <a:latin typeface="Arial"/>
                <a:cs typeface="Arial"/>
              </a:rPr>
              <a:t>vie</a:t>
            </a:r>
            <a:r>
              <a:rPr lang="fr-CA" sz="1850" spc="-85" noProof="0">
                <a:latin typeface="Arial"/>
                <a:cs typeface="Arial"/>
              </a:rPr>
              <a:t> </a:t>
            </a:r>
            <a:r>
              <a:rPr lang="fr-CA" sz="1850" spc="-20" noProof="0">
                <a:latin typeface="Arial"/>
                <a:cs typeface="Arial"/>
              </a:rPr>
              <a:t>:</a:t>
            </a:r>
            <a:r>
              <a:rPr lang="fr-CA" sz="1850" spc="-95" noProof="0">
                <a:latin typeface="Arial"/>
                <a:cs typeface="Arial"/>
              </a:rPr>
              <a:t> </a:t>
            </a:r>
            <a:r>
              <a:rPr lang="fr-CA" sz="1850" spc="-25" noProof="0">
                <a:latin typeface="Arial"/>
                <a:cs typeface="Arial"/>
              </a:rPr>
              <a:t>alimentation,</a:t>
            </a:r>
            <a:r>
              <a:rPr lang="fr-CA" sz="1850" spc="-65" noProof="0">
                <a:latin typeface="Arial"/>
                <a:cs typeface="Arial"/>
              </a:rPr>
              <a:t> </a:t>
            </a:r>
            <a:r>
              <a:rPr lang="fr-CA" sz="1850" spc="-25" noProof="0">
                <a:latin typeface="Arial"/>
                <a:cs typeface="Arial"/>
              </a:rPr>
              <a:t>activité</a:t>
            </a:r>
            <a:r>
              <a:rPr lang="fr-CA" sz="1850" spc="-80" noProof="0">
                <a:latin typeface="Arial"/>
                <a:cs typeface="Arial"/>
              </a:rPr>
              <a:t> </a:t>
            </a:r>
            <a:r>
              <a:rPr lang="fr-CA" sz="1850" spc="-10" noProof="0">
                <a:latin typeface="Arial"/>
                <a:cs typeface="Arial"/>
              </a:rPr>
              <a:t>physique.</a:t>
            </a:r>
            <a:endParaRPr lang="fr-CA" sz="1850" noProof="0">
              <a:latin typeface="Arial"/>
              <a:cs typeface="Arial"/>
            </a:endParaRPr>
          </a:p>
          <a:p>
            <a:pPr marL="241300" indent="-228600">
              <a:lnSpc>
                <a:spcPct val="100000"/>
              </a:lnSpc>
              <a:spcBef>
                <a:spcPts val="855"/>
              </a:spcBef>
              <a:buFont typeface="Arial"/>
              <a:buChar char="•"/>
              <a:tabLst>
                <a:tab pos="241300" algn="l"/>
              </a:tabLst>
            </a:pPr>
            <a:r>
              <a:rPr lang="fr-CA" sz="1850" b="1" spc="-160" noProof="0">
                <a:latin typeface="Arial"/>
                <a:cs typeface="Arial"/>
              </a:rPr>
              <a:t>Convulsions</a:t>
            </a:r>
            <a:r>
              <a:rPr lang="fr-CA" sz="1850" b="1" spc="-70" noProof="0">
                <a:latin typeface="Arial"/>
                <a:cs typeface="Arial"/>
              </a:rPr>
              <a:t> </a:t>
            </a:r>
            <a:r>
              <a:rPr lang="fr-CA" sz="1850" spc="-50" noProof="0">
                <a:latin typeface="Arial"/>
                <a:cs typeface="Arial"/>
              </a:rPr>
              <a:t>(risque</a:t>
            </a:r>
            <a:r>
              <a:rPr lang="fr-CA" sz="1850" spc="-95" noProof="0">
                <a:latin typeface="Arial"/>
                <a:cs typeface="Arial"/>
              </a:rPr>
              <a:t> </a:t>
            </a:r>
            <a:r>
              <a:rPr lang="fr-CA" sz="1850" spc="765" noProof="0">
                <a:latin typeface="Arial"/>
                <a:cs typeface="Arial"/>
              </a:rPr>
              <a:t>↑</a:t>
            </a:r>
            <a:r>
              <a:rPr lang="fr-CA" sz="1850" spc="-140" noProof="0">
                <a:latin typeface="Arial"/>
                <a:cs typeface="Arial"/>
              </a:rPr>
              <a:t>à</a:t>
            </a:r>
            <a:r>
              <a:rPr lang="fr-CA" sz="1850" spc="-60" noProof="0">
                <a:latin typeface="Arial"/>
                <a:cs typeface="Arial"/>
              </a:rPr>
              <a:t> </a:t>
            </a:r>
            <a:r>
              <a:rPr lang="fr-CA" sz="1850" noProof="0">
                <a:latin typeface="Arial"/>
                <a:cs typeface="Arial"/>
              </a:rPr>
              <a:t>forte</a:t>
            </a:r>
            <a:r>
              <a:rPr lang="fr-CA" sz="1850" spc="-20" noProof="0">
                <a:latin typeface="Arial"/>
                <a:cs typeface="Arial"/>
              </a:rPr>
              <a:t> </a:t>
            </a:r>
            <a:r>
              <a:rPr lang="fr-CA" sz="1850" spc="-100" noProof="0">
                <a:latin typeface="Arial"/>
                <a:cs typeface="Arial"/>
              </a:rPr>
              <a:t>dose </a:t>
            </a:r>
            <a:r>
              <a:rPr lang="fr-CA" sz="1850" noProof="0">
                <a:latin typeface="Arial"/>
                <a:cs typeface="Arial"/>
              </a:rPr>
              <a:t>ou</a:t>
            </a:r>
            <a:r>
              <a:rPr lang="fr-CA" sz="1850" spc="-70" noProof="0">
                <a:latin typeface="Arial"/>
                <a:cs typeface="Arial"/>
              </a:rPr>
              <a:t> </a:t>
            </a:r>
            <a:r>
              <a:rPr lang="fr-CA" sz="1850" spc="-90" noProof="0">
                <a:latin typeface="Arial"/>
                <a:cs typeface="Arial"/>
              </a:rPr>
              <a:t>en</a:t>
            </a:r>
            <a:r>
              <a:rPr lang="fr-CA" sz="1850" spc="-70" noProof="0">
                <a:latin typeface="Arial"/>
                <a:cs typeface="Arial"/>
              </a:rPr>
              <a:t> </a:t>
            </a:r>
            <a:r>
              <a:rPr lang="fr-CA" sz="1850" spc="-155" noProof="0">
                <a:latin typeface="Arial"/>
                <a:cs typeface="Arial"/>
              </a:rPr>
              <a:t>cas</a:t>
            </a:r>
            <a:r>
              <a:rPr lang="fr-CA" sz="1850" spc="-120" noProof="0">
                <a:latin typeface="Arial"/>
                <a:cs typeface="Arial"/>
              </a:rPr>
              <a:t> </a:t>
            </a:r>
            <a:r>
              <a:rPr lang="fr-CA" sz="1850" spc="-10" noProof="0">
                <a:latin typeface="Arial"/>
                <a:cs typeface="Arial"/>
              </a:rPr>
              <a:t>d’interaction)</a:t>
            </a:r>
            <a:endParaRPr lang="fr-CA" sz="1850" noProof="0">
              <a:latin typeface="Arial"/>
              <a:cs typeface="Arial"/>
            </a:endParaRPr>
          </a:p>
          <a:p>
            <a:pPr marL="698500" lvl="1" indent="-228600">
              <a:lnSpc>
                <a:spcPct val="100000"/>
              </a:lnSpc>
              <a:spcBef>
                <a:spcPts val="335"/>
              </a:spcBef>
              <a:buChar char="•"/>
              <a:tabLst>
                <a:tab pos="698500" algn="l"/>
              </a:tabLst>
            </a:pPr>
            <a:r>
              <a:rPr lang="fr-CA" sz="1850" spc="-75" noProof="0">
                <a:latin typeface="Arial"/>
                <a:cs typeface="Arial"/>
              </a:rPr>
              <a:t>Surveillance</a:t>
            </a:r>
            <a:r>
              <a:rPr lang="fr-CA" sz="1850" spc="-50" noProof="0">
                <a:latin typeface="Arial"/>
                <a:cs typeface="Arial"/>
              </a:rPr>
              <a:t> </a:t>
            </a:r>
            <a:r>
              <a:rPr lang="fr-CA" sz="1850" spc="-40" noProof="0">
                <a:latin typeface="Arial"/>
                <a:cs typeface="Arial"/>
              </a:rPr>
              <a:t>clinique</a:t>
            </a:r>
            <a:r>
              <a:rPr lang="fr-CA" sz="1850" spc="-50" noProof="0">
                <a:latin typeface="Arial"/>
                <a:cs typeface="Arial"/>
              </a:rPr>
              <a:t> </a:t>
            </a:r>
            <a:r>
              <a:rPr lang="fr-CA" sz="1850" spc="-10" noProof="0">
                <a:latin typeface="Arial"/>
                <a:cs typeface="Arial"/>
              </a:rPr>
              <a:t>attentive.</a:t>
            </a:r>
            <a:endParaRPr lang="fr-CA" sz="1850" noProof="0">
              <a:latin typeface="Arial"/>
              <a:cs typeface="Arial"/>
            </a:endParaRPr>
          </a:p>
          <a:p>
            <a:pPr marL="698500" lvl="1" indent="-228600">
              <a:lnSpc>
                <a:spcPct val="100000"/>
              </a:lnSpc>
              <a:spcBef>
                <a:spcPts val="334"/>
              </a:spcBef>
              <a:buChar char="•"/>
              <a:tabLst>
                <a:tab pos="698500" algn="l"/>
              </a:tabLst>
            </a:pPr>
            <a:r>
              <a:rPr lang="fr-CA" sz="1850" spc="-70" noProof="0">
                <a:latin typeface="Arial"/>
                <a:cs typeface="Arial"/>
              </a:rPr>
              <a:t>Prophylaxie</a:t>
            </a:r>
            <a:r>
              <a:rPr lang="fr-CA" sz="1850" spc="-25" noProof="0">
                <a:latin typeface="Arial"/>
                <a:cs typeface="Arial"/>
              </a:rPr>
              <a:t> </a:t>
            </a:r>
            <a:r>
              <a:rPr lang="fr-CA" sz="1850" spc="-50" noProof="0">
                <a:latin typeface="Arial"/>
                <a:cs typeface="Arial"/>
              </a:rPr>
              <a:t>parfois </a:t>
            </a:r>
            <a:r>
              <a:rPr lang="fr-CA" sz="1850" spc="-35" noProof="0">
                <a:latin typeface="Arial"/>
                <a:cs typeface="Arial"/>
              </a:rPr>
              <a:t>indiquée</a:t>
            </a:r>
            <a:r>
              <a:rPr lang="fr-CA" sz="1850" spc="-25" noProof="0">
                <a:latin typeface="Arial"/>
                <a:cs typeface="Arial"/>
              </a:rPr>
              <a:t> </a:t>
            </a:r>
            <a:endParaRPr lang="fr-CA" sz="1850" strike="sngStrike" noProof="0">
              <a:solidFill>
                <a:srgbClr val="FF0000"/>
              </a:solidFill>
              <a:latin typeface="Arial"/>
              <a:cs typeface="Arial"/>
            </a:endParaRPr>
          </a:p>
          <a:p>
            <a:pPr marL="241300" indent="-228600">
              <a:lnSpc>
                <a:spcPct val="100000"/>
              </a:lnSpc>
              <a:spcBef>
                <a:spcPts val="860"/>
              </a:spcBef>
              <a:buFont typeface="Arial"/>
              <a:buChar char="•"/>
              <a:tabLst>
                <a:tab pos="241300" algn="l"/>
              </a:tabLst>
            </a:pPr>
            <a:r>
              <a:rPr lang="fr-CA" sz="1850" b="1" spc="-60" noProof="0">
                <a:latin typeface="Arial"/>
                <a:cs typeface="Arial"/>
              </a:rPr>
              <a:t>Agranulocytose</a:t>
            </a:r>
            <a:endParaRPr lang="fr-CA" sz="1850" noProof="0">
              <a:latin typeface="Arial"/>
              <a:cs typeface="Arial"/>
            </a:endParaRPr>
          </a:p>
          <a:p>
            <a:pPr marL="698500" lvl="1" indent="-228600">
              <a:lnSpc>
                <a:spcPct val="100000"/>
              </a:lnSpc>
              <a:spcBef>
                <a:spcPts val="330"/>
              </a:spcBef>
              <a:buChar char="•"/>
              <a:tabLst>
                <a:tab pos="698500" algn="l"/>
              </a:tabLst>
            </a:pPr>
            <a:r>
              <a:rPr lang="fr-CA" sz="1850" spc="-100" noProof="0">
                <a:latin typeface="Arial"/>
                <a:cs typeface="Arial"/>
              </a:rPr>
              <a:t>Suivi</a:t>
            </a:r>
            <a:r>
              <a:rPr lang="fr-CA" sz="1850" spc="-35" noProof="0">
                <a:latin typeface="Arial"/>
                <a:cs typeface="Arial"/>
              </a:rPr>
              <a:t> </a:t>
            </a:r>
            <a:r>
              <a:rPr lang="fr-CA" sz="1850" spc="-110" noProof="0">
                <a:latin typeface="Arial"/>
                <a:cs typeface="Arial"/>
              </a:rPr>
              <a:t>des</a:t>
            </a:r>
            <a:r>
              <a:rPr lang="fr-CA" sz="1850" spc="-120" noProof="0">
                <a:latin typeface="Arial"/>
                <a:cs typeface="Arial"/>
              </a:rPr>
              <a:t> </a:t>
            </a:r>
            <a:r>
              <a:rPr lang="fr-CA" sz="1850" spc="-340" noProof="0">
                <a:latin typeface="Arial"/>
                <a:cs typeface="Arial"/>
              </a:rPr>
              <a:t>FSC</a:t>
            </a:r>
            <a:r>
              <a:rPr lang="fr-CA" sz="1850" spc="-80" noProof="0">
                <a:latin typeface="Arial"/>
                <a:cs typeface="Arial"/>
              </a:rPr>
              <a:t> </a:t>
            </a:r>
            <a:r>
              <a:rPr lang="fr-CA" sz="1850" spc="-70" noProof="0">
                <a:latin typeface="Arial"/>
                <a:cs typeface="Arial"/>
              </a:rPr>
              <a:t>selon</a:t>
            </a:r>
            <a:r>
              <a:rPr lang="fr-CA" sz="1850" spc="-65" noProof="0">
                <a:latin typeface="Arial"/>
                <a:cs typeface="Arial"/>
              </a:rPr>
              <a:t> </a:t>
            </a:r>
            <a:r>
              <a:rPr lang="fr-CA" sz="1850" spc="-35" noProof="0">
                <a:latin typeface="Arial"/>
                <a:cs typeface="Arial"/>
              </a:rPr>
              <a:t>le</a:t>
            </a:r>
            <a:r>
              <a:rPr lang="fr-CA" sz="1850" spc="-95" noProof="0">
                <a:latin typeface="Arial"/>
                <a:cs typeface="Arial"/>
              </a:rPr>
              <a:t> </a:t>
            </a:r>
            <a:r>
              <a:rPr lang="fr-CA" sz="1850" spc="-25" noProof="0">
                <a:latin typeface="Arial"/>
                <a:cs typeface="Arial"/>
              </a:rPr>
              <a:t>protocole</a:t>
            </a:r>
            <a:r>
              <a:rPr lang="fr-CA" sz="1850" spc="-90" noProof="0">
                <a:latin typeface="Arial"/>
                <a:cs typeface="Arial"/>
              </a:rPr>
              <a:t> </a:t>
            </a:r>
            <a:r>
              <a:rPr lang="fr-CA" sz="1850" spc="-20" noProof="0">
                <a:latin typeface="Arial"/>
                <a:cs typeface="Arial"/>
              </a:rPr>
              <a:t>:</a:t>
            </a:r>
            <a:r>
              <a:rPr lang="fr-CA" sz="1850" spc="-80" noProof="0">
                <a:latin typeface="Arial"/>
                <a:cs typeface="Arial"/>
              </a:rPr>
              <a:t>Éduquer</a:t>
            </a:r>
            <a:r>
              <a:rPr lang="fr-CA" sz="1850" spc="-120" noProof="0">
                <a:latin typeface="Arial"/>
                <a:cs typeface="Arial"/>
              </a:rPr>
              <a:t> </a:t>
            </a:r>
            <a:r>
              <a:rPr lang="fr-CA" sz="1850" noProof="0">
                <a:latin typeface="Arial"/>
                <a:cs typeface="Arial"/>
              </a:rPr>
              <a:t>le</a:t>
            </a:r>
            <a:r>
              <a:rPr lang="fr-CA" sz="1850" spc="-25" noProof="0">
                <a:latin typeface="Arial"/>
                <a:cs typeface="Arial"/>
              </a:rPr>
              <a:t> </a:t>
            </a:r>
            <a:r>
              <a:rPr lang="fr-CA" sz="1850" spc="-10" noProof="0">
                <a:latin typeface="Arial"/>
                <a:cs typeface="Arial"/>
              </a:rPr>
              <a:t>patient</a:t>
            </a:r>
            <a:r>
              <a:rPr lang="fr-CA" sz="1850" spc="-95" noProof="0">
                <a:latin typeface="Arial"/>
                <a:cs typeface="Arial"/>
              </a:rPr>
              <a:t> </a:t>
            </a:r>
            <a:r>
              <a:rPr lang="fr-CA" sz="1850" spc="-140" noProof="0">
                <a:latin typeface="Arial"/>
                <a:cs typeface="Arial"/>
              </a:rPr>
              <a:t>à</a:t>
            </a:r>
            <a:r>
              <a:rPr lang="fr-CA" sz="1850" spc="-70" noProof="0">
                <a:latin typeface="Arial"/>
                <a:cs typeface="Arial"/>
              </a:rPr>
              <a:t> </a:t>
            </a:r>
            <a:r>
              <a:rPr lang="fr-CA" sz="1850" spc="-40" noProof="0">
                <a:latin typeface="Arial"/>
                <a:cs typeface="Arial"/>
              </a:rPr>
              <a:t>consulter</a:t>
            </a:r>
            <a:r>
              <a:rPr lang="fr-CA" sz="1850" spc="-45" noProof="0">
                <a:latin typeface="Arial"/>
                <a:cs typeface="Arial"/>
              </a:rPr>
              <a:t> </a:t>
            </a:r>
            <a:r>
              <a:rPr lang="fr-CA" sz="1850" spc="-40" noProof="0">
                <a:latin typeface="Arial"/>
                <a:cs typeface="Arial"/>
              </a:rPr>
              <a:t>rapidement</a:t>
            </a:r>
            <a:r>
              <a:rPr lang="fr-CA" sz="1850" spc="-90" noProof="0">
                <a:latin typeface="Arial"/>
                <a:cs typeface="Arial"/>
              </a:rPr>
              <a:t> </a:t>
            </a:r>
            <a:r>
              <a:rPr lang="fr-CA" sz="1850" spc="-55" noProof="0">
                <a:latin typeface="Arial"/>
                <a:cs typeface="Arial"/>
              </a:rPr>
              <a:t>en</a:t>
            </a:r>
            <a:r>
              <a:rPr lang="fr-CA" sz="1850" spc="-80" noProof="0">
                <a:latin typeface="Arial"/>
                <a:cs typeface="Arial"/>
              </a:rPr>
              <a:t> </a:t>
            </a:r>
            <a:r>
              <a:rPr lang="fr-CA" sz="1850" spc="-155" noProof="0">
                <a:latin typeface="Arial"/>
                <a:cs typeface="Arial"/>
              </a:rPr>
              <a:t>cas</a:t>
            </a:r>
            <a:r>
              <a:rPr lang="fr-CA" sz="1850" spc="-125" noProof="0">
                <a:latin typeface="Arial"/>
                <a:cs typeface="Arial"/>
              </a:rPr>
              <a:t> </a:t>
            </a:r>
            <a:r>
              <a:rPr lang="fr-CA" sz="1850" spc="-55" noProof="0">
                <a:latin typeface="Arial"/>
                <a:cs typeface="Arial"/>
              </a:rPr>
              <a:t>de</a:t>
            </a:r>
            <a:r>
              <a:rPr lang="fr-CA" sz="1850" spc="-25" noProof="0">
                <a:latin typeface="Arial"/>
                <a:cs typeface="Arial"/>
              </a:rPr>
              <a:t> </a:t>
            </a:r>
            <a:r>
              <a:rPr lang="fr-CA" sz="1850" spc="-30" noProof="0">
                <a:latin typeface="Arial"/>
                <a:cs typeface="Arial"/>
              </a:rPr>
              <a:t>fièvre</a:t>
            </a:r>
            <a:r>
              <a:rPr lang="fr-CA" sz="1850" spc="-105" noProof="0">
                <a:latin typeface="Arial"/>
                <a:cs typeface="Arial"/>
              </a:rPr>
              <a:t> </a:t>
            </a:r>
            <a:r>
              <a:rPr lang="fr-CA" sz="1850" spc="-10" noProof="0">
                <a:latin typeface="Arial"/>
                <a:cs typeface="Arial"/>
              </a:rPr>
              <a:t>inexpliquée.</a:t>
            </a:r>
            <a:endParaRPr lang="fr-CA" sz="1850" noProof="0">
              <a:latin typeface="Arial"/>
              <a:cs typeface="Arial"/>
            </a:endParaRPr>
          </a:p>
        </p:txBody>
      </p:sp>
      <p:sp>
        <p:nvSpPr>
          <p:cNvPr id="5" name="ZoneTexte 4">
            <a:extLst>
              <a:ext uri="{FF2B5EF4-FFF2-40B4-BE49-F238E27FC236}">
                <a16:creationId xmlns:a16="http://schemas.microsoft.com/office/drawing/2014/main" id="{02C52474-6E7B-A4D5-21A3-04EE21CC55A3}"/>
              </a:ext>
            </a:extLst>
          </p:cNvPr>
          <p:cNvSpPr txBox="1"/>
          <p:nvPr/>
        </p:nvSpPr>
        <p:spPr>
          <a:xfrm>
            <a:off x="565310" y="6246305"/>
            <a:ext cx="7210948" cy="553998"/>
          </a:xfrm>
          <a:prstGeom prst="rect">
            <a:avLst/>
          </a:prstGeom>
          <a:noFill/>
        </p:spPr>
        <p:txBody>
          <a:bodyPr wrap="none" rtlCol="0">
            <a:normAutofit/>
          </a:bodyPr>
          <a:lstStyle/>
          <a:p>
            <a:r>
              <a:rPr lang="fr-CA" sz="1200" spc="-25" noProof="0">
                <a:latin typeface="Arial"/>
                <a:cs typeface="Arial"/>
              </a:rPr>
              <a:t>https://psychopharmacologyinstitute.com/publication/how-</a:t>
            </a:r>
            <a:r>
              <a:rPr lang="fr-CA" sz="1200" spc="-10" noProof="0">
                <a:latin typeface="Arial"/>
                <a:cs typeface="Arial"/>
              </a:rPr>
              <a:t>to-</a:t>
            </a:r>
            <a:r>
              <a:rPr lang="fr-CA" sz="1200" spc="-65" noProof="0">
                <a:latin typeface="Arial"/>
                <a:cs typeface="Arial"/>
              </a:rPr>
              <a:t>manage-</a:t>
            </a:r>
            <a:r>
              <a:rPr lang="fr-CA" sz="1200" spc="-55" noProof="0">
                <a:latin typeface="Arial"/>
                <a:cs typeface="Arial"/>
              </a:rPr>
              <a:t>adverse-</a:t>
            </a:r>
            <a:r>
              <a:rPr lang="fr-CA" sz="1200" spc="-40" noProof="0">
                <a:latin typeface="Arial"/>
                <a:cs typeface="Arial"/>
              </a:rPr>
              <a:t>effects-</a:t>
            </a:r>
            <a:r>
              <a:rPr lang="fr-CA" sz="1200" spc="-20" noProof="0">
                <a:latin typeface="Arial"/>
                <a:cs typeface="Arial"/>
              </a:rPr>
              <a:t>of-</a:t>
            </a:r>
            <a:r>
              <a:rPr lang="fr-CA" sz="1200" spc="-50" noProof="0">
                <a:latin typeface="Arial"/>
                <a:cs typeface="Arial"/>
              </a:rPr>
              <a:t>clozapine-</a:t>
            </a:r>
            <a:r>
              <a:rPr lang="fr-CA" sz="1200" spc="-25" noProof="0">
                <a:latin typeface="Arial"/>
                <a:cs typeface="Arial"/>
              </a:rPr>
              <a:t>part-</a:t>
            </a:r>
            <a:r>
              <a:rPr lang="fr-CA" sz="1200" spc="-50" noProof="0">
                <a:latin typeface="Arial"/>
                <a:cs typeface="Arial"/>
              </a:rPr>
              <a:t>1-</a:t>
            </a:r>
            <a:r>
              <a:rPr lang="fr-CA" sz="1200" spc="-20" noProof="0">
                <a:latin typeface="Arial"/>
                <a:cs typeface="Arial"/>
              </a:rPr>
              <a:t>2476</a:t>
            </a:r>
            <a:endParaRPr lang="fr-CA" sz="1200" noProof="0">
              <a:latin typeface="Arial"/>
              <a:cs typeface="Arial"/>
            </a:endParaRPr>
          </a:p>
          <a:p>
            <a:endParaRPr lang="fr-CA" noProof="0"/>
          </a:p>
        </p:txBody>
      </p:sp>
      <p:sp>
        <p:nvSpPr>
          <p:cNvPr id="6" name="Espace réservé du numéro de diapositive 5">
            <a:extLst>
              <a:ext uri="{FF2B5EF4-FFF2-40B4-BE49-F238E27FC236}">
                <a16:creationId xmlns:a16="http://schemas.microsoft.com/office/drawing/2014/main" id="{376FC0B6-318D-BDBF-DE5B-F3C370054B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967902" y="1194180"/>
            <a:ext cx="3523938" cy="5020353"/>
          </a:xfrm>
        </p:spPr>
        <p:txBody>
          <a:bodyPr>
            <a:normAutofit/>
          </a:bodyPr>
          <a:lstStyle/>
          <a:p>
            <a:r>
              <a:rPr lang="fr-CA" b="1" noProof="0"/>
              <a:t>Le cas de Monsieur Rougemont</a:t>
            </a:r>
            <a:r>
              <a:rPr lang="fr-CA" noProof="0"/>
              <a:t>		</a:t>
            </a:r>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3" name="Espace réservé du contenu 2"/>
          <p:cNvSpPr>
            <a:spLocks noGrp="1"/>
          </p:cNvSpPr>
          <p:nvPr>
            <p:ph idx="1"/>
          </p:nvPr>
        </p:nvSpPr>
        <p:spPr>
          <a:xfrm>
            <a:off x="5056541" y="1194179"/>
            <a:ext cx="6114847" cy="5020353"/>
          </a:xfrm>
        </p:spPr>
        <p:txBody>
          <a:bodyPr>
            <a:normAutofit/>
          </a:bodyPr>
          <a:lstStyle/>
          <a:p>
            <a:r>
              <a:rPr lang="fr-CA" sz="1400" noProof="0"/>
              <a:t>Pharmacien </a:t>
            </a:r>
            <a:r>
              <a:rPr lang="fr-CA" sz="1400"/>
              <a:t>communautaire</a:t>
            </a:r>
            <a:r>
              <a:rPr lang="fr-CA" sz="1400" noProof="0"/>
              <a:t> débute son quart de travail samedi matin 9h. </a:t>
            </a:r>
          </a:p>
          <a:p>
            <a:r>
              <a:rPr lang="fr-CA" sz="1400" noProof="0"/>
              <a:t>Télécopieur: Avertissement du registre de clozapine que M. Rougemont est en code rouge (NAN 1,0 x 10</a:t>
            </a:r>
            <a:r>
              <a:rPr lang="fr-CA" sz="1400" baseline="30000" noProof="0"/>
              <a:t>9</a:t>
            </a:r>
            <a:r>
              <a:rPr lang="fr-CA" sz="1400" noProof="0"/>
              <a:t>/L). </a:t>
            </a:r>
          </a:p>
          <a:p>
            <a:r>
              <a:rPr lang="fr-CA" sz="1400" noProof="0"/>
              <a:t>Analyse du dossier de Monsieur Rougemont:</a:t>
            </a:r>
          </a:p>
          <a:p>
            <a:pPr lvl="1"/>
            <a:r>
              <a:rPr lang="fr-CA" sz="1400" noProof="0"/>
              <a:t>Homme de 68 ans. </a:t>
            </a:r>
          </a:p>
          <a:p>
            <a:pPr lvl="1"/>
            <a:r>
              <a:rPr lang="fr-CA" sz="1400" noProof="0"/>
              <a:t>Dx santé mentale: Schizophrénie réfractaire x l’âge de 21 ans.</a:t>
            </a:r>
          </a:p>
          <a:p>
            <a:pPr lvl="1"/>
            <a:r>
              <a:rPr lang="fr-CA" sz="1400" noProof="0"/>
              <a:t>Tx santé mentale: Clozapine 25 mg tid et 200 mg HS x 20 ans. </a:t>
            </a:r>
          </a:p>
          <a:p>
            <a:pPr lvl="1"/>
            <a:r>
              <a:rPr lang="fr-CA" sz="1400" noProof="0"/>
              <a:t>ATCD médicaux: Diabète II, HTA, DLP, hypersialorrhée, myélome multiple (récent). </a:t>
            </a:r>
          </a:p>
          <a:p>
            <a:pPr lvl="1"/>
            <a:r>
              <a:rPr lang="fr-CA" sz="1400" noProof="0"/>
              <a:t>Tx physique: metformin 500 mg bid, amlodipine 10 mg die, rosuvastatine 5 mg die, atropine sol. opht.  1% 2 gouttes sous la langue HS, lénalidomide 10 mg die, dexaméthasone.  </a:t>
            </a:r>
          </a:p>
          <a:p>
            <a:pPr lvl="1"/>
            <a:r>
              <a:rPr lang="fr-CA" sz="1400" noProof="0"/>
              <a:t>Pilulier.</a:t>
            </a:r>
          </a:p>
          <a:p>
            <a:pPr lvl="1"/>
            <a:r>
              <a:rPr lang="fr-CA" sz="1400" noProof="0"/>
              <a:t>Premier code rouge selon votre dossier. </a:t>
            </a:r>
          </a:p>
        </p:txBody>
      </p:sp>
      <p:sp>
        <p:nvSpPr>
          <p:cNvPr id="4" name="Espace réservé du numéro de diapositive 3">
            <a:extLst>
              <a:ext uri="{FF2B5EF4-FFF2-40B4-BE49-F238E27FC236}">
                <a16:creationId xmlns:a16="http://schemas.microsoft.com/office/drawing/2014/main" id="{C9E41D67-0E9C-9C14-6B84-8318588F41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8802206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967902" y="1194180"/>
            <a:ext cx="3523938" cy="5020353"/>
          </a:xfrm>
        </p:spPr>
        <p:txBody>
          <a:bodyPr>
            <a:normAutofit/>
          </a:bodyPr>
          <a:lstStyle/>
          <a:p>
            <a:r>
              <a:rPr lang="fr-CA" sz="2400" b="1" noProof="0"/>
              <a:t>Le cas de Monsieur Rougemont</a:t>
            </a:r>
            <a:r>
              <a:rPr lang="fr-CA" sz="2400" noProof="0"/>
              <a:t>		</a:t>
            </a:r>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endParaRPr lang="fr-CA"/>
          </a:p>
        </p:txBody>
      </p:sp>
      <p:sp>
        <p:nvSpPr>
          <p:cNvPr id="3" name="Espace réservé du contenu 2"/>
          <p:cNvSpPr>
            <a:spLocks noGrp="1"/>
          </p:cNvSpPr>
          <p:nvPr>
            <p:ph idx="1"/>
          </p:nvPr>
        </p:nvSpPr>
        <p:spPr>
          <a:xfrm>
            <a:off x="5056541" y="1194179"/>
            <a:ext cx="6114847" cy="5020353"/>
          </a:xfrm>
        </p:spPr>
        <p:txBody>
          <a:bodyPr>
            <a:normAutofit/>
          </a:bodyPr>
          <a:lstStyle/>
          <a:p>
            <a:r>
              <a:rPr lang="fr-CA" sz="1400" noProof="0"/>
              <a:t>Actions:</a:t>
            </a:r>
          </a:p>
          <a:p>
            <a:pPr lvl="1"/>
            <a:r>
              <a:rPr lang="fr-CA" sz="1400" noProof="0"/>
              <a:t>Avertir le patient qu’il est en code rouge. </a:t>
            </a:r>
          </a:p>
          <a:p>
            <a:pPr lvl="1"/>
            <a:r>
              <a:rPr lang="fr-CA" sz="1400" noProof="0"/>
              <a:t>S’informer si le patient a </a:t>
            </a:r>
            <a:r>
              <a:rPr lang="fr-CA" sz="1400"/>
              <a:t>des symptômes </a:t>
            </a:r>
            <a:r>
              <a:rPr lang="fr-CA" sz="1400" noProof="0"/>
              <a:t>d’infections.</a:t>
            </a:r>
          </a:p>
          <a:p>
            <a:pPr lvl="1"/>
            <a:r>
              <a:rPr lang="fr-CA" sz="1400" noProof="0"/>
              <a:t>Rassurer le patient.</a:t>
            </a:r>
          </a:p>
          <a:p>
            <a:pPr lvl="1"/>
            <a:r>
              <a:rPr lang="fr-CA" sz="1400" noProof="0"/>
              <a:t>Demander au patient de ne pas prendre de clozapine ce matin. </a:t>
            </a:r>
          </a:p>
          <a:p>
            <a:pPr lvl="2"/>
            <a:r>
              <a:rPr lang="fr-CA" sz="1400" noProof="0"/>
              <a:t>Zut! Il a déjà pris sa dose du déjeuner. Pas de panique, c’est correct. On lui demande de ne pas prendre de clozapine jusqu’à nouvel ordre. </a:t>
            </a:r>
          </a:p>
          <a:p>
            <a:pPr lvl="1"/>
            <a:r>
              <a:rPr lang="fr-CA" sz="1400" noProof="0"/>
              <a:t>Expliquer au patient qu’il devra faire un nouveau prélèvement sanguin immédiatement. 	</a:t>
            </a:r>
          </a:p>
          <a:p>
            <a:pPr lvl="2"/>
            <a:r>
              <a:rPr lang="fr-CA" sz="1400" noProof="0"/>
              <a:t>Fournir au patient une requête pour prélèvement sanguin. </a:t>
            </a:r>
          </a:p>
          <a:p>
            <a:pPr lvl="2"/>
            <a:r>
              <a:rPr lang="fr-CA" sz="1400" noProof="0"/>
              <a:t>Inscrire sur la requête la raison de l’analyse (code rouge clozapine) et le nom du registre clozapine pour que les résultats y soient envoyés.</a:t>
            </a:r>
          </a:p>
          <a:p>
            <a:pPr lvl="2"/>
            <a:r>
              <a:rPr lang="fr-CA" sz="1400" noProof="0"/>
              <a:t>Diriger le patient vers l’urgence d’un hôpital car CLSC et cliniques fermés la fin de semaine pour les prélèvements.  </a:t>
            </a:r>
          </a:p>
          <a:p>
            <a:pPr lvl="2"/>
            <a:r>
              <a:rPr lang="fr-CA" sz="1400" noProof="0"/>
              <a:t>Demander au patient de nous contacter lorsque le prélèvement sera fait. </a:t>
            </a:r>
          </a:p>
        </p:txBody>
      </p:sp>
      <p:sp>
        <p:nvSpPr>
          <p:cNvPr id="4" name="Espace réservé du numéro de diapositive 3">
            <a:extLst>
              <a:ext uri="{FF2B5EF4-FFF2-40B4-BE49-F238E27FC236}">
                <a16:creationId xmlns:a16="http://schemas.microsoft.com/office/drawing/2014/main" id="{F4E24567-41AA-8848-7F3F-31681F1033ED}"/>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4700218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967902" y="1194180"/>
            <a:ext cx="3523938" cy="5020353"/>
          </a:xfrm>
        </p:spPr>
        <p:txBody>
          <a:bodyPr>
            <a:normAutofit/>
          </a:bodyPr>
          <a:lstStyle/>
          <a:p>
            <a:r>
              <a:rPr lang="fr-CA" b="1" noProof="0"/>
              <a:t>Le cas de Monsieur Rougemont</a:t>
            </a:r>
            <a:endParaRPr lang="fr-CA" noProof="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3" name="Espace réservé du contenu 2"/>
          <p:cNvSpPr>
            <a:spLocks noGrp="1"/>
          </p:cNvSpPr>
          <p:nvPr>
            <p:ph idx="1"/>
          </p:nvPr>
        </p:nvSpPr>
        <p:spPr>
          <a:xfrm>
            <a:off x="5056541" y="1194179"/>
            <a:ext cx="6114847" cy="5020353"/>
          </a:xfrm>
        </p:spPr>
        <p:txBody>
          <a:bodyPr>
            <a:normAutofit/>
          </a:bodyPr>
          <a:lstStyle/>
          <a:p>
            <a:r>
              <a:rPr lang="fr-CA" noProof="0" dirty="0"/>
              <a:t>Entre-temps:</a:t>
            </a:r>
          </a:p>
          <a:p>
            <a:pPr lvl="1"/>
            <a:r>
              <a:rPr lang="fr-CA" noProof="0" dirty="0"/>
              <a:t>Le pharmacien reçoit un appel du registre clozapine de M. Rougement pour l’avertir que le patient est en code rouge. Le pharmacien explique que les démarches sont entamées pour la confirmation du code rouge. </a:t>
            </a:r>
          </a:p>
          <a:p>
            <a:pPr lvl="1"/>
            <a:r>
              <a:rPr lang="fr-CA" noProof="0" dirty="0"/>
              <a:t>Le registre clozapine ne contacte jamais le patient directement. </a:t>
            </a:r>
          </a:p>
          <a:p>
            <a:r>
              <a:rPr lang="fr-CA" noProof="0" dirty="0"/>
              <a:t>Réception du nouveau résultat:</a:t>
            </a:r>
          </a:p>
          <a:p>
            <a:pPr lvl="1"/>
            <a:r>
              <a:rPr lang="fr-CA" noProof="0" dirty="0"/>
              <a:t>Avertir le registre clozapine du résultat du prélèvement sanguin. </a:t>
            </a:r>
          </a:p>
          <a:p>
            <a:pPr lvl="2"/>
            <a:r>
              <a:rPr lang="fr-CA" noProof="0" dirty="0"/>
              <a:t>NAN 1,2 x 10</a:t>
            </a:r>
            <a:r>
              <a:rPr lang="fr-CA" baseline="30000" noProof="0" dirty="0"/>
              <a:t>9</a:t>
            </a:r>
            <a:r>
              <a:rPr lang="fr-CA" noProof="0" dirty="0"/>
              <a:t>/L</a:t>
            </a:r>
          </a:p>
          <a:p>
            <a:pPr lvl="1"/>
            <a:r>
              <a:rPr lang="fr-CA" noProof="0" dirty="0"/>
              <a:t>Code rouge confirmé.</a:t>
            </a:r>
          </a:p>
          <a:p>
            <a:pPr marL="457200" lvl="1" indent="0">
              <a:buNone/>
            </a:pPr>
            <a:endParaRPr lang="fr-CA" noProof="0" dirty="0"/>
          </a:p>
        </p:txBody>
      </p:sp>
      <p:sp>
        <p:nvSpPr>
          <p:cNvPr id="4" name="Espace réservé du numéro de diapositive 3">
            <a:extLst>
              <a:ext uri="{FF2B5EF4-FFF2-40B4-BE49-F238E27FC236}">
                <a16:creationId xmlns:a16="http://schemas.microsoft.com/office/drawing/2014/main" id="{B0C609EF-5E11-F281-2DFE-76EEBEFA13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221206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967902" y="1194180"/>
            <a:ext cx="3523938" cy="5020353"/>
          </a:xfrm>
        </p:spPr>
        <p:txBody>
          <a:bodyPr>
            <a:normAutofit/>
          </a:bodyPr>
          <a:lstStyle/>
          <a:p>
            <a:r>
              <a:rPr lang="fr-CA" b="1" noProof="0"/>
              <a:t>Le cas de Monsieur Rougemont</a:t>
            </a:r>
            <a:br>
              <a:rPr lang="fr-CA" b="1" noProof="0"/>
            </a:br>
            <a:r>
              <a:rPr lang="fr-CA" b="1" noProof="0"/>
              <a:t>(Prise en charge d’un code rouge)</a:t>
            </a:r>
            <a:r>
              <a:rPr lang="fr-CA" noProof="0"/>
              <a:t>	</a:t>
            </a:r>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3" name="Espace réservé du contenu 2"/>
          <p:cNvSpPr>
            <a:spLocks noGrp="1"/>
          </p:cNvSpPr>
          <p:nvPr>
            <p:ph idx="1"/>
          </p:nvPr>
        </p:nvSpPr>
        <p:spPr>
          <a:xfrm>
            <a:off x="5056541" y="1194179"/>
            <a:ext cx="6114847" cy="5020353"/>
          </a:xfrm>
        </p:spPr>
        <p:txBody>
          <a:bodyPr>
            <a:normAutofit/>
          </a:bodyPr>
          <a:lstStyle/>
          <a:p>
            <a:pPr marL="0" indent="0">
              <a:buNone/>
            </a:pPr>
            <a:r>
              <a:rPr lang="fr-CA" sz="1600" noProof="0" dirty="0"/>
              <a:t>Prise en charge d’un code rouge clozapine</a:t>
            </a:r>
          </a:p>
          <a:p>
            <a:pPr marL="0" indent="0">
              <a:buNone/>
            </a:pPr>
            <a:r>
              <a:rPr lang="fr-CA" sz="1600" i="1" noProof="0" dirty="0"/>
              <a:t>Pharmacie hospitalière + communautaire</a:t>
            </a:r>
          </a:p>
          <a:p>
            <a:pPr marL="0" indent="0">
              <a:buNone/>
            </a:pPr>
            <a:r>
              <a:rPr lang="fr-CA" sz="1600" b="1" u="sng" noProof="0" dirty="0"/>
              <a:t>1. Communication avec le patient</a:t>
            </a:r>
          </a:p>
          <a:p>
            <a:pPr marL="0" indent="0">
              <a:buNone/>
            </a:pPr>
            <a:r>
              <a:rPr lang="fr-CA" sz="1600" noProof="0" dirty="0"/>
              <a:t>Confirmer le code rouge et rassurer le patient.</a:t>
            </a:r>
          </a:p>
          <a:p>
            <a:pPr marL="0" indent="0">
              <a:buNone/>
            </a:pPr>
            <a:r>
              <a:rPr lang="fr-CA" sz="1600" noProof="0" dirty="0"/>
              <a:t>Arrêter la clozapine.</a:t>
            </a:r>
          </a:p>
          <a:p>
            <a:pPr marL="0" indent="0">
              <a:buNone/>
            </a:pPr>
            <a:r>
              <a:rPr lang="fr-CA" sz="1600" noProof="0" dirty="0"/>
              <a:t>Expliquer les signes et symptômes à surveiller : infection, fièvre, effets rebonds.</a:t>
            </a:r>
          </a:p>
          <a:p>
            <a:pPr marL="0" indent="0">
              <a:buNone/>
            </a:pPr>
            <a:r>
              <a:rPr lang="fr-CA" sz="1600" noProof="0" dirty="0"/>
              <a:t>Demander une FSC quotidienne jusqu’au retour au code jaune.</a:t>
            </a:r>
          </a:p>
          <a:p>
            <a:pPr marL="0" indent="0">
              <a:buNone/>
            </a:pPr>
            <a:endParaRPr lang="fr-CA" sz="1600" noProof="0" dirty="0"/>
          </a:p>
          <a:p>
            <a:pPr marL="0" indent="0">
              <a:buNone/>
            </a:pPr>
            <a:r>
              <a:rPr lang="fr-CA" sz="1600" b="1" u="sng" noProof="0" dirty="0"/>
              <a:t>2. Coordination avec le registre et l’équipe médicale</a:t>
            </a:r>
          </a:p>
          <a:p>
            <a:pPr marL="0" indent="0">
              <a:buNone/>
            </a:pPr>
            <a:r>
              <a:rPr lang="fr-CA" sz="1600" noProof="0" dirty="0"/>
              <a:t>Contacter le registre clozapine pour avis de l’hématologue.</a:t>
            </a:r>
          </a:p>
          <a:p>
            <a:pPr marL="0" indent="0">
              <a:buNone/>
            </a:pPr>
            <a:r>
              <a:rPr lang="fr-CA" sz="1600" noProof="0" dirty="0"/>
              <a:t>Confirmer si la clozapine doit être cessée définitivement ou reprise (autre raison de code rouge).</a:t>
            </a:r>
          </a:p>
          <a:p>
            <a:pPr marL="0" indent="0">
              <a:buNone/>
            </a:pPr>
            <a:r>
              <a:rPr lang="fr-CA" sz="1600" noProof="0" dirty="0"/>
              <a:t>Informer l’équipe médicale et définir le plan d’action.</a:t>
            </a:r>
          </a:p>
          <a:p>
            <a:pPr marL="0" indent="0">
              <a:buNone/>
            </a:pPr>
            <a:endParaRPr lang="fr-CA" sz="1600" noProof="0" dirty="0"/>
          </a:p>
          <a:p>
            <a:pPr marL="530352" lvl="1" indent="0">
              <a:buNone/>
            </a:pPr>
            <a:endParaRPr lang="fr-CA" sz="1600" noProof="0" dirty="0"/>
          </a:p>
          <a:p>
            <a:endParaRPr lang="fr-CA" sz="1600" noProof="0" dirty="0"/>
          </a:p>
        </p:txBody>
      </p:sp>
      <p:sp>
        <p:nvSpPr>
          <p:cNvPr id="4" name="Espace réservé du numéro de diapositive 3">
            <a:extLst>
              <a:ext uri="{FF2B5EF4-FFF2-40B4-BE49-F238E27FC236}">
                <a16:creationId xmlns:a16="http://schemas.microsoft.com/office/drawing/2014/main" id="{4B5AC958-153F-719C-BDC2-1DF23FD0D7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999930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4E5DF-C7EC-7B56-19A7-60188B67E37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5A8792-54B1-B550-1280-530CEF1CBA7E}"/>
              </a:ext>
            </a:extLst>
          </p:cNvPr>
          <p:cNvSpPr>
            <a:spLocks noGrp="1"/>
          </p:cNvSpPr>
          <p:nvPr>
            <p:ph type="title"/>
          </p:nvPr>
        </p:nvSpPr>
        <p:spPr/>
        <p:txBody>
          <a:bodyPr>
            <a:normAutofit/>
          </a:bodyPr>
          <a:lstStyle/>
          <a:p>
            <a:r>
              <a:rPr lang="fr-CA" b="1" noProof="0"/>
              <a:t>Le cas de Monsieur Rougemont</a:t>
            </a:r>
            <a:br>
              <a:rPr lang="fr-CA" b="1" noProof="0"/>
            </a:br>
            <a:r>
              <a:rPr lang="fr-CA" sz="3200" b="1" noProof="0"/>
              <a:t>(Prise en charge d’un code rouge)</a:t>
            </a:r>
            <a:r>
              <a:rPr lang="fr-CA" noProof="0"/>
              <a:t>	</a:t>
            </a:r>
          </a:p>
        </p:txBody>
      </p:sp>
      <p:graphicFrame>
        <p:nvGraphicFramePr>
          <p:cNvPr id="6" name="Espace réservé du contenu 2">
            <a:extLst>
              <a:ext uri="{FF2B5EF4-FFF2-40B4-BE49-F238E27FC236}">
                <a16:creationId xmlns:a16="http://schemas.microsoft.com/office/drawing/2014/main" id="{38C683AE-590C-87C6-9FAE-44210C0E61ED}"/>
              </a:ext>
            </a:extLst>
          </p:cNvPr>
          <p:cNvGraphicFramePr>
            <a:graphicFrameLocks noGrp="1"/>
          </p:cNvGraphicFramePr>
          <p:nvPr>
            <p:ph idx="1"/>
            <p:extLst>
              <p:ext uri="{D42A27DB-BD31-4B8C-83A1-F6EECF244321}">
                <p14:modId xmlns:p14="http://schemas.microsoft.com/office/powerpoint/2010/main" val="3399860678"/>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oneTexte 3">
            <a:extLst>
              <a:ext uri="{FF2B5EF4-FFF2-40B4-BE49-F238E27FC236}">
                <a16:creationId xmlns:a16="http://schemas.microsoft.com/office/drawing/2014/main" id="{E914D5C0-A89B-482C-002B-49AB2B7D0CD3}"/>
              </a:ext>
            </a:extLst>
          </p:cNvPr>
          <p:cNvSpPr txBox="1"/>
          <p:nvPr/>
        </p:nvSpPr>
        <p:spPr>
          <a:xfrm>
            <a:off x="991673" y="6439437"/>
            <a:ext cx="1197764" cy="646331"/>
          </a:xfrm>
          <a:prstGeom prst="rect">
            <a:avLst/>
          </a:prstGeom>
          <a:noFill/>
        </p:spPr>
        <p:txBody>
          <a:bodyPr wrap="none" rtlCol="0">
            <a:normAutofit/>
          </a:bodyPr>
          <a:lstStyle/>
          <a:p>
            <a:r>
              <a:rPr lang="fr-CA" noProof="0">
                <a:hlinkClick r:id="rId8"/>
              </a:rPr>
              <a:t>aqiism.org</a:t>
            </a:r>
            <a:endParaRPr lang="fr-CA" noProof="0"/>
          </a:p>
          <a:p>
            <a:endParaRPr lang="fr-CA" noProof="0"/>
          </a:p>
        </p:txBody>
      </p:sp>
      <p:sp>
        <p:nvSpPr>
          <p:cNvPr id="3" name="Espace réservé du numéro de diapositive 2">
            <a:extLst>
              <a:ext uri="{FF2B5EF4-FFF2-40B4-BE49-F238E27FC236}">
                <a16:creationId xmlns:a16="http://schemas.microsoft.com/office/drawing/2014/main" id="{A3B6E83B-D349-902E-A457-9955FD1C1F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449898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A" b="1" noProof="0"/>
              <a:t>Clozapine</a:t>
            </a:r>
          </a:p>
        </p:txBody>
      </p:sp>
      <p:sp>
        <p:nvSpPr>
          <p:cNvPr id="3" name="Content Placeholder 2"/>
          <p:cNvSpPr>
            <a:spLocks noGrp="1"/>
          </p:cNvSpPr>
          <p:nvPr>
            <p:ph idx="1"/>
          </p:nvPr>
        </p:nvSpPr>
        <p:spPr>
          <a:xfrm>
            <a:off x="1219200" y="1524000"/>
            <a:ext cx="10363200" cy="4652963"/>
          </a:xfrm>
        </p:spPr>
        <p:txBody>
          <a:bodyPr>
            <a:normAutofit/>
          </a:bodyPr>
          <a:lstStyle/>
          <a:p>
            <a:pPr marL="466344" indent="-342900">
              <a:lnSpc>
                <a:spcPct val="100000"/>
              </a:lnSpc>
              <a:spcBef>
                <a:spcPts val="0"/>
              </a:spcBef>
              <a:buClr>
                <a:srgbClr val="0F7A81"/>
              </a:buClr>
              <a:buFont typeface="Arial" charset="0"/>
              <a:buChar char="•"/>
            </a:pPr>
            <a:r>
              <a:rPr lang="fr-CA" sz="2400" noProof="0"/>
              <a:t>Antipsychotique de 2</a:t>
            </a:r>
            <a:r>
              <a:rPr lang="fr-CA" sz="2400" baseline="30000" noProof="0"/>
              <a:t>e</a:t>
            </a:r>
            <a:r>
              <a:rPr lang="fr-CA" sz="2400" noProof="0"/>
              <a:t> génération mise en marché dans les années 1960.</a:t>
            </a:r>
            <a:r>
              <a:rPr lang="fr-CA" sz="2400" baseline="30000" noProof="0"/>
              <a:t>1</a:t>
            </a:r>
            <a:endParaRPr lang="fr-CA" sz="2400" noProof="0"/>
          </a:p>
          <a:p>
            <a:pPr marL="466344" indent="-342900">
              <a:lnSpc>
                <a:spcPct val="100000"/>
              </a:lnSpc>
              <a:spcBef>
                <a:spcPts val="0"/>
              </a:spcBef>
              <a:buClr>
                <a:srgbClr val="0F7A81"/>
              </a:buClr>
              <a:buFont typeface="Arial" charset="0"/>
              <a:buChar char="•"/>
            </a:pPr>
            <a:r>
              <a:rPr lang="fr-CA" sz="2400" noProof="0"/>
              <a:t>1976 : retrait du marché principalement dû à l’agranulocytose.</a:t>
            </a:r>
            <a:r>
              <a:rPr lang="fr-CA" sz="2400" baseline="30000" noProof="0"/>
              <a:t>1</a:t>
            </a:r>
          </a:p>
          <a:p>
            <a:pPr marL="996696" lvl="1" indent="-342900">
              <a:lnSpc>
                <a:spcPct val="100000"/>
              </a:lnSpc>
              <a:spcBef>
                <a:spcPts val="0"/>
              </a:spcBef>
              <a:buClr>
                <a:srgbClr val="0F7A81"/>
              </a:buClr>
              <a:buFont typeface="Arial" charset="0"/>
              <a:buChar char="•"/>
            </a:pPr>
            <a:r>
              <a:rPr lang="fr-CA" sz="2400" noProof="0"/>
              <a:t>Canada: 1975 </a:t>
            </a:r>
            <a:r>
              <a:rPr lang="fr-CA" sz="2400" baseline="30000" noProof="0"/>
              <a:t>4</a:t>
            </a:r>
          </a:p>
          <a:p>
            <a:pPr marL="466344" indent="-342900">
              <a:lnSpc>
                <a:spcPct val="100000"/>
              </a:lnSpc>
              <a:spcBef>
                <a:spcPts val="0"/>
              </a:spcBef>
              <a:buClr>
                <a:srgbClr val="0F7A81"/>
              </a:buClr>
              <a:buFont typeface="Arial" charset="0"/>
              <a:buChar char="•"/>
            </a:pPr>
            <a:r>
              <a:rPr lang="fr-CA" sz="2400" noProof="0"/>
              <a:t>Étude pivot démontrant l’efficacité de la clozapine chez les patients schizophrènes résistants aux traitements.</a:t>
            </a:r>
            <a:r>
              <a:rPr lang="fr-CA" sz="2400" baseline="30000" noProof="0"/>
              <a:t>2</a:t>
            </a:r>
          </a:p>
          <a:p>
            <a:pPr marL="466344" indent="-342900">
              <a:lnSpc>
                <a:spcPct val="100000"/>
              </a:lnSpc>
              <a:spcBef>
                <a:spcPts val="0"/>
              </a:spcBef>
              <a:buClr>
                <a:srgbClr val="0F7A81"/>
              </a:buClr>
              <a:buFont typeface="Arial" charset="0"/>
              <a:buChar char="•"/>
            </a:pPr>
            <a:r>
              <a:rPr lang="fr-CA" sz="2400" noProof="0"/>
              <a:t>Réintroduction en Amérique du Nord dans les années 1990.</a:t>
            </a:r>
            <a:r>
              <a:rPr lang="fr-CA" sz="2400" baseline="30000" noProof="0"/>
              <a:t>1,3</a:t>
            </a:r>
          </a:p>
          <a:p>
            <a:pPr marL="996696" lvl="1" indent="-342900">
              <a:lnSpc>
                <a:spcPct val="100000"/>
              </a:lnSpc>
              <a:spcBef>
                <a:spcPts val="0"/>
              </a:spcBef>
              <a:buClr>
                <a:srgbClr val="0F7A81"/>
              </a:buClr>
              <a:buFont typeface="Arial" charset="0"/>
              <a:buChar char="•"/>
            </a:pPr>
            <a:r>
              <a:rPr lang="fr-CA" sz="2400" noProof="0"/>
              <a:t>Canada: 1991 </a:t>
            </a:r>
            <a:r>
              <a:rPr lang="fr-CA" sz="2400" baseline="30000" noProof="0"/>
              <a:t>4</a:t>
            </a:r>
          </a:p>
        </p:txBody>
      </p:sp>
      <p:sp>
        <p:nvSpPr>
          <p:cNvPr id="6" name="TextBox 5"/>
          <p:cNvSpPr txBox="1"/>
          <p:nvPr/>
        </p:nvSpPr>
        <p:spPr>
          <a:xfrm>
            <a:off x="914400" y="5867400"/>
            <a:ext cx="11201400" cy="861774"/>
          </a:xfrm>
          <a:prstGeom prst="rect">
            <a:avLst/>
          </a:prstGeom>
          <a:noFill/>
        </p:spPr>
        <p:txBody>
          <a:bodyPr wrap="square" rtlCol="0">
            <a:normAutofit/>
          </a:bodyPr>
          <a:lstStyle/>
          <a:p>
            <a:pPr marL="228600" lvl="0" indent="-228600" defTabSz="914400">
              <a:buAutoNum type="arabicPeriod"/>
              <a:defRPr/>
            </a:pPr>
            <a:r>
              <a:rPr lang="fr-CA" sz="1000" noProof="0">
                <a:solidFill>
                  <a:prstClr val="black"/>
                </a:solidFill>
                <a:latin typeface="Calibri" panose="020F0502020204030204"/>
              </a:rPr>
              <a:t>Warnez, S., &amp; Alessi-Severini, S. (2014). Clozapine: a review of clinical practice guidelines and prescribing trends. BMC psychiatry, 14, 102</a:t>
            </a:r>
            <a:r>
              <a:rPr lang="fr-CA" sz="1000" noProof="0"/>
              <a:t>.</a:t>
            </a:r>
            <a:endParaRPr lang="fr-CA" sz="1000" noProof="0">
              <a:solidFill>
                <a:prstClr val="black"/>
              </a:solidFill>
              <a:latin typeface="Calibri" panose="020F0502020204030204"/>
            </a:endParaRPr>
          </a:p>
          <a:p>
            <a:pPr marL="228600" lvl="0" indent="-228600" defTabSz="914400">
              <a:buAutoNum type="arabicPeriod"/>
              <a:defRPr/>
            </a:pPr>
            <a:r>
              <a:rPr lang="fr-CA" sz="1000" noProof="0">
                <a:solidFill>
                  <a:prstClr val="black"/>
                </a:solidFill>
                <a:latin typeface="Calibri" panose="020F0502020204030204"/>
              </a:rPr>
              <a:t>Kane, J., Honigfeld, G., Singer, J., &amp; Meltzer, H. (1988). Clozapine for the treatment-resistant schizophrenic. A double-blind comparison with chlorpromazine. Archives of general psychiatry, 45(9), 789–796. </a:t>
            </a:r>
          </a:p>
          <a:p>
            <a:pPr marL="228600" lvl="0" indent="-228600" defTabSz="914400">
              <a:buAutoNum type="arabicPeriod"/>
              <a:defRPr/>
            </a:pPr>
            <a:r>
              <a:rPr lang="fr-CA" sz="1000" noProof="0">
                <a:solidFill>
                  <a:prstClr val="black"/>
                </a:solidFill>
                <a:latin typeface="Calibri" panose="020F0502020204030204"/>
              </a:rPr>
              <a:t>Remington, G., Addington, D., Honer, W., Ismail, Z., Raedler, T., &amp; Teehan, M. (2017). Guidelines for the Pharmacotherapy of Schizophrenia in Adults. Canadian journal of psychiatry. Revue canadienne de psychiatrie, 62(9), 604–616. </a:t>
            </a:r>
          </a:p>
          <a:p>
            <a:pPr marL="228600" lvl="0" indent="-228600" defTabSz="914400">
              <a:buAutoNum type="arabicPeriod"/>
              <a:defRPr/>
            </a:pPr>
            <a:r>
              <a:rPr lang="fr-CA" sz="1000" noProof="0">
                <a:solidFill>
                  <a:prstClr val="black"/>
                </a:solidFill>
                <a:latin typeface="Calibri" panose="020F0502020204030204"/>
              </a:rPr>
              <a:t>https://www.canada.ca/fr/sante-canada/services/medicaments-produits-sante/medeffet-canada/examens-innocuite/clozapine-globules-blancs.html</a:t>
            </a:r>
          </a:p>
        </p:txBody>
      </p:sp>
      <p:pic>
        <p:nvPicPr>
          <p:cNvPr id="7" name="Picture 3"/>
          <p:cNvPicPr>
            <a:picLocks noChangeAspect="1"/>
          </p:cNvPicPr>
          <p:nvPr/>
        </p:nvPicPr>
        <p:blipFill>
          <a:blip r:embed="rId3"/>
          <a:stretch>
            <a:fillRect/>
          </a:stretch>
        </p:blipFill>
        <p:spPr>
          <a:xfrm>
            <a:off x="5029200" y="4011651"/>
            <a:ext cx="1937983" cy="1593980"/>
          </a:xfrm>
          <a:prstGeom prst="rect">
            <a:avLst/>
          </a:prstGeom>
        </p:spPr>
      </p:pic>
      <p:sp>
        <p:nvSpPr>
          <p:cNvPr id="4" name="Espace réservé du numéro de diapositive 3">
            <a:extLst>
              <a:ext uri="{FF2B5EF4-FFF2-40B4-BE49-F238E27FC236}">
                <a16:creationId xmlns:a16="http://schemas.microsoft.com/office/drawing/2014/main" id="{08C13563-3AA3-E1C4-407C-8A75451B2A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1540694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12859D-89BD-BA8F-FDE4-48754DE615F2}"/>
              </a:ext>
            </a:extLst>
          </p:cNvPr>
          <p:cNvSpPr>
            <a:spLocks noGrp="1"/>
          </p:cNvSpPr>
          <p:nvPr>
            <p:ph type="title"/>
          </p:nvPr>
        </p:nvSpPr>
        <p:spPr/>
        <p:txBody>
          <a:bodyPr>
            <a:normAutofit/>
          </a:bodyPr>
          <a:lstStyle/>
          <a:p>
            <a:r>
              <a:rPr lang="fr-CA" sz="3600" b="1" noProof="0"/>
              <a:t>Cas de substitution à l’insu (blind-switch)</a:t>
            </a:r>
            <a:endParaRPr lang="fr-CA" sz="3600" noProof="0"/>
          </a:p>
        </p:txBody>
      </p:sp>
      <p:sp>
        <p:nvSpPr>
          <p:cNvPr id="3" name="Espace réservé du contenu 2">
            <a:extLst>
              <a:ext uri="{FF2B5EF4-FFF2-40B4-BE49-F238E27FC236}">
                <a16:creationId xmlns:a16="http://schemas.microsoft.com/office/drawing/2014/main" id="{597085A1-3476-29A7-2678-D853CB349D86}"/>
              </a:ext>
            </a:extLst>
          </p:cNvPr>
          <p:cNvSpPr>
            <a:spLocks noGrp="1"/>
          </p:cNvSpPr>
          <p:nvPr>
            <p:ph idx="1"/>
          </p:nvPr>
        </p:nvSpPr>
        <p:spPr/>
        <p:txBody>
          <a:bodyPr>
            <a:normAutofit fontScale="85000" lnSpcReduction="10000"/>
          </a:bodyPr>
          <a:lstStyle/>
          <a:p>
            <a:pPr marL="0" indent="0">
              <a:buNone/>
            </a:pPr>
            <a:r>
              <a:rPr lang="fr-CA" b="1" noProof="0"/>
              <a:t>Gestion d’une substitution à l’insu ("blind switch")</a:t>
            </a:r>
          </a:p>
          <a:p>
            <a:pPr marL="0" indent="0">
              <a:buNone/>
            </a:pPr>
            <a:r>
              <a:rPr lang="fr-CA" i="1" noProof="0"/>
              <a:t>Référence : RASC Clozaril, GenCAN, AASPIRE – Programmes de surveillance clozapine au Québec</a:t>
            </a:r>
            <a:endParaRPr lang="fr-CA" noProof="0"/>
          </a:p>
          <a:p>
            <a:r>
              <a:rPr lang="fr-CA" noProof="0"/>
              <a:t>Si une </a:t>
            </a:r>
            <a:r>
              <a:rPr lang="fr-CA" b="1" noProof="0"/>
              <a:t>substitution de formulation non intentionnelle</a:t>
            </a:r>
            <a:r>
              <a:rPr lang="fr-CA" noProof="0"/>
              <a:t> (</a:t>
            </a:r>
            <a:r>
              <a:rPr lang="fr-CA" i="1" noProof="0"/>
              <a:t>blind switch</a:t>
            </a:r>
            <a:r>
              <a:rPr lang="fr-CA" noProof="0"/>
              <a:t>) est découverte :</a:t>
            </a:r>
          </a:p>
          <a:p>
            <a:pPr lvl="1"/>
            <a:r>
              <a:rPr lang="fr-CA" b="1" i="0" noProof="0"/>
              <a:t>Informer immédiatement</a:t>
            </a:r>
            <a:r>
              <a:rPr lang="fr-CA" i="0" noProof="0"/>
              <a:t> le </a:t>
            </a:r>
            <a:r>
              <a:rPr lang="fr-CA" b="1" i="0" noProof="0"/>
              <a:t>registre de surveillance</a:t>
            </a:r>
            <a:r>
              <a:rPr lang="fr-CA" i="0" noProof="0"/>
              <a:t> actuel </a:t>
            </a:r>
            <a:r>
              <a:rPr lang="fr-CA" noProof="0"/>
              <a:t>(RASC, GenCAN, AASPIRE)</a:t>
            </a:r>
            <a:r>
              <a:rPr lang="fr-CA" i="0" noProof="0"/>
              <a:t>.</a:t>
            </a:r>
          </a:p>
          <a:p>
            <a:pPr lvl="1"/>
            <a:r>
              <a:rPr lang="fr-CA" b="1" i="0" noProof="0"/>
              <a:t>Avertir le médecin prescripteur</a:t>
            </a:r>
            <a:r>
              <a:rPr lang="fr-CA" i="0" noProof="0"/>
              <a:t> sans délai.</a:t>
            </a:r>
          </a:p>
          <a:p>
            <a:r>
              <a:rPr lang="fr-CA" noProof="0"/>
              <a:t>Vérifier que le patient :</a:t>
            </a:r>
          </a:p>
          <a:p>
            <a:pPr lvl="1"/>
            <a:r>
              <a:rPr lang="fr-CA" b="1" i="0" noProof="0"/>
              <a:t>Soit rétabli</a:t>
            </a:r>
            <a:r>
              <a:rPr lang="fr-CA" i="0" noProof="0"/>
              <a:t> sur la </a:t>
            </a:r>
            <a:r>
              <a:rPr lang="fr-CA" b="1" i="0" noProof="0"/>
              <a:t>formulation initialement préférée</a:t>
            </a:r>
            <a:r>
              <a:rPr lang="fr-CA" i="0" noProof="0"/>
              <a:t> et </a:t>
            </a:r>
            <a:r>
              <a:rPr lang="fr-CA" b="1" i="0" noProof="0"/>
              <a:t>enregistrée</a:t>
            </a:r>
            <a:r>
              <a:rPr lang="fr-CA" i="0" noProof="0"/>
              <a:t> par le prescripteur, </a:t>
            </a:r>
            <a:r>
              <a:rPr lang="fr-CA" b="1" i="0" noProof="0"/>
              <a:t>ou</a:t>
            </a:r>
            <a:endParaRPr lang="fr-CA" i="0" noProof="0"/>
          </a:p>
          <a:p>
            <a:pPr lvl="1"/>
            <a:r>
              <a:rPr lang="fr-CA" b="1" i="0" noProof="0"/>
              <a:t>Soit correctement inscrit</a:t>
            </a:r>
            <a:r>
              <a:rPr lang="fr-CA" i="0" noProof="0"/>
              <a:t> avec la </a:t>
            </a:r>
            <a:r>
              <a:rPr lang="fr-CA" b="1" i="0" noProof="0"/>
              <a:t>nouvelle formulation</a:t>
            </a:r>
            <a:r>
              <a:rPr lang="fr-CA" i="0" noProof="0"/>
              <a:t> auprès du </a:t>
            </a:r>
            <a:r>
              <a:rPr lang="fr-CA" b="1" i="0" noProof="0"/>
              <a:t>registre approprié</a:t>
            </a:r>
            <a:r>
              <a:rPr lang="fr-CA" i="0" noProof="0"/>
              <a:t>, avec :</a:t>
            </a:r>
          </a:p>
          <a:p>
            <a:pPr lvl="2"/>
            <a:r>
              <a:rPr lang="fr-CA" b="1" noProof="0"/>
              <a:t>Un nouveau formulaire d’inscription</a:t>
            </a:r>
            <a:r>
              <a:rPr lang="fr-CA" noProof="0"/>
              <a:t> spécifique au programme choisi</a:t>
            </a:r>
          </a:p>
          <a:p>
            <a:pPr lvl="2"/>
            <a:r>
              <a:rPr lang="fr-CA" b="1" noProof="0"/>
              <a:t>Rempli et signé par le médecin prescripteur</a:t>
            </a:r>
            <a:r>
              <a:rPr lang="fr-CA" noProof="0"/>
              <a:t>.</a:t>
            </a:r>
          </a:p>
          <a:p>
            <a:endParaRPr lang="fr-CA" noProof="0"/>
          </a:p>
        </p:txBody>
      </p:sp>
      <p:sp>
        <p:nvSpPr>
          <p:cNvPr id="4" name="Espace réservé du numéro de diapositive 3">
            <a:extLst>
              <a:ext uri="{FF2B5EF4-FFF2-40B4-BE49-F238E27FC236}">
                <a16:creationId xmlns:a16="http://schemas.microsoft.com/office/drawing/2014/main" id="{4904E9AA-0A31-7CA4-AC49-D1CCF3C44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8355330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1EAB2E6-30AB-C03A-FC00-2B327EC3189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4AB72D3-97FD-D0C4-6EFF-62164917090B}"/>
              </a:ext>
            </a:extLst>
          </p:cNvPr>
          <p:cNvSpPr>
            <a:spLocks noGrp="1"/>
          </p:cNvSpPr>
          <p:nvPr>
            <p:ph type="title"/>
          </p:nvPr>
        </p:nvSpPr>
        <p:spPr>
          <a:xfrm>
            <a:off x="967902" y="1194180"/>
            <a:ext cx="3523938" cy="5020353"/>
          </a:xfrm>
        </p:spPr>
        <p:txBody>
          <a:bodyPr>
            <a:normAutofit/>
          </a:bodyPr>
          <a:lstStyle/>
          <a:p>
            <a:r>
              <a:rPr lang="fr-CA" sz="2400"/>
              <a:t>Une simple </a:t>
            </a:r>
            <a:r>
              <a:rPr lang="fr-CA" sz="2400" b="1"/>
              <a:t>piqûre au bout du doigt</a:t>
            </a:r>
            <a:endParaRPr lang="fr-CA" noProof="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endParaRPr lang="fr-CA"/>
          </a:p>
        </p:txBody>
      </p:sp>
      <p:sp>
        <p:nvSpPr>
          <p:cNvPr id="3" name="Espace réservé du contenu 2">
            <a:extLst>
              <a:ext uri="{FF2B5EF4-FFF2-40B4-BE49-F238E27FC236}">
                <a16:creationId xmlns:a16="http://schemas.microsoft.com/office/drawing/2014/main" id="{96391AD9-B6F0-5CAD-5BB9-F7C1EDD64A7C}"/>
              </a:ext>
            </a:extLst>
          </p:cNvPr>
          <p:cNvSpPr>
            <a:spLocks noGrp="1"/>
          </p:cNvSpPr>
          <p:nvPr>
            <p:ph idx="1"/>
          </p:nvPr>
        </p:nvSpPr>
        <p:spPr>
          <a:xfrm>
            <a:off x="5056541" y="1194179"/>
            <a:ext cx="6114847" cy="5020353"/>
          </a:xfrm>
        </p:spPr>
        <p:txBody>
          <a:bodyPr>
            <a:normAutofit/>
          </a:bodyPr>
          <a:lstStyle/>
          <a:p>
            <a:pPr marL="0" indent="0">
              <a:buNone/>
            </a:pPr>
            <a:r>
              <a:rPr lang="fr-FR"/>
              <a:t>.</a:t>
            </a:r>
            <a:br>
              <a:rPr lang="fr-FR"/>
            </a:br>
            <a:r>
              <a:rPr lang="fr-FR"/>
              <a:t>À partir d’un simple prélèvement capillaire au bout du doigt, il est possible de mesurer la </a:t>
            </a:r>
            <a:r>
              <a:rPr lang="fr-FR" b="1"/>
              <a:t>numération des globules blancs (WBC)</a:t>
            </a:r>
            <a:r>
              <a:rPr lang="fr-FR"/>
              <a:t> et des </a:t>
            </a:r>
            <a:r>
              <a:rPr lang="fr-FR" b="1"/>
              <a:t>neutrophiles</a:t>
            </a:r>
            <a:r>
              <a:rPr lang="fr-FR"/>
              <a:t>, sans recourir systématiquement à un prélèvement veineux.</a:t>
            </a:r>
          </a:p>
          <a:p>
            <a:pPr marL="0" indent="0">
              <a:buNone/>
            </a:pPr>
            <a:r>
              <a:rPr lang="fr-FR"/>
              <a:t>Ce dispositif offre la possibilité d’effectuer des analyses sanguines en clinique et de connaître la numération des leucocytes ainsi que le pourcentage de neutrophiles durant la consultation.</a:t>
            </a:r>
          </a:p>
          <a:p>
            <a:pPr marL="0" indent="0">
              <a:buNone/>
            </a:pPr>
            <a:r>
              <a:rPr lang="fr-CA"/>
              <a:t>Disponible seulement pour les patients sous </a:t>
            </a:r>
            <a:r>
              <a:rPr lang="fr-CA" err="1"/>
              <a:t>Clozaril</a:t>
            </a:r>
            <a:r>
              <a:rPr lang="fr-CA"/>
              <a:t> </a:t>
            </a:r>
          </a:p>
          <a:p>
            <a:pPr marL="0" indent="0">
              <a:buNone/>
            </a:pPr>
            <a:endParaRPr lang="fr-CA"/>
          </a:p>
          <a:p>
            <a:pPr marL="0" indent="0">
              <a:buNone/>
            </a:pPr>
            <a:r>
              <a:rPr lang="fr-CA" b="1"/>
              <a:t>Référence</a:t>
            </a:r>
            <a:r>
              <a:rPr lang="fr-CA"/>
              <a:t> :https://</a:t>
            </a:r>
            <a:r>
              <a:rPr lang="fr-CA" err="1"/>
              <a:t>www.csccconference.ca</a:t>
            </a:r>
            <a:r>
              <a:rPr lang="fr-CA"/>
              <a:t>/2022/</a:t>
            </a:r>
            <a:r>
              <a:rPr lang="fr-CA" err="1"/>
              <a:t>wp</a:t>
            </a:r>
            <a:r>
              <a:rPr lang="fr-CA"/>
              <a:t>-content/</a:t>
            </a:r>
            <a:r>
              <a:rPr lang="fr-CA" err="1"/>
              <a:t>uploads</a:t>
            </a:r>
            <a:r>
              <a:rPr lang="fr-CA"/>
              <a:t>/2022/06/CSAN-</a:t>
            </a:r>
            <a:r>
              <a:rPr lang="fr-CA" err="1"/>
              <a:t>Pronto</a:t>
            </a:r>
            <a:r>
              <a:rPr lang="fr-CA"/>
              <a:t>-</a:t>
            </a:r>
            <a:r>
              <a:rPr lang="fr-CA" err="1"/>
              <a:t>comm-fra.pdf</a:t>
            </a:r>
            <a:r>
              <a:rPr lang="fr-CA"/>
              <a:t> </a:t>
            </a:r>
          </a:p>
          <a:p>
            <a:endParaRPr lang="fr-CA" noProof="0"/>
          </a:p>
        </p:txBody>
      </p:sp>
      <p:sp>
        <p:nvSpPr>
          <p:cNvPr id="4" name="Espace réservé du numéro de diapositive 3">
            <a:extLst>
              <a:ext uri="{FF2B5EF4-FFF2-40B4-BE49-F238E27FC236}">
                <a16:creationId xmlns:a16="http://schemas.microsoft.com/office/drawing/2014/main" id="{A167F143-8C38-914A-8341-ABC4F7780CB2}"/>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681372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noProof="0"/>
              <a:t>Exigences de l’OPQ</a:t>
            </a:r>
          </a:p>
        </p:txBody>
      </p:sp>
      <p:sp>
        <p:nvSpPr>
          <p:cNvPr id="3" name="Espace réservé du contenu 2"/>
          <p:cNvSpPr>
            <a:spLocks noGrp="1"/>
          </p:cNvSpPr>
          <p:nvPr>
            <p:ph idx="1"/>
          </p:nvPr>
        </p:nvSpPr>
        <p:spPr/>
        <p:txBody>
          <a:bodyPr/>
          <a:lstStyle/>
          <a:p>
            <a:pPr fontAlgn="base"/>
            <a:r>
              <a:rPr lang="fr-CA" noProof="0"/>
              <a:t>Publié le 2023/02/28: </a:t>
            </a:r>
          </a:p>
          <a:p>
            <a:pPr lvl="1" fontAlgn="base"/>
            <a:r>
              <a:rPr lang="fr-CA" noProof="0"/>
              <a:t>″Santé Canada a récemment approuvé une modification des exigences de surveillance des patients traités par certaines formulations de clozapine. L’Ordre a abrogé sa </a:t>
            </a:r>
            <a:r>
              <a:rPr lang="fr-CA" i="1" noProof="0"/>
              <a:t>Norme 92.02 – Norme de distribution et de monitorage de la clozapine</a:t>
            </a:r>
            <a:r>
              <a:rPr lang="fr-CA" noProof="0"/>
              <a:t> pour la remplacer par une question de pratique permettant de vous accompagner dans le suivi de ce médicament.″</a:t>
            </a:r>
          </a:p>
          <a:p>
            <a:pPr lvl="1" fontAlgn="base"/>
            <a:endParaRPr lang="fr-CA" noProof="0"/>
          </a:p>
          <a:p>
            <a:endParaRPr lang="fr-CA" noProof="0"/>
          </a:p>
        </p:txBody>
      </p:sp>
      <p:sp>
        <p:nvSpPr>
          <p:cNvPr id="4" name="ZoneTexte 3"/>
          <p:cNvSpPr txBox="1"/>
          <p:nvPr/>
        </p:nvSpPr>
        <p:spPr>
          <a:xfrm>
            <a:off x="3352800" y="5181600"/>
            <a:ext cx="3886200" cy="261610"/>
          </a:xfrm>
          <a:prstGeom prst="rect">
            <a:avLst/>
          </a:prstGeom>
          <a:noFill/>
        </p:spPr>
        <p:txBody>
          <a:bodyPr wrap="square" rtlCol="0">
            <a:normAutofit/>
          </a:bodyPr>
          <a:lstStyle/>
          <a:p>
            <a:r>
              <a:rPr lang="fr-CA" sz="1100" noProof="0">
                <a:latin typeface="Calibri" panose="020F0502020204030204" pitchFamily="34" charset="0"/>
                <a:cs typeface="Calibri" panose="020F0502020204030204" pitchFamily="34" charset="0"/>
              </a:rPr>
              <a:t>https://www.opq.org/nouvelles/utilisation-securitaire-clozapine/</a:t>
            </a:r>
          </a:p>
        </p:txBody>
      </p:sp>
      <p:sp>
        <p:nvSpPr>
          <p:cNvPr id="5" name="Espace réservé du numéro de diapositive 4">
            <a:extLst>
              <a:ext uri="{FF2B5EF4-FFF2-40B4-BE49-F238E27FC236}">
                <a16:creationId xmlns:a16="http://schemas.microsoft.com/office/drawing/2014/main" id="{E9F3B70F-29B5-7B58-917B-A2E4DD026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798944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5800" y="412202"/>
            <a:ext cx="10344149" cy="1271695"/>
          </a:xfrm>
          <a:prstGeom prst="rect">
            <a:avLst/>
          </a:prstGeom>
        </p:spPr>
        <p:txBody>
          <a:bodyPr vert="horz" wrap="square" lIns="0" tIns="310896" rIns="0" bIns="0" rtlCol="0">
            <a:normAutofit/>
          </a:bodyPr>
          <a:lstStyle/>
          <a:p>
            <a:pPr marL="4417060" marR="5080" indent="-4316095">
              <a:lnSpc>
                <a:spcPts val="3900"/>
              </a:lnSpc>
              <a:spcBef>
                <a:spcPts val="585"/>
              </a:spcBef>
            </a:pPr>
            <a:r>
              <a:rPr lang="fr-CA" sz="2800" b="1" noProof="0"/>
              <a:t>Exigences de l’OPQ :Utilisation sécuritaire de la clozapine OPQ: dépêche 08- 03-2023</a:t>
            </a:r>
          </a:p>
        </p:txBody>
      </p:sp>
      <p:grpSp>
        <p:nvGrpSpPr>
          <p:cNvPr id="3" name="object 3"/>
          <p:cNvGrpSpPr/>
          <p:nvPr/>
        </p:nvGrpSpPr>
        <p:grpSpPr>
          <a:xfrm>
            <a:off x="842962" y="1800161"/>
            <a:ext cx="10516235" cy="481330"/>
            <a:chOff x="842962" y="1800161"/>
            <a:chExt cx="10516235" cy="481330"/>
          </a:xfrm>
        </p:grpSpPr>
        <p:sp>
          <p:nvSpPr>
            <p:cNvPr id="4" name="object 4"/>
            <p:cNvSpPr/>
            <p:nvPr/>
          </p:nvSpPr>
          <p:spPr>
            <a:xfrm>
              <a:off x="842962" y="1833625"/>
              <a:ext cx="10516235" cy="0"/>
            </a:xfrm>
            <a:custGeom>
              <a:avLst/>
              <a:gdLst/>
              <a:ahLst/>
              <a:cxnLst/>
              <a:rect l="l" t="t" r="r" b="b"/>
              <a:pathLst>
                <a:path w="10516235">
                  <a:moveTo>
                    <a:pt x="0" y="0"/>
                  </a:moveTo>
                  <a:lnTo>
                    <a:pt x="10515663" y="0"/>
                  </a:lnTo>
                </a:path>
              </a:pathLst>
            </a:custGeom>
            <a:ln w="12700">
              <a:solidFill>
                <a:srgbClr val="EC7C30"/>
              </a:solidFill>
            </a:ln>
          </p:spPr>
          <p:txBody>
            <a:bodyPr wrap="square" lIns="0" tIns="0" rIns="0" bIns="0" rtlCol="0"/>
            <a:lstStyle/>
            <a:p>
              <a:endParaRPr lang="fr-CA" noProof="0"/>
            </a:p>
          </p:txBody>
        </p:sp>
        <p:pic>
          <p:nvPicPr>
            <p:cNvPr id="5" name="object 5"/>
            <p:cNvPicPr/>
            <p:nvPr/>
          </p:nvPicPr>
          <p:blipFill>
            <a:blip r:embed="rId3" cstate="print"/>
            <a:stretch>
              <a:fillRect/>
            </a:stretch>
          </p:blipFill>
          <p:spPr>
            <a:xfrm>
              <a:off x="2686050" y="1800161"/>
              <a:ext cx="442912" cy="481012"/>
            </a:xfrm>
            <a:prstGeom prst="rect">
              <a:avLst/>
            </a:prstGeom>
          </p:spPr>
        </p:pic>
      </p:grpSp>
      <p:sp>
        <p:nvSpPr>
          <p:cNvPr id="6" name="object 6"/>
          <p:cNvSpPr/>
          <p:nvPr/>
        </p:nvSpPr>
        <p:spPr>
          <a:xfrm>
            <a:off x="842962" y="3281426"/>
            <a:ext cx="10516235" cy="0"/>
          </a:xfrm>
          <a:custGeom>
            <a:avLst/>
            <a:gdLst/>
            <a:ahLst/>
            <a:cxnLst/>
            <a:rect l="l" t="t" r="r" b="b"/>
            <a:pathLst>
              <a:path w="10516235">
                <a:moveTo>
                  <a:pt x="0" y="0"/>
                </a:moveTo>
                <a:lnTo>
                  <a:pt x="10515663" y="0"/>
                </a:lnTo>
              </a:path>
            </a:pathLst>
          </a:custGeom>
          <a:ln w="12700">
            <a:solidFill>
              <a:srgbClr val="EC7C30"/>
            </a:solidFill>
          </a:ln>
        </p:spPr>
        <p:txBody>
          <a:bodyPr wrap="square" lIns="0" tIns="0" rIns="0" bIns="0" rtlCol="0"/>
          <a:lstStyle/>
          <a:p>
            <a:endParaRPr lang="fr-CA" noProof="0"/>
          </a:p>
        </p:txBody>
      </p:sp>
      <p:sp>
        <p:nvSpPr>
          <p:cNvPr id="7" name="object 7"/>
          <p:cNvSpPr/>
          <p:nvPr/>
        </p:nvSpPr>
        <p:spPr>
          <a:xfrm>
            <a:off x="842962" y="4738751"/>
            <a:ext cx="10516235" cy="0"/>
          </a:xfrm>
          <a:custGeom>
            <a:avLst/>
            <a:gdLst/>
            <a:ahLst/>
            <a:cxnLst/>
            <a:rect l="l" t="t" r="r" b="b"/>
            <a:pathLst>
              <a:path w="10516235">
                <a:moveTo>
                  <a:pt x="0" y="0"/>
                </a:moveTo>
                <a:lnTo>
                  <a:pt x="10515663" y="0"/>
                </a:lnTo>
              </a:path>
            </a:pathLst>
          </a:custGeom>
          <a:ln w="12700">
            <a:solidFill>
              <a:srgbClr val="EC7C30"/>
            </a:solidFill>
          </a:ln>
        </p:spPr>
        <p:txBody>
          <a:bodyPr wrap="square" lIns="0" tIns="0" rIns="0" bIns="0" rtlCol="0"/>
          <a:lstStyle/>
          <a:p>
            <a:endParaRPr lang="fr-CA" noProof="0"/>
          </a:p>
        </p:txBody>
      </p:sp>
      <p:sp>
        <p:nvSpPr>
          <p:cNvPr id="8" name="object 8"/>
          <p:cNvSpPr txBox="1"/>
          <p:nvPr/>
        </p:nvSpPr>
        <p:spPr>
          <a:xfrm>
            <a:off x="894714" y="1851342"/>
            <a:ext cx="10313035" cy="4007379"/>
          </a:xfrm>
          <a:prstGeom prst="rect">
            <a:avLst/>
          </a:prstGeom>
        </p:spPr>
        <p:txBody>
          <a:bodyPr vert="horz" wrap="square" lIns="0" tIns="36195" rIns="0" bIns="0" rtlCol="0">
            <a:normAutofit/>
          </a:bodyPr>
          <a:lstStyle/>
          <a:p>
            <a:pPr marL="12700" marR="24765" algn="just">
              <a:lnSpc>
                <a:spcPct val="91500"/>
              </a:lnSpc>
              <a:spcBef>
                <a:spcPts val="285"/>
              </a:spcBef>
            </a:pPr>
            <a:r>
              <a:rPr lang="fr-CA" sz="1800" spc="-200" noProof="0">
                <a:latin typeface="Arial"/>
                <a:cs typeface="Arial"/>
              </a:rPr>
              <a:t>La</a:t>
            </a:r>
            <a:r>
              <a:rPr lang="fr-CA" sz="1800" spc="-95" noProof="0">
                <a:latin typeface="Arial"/>
                <a:cs typeface="Arial"/>
              </a:rPr>
              <a:t> clozapine</a:t>
            </a:r>
            <a:r>
              <a:rPr lang="fr-CA" sz="1800" spc="-50" noProof="0">
                <a:latin typeface="Arial"/>
                <a:cs typeface="Arial"/>
              </a:rPr>
              <a:t> </a:t>
            </a:r>
            <a:r>
              <a:rPr lang="fr-CA" sz="1800" spc="-95" noProof="0">
                <a:latin typeface="Arial"/>
                <a:cs typeface="Arial"/>
              </a:rPr>
              <a:t>(Clozaril</a:t>
            </a:r>
            <a:r>
              <a:rPr lang="fr-CA" sz="1800" spc="795" noProof="0">
                <a:latin typeface="Arial"/>
                <a:cs typeface="Arial"/>
              </a:rPr>
              <a:t> </a:t>
            </a:r>
            <a:r>
              <a:rPr lang="fr-CA" sz="1800" spc="-55" noProof="0">
                <a:latin typeface="Arial"/>
                <a:cs typeface="Arial"/>
              </a:rPr>
              <a:t>)</a:t>
            </a:r>
            <a:r>
              <a:rPr lang="fr-CA" sz="1800" spc="-75" noProof="0">
                <a:latin typeface="Arial"/>
                <a:cs typeface="Arial"/>
              </a:rPr>
              <a:t> </a:t>
            </a:r>
            <a:r>
              <a:rPr lang="fr-CA" sz="1800" spc="-80" noProof="0">
                <a:latin typeface="Arial"/>
                <a:cs typeface="Arial"/>
              </a:rPr>
              <a:t>est</a:t>
            </a:r>
            <a:r>
              <a:rPr lang="fr-CA" sz="1800" spc="-130" noProof="0">
                <a:latin typeface="Arial"/>
                <a:cs typeface="Arial"/>
              </a:rPr>
              <a:t> </a:t>
            </a:r>
            <a:r>
              <a:rPr lang="fr-CA" sz="1800" spc="-55" noProof="0">
                <a:latin typeface="Arial"/>
                <a:cs typeface="Arial"/>
              </a:rPr>
              <a:t>indiquée</a:t>
            </a:r>
            <a:r>
              <a:rPr lang="fr-CA" sz="1800" spc="-120" noProof="0">
                <a:latin typeface="Arial"/>
                <a:cs typeface="Arial"/>
              </a:rPr>
              <a:t> </a:t>
            </a:r>
            <a:r>
              <a:rPr lang="fr-CA" sz="1800" spc="-114" noProof="0">
                <a:latin typeface="Arial"/>
                <a:cs typeface="Arial"/>
              </a:rPr>
              <a:t>dans</a:t>
            </a:r>
            <a:r>
              <a:rPr lang="fr-CA" sz="1800" spc="-85" noProof="0">
                <a:latin typeface="Arial"/>
                <a:cs typeface="Arial"/>
              </a:rPr>
              <a:t> </a:t>
            </a:r>
            <a:r>
              <a:rPr lang="fr-CA" sz="1800" spc="-70" noProof="0">
                <a:latin typeface="Arial"/>
                <a:cs typeface="Arial"/>
              </a:rPr>
              <a:t>le</a:t>
            </a:r>
            <a:r>
              <a:rPr lang="fr-CA" sz="1800" spc="-125" noProof="0">
                <a:latin typeface="Arial"/>
                <a:cs typeface="Arial"/>
              </a:rPr>
              <a:t> </a:t>
            </a:r>
            <a:r>
              <a:rPr lang="fr-CA" sz="1800" spc="-20" noProof="0">
                <a:latin typeface="Arial"/>
                <a:cs typeface="Arial"/>
              </a:rPr>
              <a:t>traitement</a:t>
            </a:r>
            <a:r>
              <a:rPr lang="fr-CA" sz="1800" spc="-130" noProof="0">
                <a:latin typeface="Arial"/>
                <a:cs typeface="Arial"/>
              </a:rPr>
              <a:t> </a:t>
            </a:r>
            <a:r>
              <a:rPr lang="fr-CA" sz="1800" spc="-75" noProof="0">
                <a:latin typeface="Arial"/>
                <a:cs typeface="Arial"/>
              </a:rPr>
              <a:t>de</a:t>
            </a:r>
            <a:r>
              <a:rPr lang="fr-CA" sz="1800" spc="-125" noProof="0">
                <a:latin typeface="Arial"/>
                <a:cs typeface="Arial"/>
              </a:rPr>
              <a:t> </a:t>
            </a:r>
            <a:r>
              <a:rPr lang="fr-CA" sz="1800" spc="-85" noProof="0">
                <a:latin typeface="Arial"/>
                <a:cs typeface="Arial"/>
              </a:rPr>
              <a:t>la</a:t>
            </a:r>
            <a:r>
              <a:rPr lang="fr-CA" sz="1800" spc="-95" noProof="0">
                <a:latin typeface="Arial"/>
                <a:cs typeface="Arial"/>
              </a:rPr>
              <a:t> </a:t>
            </a:r>
            <a:r>
              <a:rPr lang="fr-CA" sz="1800" spc="-85" noProof="0">
                <a:latin typeface="Arial"/>
                <a:cs typeface="Arial"/>
              </a:rPr>
              <a:t>schizophrénie</a:t>
            </a:r>
            <a:r>
              <a:rPr lang="fr-CA" sz="1800" spc="-125" noProof="0">
                <a:latin typeface="Arial"/>
                <a:cs typeface="Arial"/>
              </a:rPr>
              <a:t> </a:t>
            </a:r>
            <a:r>
              <a:rPr lang="fr-CA" sz="1800" spc="-50" noProof="0">
                <a:latin typeface="Arial"/>
                <a:cs typeface="Arial"/>
              </a:rPr>
              <a:t>réfractaire.</a:t>
            </a:r>
            <a:r>
              <a:rPr lang="fr-CA" sz="1800" spc="-130" noProof="0">
                <a:latin typeface="Arial"/>
                <a:cs typeface="Arial"/>
              </a:rPr>
              <a:t> </a:t>
            </a:r>
            <a:r>
              <a:rPr lang="fr-CA" sz="1800" spc="-100" noProof="0">
                <a:latin typeface="Arial"/>
                <a:cs typeface="Arial"/>
              </a:rPr>
              <a:t>Elle</a:t>
            </a:r>
            <a:r>
              <a:rPr lang="fr-CA" sz="1800" spc="-125" noProof="0">
                <a:latin typeface="Arial"/>
                <a:cs typeface="Arial"/>
              </a:rPr>
              <a:t> </a:t>
            </a:r>
            <a:r>
              <a:rPr lang="fr-CA" sz="1800" spc="-60" noProof="0">
                <a:latin typeface="Arial"/>
                <a:cs typeface="Arial"/>
              </a:rPr>
              <a:t>comporte</a:t>
            </a:r>
            <a:r>
              <a:rPr lang="fr-CA" sz="1800" spc="-50" noProof="0">
                <a:latin typeface="Arial"/>
                <a:cs typeface="Arial"/>
              </a:rPr>
              <a:t> </a:t>
            </a:r>
            <a:r>
              <a:rPr lang="fr-CA" sz="1800" spc="-45" noProof="0">
                <a:latin typeface="Arial"/>
                <a:cs typeface="Arial"/>
              </a:rPr>
              <a:t>toutefois</a:t>
            </a:r>
            <a:r>
              <a:rPr lang="fr-CA" sz="1800" spc="-110" noProof="0">
                <a:latin typeface="Arial"/>
                <a:cs typeface="Arial"/>
              </a:rPr>
              <a:t> </a:t>
            </a:r>
            <a:r>
              <a:rPr lang="fr-CA" sz="1800" spc="-35" noProof="0">
                <a:latin typeface="Arial"/>
                <a:cs typeface="Arial"/>
              </a:rPr>
              <a:t>d’importants</a:t>
            </a:r>
            <a:r>
              <a:rPr lang="fr-CA" sz="1800" spc="-160" noProof="0">
                <a:latin typeface="Arial"/>
                <a:cs typeface="Arial"/>
              </a:rPr>
              <a:t> </a:t>
            </a:r>
            <a:r>
              <a:rPr lang="fr-CA" sz="1800" spc="-85" noProof="0">
                <a:latin typeface="Arial"/>
                <a:cs typeface="Arial"/>
              </a:rPr>
              <a:t>risques</a:t>
            </a:r>
            <a:r>
              <a:rPr lang="fr-CA" sz="1800" spc="-80" noProof="0">
                <a:latin typeface="Arial"/>
                <a:cs typeface="Arial"/>
              </a:rPr>
              <a:t> </a:t>
            </a:r>
            <a:r>
              <a:rPr lang="fr-CA" sz="1800" spc="-85" noProof="0">
                <a:latin typeface="Arial"/>
                <a:cs typeface="Arial"/>
              </a:rPr>
              <a:t>d’agranulocytose,</a:t>
            </a:r>
            <a:r>
              <a:rPr lang="fr-CA" sz="1800" spc="-125" noProof="0">
                <a:latin typeface="Arial"/>
                <a:cs typeface="Arial"/>
              </a:rPr>
              <a:t> </a:t>
            </a:r>
            <a:r>
              <a:rPr lang="fr-CA" sz="1800" spc="-90" noProof="0">
                <a:latin typeface="Arial"/>
                <a:cs typeface="Arial"/>
              </a:rPr>
              <a:t>les</a:t>
            </a:r>
            <a:r>
              <a:rPr lang="fr-CA" sz="1800" spc="-80" noProof="0">
                <a:latin typeface="Arial"/>
                <a:cs typeface="Arial"/>
              </a:rPr>
              <a:t> </a:t>
            </a:r>
            <a:r>
              <a:rPr lang="fr-CA" sz="1800" spc="-60" noProof="0">
                <a:latin typeface="Arial"/>
                <a:cs typeface="Arial"/>
              </a:rPr>
              <a:t>patients</a:t>
            </a:r>
            <a:r>
              <a:rPr lang="fr-CA" sz="1800" spc="-90" noProof="0">
                <a:latin typeface="Arial"/>
                <a:cs typeface="Arial"/>
              </a:rPr>
              <a:t> </a:t>
            </a:r>
            <a:r>
              <a:rPr lang="fr-CA" sz="1800" spc="-45" noProof="0">
                <a:latin typeface="Arial"/>
                <a:cs typeface="Arial"/>
              </a:rPr>
              <a:t>qui</a:t>
            </a:r>
            <a:r>
              <a:rPr lang="fr-CA" sz="1800" spc="-90" noProof="0">
                <a:latin typeface="Arial"/>
                <a:cs typeface="Arial"/>
              </a:rPr>
              <a:t> </a:t>
            </a:r>
            <a:r>
              <a:rPr lang="fr-CA" sz="1800" spc="-20" noProof="0">
                <a:latin typeface="Arial"/>
                <a:cs typeface="Arial"/>
              </a:rPr>
              <a:t>l’utilisent</a:t>
            </a:r>
            <a:r>
              <a:rPr lang="fr-CA" sz="1800" spc="-55" noProof="0">
                <a:latin typeface="Arial"/>
                <a:cs typeface="Arial"/>
              </a:rPr>
              <a:t> doivent </a:t>
            </a:r>
            <a:r>
              <a:rPr lang="fr-CA" sz="1800" spc="-80" noProof="0">
                <a:latin typeface="Arial"/>
                <a:cs typeface="Arial"/>
              </a:rPr>
              <a:t>donc</a:t>
            </a:r>
            <a:r>
              <a:rPr lang="fr-CA" sz="1800" spc="-140" noProof="0">
                <a:latin typeface="Arial"/>
                <a:cs typeface="Arial"/>
              </a:rPr>
              <a:t> </a:t>
            </a:r>
            <a:r>
              <a:rPr lang="fr-CA" sz="1800" spc="-30" noProof="0">
                <a:latin typeface="Arial"/>
                <a:cs typeface="Arial"/>
              </a:rPr>
              <a:t>être</a:t>
            </a:r>
            <a:r>
              <a:rPr lang="fr-CA" sz="1800" spc="-50" noProof="0">
                <a:latin typeface="Arial"/>
                <a:cs typeface="Arial"/>
              </a:rPr>
              <a:t> </a:t>
            </a:r>
            <a:r>
              <a:rPr lang="fr-CA" sz="1800" spc="-60" noProof="0">
                <a:latin typeface="Arial"/>
                <a:cs typeface="Arial"/>
              </a:rPr>
              <a:t>régulièrement</a:t>
            </a:r>
            <a:r>
              <a:rPr lang="fr-CA" sz="1800" spc="-130" noProof="0">
                <a:latin typeface="Arial"/>
                <a:cs typeface="Arial"/>
              </a:rPr>
              <a:t> </a:t>
            </a:r>
            <a:r>
              <a:rPr lang="fr-CA" sz="1800" spc="-90" noProof="0">
                <a:latin typeface="Arial"/>
                <a:cs typeface="Arial"/>
              </a:rPr>
              <a:t>soumis</a:t>
            </a:r>
            <a:r>
              <a:rPr lang="fr-CA" sz="1800" spc="-85" noProof="0">
                <a:latin typeface="Arial"/>
                <a:cs typeface="Arial"/>
              </a:rPr>
              <a:t> </a:t>
            </a:r>
            <a:r>
              <a:rPr lang="fr-CA" sz="1800" spc="-140" noProof="0">
                <a:latin typeface="Arial"/>
                <a:cs typeface="Arial"/>
              </a:rPr>
              <a:t>à</a:t>
            </a:r>
            <a:r>
              <a:rPr lang="fr-CA" sz="1800" spc="-165" noProof="0">
                <a:latin typeface="Arial"/>
                <a:cs typeface="Arial"/>
              </a:rPr>
              <a:t> </a:t>
            </a:r>
            <a:r>
              <a:rPr lang="fr-CA" sz="1800" spc="-120" noProof="0">
                <a:latin typeface="Arial"/>
                <a:cs typeface="Arial"/>
              </a:rPr>
              <a:t>des</a:t>
            </a:r>
            <a:r>
              <a:rPr lang="fr-CA" sz="1800" spc="-85" noProof="0">
                <a:latin typeface="Arial"/>
                <a:cs typeface="Arial"/>
              </a:rPr>
              <a:t> </a:t>
            </a:r>
            <a:r>
              <a:rPr lang="fr-CA" sz="1800" spc="-125" noProof="0">
                <a:latin typeface="Arial"/>
                <a:cs typeface="Arial"/>
              </a:rPr>
              <a:t>analyses</a:t>
            </a:r>
            <a:r>
              <a:rPr lang="fr-CA" sz="1800" spc="-80" noProof="0">
                <a:latin typeface="Arial"/>
                <a:cs typeface="Arial"/>
              </a:rPr>
              <a:t> </a:t>
            </a:r>
            <a:r>
              <a:rPr lang="fr-CA" sz="1800" spc="-75" noProof="0">
                <a:latin typeface="Arial"/>
                <a:cs typeface="Arial"/>
              </a:rPr>
              <a:t>hématologiques.</a:t>
            </a:r>
            <a:r>
              <a:rPr lang="fr-CA" sz="1800" spc="-130" noProof="0">
                <a:latin typeface="Arial"/>
                <a:cs typeface="Arial"/>
              </a:rPr>
              <a:t> </a:t>
            </a:r>
            <a:r>
              <a:rPr lang="fr-CA" sz="1800" spc="-135" noProof="0">
                <a:latin typeface="Arial"/>
                <a:cs typeface="Arial"/>
              </a:rPr>
              <a:t>Comme</a:t>
            </a:r>
            <a:r>
              <a:rPr lang="fr-CA" sz="1800" spc="-125" noProof="0">
                <a:latin typeface="Arial"/>
                <a:cs typeface="Arial"/>
              </a:rPr>
              <a:t> </a:t>
            </a:r>
            <a:r>
              <a:rPr lang="fr-CA" sz="1800" spc="-80" noProof="0">
                <a:latin typeface="Arial"/>
                <a:cs typeface="Arial"/>
              </a:rPr>
              <a:t>pharmacien,</a:t>
            </a:r>
            <a:r>
              <a:rPr lang="fr-CA" sz="1800" spc="-55" noProof="0">
                <a:latin typeface="Arial"/>
                <a:cs typeface="Arial"/>
              </a:rPr>
              <a:t> </a:t>
            </a:r>
            <a:r>
              <a:rPr lang="fr-CA" sz="1800" spc="-105" noProof="0">
                <a:latin typeface="Arial"/>
                <a:cs typeface="Arial"/>
              </a:rPr>
              <a:t>vous</a:t>
            </a:r>
            <a:r>
              <a:rPr lang="fr-CA" sz="1800" spc="-85" noProof="0">
                <a:latin typeface="Arial"/>
                <a:cs typeface="Arial"/>
              </a:rPr>
              <a:t> </a:t>
            </a:r>
            <a:r>
              <a:rPr lang="fr-CA" sz="1800" spc="-120" noProof="0">
                <a:latin typeface="Arial"/>
                <a:cs typeface="Arial"/>
              </a:rPr>
              <a:t>aurez</a:t>
            </a:r>
            <a:r>
              <a:rPr lang="fr-CA" sz="1800" spc="-90" noProof="0">
                <a:latin typeface="Arial"/>
                <a:cs typeface="Arial"/>
              </a:rPr>
              <a:t> </a:t>
            </a:r>
            <a:r>
              <a:rPr lang="fr-CA" sz="1800" spc="-50" noProof="0">
                <a:latin typeface="Arial"/>
                <a:cs typeface="Arial"/>
              </a:rPr>
              <a:t>un</a:t>
            </a:r>
            <a:r>
              <a:rPr lang="fr-CA" sz="1800" spc="-100" noProof="0">
                <a:latin typeface="Arial"/>
                <a:cs typeface="Arial"/>
              </a:rPr>
              <a:t> </a:t>
            </a:r>
            <a:r>
              <a:rPr lang="fr-CA" sz="1800" spc="-45" noProof="0">
                <a:latin typeface="Arial"/>
                <a:cs typeface="Arial"/>
              </a:rPr>
              <a:t>rôle</a:t>
            </a:r>
            <a:r>
              <a:rPr lang="fr-CA" sz="1800" spc="-125" noProof="0">
                <a:latin typeface="Arial"/>
                <a:cs typeface="Arial"/>
              </a:rPr>
              <a:t> </a:t>
            </a:r>
            <a:r>
              <a:rPr lang="fr-CA" sz="1800" spc="-75" noProof="0">
                <a:latin typeface="Arial"/>
                <a:cs typeface="Arial"/>
              </a:rPr>
              <a:t>de</a:t>
            </a:r>
            <a:r>
              <a:rPr lang="fr-CA" sz="1800" spc="-125" noProof="0">
                <a:latin typeface="Arial"/>
                <a:cs typeface="Arial"/>
              </a:rPr>
              <a:t> </a:t>
            </a:r>
            <a:r>
              <a:rPr lang="fr-CA" sz="1800" spc="-60" noProof="0">
                <a:latin typeface="Arial"/>
                <a:cs typeface="Arial"/>
              </a:rPr>
              <a:t>suivi</a:t>
            </a:r>
            <a:r>
              <a:rPr lang="fr-CA" sz="1800" spc="-90" noProof="0">
                <a:latin typeface="Arial"/>
                <a:cs typeface="Arial"/>
              </a:rPr>
              <a:t> </a:t>
            </a:r>
            <a:r>
              <a:rPr lang="fr-CA" sz="1800" spc="-25" noProof="0">
                <a:latin typeface="Arial"/>
                <a:cs typeface="Arial"/>
              </a:rPr>
              <a:t>important</a:t>
            </a:r>
            <a:r>
              <a:rPr lang="fr-CA" sz="1800" spc="-130" noProof="0">
                <a:latin typeface="Arial"/>
                <a:cs typeface="Arial"/>
              </a:rPr>
              <a:t> </a:t>
            </a:r>
            <a:r>
              <a:rPr lang="fr-CA" sz="1800" spc="-140" noProof="0">
                <a:latin typeface="Arial"/>
                <a:cs typeface="Arial"/>
              </a:rPr>
              <a:t>à</a:t>
            </a:r>
            <a:r>
              <a:rPr lang="fr-CA" sz="1800" spc="-95" noProof="0">
                <a:latin typeface="Arial"/>
                <a:cs typeface="Arial"/>
              </a:rPr>
              <a:t> </a:t>
            </a:r>
            <a:r>
              <a:rPr lang="fr-CA" sz="1800" spc="-40" noProof="0">
                <a:latin typeface="Arial"/>
                <a:cs typeface="Arial"/>
              </a:rPr>
              <a:t>jouer</a:t>
            </a:r>
            <a:r>
              <a:rPr lang="fr-CA" sz="1800" spc="-80" noProof="0">
                <a:latin typeface="Arial"/>
                <a:cs typeface="Arial"/>
              </a:rPr>
              <a:t> </a:t>
            </a:r>
            <a:r>
              <a:rPr lang="fr-CA" sz="1800" spc="-40" noProof="0">
                <a:latin typeface="Arial"/>
                <a:cs typeface="Arial"/>
              </a:rPr>
              <a:t>pour</a:t>
            </a:r>
            <a:r>
              <a:rPr lang="fr-CA" sz="1800" spc="-155" noProof="0">
                <a:latin typeface="Arial"/>
                <a:cs typeface="Arial"/>
              </a:rPr>
              <a:t> </a:t>
            </a:r>
            <a:r>
              <a:rPr lang="fr-CA" sz="1800" spc="-105" noProof="0">
                <a:latin typeface="Arial"/>
                <a:cs typeface="Arial"/>
              </a:rPr>
              <a:t>vos</a:t>
            </a:r>
            <a:r>
              <a:rPr lang="fr-CA" sz="1800" spc="-85" noProof="0">
                <a:latin typeface="Arial"/>
                <a:cs typeface="Arial"/>
              </a:rPr>
              <a:t> </a:t>
            </a:r>
            <a:r>
              <a:rPr lang="fr-CA" sz="1800" spc="-60" noProof="0">
                <a:latin typeface="Arial"/>
                <a:cs typeface="Arial"/>
              </a:rPr>
              <a:t>patients</a:t>
            </a:r>
            <a:r>
              <a:rPr lang="fr-CA" sz="1800" spc="-40" noProof="0">
                <a:latin typeface="Arial"/>
                <a:cs typeface="Arial"/>
              </a:rPr>
              <a:t> </a:t>
            </a:r>
            <a:r>
              <a:rPr lang="fr-CA" sz="1800" spc="-45" noProof="0">
                <a:latin typeface="Arial"/>
                <a:cs typeface="Arial"/>
              </a:rPr>
              <a:t>qui</a:t>
            </a:r>
            <a:r>
              <a:rPr lang="fr-CA" sz="1800" spc="-90" noProof="0">
                <a:latin typeface="Arial"/>
                <a:cs typeface="Arial"/>
              </a:rPr>
              <a:t> </a:t>
            </a:r>
            <a:r>
              <a:rPr lang="fr-CA" sz="1800" spc="-50" noProof="0">
                <a:latin typeface="Arial"/>
                <a:cs typeface="Arial"/>
              </a:rPr>
              <a:t>prennent</a:t>
            </a:r>
            <a:r>
              <a:rPr lang="fr-CA" sz="1800" spc="-55" noProof="0">
                <a:latin typeface="Arial"/>
                <a:cs typeface="Arial"/>
              </a:rPr>
              <a:t> </a:t>
            </a:r>
            <a:r>
              <a:rPr lang="fr-CA" sz="1800" spc="-135" noProof="0">
                <a:latin typeface="Arial"/>
                <a:cs typeface="Arial"/>
              </a:rPr>
              <a:t>ce</a:t>
            </a:r>
            <a:r>
              <a:rPr lang="fr-CA" sz="1800" spc="-125" noProof="0">
                <a:latin typeface="Arial"/>
                <a:cs typeface="Arial"/>
              </a:rPr>
              <a:t> </a:t>
            </a:r>
            <a:r>
              <a:rPr lang="fr-CA" sz="1800" spc="-75" noProof="0">
                <a:latin typeface="Arial"/>
                <a:cs typeface="Arial"/>
              </a:rPr>
              <a:t>médicament.</a:t>
            </a:r>
            <a:endParaRPr lang="fr-CA" sz="1800" noProof="0">
              <a:latin typeface="Arial"/>
              <a:cs typeface="Arial"/>
            </a:endParaRPr>
          </a:p>
          <a:p>
            <a:pPr>
              <a:lnSpc>
                <a:spcPct val="100000"/>
              </a:lnSpc>
              <a:spcBef>
                <a:spcPts val="1445"/>
              </a:spcBef>
            </a:pPr>
            <a:endParaRPr lang="fr-CA" sz="1800" noProof="0">
              <a:latin typeface="Arial"/>
              <a:cs typeface="Arial"/>
            </a:endParaRPr>
          </a:p>
          <a:p>
            <a:pPr marL="12700" marR="9525">
              <a:lnSpc>
                <a:spcPct val="91600"/>
              </a:lnSpc>
            </a:pPr>
            <a:r>
              <a:rPr lang="fr-CA" sz="1800" spc="-170" noProof="0">
                <a:latin typeface="Arial"/>
                <a:cs typeface="Arial"/>
              </a:rPr>
              <a:t>À</a:t>
            </a:r>
            <a:r>
              <a:rPr lang="fr-CA" sz="1800" spc="-100" noProof="0">
                <a:latin typeface="Arial"/>
                <a:cs typeface="Arial"/>
              </a:rPr>
              <a:t> </a:t>
            </a:r>
            <a:r>
              <a:rPr lang="fr-CA" sz="1800" spc="-50" noProof="0">
                <a:latin typeface="Arial"/>
                <a:cs typeface="Arial"/>
              </a:rPr>
              <a:t>la</a:t>
            </a:r>
            <a:r>
              <a:rPr lang="fr-CA" sz="1800" spc="-65" noProof="0">
                <a:latin typeface="Arial"/>
                <a:cs typeface="Arial"/>
              </a:rPr>
              <a:t> </a:t>
            </a:r>
            <a:r>
              <a:rPr lang="fr-CA" sz="1800" spc="-50" noProof="0">
                <a:latin typeface="Arial"/>
                <a:cs typeface="Arial"/>
              </a:rPr>
              <a:t>réception</a:t>
            </a:r>
            <a:r>
              <a:rPr lang="fr-CA" sz="1800" spc="-75" noProof="0">
                <a:latin typeface="Arial"/>
                <a:cs typeface="Arial"/>
              </a:rPr>
              <a:t> </a:t>
            </a:r>
            <a:r>
              <a:rPr lang="fr-CA" sz="1800" spc="-70" noProof="0">
                <a:latin typeface="Arial"/>
                <a:cs typeface="Arial"/>
              </a:rPr>
              <a:t>d’une</a:t>
            </a:r>
            <a:r>
              <a:rPr lang="fr-CA" sz="1800" spc="-100" noProof="0">
                <a:latin typeface="Arial"/>
                <a:cs typeface="Arial"/>
              </a:rPr>
              <a:t> </a:t>
            </a:r>
            <a:r>
              <a:rPr lang="fr-CA" sz="1800" spc="-80" noProof="0">
                <a:latin typeface="Arial"/>
                <a:cs typeface="Arial"/>
              </a:rPr>
              <a:t>ordonnance</a:t>
            </a:r>
            <a:r>
              <a:rPr lang="fr-CA" sz="1800" spc="-100" noProof="0">
                <a:latin typeface="Arial"/>
                <a:cs typeface="Arial"/>
              </a:rPr>
              <a:t> </a:t>
            </a:r>
            <a:r>
              <a:rPr lang="fr-CA" sz="1800" spc="-80" noProof="0">
                <a:latin typeface="Arial"/>
                <a:cs typeface="Arial"/>
              </a:rPr>
              <a:t>de</a:t>
            </a:r>
            <a:r>
              <a:rPr lang="fr-CA" sz="1800" spc="-105" noProof="0">
                <a:latin typeface="Arial"/>
                <a:cs typeface="Arial"/>
              </a:rPr>
              <a:t> </a:t>
            </a:r>
            <a:r>
              <a:rPr lang="fr-CA" sz="1800" spc="-90" noProof="0">
                <a:latin typeface="Arial"/>
                <a:cs typeface="Arial"/>
              </a:rPr>
              <a:t>clozapine,</a:t>
            </a:r>
            <a:r>
              <a:rPr lang="fr-CA" sz="1800" spc="-20" noProof="0">
                <a:latin typeface="Arial"/>
                <a:cs typeface="Arial"/>
              </a:rPr>
              <a:t> </a:t>
            </a:r>
            <a:r>
              <a:rPr lang="fr-CA" sz="1800" spc="-100" noProof="0">
                <a:latin typeface="Arial"/>
                <a:cs typeface="Arial"/>
              </a:rPr>
              <a:t>inscrivez</a:t>
            </a:r>
            <a:r>
              <a:rPr lang="fr-CA" sz="1800" spc="-65" noProof="0">
                <a:latin typeface="Arial"/>
                <a:cs typeface="Arial"/>
              </a:rPr>
              <a:t> </a:t>
            </a:r>
            <a:r>
              <a:rPr lang="fr-CA" sz="1800" spc="-40" noProof="0">
                <a:latin typeface="Arial"/>
                <a:cs typeface="Arial"/>
              </a:rPr>
              <a:t>le</a:t>
            </a:r>
            <a:r>
              <a:rPr lang="fr-CA" sz="1800" spc="-105" noProof="0">
                <a:latin typeface="Arial"/>
                <a:cs typeface="Arial"/>
              </a:rPr>
              <a:t> </a:t>
            </a:r>
            <a:r>
              <a:rPr lang="fr-CA" sz="1800" spc="-35" noProof="0">
                <a:latin typeface="Arial"/>
                <a:cs typeface="Arial"/>
              </a:rPr>
              <a:t>patient,</a:t>
            </a:r>
            <a:r>
              <a:rPr lang="fr-CA" sz="1800" spc="-105" noProof="0">
                <a:latin typeface="Arial"/>
                <a:cs typeface="Arial"/>
              </a:rPr>
              <a:t> </a:t>
            </a:r>
            <a:r>
              <a:rPr lang="fr-CA" sz="1800" spc="-40" noProof="0">
                <a:latin typeface="Arial"/>
                <a:cs typeface="Arial"/>
              </a:rPr>
              <a:t>le</a:t>
            </a:r>
            <a:r>
              <a:rPr lang="fr-CA" sz="1800" spc="-100" noProof="0">
                <a:latin typeface="Arial"/>
                <a:cs typeface="Arial"/>
              </a:rPr>
              <a:t> </a:t>
            </a:r>
            <a:r>
              <a:rPr lang="fr-CA" sz="1800" spc="-60" noProof="0">
                <a:latin typeface="Arial"/>
                <a:cs typeface="Arial"/>
              </a:rPr>
              <a:t>prescripteur</a:t>
            </a:r>
            <a:r>
              <a:rPr lang="fr-CA" sz="1800" spc="-55" noProof="0">
                <a:latin typeface="Arial"/>
                <a:cs typeface="Arial"/>
              </a:rPr>
              <a:t> </a:t>
            </a:r>
            <a:r>
              <a:rPr lang="fr-CA" sz="1800" noProof="0">
                <a:latin typeface="Arial"/>
                <a:cs typeface="Arial"/>
              </a:rPr>
              <a:t>et</a:t>
            </a:r>
            <a:r>
              <a:rPr lang="fr-CA" sz="1800" spc="-110" noProof="0">
                <a:latin typeface="Arial"/>
                <a:cs typeface="Arial"/>
              </a:rPr>
              <a:t> </a:t>
            </a:r>
            <a:r>
              <a:rPr lang="fr-CA" sz="1800" spc="-50" noProof="0">
                <a:latin typeface="Arial"/>
                <a:cs typeface="Arial"/>
              </a:rPr>
              <a:t>la</a:t>
            </a:r>
            <a:r>
              <a:rPr lang="fr-CA" sz="1800" spc="-60" noProof="0">
                <a:latin typeface="Arial"/>
                <a:cs typeface="Arial"/>
              </a:rPr>
              <a:t> </a:t>
            </a:r>
            <a:r>
              <a:rPr lang="fr-CA" sz="1800" spc="-90" noProof="0">
                <a:latin typeface="Arial"/>
                <a:cs typeface="Arial"/>
              </a:rPr>
              <a:t>pharmacie</a:t>
            </a:r>
            <a:r>
              <a:rPr lang="fr-CA" sz="1800" spc="-105" noProof="0">
                <a:latin typeface="Arial"/>
                <a:cs typeface="Arial"/>
              </a:rPr>
              <a:t> </a:t>
            </a:r>
            <a:r>
              <a:rPr lang="fr-CA" sz="1800" spc="-85" noProof="0">
                <a:latin typeface="Arial"/>
                <a:cs typeface="Arial"/>
              </a:rPr>
              <a:t>au</a:t>
            </a:r>
            <a:r>
              <a:rPr lang="fr-CA" sz="1800" spc="-75" noProof="0">
                <a:latin typeface="Arial"/>
                <a:cs typeface="Arial"/>
              </a:rPr>
              <a:t> </a:t>
            </a:r>
            <a:r>
              <a:rPr lang="fr-CA" sz="1800" spc="-105" noProof="0">
                <a:latin typeface="Arial"/>
                <a:cs typeface="Arial"/>
              </a:rPr>
              <a:t>réseau</a:t>
            </a:r>
            <a:r>
              <a:rPr lang="fr-CA" sz="1800" spc="-75" noProof="0">
                <a:latin typeface="Arial"/>
                <a:cs typeface="Arial"/>
              </a:rPr>
              <a:t> </a:t>
            </a:r>
            <a:r>
              <a:rPr lang="fr-CA" sz="1800" spc="-25" noProof="0">
                <a:latin typeface="Arial"/>
                <a:cs typeface="Arial"/>
              </a:rPr>
              <a:t>de </a:t>
            </a:r>
            <a:r>
              <a:rPr lang="fr-CA" sz="1800" spc="-80" noProof="0">
                <a:latin typeface="Arial"/>
                <a:cs typeface="Arial"/>
              </a:rPr>
              <a:t>surveillance</a:t>
            </a:r>
            <a:r>
              <a:rPr lang="fr-CA" sz="1800" spc="-90" noProof="0">
                <a:latin typeface="Arial"/>
                <a:cs typeface="Arial"/>
              </a:rPr>
              <a:t> </a:t>
            </a:r>
            <a:r>
              <a:rPr lang="fr-CA" sz="1800" spc="-55" noProof="0">
                <a:latin typeface="Arial"/>
                <a:cs typeface="Arial"/>
              </a:rPr>
              <a:t>du fabricant.</a:t>
            </a:r>
            <a:r>
              <a:rPr lang="fr-CA" sz="1800" spc="-95" noProof="0">
                <a:latin typeface="Arial"/>
                <a:cs typeface="Arial"/>
              </a:rPr>
              <a:t> Avant</a:t>
            </a:r>
            <a:r>
              <a:rPr lang="fr-CA" sz="1800" spc="-90" noProof="0">
                <a:latin typeface="Arial"/>
                <a:cs typeface="Arial"/>
              </a:rPr>
              <a:t> </a:t>
            </a:r>
            <a:r>
              <a:rPr lang="fr-CA" sz="1800" spc="-80" noProof="0">
                <a:latin typeface="Arial"/>
                <a:cs typeface="Arial"/>
              </a:rPr>
              <a:t>de</a:t>
            </a:r>
            <a:r>
              <a:rPr lang="fr-CA" sz="1800" spc="-90" noProof="0">
                <a:latin typeface="Arial"/>
                <a:cs typeface="Arial"/>
              </a:rPr>
              <a:t> </a:t>
            </a:r>
            <a:r>
              <a:rPr lang="fr-CA" sz="1800" spc="-55" noProof="0">
                <a:latin typeface="Arial"/>
                <a:cs typeface="Arial"/>
              </a:rPr>
              <a:t>servir</a:t>
            </a:r>
            <a:r>
              <a:rPr lang="fr-CA" sz="1800" spc="-114" noProof="0">
                <a:latin typeface="Arial"/>
                <a:cs typeface="Arial"/>
              </a:rPr>
              <a:t> </a:t>
            </a:r>
            <a:r>
              <a:rPr lang="fr-CA" sz="1800" spc="-50" noProof="0">
                <a:latin typeface="Arial"/>
                <a:cs typeface="Arial"/>
              </a:rPr>
              <a:t>la </a:t>
            </a:r>
            <a:r>
              <a:rPr lang="fr-CA" sz="1800" spc="-95" noProof="0">
                <a:latin typeface="Arial"/>
                <a:cs typeface="Arial"/>
              </a:rPr>
              <a:t>clozapine,</a:t>
            </a:r>
            <a:r>
              <a:rPr lang="fr-CA" sz="1800" spc="-85" noProof="0">
                <a:latin typeface="Arial"/>
                <a:cs typeface="Arial"/>
              </a:rPr>
              <a:t> </a:t>
            </a:r>
            <a:r>
              <a:rPr lang="fr-CA" sz="1800" spc="-95" noProof="0">
                <a:latin typeface="Arial"/>
                <a:cs typeface="Arial"/>
              </a:rPr>
              <a:t>prenez</a:t>
            </a:r>
            <a:r>
              <a:rPr lang="fr-CA" sz="1800" spc="-45" noProof="0">
                <a:latin typeface="Arial"/>
                <a:cs typeface="Arial"/>
              </a:rPr>
              <a:t> </a:t>
            </a:r>
            <a:r>
              <a:rPr lang="fr-CA" sz="1800" spc="-120" noProof="0">
                <a:latin typeface="Arial"/>
                <a:cs typeface="Arial"/>
              </a:rPr>
              <a:t>connaissance</a:t>
            </a:r>
            <a:r>
              <a:rPr lang="fr-CA" sz="1800" spc="-85" noProof="0">
                <a:latin typeface="Arial"/>
                <a:cs typeface="Arial"/>
              </a:rPr>
              <a:t> </a:t>
            </a:r>
            <a:r>
              <a:rPr lang="fr-CA" sz="1800" spc="-120" noProof="0">
                <a:latin typeface="Arial"/>
                <a:cs typeface="Arial"/>
              </a:rPr>
              <a:t>des</a:t>
            </a:r>
            <a:r>
              <a:rPr lang="fr-CA" sz="1800" spc="-35" noProof="0">
                <a:latin typeface="Arial"/>
                <a:cs typeface="Arial"/>
              </a:rPr>
              <a:t> </a:t>
            </a:r>
            <a:r>
              <a:rPr lang="fr-CA" sz="1800" spc="-70" noProof="0">
                <a:latin typeface="Arial"/>
                <a:cs typeface="Arial"/>
              </a:rPr>
              <a:t>résultats</a:t>
            </a:r>
            <a:r>
              <a:rPr lang="fr-CA" sz="1800" spc="-45" noProof="0">
                <a:latin typeface="Arial"/>
                <a:cs typeface="Arial"/>
              </a:rPr>
              <a:t> </a:t>
            </a:r>
            <a:r>
              <a:rPr lang="fr-CA" sz="1800" spc="-110" noProof="0">
                <a:latin typeface="Arial"/>
                <a:cs typeface="Arial"/>
              </a:rPr>
              <a:t>d’analyse</a:t>
            </a:r>
            <a:r>
              <a:rPr lang="fr-CA" sz="1800" spc="-5" noProof="0">
                <a:latin typeface="Arial"/>
                <a:cs typeface="Arial"/>
              </a:rPr>
              <a:t> </a:t>
            </a:r>
            <a:r>
              <a:rPr lang="fr-CA" sz="1800" spc="-120" noProof="0">
                <a:latin typeface="Arial"/>
                <a:cs typeface="Arial"/>
              </a:rPr>
              <a:t>sanguines</a:t>
            </a:r>
            <a:r>
              <a:rPr lang="fr-CA" sz="1800" spc="-35" noProof="0">
                <a:latin typeface="Arial"/>
                <a:cs typeface="Arial"/>
              </a:rPr>
              <a:t> </a:t>
            </a:r>
            <a:r>
              <a:rPr lang="fr-CA" sz="1800" spc="-25" noProof="0">
                <a:latin typeface="Arial"/>
                <a:cs typeface="Arial"/>
              </a:rPr>
              <a:t>et </a:t>
            </a:r>
            <a:r>
              <a:rPr lang="fr-CA" sz="1800" spc="-120" noProof="0">
                <a:latin typeface="Arial"/>
                <a:cs typeface="Arial"/>
              </a:rPr>
              <a:t>jugez</a:t>
            </a:r>
            <a:r>
              <a:rPr lang="fr-CA" sz="1800" spc="-60" noProof="0">
                <a:latin typeface="Arial"/>
                <a:cs typeface="Arial"/>
              </a:rPr>
              <a:t> </a:t>
            </a:r>
            <a:r>
              <a:rPr lang="fr-CA" sz="1800" spc="-80" noProof="0">
                <a:latin typeface="Arial"/>
                <a:cs typeface="Arial"/>
              </a:rPr>
              <a:t>de</a:t>
            </a:r>
            <a:r>
              <a:rPr lang="fr-CA" sz="1800" spc="-100" noProof="0">
                <a:latin typeface="Arial"/>
                <a:cs typeface="Arial"/>
              </a:rPr>
              <a:t> </a:t>
            </a:r>
            <a:r>
              <a:rPr lang="fr-CA" sz="1800" spc="-55" noProof="0">
                <a:latin typeface="Arial"/>
                <a:cs typeface="Arial"/>
              </a:rPr>
              <a:t>la</a:t>
            </a:r>
            <a:r>
              <a:rPr lang="fr-CA" sz="1800" spc="-140" noProof="0">
                <a:latin typeface="Arial"/>
                <a:cs typeface="Arial"/>
              </a:rPr>
              <a:t> </a:t>
            </a:r>
            <a:r>
              <a:rPr lang="fr-CA" sz="1800" spc="-90" noProof="0">
                <a:latin typeface="Arial"/>
                <a:cs typeface="Arial"/>
              </a:rPr>
              <a:t>marche</a:t>
            </a:r>
            <a:r>
              <a:rPr lang="fr-CA" sz="1800" spc="-100" noProof="0">
                <a:latin typeface="Arial"/>
                <a:cs typeface="Arial"/>
              </a:rPr>
              <a:t> </a:t>
            </a:r>
            <a:r>
              <a:rPr lang="fr-CA" sz="1800" spc="-140" noProof="0">
                <a:latin typeface="Arial"/>
                <a:cs typeface="Arial"/>
              </a:rPr>
              <a:t>à</a:t>
            </a:r>
            <a:r>
              <a:rPr lang="fr-CA" sz="1800" spc="-65" noProof="0">
                <a:latin typeface="Arial"/>
                <a:cs typeface="Arial"/>
              </a:rPr>
              <a:t> </a:t>
            </a:r>
            <a:r>
              <a:rPr lang="fr-CA" sz="1800" spc="-80" noProof="0">
                <a:latin typeface="Arial"/>
                <a:cs typeface="Arial"/>
              </a:rPr>
              <a:t>suivre</a:t>
            </a:r>
            <a:r>
              <a:rPr lang="fr-CA" sz="1800" spc="-95" noProof="0">
                <a:latin typeface="Arial"/>
                <a:cs typeface="Arial"/>
              </a:rPr>
              <a:t> </a:t>
            </a:r>
            <a:r>
              <a:rPr lang="fr-CA" sz="1800" spc="-90" noProof="0">
                <a:latin typeface="Arial"/>
                <a:cs typeface="Arial"/>
              </a:rPr>
              <a:t>en</a:t>
            </a:r>
            <a:r>
              <a:rPr lang="fr-CA" sz="1800" spc="-70" noProof="0">
                <a:latin typeface="Arial"/>
                <a:cs typeface="Arial"/>
              </a:rPr>
              <a:t> </a:t>
            </a:r>
            <a:r>
              <a:rPr lang="fr-CA" sz="1800" spc="-40" noProof="0">
                <a:latin typeface="Arial"/>
                <a:cs typeface="Arial"/>
              </a:rPr>
              <a:t>fonction</a:t>
            </a:r>
            <a:r>
              <a:rPr lang="fr-CA" sz="1800" spc="-75" noProof="0">
                <a:latin typeface="Arial"/>
                <a:cs typeface="Arial"/>
              </a:rPr>
              <a:t> </a:t>
            </a:r>
            <a:r>
              <a:rPr lang="fr-CA" sz="1800" spc="-80" noProof="0">
                <a:latin typeface="Arial"/>
                <a:cs typeface="Arial"/>
              </a:rPr>
              <a:t>de</a:t>
            </a:r>
            <a:r>
              <a:rPr lang="fr-CA" sz="1800" spc="-95" noProof="0">
                <a:latin typeface="Arial"/>
                <a:cs typeface="Arial"/>
              </a:rPr>
              <a:t> ceux-</a:t>
            </a:r>
            <a:r>
              <a:rPr lang="fr-CA" sz="1800" spc="-65" noProof="0">
                <a:latin typeface="Arial"/>
                <a:cs typeface="Arial"/>
              </a:rPr>
              <a:t>ci,</a:t>
            </a:r>
            <a:r>
              <a:rPr lang="fr-CA" sz="1800" spc="-100" noProof="0">
                <a:latin typeface="Arial"/>
                <a:cs typeface="Arial"/>
              </a:rPr>
              <a:t> </a:t>
            </a:r>
            <a:r>
              <a:rPr lang="fr-CA" sz="1800" spc="-90" noProof="0">
                <a:latin typeface="Arial"/>
                <a:cs typeface="Arial"/>
              </a:rPr>
              <a:t>en</a:t>
            </a:r>
            <a:r>
              <a:rPr lang="fr-CA" sz="1800" spc="-60" noProof="0">
                <a:latin typeface="Arial"/>
                <a:cs typeface="Arial"/>
              </a:rPr>
              <a:t> </a:t>
            </a:r>
            <a:r>
              <a:rPr lang="fr-CA" sz="1800" spc="-110" noProof="0">
                <a:latin typeface="Arial"/>
                <a:cs typeface="Arial"/>
              </a:rPr>
              <a:t>vous</a:t>
            </a:r>
            <a:r>
              <a:rPr lang="fr-CA" sz="1800" spc="-45" noProof="0">
                <a:latin typeface="Arial"/>
                <a:cs typeface="Arial"/>
              </a:rPr>
              <a:t> </a:t>
            </a:r>
            <a:r>
              <a:rPr lang="fr-CA" sz="1800" spc="-55" noProof="0">
                <a:latin typeface="Arial"/>
                <a:cs typeface="Arial"/>
              </a:rPr>
              <a:t>référant</a:t>
            </a:r>
            <a:r>
              <a:rPr lang="fr-CA" sz="1800" spc="-100" noProof="0">
                <a:latin typeface="Arial"/>
                <a:cs typeface="Arial"/>
              </a:rPr>
              <a:t> </a:t>
            </a:r>
            <a:r>
              <a:rPr lang="fr-CA" sz="1800" spc="-95" noProof="0">
                <a:latin typeface="Arial"/>
                <a:cs typeface="Arial"/>
              </a:rPr>
              <a:t>aux</a:t>
            </a:r>
            <a:r>
              <a:rPr lang="fr-CA" sz="1800" spc="-130" noProof="0">
                <a:latin typeface="Arial"/>
                <a:cs typeface="Arial"/>
              </a:rPr>
              <a:t> </a:t>
            </a:r>
            <a:r>
              <a:rPr lang="fr-CA" sz="1800" spc="-110" noProof="0">
                <a:latin typeface="Arial"/>
                <a:cs typeface="Arial"/>
              </a:rPr>
              <a:t>sources</a:t>
            </a:r>
            <a:r>
              <a:rPr lang="fr-CA" sz="1800" spc="-45" noProof="0">
                <a:latin typeface="Arial"/>
                <a:cs typeface="Arial"/>
              </a:rPr>
              <a:t> </a:t>
            </a:r>
            <a:r>
              <a:rPr lang="fr-CA" sz="1800" spc="-30" noProof="0">
                <a:latin typeface="Arial"/>
                <a:cs typeface="Arial"/>
              </a:rPr>
              <a:t>d’information</a:t>
            </a:r>
            <a:r>
              <a:rPr lang="fr-CA" sz="1800" spc="-70" noProof="0">
                <a:latin typeface="Arial"/>
                <a:cs typeface="Arial"/>
              </a:rPr>
              <a:t> fiables</a:t>
            </a:r>
            <a:r>
              <a:rPr lang="fr-CA" sz="1800" spc="-50" noProof="0">
                <a:latin typeface="Arial"/>
                <a:cs typeface="Arial"/>
              </a:rPr>
              <a:t> </a:t>
            </a:r>
            <a:r>
              <a:rPr lang="fr-CA" sz="1800" spc="-25" noProof="0">
                <a:latin typeface="Arial"/>
                <a:cs typeface="Arial"/>
              </a:rPr>
              <a:t>dont</a:t>
            </a:r>
            <a:r>
              <a:rPr lang="fr-CA" sz="1800" spc="-95" noProof="0">
                <a:latin typeface="Arial"/>
                <a:cs typeface="Arial"/>
              </a:rPr>
              <a:t> </a:t>
            </a:r>
            <a:r>
              <a:rPr lang="fr-CA" sz="1800" spc="-25" noProof="0">
                <a:latin typeface="Arial"/>
                <a:cs typeface="Arial"/>
              </a:rPr>
              <a:t>les </a:t>
            </a:r>
            <a:r>
              <a:rPr lang="fr-CA" sz="1800" spc="-90" noProof="0">
                <a:latin typeface="Arial"/>
                <a:cs typeface="Arial"/>
              </a:rPr>
              <a:t>monographies</a:t>
            </a:r>
            <a:r>
              <a:rPr lang="fr-CA" sz="1800" spc="-65" noProof="0">
                <a:latin typeface="Arial"/>
                <a:cs typeface="Arial"/>
              </a:rPr>
              <a:t> </a:t>
            </a:r>
            <a:r>
              <a:rPr lang="fr-CA" sz="1800" spc="-120" noProof="0">
                <a:latin typeface="Arial"/>
                <a:cs typeface="Arial"/>
              </a:rPr>
              <a:t>des</a:t>
            </a:r>
            <a:r>
              <a:rPr lang="fr-CA" sz="1800" spc="-50" noProof="0">
                <a:latin typeface="Arial"/>
                <a:cs typeface="Arial"/>
              </a:rPr>
              <a:t> </a:t>
            </a:r>
            <a:r>
              <a:rPr lang="fr-CA" sz="1800" spc="-55" noProof="0">
                <a:latin typeface="Arial"/>
                <a:cs typeface="Arial"/>
              </a:rPr>
              <a:t>produits.</a:t>
            </a:r>
            <a:r>
              <a:rPr lang="fr-CA" sz="1800" spc="-100" noProof="0">
                <a:latin typeface="Arial"/>
                <a:cs typeface="Arial"/>
              </a:rPr>
              <a:t> </a:t>
            </a:r>
            <a:r>
              <a:rPr lang="fr-CA" sz="1800" spc="-120" noProof="0">
                <a:latin typeface="Arial"/>
                <a:cs typeface="Arial"/>
              </a:rPr>
              <a:t>Au</a:t>
            </a:r>
            <a:r>
              <a:rPr lang="fr-CA" sz="1800" spc="-70" noProof="0">
                <a:latin typeface="Arial"/>
                <a:cs typeface="Arial"/>
              </a:rPr>
              <a:t> </a:t>
            </a:r>
            <a:r>
              <a:rPr lang="fr-CA" sz="1800" spc="-80" noProof="0">
                <a:latin typeface="Arial"/>
                <a:cs typeface="Arial"/>
              </a:rPr>
              <a:t>besoin,</a:t>
            </a:r>
            <a:r>
              <a:rPr lang="fr-CA" sz="1800" spc="-95" noProof="0">
                <a:latin typeface="Arial"/>
                <a:cs typeface="Arial"/>
              </a:rPr>
              <a:t> </a:t>
            </a:r>
            <a:r>
              <a:rPr lang="fr-CA" sz="1800" spc="-90" noProof="0">
                <a:latin typeface="Arial"/>
                <a:cs typeface="Arial"/>
              </a:rPr>
              <a:t>communiquez</a:t>
            </a:r>
            <a:r>
              <a:rPr lang="fr-CA" sz="1800" spc="-60" noProof="0">
                <a:latin typeface="Arial"/>
                <a:cs typeface="Arial"/>
              </a:rPr>
              <a:t> </a:t>
            </a:r>
            <a:r>
              <a:rPr lang="fr-CA" sz="1800" spc="-135" noProof="0">
                <a:latin typeface="Arial"/>
                <a:cs typeface="Arial"/>
              </a:rPr>
              <a:t>avec</a:t>
            </a:r>
            <a:r>
              <a:rPr lang="fr-CA" sz="1800" spc="-110" noProof="0">
                <a:latin typeface="Arial"/>
                <a:cs typeface="Arial"/>
              </a:rPr>
              <a:t> </a:t>
            </a:r>
            <a:r>
              <a:rPr lang="fr-CA" sz="1800" spc="-40" noProof="0">
                <a:latin typeface="Arial"/>
                <a:cs typeface="Arial"/>
              </a:rPr>
              <a:t>le</a:t>
            </a:r>
            <a:r>
              <a:rPr lang="fr-CA" sz="1800" spc="-95" noProof="0">
                <a:latin typeface="Arial"/>
                <a:cs typeface="Arial"/>
              </a:rPr>
              <a:t> </a:t>
            </a:r>
            <a:r>
              <a:rPr lang="fr-CA" sz="1800" spc="-105" noProof="0">
                <a:latin typeface="Arial"/>
                <a:cs typeface="Arial"/>
              </a:rPr>
              <a:t>réseau</a:t>
            </a:r>
            <a:r>
              <a:rPr lang="fr-CA" sz="1800" spc="-70" noProof="0">
                <a:latin typeface="Arial"/>
                <a:cs typeface="Arial"/>
              </a:rPr>
              <a:t> </a:t>
            </a:r>
            <a:r>
              <a:rPr lang="fr-CA" sz="1800" spc="-80" noProof="0">
                <a:latin typeface="Arial"/>
                <a:cs typeface="Arial"/>
              </a:rPr>
              <a:t>de</a:t>
            </a:r>
            <a:r>
              <a:rPr lang="fr-CA" sz="1800" spc="-95" noProof="0">
                <a:latin typeface="Arial"/>
                <a:cs typeface="Arial"/>
              </a:rPr>
              <a:t> </a:t>
            </a:r>
            <a:r>
              <a:rPr lang="fr-CA" sz="1800" spc="-80" noProof="0">
                <a:latin typeface="Arial"/>
                <a:cs typeface="Arial"/>
              </a:rPr>
              <a:t>surveillance</a:t>
            </a:r>
            <a:r>
              <a:rPr lang="fr-CA" sz="1800" spc="-100" noProof="0">
                <a:latin typeface="Arial"/>
                <a:cs typeface="Arial"/>
              </a:rPr>
              <a:t> </a:t>
            </a:r>
            <a:r>
              <a:rPr lang="fr-CA" sz="1800" spc="-45" noProof="0">
                <a:latin typeface="Arial"/>
                <a:cs typeface="Arial"/>
              </a:rPr>
              <a:t>ou</a:t>
            </a:r>
            <a:r>
              <a:rPr lang="fr-CA" sz="1800" spc="-65" noProof="0">
                <a:latin typeface="Arial"/>
                <a:cs typeface="Arial"/>
              </a:rPr>
              <a:t> le</a:t>
            </a:r>
            <a:r>
              <a:rPr lang="fr-CA" sz="1800" spc="-15" noProof="0">
                <a:latin typeface="Arial"/>
                <a:cs typeface="Arial"/>
              </a:rPr>
              <a:t> </a:t>
            </a:r>
            <a:r>
              <a:rPr lang="fr-CA" sz="1800" spc="-10" noProof="0">
                <a:latin typeface="Arial"/>
                <a:cs typeface="Arial"/>
              </a:rPr>
              <a:t>prescripteur.</a:t>
            </a:r>
            <a:endParaRPr lang="fr-CA" sz="1800" noProof="0">
              <a:latin typeface="Arial"/>
              <a:cs typeface="Arial"/>
            </a:endParaRPr>
          </a:p>
          <a:p>
            <a:pPr>
              <a:lnSpc>
                <a:spcPct val="100000"/>
              </a:lnSpc>
              <a:spcBef>
                <a:spcPts val="1445"/>
              </a:spcBef>
            </a:pPr>
            <a:endParaRPr lang="fr-CA" sz="1800" noProof="0">
              <a:latin typeface="Arial"/>
              <a:cs typeface="Arial"/>
            </a:endParaRPr>
          </a:p>
          <a:p>
            <a:pPr marL="12700" marR="5080">
              <a:lnSpc>
                <a:spcPct val="91600"/>
              </a:lnSpc>
              <a:spcBef>
                <a:spcPts val="5"/>
              </a:spcBef>
            </a:pPr>
            <a:r>
              <a:rPr lang="fr-CA" sz="1800" spc="-190" noProof="0">
                <a:latin typeface="Arial"/>
                <a:cs typeface="Arial"/>
              </a:rPr>
              <a:t>Si</a:t>
            </a:r>
            <a:r>
              <a:rPr lang="fr-CA" sz="1800" spc="-70" noProof="0">
                <a:latin typeface="Arial"/>
                <a:cs typeface="Arial"/>
              </a:rPr>
              <a:t> </a:t>
            </a:r>
            <a:r>
              <a:rPr lang="fr-CA" sz="1800" spc="-114" noProof="0">
                <a:latin typeface="Arial"/>
                <a:cs typeface="Arial"/>
              </a:rPr>
              <a:t>vous</a:t>
            </a:r>
            <a:r>
              <a:rPr lang="fr-CA" sz="1800" spc="-40" noProof="0">
                <a:latin typeface="Arial"/>
                <a:cs typeface="Arial"/>
              </a:rPr>
              <a:t> </a:t>
            </a:r>
            <a:r>
              <a:rPr lang="fr-CA" sz="1800" spc="-135" noProof="0">
                <a:latin typeface="Arial"/>
                <a:cs typeface="Arial"/>
              </a:rPr>
              <a:t>devez</a:t>
            </a:r>
            <a:r>
              <a:rPr lang="fr-CA" sz="1800" spc="-50" noProof="0">
                <a:latin typeface="Arial"/>
                <a:cs typeface="Arial"/>
              </a:rPr>
              <a:t> substituer</a:t>
            </a:r>
            <a:r>
              <a:rPr lang="fr-CA" sz="1800" spc="-40" noProof="0">
                <a:latin typeface="Arial"/>
                <a:cs typeface="Arial"/>
              </a:rPr>
              <a:t> </a:t>
            </a:r>
            <a:r>
              <a:rPr lang="fr-CA" sz="1800" spc="-90" noProof="0">
                <a:latin typeface="Arial"/>
                <a:cs typeface="Arial"/>
              </a:rPr>
              <a:t>la</a:t>
            </a:r>
            <a:r>
              <a:rPr lang="fr-CA" sz="1800" spc="-55" noProof="0">
                <a:latin typeface="Arial"/>
                <a:cs typeface="Arial"/>
              </a:rPr>
              <a:t> </a:t>
            </a:r>
            <a:r>
              <a:rPr lang="fr-CA" sz="1800" spc="-30" noProof="0">
                <a:latin typeface="Arial"/>
                <a:cs typeface="Arial"/>
              </a:rPr>
              <a:t>formulation</a:t>
            </a:r>
            <a:r>
              <a:rPr lang="fr-CA" sz="1800" spc="-60" noProof="0">
                <a:latin typeface="Arial"/>
                <a:cs typeface="Arial"/>
              </a:rPr>
              <a:t> </a:t>
            </a:r>
            <a:r>
              <a:rPr lang="fr-CA" sz="1800" spc="-65" noProof="0">
                <a:latin typeface="Arial"/>
                <a:cs typeface="Arial"/>
              </a:rPr>
              <a:t>prescrite,</a:t>
            </a:r>
            <a:r>
              <a:rPr lang="fr-CA" sz="1800" spc="-95" noProof="0">
                <a:latin typeface="Arial"/>
                <a:cs typeface="Arial"/>
              </a:rPr>
              <a:t> </a:t>
            </a:r>
            <a:r>
              <a:rPr lang="fr-CA" sz="1800" spc="-125" noProof="0">
                <a:latin typeface="Arial"/>
                <a:cs typeface="Arial"/>
              </a:rPr>
              <a:t>assurez-</a:t>
            </a:r>
            <a:r>
              <a:rPr lang="fr-CA" sz="1800" spc="-114" noProof="0">
                <a:latin typeface="Arial"/>
                <a:cs typeface="Arial"/>
              </a:rPr>
              <a:t>vous</a:t>
            </a:r>
            <a:r>
              <a:rPr lang="fr-CA" sz="1800" spc="-45" noProof="0">
                <a:latin typeface="Arial"/>
                <a:cs typeface="Arial"/>
              </a:rPr>
              <a:t> </a:t>
            </a:r>
            <a:r>
              <a:rPr lang="fr-CA" sz="1800" spc="-85" noProof="0">
                <a:latin typeface="Arial"/>
                <a:cs typeface="Arial"/>
              </a:rPr>
              <a:t>que </a:t>
            </a:r>
            <a:r>
              <a:rPr lang="fr-CA" sz="1800" spc="-50" noProof="0">
                <a:latin typeface="Arial"/>
                <a:cs typeface="Arial"/>
              </a:rPr>
              <a:t>la </a:t>
            </a:r>
            <a:r>
              <a:rPr lang="fr-CA" sz="1800" spc="-60" noProof="0">
                <a:latin typeface="Arial"/>
                <a:cs typeface="Arial"/>
              </a:rPr>
              <a:t>thérapie</a:t>
            </a:r>
            <a:r>
              <a:rPr lang="fr-CA" sz="1800" spc="-90" noProof="0">
                <a:latin typeface="Arial"/>
                <a:cs typeface="Arial"/>
              </a:rPr>
              <a:t> </a:t>
            </a:r>
            <a:r>
              <a:rPr lang="fr-CA" sz="1800" spc="-95" noProof="0">
                <a:latin typeface="Arial"/>
                <a:cs typeface="Arial"/>
              </a:rPr>
              <a:t>médicamenteuse</a:t>
            </a:r>
            <a:r>
              <a:rPr lang="fr-CA" sz="1800" spc="-85" noProof="0">
                <a:latin typeface="Arial"/>
                <a:cs typeface="Arial"/>
              </a:rPr>
              <a:t> </a:t>
            </a:r>
            <a:r>
              <a:rPr lang="fr-CA" sz="1800" spc="-10" noProof="0">
                <a:latin typeface="Arial"/>
                <a:cs typeface="Arial"/>
              </a:rPr>
              <a:t>demeure </a:t>
            </a:r>
            <a:r>
              <a:rPr lang="fr-CA" sz="1800" spc="-85" noProof="0">
                <a:latin typeface="Arial"/>
                <a:cs typeface="Arial"/>
              </a:rPr>
              <a:t>efficace</a:t>
            </a:r>
            <a:r>
              <a:rPr lang="fr-CA" sz="1800" spc="-30" noProof="0">
                <a:latin typeface="Arial"/>
                <a:cs typeface="Arial"/>
              </a:rPr>
              <a:t> </a:t>
            </a:r>
            <a:r>
              <a:rPr lang="fr-CA" sz="1800" spc="-20" noProof="0">
                <a:latin typeface="Arial"/>
                <a:cs typeface="Arial"/>
              </a:rPr>
              <a:t>et</a:t>
            </a:r>
            <a:r>
              <a:rPr lang="fr-CA" sz="1800" spc="-30" noProof="0">
                <a:latin typeface="Arial"/>
                <a:cs typeface="Arial"/>
              </a:rPr>
              <a:t> </a:t>
            </a:r>
            <a:r>
              <a:rPr lang="fr-CA" sz="1800" spc="-65" noProof="0">
                <a:latin typeface="Arial"/>
                <a:cs typeface="Arial"/>
              </a:rPr>
              <a:t>sécuritaire.</a:t>
            </a:r>
            <a:r>
              <a:rPr lang="fr-CA" sz="1800" spc="-110" noProof="0">
                <a:latin typeface="Arial"/>
                <a:cs typeface="Arial"/>
              </a:rPr>
              <a:t> </a:t>
            </a:r>
            <a:r>
              <a:rPr lang="fr-CA" sz="1800" spc="-114" noProof="0">
                <a:latin typeface="Arial"/>
                <a:cs typeface="Arial"/>
              </a:rPr>
              <a:t>Pour</a:t>
            </a:r>
            <a:r>
              <a:rPr lang="fr-CA" sz="1800" spc="-65" noProof="0">
                <a:latin typeface="Arial"/>
                <a:cs typeface="Arial"/>
              </a:rPr>
              <a:t> </a:t>
            </a:r>
            <a:r>
              <a:rPr lang="fr-CA" sz="1800" spc="-140" noProof="0">
                <a:latin typeface="Arial"/>
                <a:cs typeface="Arial"/>
              </a:rPr>
              <a:t>ce</a:t>
            </a:r>
            <a:r>
              <a:rPr lang="fr-CA" sz="1800" spc="-25" noProof="0">
                <a:latin typeface="Arial"/>
                <a:cs typeface="Arial"/>
              </a:rPr>
              <a:t> </a:t>
            </a:r>
            <a:r>
              <a:rPr lang="fr-CA" sz="1800" spc="-65" noProof="0">
                <a:latin typeface="Arial"/>
                <a:cs typeface="Arial"/>
              </a:rPr>
              <a:t>faire,</a:t>
            </a:r>
            <a:r>
              <a:rPr lang="fr-CA" sz="1800" spc="-25" noProof="0">
                <a:latin typeface="Arial"/>
                <a:cs typeface="Arial"/>
              </a:rPr>
              <a:t> </a:t>
            </a:r>
            <a:r>
              <a:rPr lang="fr-CA" sz="1800" spc="-100" noProof="0">
                <a:latin typeface="Arial"/>
                <a:cs typeface="Arial"/>
              </a:rPr>
              <a:t>prévoyez</a:t>
            </a:r>
            <a:r>
              <a:rPr lang="fr-CA" sz="1800" spc="-70" noProof="0">
                <a:latin typeface="Arial"/>
                <a:cs typeface="Arial"/>
              </a:rPr>
              <a:t> </a:t>
            </a:r>
            <a:r>
              <a:rPr lang="fr-CA" sz="1800" spc="-145" noProof="0">
                <a:latin typeface="Arial"/>
                <a:cs typeface="Arial"/>
              </a:rPr>
              <a:t>des</a:t>
            </a:r>
            <a:r>
              <a:rPr lang="fr-CA" sz="1800" spc="-60" noProof="0">
                <a:latin typeface="Arial"/>
                <a:cs typeface="Arial"/>
              </a:rPr>
              <a:t> </a:t>
            </a:r>
            <a:r>
              <a:rPr lang="fr-CA" sz="1800" spc="-90" noProof="0">
                <a:latin typeface="Arial"/>
                <a:cs typeface="Arial"/>
              </a:rPr>
              <a:t>suivis</a:t>
            </a:r>
            <a:r>
              <a:rPr lang="fr-CA" sz="1800" spc="-65" noProof="0">
                <a:latin typeface="Arial"/>
                <a:cs typeface="Arial"/>
              </a:rPr>
              <a:t> </a:t>
            </a:r>
            <a:r>
              <a:rPr lang="fr-CA" sz="1800" spc="-155" noProof="0">
                <a:latin typeface="Arial"/>
                <a:cs typeface="Arial"/>
              </a:rPr>
              <a:t>avec</a:t>
            </a:r>
            <a:r>
              <a:rPr lang="fr-CA" sz="1800" spc="-40" noProof="0">
                <a:latin typeface="Arial"/>
                <a:cs typeface="Arial"/>
              </a:rPr>
              <a:t> </a:t>
            </a:r>
            <a:r>
              <a:rPr lang="fr-CA" sz="1800" spc="-65" noProof="0">
                <a:latin typeface="Arial"/>
                <a:cs typeface="Arial"/>
              </a:rPr>
              <a:t>le</a:t>
            </a:r>
            <a:r>
              <a:rPr lang="fr-CA" sz="1800" spc="-30" noProof="0">
                <a:latin typeface="Arial"/>
                <a:cs typeface="Arial"/>
              </a:rPr>
              <a:t> </a:t>
            </a:r>
            <a:r>
              <a:rPr lang="fr-CA" sz="1800" spc="-35" noProof="0">
                <a:latin typeface="Arial"/>
                <a:cs typeface="Arial"/>
              </a:rPr>
              <a:t>patient </a:t>
            </a:r>
            <a:r>
              <a:rPr lang="fr-CA" sz="1800" noProof="0">
                <a:latin typeface="Arial"/>
                <a:cs typeface="Arial"/>
              </a:rPr>
              <a:t>et</a:t>
            </a:r>
            <a:r>
              <a:rPr lang="fr-CA" sz="1800" spc="-110" noProof="0">
                <a:latin typeface="Arial"/>
                <a:cs typeface="Arial"/>
              </a:rPr>
              <a:t> </a:t>
            </a:r>
            <a:r>
              <a:rPr lang="fr-CA" sz="1800" spc="-80" noProof="0">
                <a:latin typeface="Arial"/>
                <a:cs typeface="Arial"/>
              </a:rPr>
              <a:t>documentez-</a:t>
            </a:r>
            <a:r>
              <a:rPr lang="fr-CA" sz="1800" spc="-120" noProof="0">
                <a:latin typeface="Arial"/>
                <a:cs typeface="Arial"/>
              </a:rPr>
              <a:t>les</a:t>
            </a:r>
            <a:r>
              <a:rPr lang="fr-CA" sz="1800" spc="-65" noProof="0">
                <a:latin typeface="Arial"/>
                <a:cs typeface="Arial"/>
              </a:rPr>
              <a:t> </a:t>
            </a:r>
            <a:r>
              <a:rPr lang="fr-CA" sz="1800" spc="-85" noProof="0">
                <a:latin typeface="Arial"/>
                <a:cs typeface="Arial"/>
              </a:rPr>
              <a:t>au</a:t>
            </a:r>
            <a:r>
              <a:rPr lang="fr-CA" sz="1800" spc="-75" noProof="0">
                <a:latin typeface="Arial"/>
                <a:cs typeface="Arial"/>
              </a:rPr>
              <a:t> </a:t>
            </a:r>
            <a:r>
              <a:rPr lang="fr-CA" sz="1800" spc="-110" noProof="0">
                <a:latin typeface="Arial"/>
                <a:cs typeface="Arial"/>
              </a:rPr>
              <a:t>dossier.</a:t>
            </a:r>
            <a:r>
              <a:rPr lang="fr-CA" sz="1800" spc="-40" noProof="0">
                <a:latin typeface="Arial"/>
                <a:cs typeface="Arial"/>
              </a:rPr>
              <a:t> </a:t>
            </a:r>
            <a:r>
              <a:rPr lang="fr-CA" sz="1800" spc="-10" noProof="0">
                <a:latin typeface="Arial"/>
                <a:cs typeface="Arial"/>
              </a:rPr>
              <a:t>Inscrivez </a:t>
            </a:r>
            <a:r>
              <a:rPr lang="fr-CA" sz="1800" spc="-35" noProof="0">
                <a:latin typeface="Arial"/>
                <a:cs typeface="Arial"/>
              </a:rPr>
              <a:t>votre</a:t>
            </a:r>
            <a:r>
              <a:rPr lang="fr-CA" sz="1800" spc="-30" noProof="0">
                <a:latin typeface="Arial"/>
                <a:cs typeface="Arial"/>
              </a:rPr>
              <a:t> </a:t>
            </a:r>
            <a:r>
              <a:rPr lang="fr-CA" sz="1800" spc="-35" noProof="0">
                <a:latin typeface="Arial"/>
                <a:cs typeface="Arial"/>
              </a:rPr>
              <a:t>patient </a:t>
            </a:r>
            <a:r>
              <a:rPr lang="fr-CA" sz="1800" spc="-120" noProof="0">
                <a:latin typeface="Arial"/>
                <a:cs typeface="Arial"/>
              </a:rPr>
              <a:t>au</a:t>
            </a:r>
            <a:r>
              <a:rPr lang="fr-CA" sz="1800" spc="-80" noProof="0">
                <a:latin typeface="Arial"/>
                <a:cs typeface="Arial"/>
              </a:rPr>
              <a:t> </a:t>
            </a:r>
            <a:r>
              <a:rPr lang="fr-CA" sz="1800" spc="-105" noProof="0">
                <a:latin typeface="Arial"/>
                <a:cs typeface="Arial"/>
              </a:rPr>
              <a:t>réseau</a:t>
            </a:r>
            <a:r>
              <a:rPr lang="fr-CA" sz="1800" spc="-75" noProof="0">
                <a:latin typeface="Arial"/>
                <a:cs typeface="Arial"/>
              </a:rPr>
              <a:t> </a:t>
            </a:r>
            <a:r>
              <a:rPr lang="fr-CA" sz="1800" spc="-55" noProof="0">
                <a:latin typeface="Arial"/>
                <a:cs typeface="Arial"/>
              </a:rPr>
              <a:t>du</a:t>
            </a:r>
            <a:r>
              <a:rPr lang="fr-CA" sz="1800" spc="-80" noProof="0">
                <a:latin typeface="Arial"/>
                <a:cs typeface="Arial"/>
              </a:rPr>
              <a:t> </a:t>
            </a:r>
            <a:r>
              <a:rPr lang="fr-CA" sz="1800" spc="-55" noProof="0">
                <a:latin typeface="Arial"/>
                <a:cs typeface="Arial"/>
              </a:rPr>
              <a:t>fabricant</a:t>
            </a:r>
            <a:r>
              <a:rPr lang="fr-CA" sz="1800" spc="-110" noProof="0">
                <a:latin typeface="Arial"/>
                <a:cs typeface="Arial"/>
              </a:rPr>
              <a:t> </a:t>
            </a:r>
            <a:r>
              <a:rPr lang="fr-CA" sz="1800" spc="-80" noProof="0">
                <a:latin typeface="Arial"/>
                <a:cs typeface="Arial"/>
              </a:rPr>
              <a:t>de</a:t>
            </a:r>
            <a:r>
              <a:rPr lang="fr-CA" sz="1800" spc="-105" noProof="0">
                <a:latin typeface="Arial"/>
                <a:cs typeface="Arial"/>
              </a:rPr>
              <a:t> </a:t>
            </a:r>
            <a:r>
              <a:rPr lang="fr-CA" sz="1800" spc="-55" noProof="0">
                <a:latin typeface="Arial"/>
                <a:cs typeface="Arial"/>
              </a:rPr>
              <a:t>la</a:t>
            </a:r>
            <a:r>
              <a:rPr lang="fr-CA" sz="1800" spc="-145" noProof="0">
                <a:latin typeface="Arial"/>
                <a:cs typeface="Arial"/>
              </a:rPr>
              <a:t> </a:t>
            </a:r>
            <a:r>
              <a:rPr lang="fr-CA" sz="1800" spc="-65" noProof="0">
                <a:latin typeface="Arial"/>
                <a:cs typeface="Arial"/>
              </a:rPr>
              <a:t>nouvelle</a:t>
            </a:r>
            <a:r>
              <a:rPr lang="fr-CA" sz="1800" spc="-105" noProof="0">
                <a:latin typeface="Arial"/>
                <a:cs typeface="Arial"/>
              </a:rPr>
              <a:t> </a:t>
            </a:r>
            <a:r>
              <a:rPr lang="fr-CA" sz="1800" spc="-80" noProof="0">
                <a:latin typeface="Arial"/>
                <a:cs typeface="Arial"/>
              </a:rPr>
              <a:t>marque</a:t>
            </a:r>
            <a:r>
              <a:rPr lang="fr-CA" sz="1800" spc="-30" noProof="0">
                <a:latin typeface="Arial"/>
                <a:cs typeface="Arial"/>
              </a:rPr>
              <a:t> </a:t>
            </a:r>
            <a:r>
              <a:rPr lang="fr-CA" sz="1800" spc="-85" noProof="0">
                <a:latin typeface="Arial"/>
                <a:cs typeface="Arial"/>
              </a:rPr>
              <a:t>servie,</a:t>
            </a:r>
            <a:r>
              <a:rPr lang="fr-CA" sz="1800" spc="-105" noProof="0">
                <a:latin typeface="Arial"/>
                <a:cs typeface="Arial"/>
              </a:rPr>
              <a:t> </a:t>
            </a:r>
            <a:r>
              <a:rPr lang="fr-CA" sz="1800" spc="-75" noProof="0">
                <a:latin typeface="Arial"/>
                <a:cs typeface="Arial"/>
              </a:rPr>
              <a:t>peu </a:t>
            </a:r>
            <a:r>
              <a:rPr lang="fr-CA" sz="1800" spc="-35" noProof="0">
                <a:latin typeface="Arial"/>
                <a:cs typeface="Arial"/>
              </a:rPr>
              <a:t>importe</a:t>
            </a:r>
            <a:r>
              <a:rPr lang="fr-CA" sz="1800" spc="-110" noProof="0">
                <a:latin typeface="Arial"/>
                <a:cs typeface="Arial"/>
              </a:rPr>
              <a:t> </a:t>
            </a:r>
            <a:r>
              <a:rPr lang="fr-CA" sz="1800" spc="-40" noProof="0">
                <a:latin typeface="Arial"/>
                <a:cs typeface="Arial"/>
              </a:rPr>
              <a:t>le</a:t>
            </a:r>
            <a:r>
              <a:rPr lang="fr-CA" sz="1800" spc="-105" noProof="0">
                <a:latin typeface="Arial"/>
                <a:cs typeface="Arial"/>
              </a:rPr>
              <a:t> </a:t>
            </a:r>
            <a:r>
              <a:rPr lang="fr-CA" sz="1800" spc="-35" noProof="0">
                <a:latin typeface="Arial"/>
                <a:cs typeface="Arial"/>
              </a:rPr>
              <a:t>milieu</a:t>
            </a:r>
            <a:r>
              <a:rPr lang="fr-CA" sz="1800" spc="-80" noProof="0">
                <a:latin typeface="Arial"/>
                <a:cs typeface="Arial"/>
              </a:rPr>
              <a:t> </a:t>
            </a:r>
            <a:r>
              <a:rPr lang="fr-CA" sz="1800" spc="-114" noProof="0">
                <a:latin typeface="Arial"/>
                <a:cs typeface="Arial"/>
              </a:rPr>
              <a:t>de</a:t>
            </a:r>
            <a:r>
              <a:rPr lang="fr-CA" sz="1800" spc="-25" noProof="0">
                <a:latin typeface="Arial"/>
                <a:cs typeface="Arial"/>
              </a:rPr>
              <a:t> </a:t>
            </a:r>
            <a:r>
              <a:rPr lang="fr-CA" sz="1800" spc="-110" noProof="0">
                <a:latin typeface="Arial"/>
                <a:cs typeface="Arial"/>
              </a:rPr>
              <a:t>soins,</a:t>
            </a:r>
            <a:r>
              <a:rPr lang="fr-CA" sz="1800" spc="-30" noProof="0">
                <a:latin typeface="Arial"/>
                <a:cs typeface="Arial"/>
              </a:rPr>
              <a:t> </a:t>
            </a:r>
            <a:r>
              <a:rPr lang="fr-CA" sz="1800" noProof="0">
                <a:latin typeface="Arial"/>
                <a:cs typeface="Arial"/>
              </a:rPr>
              <a:t>et</a:t>
            </a:r>
            <a:r>
              <a:rPr lang="fr-CA" sz="1800" spc="-110" noProof="0">
                <a:latin typeface="Arial"/>
                <a:cs typeface="Arial"/>
              </a:rPr>
              <a:t> </a:t>
            </a:r>
            <a:r>
              <a:rPr lang="fr-CA" sz="1800" spc="-20" noProof="0">
                <a:latin typeface="Arial"/>
                <a:cs typeface="Arial"/>
              </a:rPr>
              <a:t>maintenez </a:t>
            </a:r>
            <a:r>
              <a:rPr lang="fr-CA" sz="1800" spc="-55" noProof="0">
                <a:latin typeface="Arial"/>
                <a:cs typeface="Arial"/>
              </a:rPr>
              <a:t>la</a:t>
            </a:r>
            <a:r>
              <a:rPr lang="fr-CA" sz="1800" spc="-125" noProof="0">
                <a:latin typeface="Arial"/>
                <a:cs typeface="Arial"/>
              </a:rPr>
              <a:t> </a:t>
            </a:r>
            <a:r>
              <a:rPr lang="fr-CA" sz="1800" spc="-70" noProof="0">
                <a:latin typeface="Arial"/>
                <a:cs typeface="Arial"/>
              </a:rPr>
              <a:t>fréquence</a:t>
            </a:r>
            <a:r>
              <a:rPr lang="fr-CA" sz="1800" spc="-85" noProof="0">
                <a:latin typeface="Arial"/>
                <a:cs typeface="Arial"/>
              </a:rPr>
              <a:t> </a:t>
            </a:r>
            <a:r>
              <a:rPr lang="fr-CA" sz="1800" spc="-80" noProof="0">
                <a:latin typeface="Arial"/>
                <a:cs typeface="Arial"/>
              </a:rPr>
              <a:t>de surveillance </a:t>
            </a:r>
            <a:r>
              <a:rPr lang="fr-CA" sz="1800" spc="-70" noProof="0">
                <a:latin typeface="Arial"/>
                <a:cs typeface="Arial"/>
              </a:rPr>
              <a:t>hématologique</a:t>
            </a:r>
            <a:r>
              <a:rPr lang="fr-CA" sz="1800" spc="-80" noProof="0">
                <a:latin typeface="Arial"/>
                <a:cs typeface="Arial"/>
              </a:rPr>
              <a:t> prévue,</a:t>
            </a:r>
            <a:r>
              <a:rPr lang="fr-CA" sz="1800" spc="5" noProof="0">
                <a:latin typeface="Arial"/>
                <a:cs typeface="Arial"/>
              </a:rPr>
              <a:t> </a:t>
            </a:r>
            <a:r>
              <a:rPr lang="fr-CA" sz="1800" spc="-140" noProof="0">
                <a:latin typeface="Arial"/>
                <a:cs typeface="Arial"/>
              </a:rPr>
              <a:t>à</a:t>
            </a:r>
            <a:r>
              <a:rPr lang="fr-CA" sz="1800" spc="-125" noProof="0">
                <a:latin typeface="Arial"/>
                <a:cs typeface="Arial"/>
              </a:rPr>
              <a:t> </a:t>
            </a:r>
            <a:r>
              <a:rPr lang="fr-CA" sz="1800" spc="-85" noProof="0">
                <a:latin typeface="Arial"/>
                <a:cs typeface="Arial"/>
              </a:rPr>
              <a:t>moins</a:t>
            </a:r>
            <a:r>
              <a:rPr lang="fr-CA" sz="1800" spc="-35" noProof="0">
                <a:latin typeface="Arial"/>
                <a:cs typeface="Arial"/>
              </a:rPr>
              <a:t> </a:t>
            </a:r>
            <a:r>
              <a:rPr lang="fr-CA" sz="1800" spc="-65" noProof="0">
                <a:latin typeface="Arial"/>
                <a:cs typeface="Arial"/>
              </a:rPr>
              <a:t>d’une</a:t>
            </a:r>
            <a:r>
              <a:rPr lang="fr-CA" sz="1800" spc="5" noProof="0">
                <a:latin typeface="Arial"/>
                <a:cs typeface="Arial"/>
              </a:rPr>
              <a:t> </a:t>
            </a:r>
            <a:r>
              <a:rPr lang="fr-CA" sz="1800" spc="-45" noProof="0">
                <a:latin typeface="Arial"/>
                <a:cs typeface="Arial"/>
              </a:rPr>
              <a:t>indication</a:t>
            </a:r>
            <a:r>
              <a:rPr lang="fr-CA" sz="1800" spc="-55" noProof="0">
                <a:latin typeface="Arial"/>
                <a:cs typeface="Arial"/>
              </a:rPr>
              <a:t> </a:t>
            </a:r>
            <a:r>
              <a:rPr lang="fr-CA" sz="1800" spc="-65" noProof="0">
                <a:latin typeface="Arial"/>
                <a:cs typeface="Arial"/>
              </a:rPr>
              <a:t>clinique</a:t>
            </a:r>
            <a:r>
              <a:rPr lang="fr-CA" sz="1800" spc="-80" noProof="0">
                <a:latin typeface="Arial"/>
                <a:cs typeface="Arial"/>
              </a:rPr>
              <a:t> </a:t>
            </a:r>
            <a:r>
              <a:rPr lang="fr-CA" sz="1800" spc="-10" noProof="0">
                <a:latin typeface="Arial"/>
                <a:cs typeface="Arial"/>
              </a:rPr>
              <a:t>autre.</a:t>
            </a:r>
            <a:endParaRPr lang="fr-CA" sz="1800" noProof="0">
              <a:latin typeface="Arial"/>
              <a:cs typeface="Arial"/>
            </a:endParaRPr>
          </a:p>
        </p:txBody>
      </p:sp>
      <p:sp>
        <p:nvSpPr>
          <p:cNvPr id="9" name="Espace réservé du numéro de diapositive 8">
            <a:extLst>
              <a:ext uri="{FF2B5EF4-FFF2-40B4-BE49-F238E27FC236}">
                <a16:creationId xmlns:a16="http://schemas.microsoft.com/office/drawing/2014/main" id="{FDFF8E27-C677-DDDB-A561-C8D5AB4D31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8878635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0" y="385093"/>
            <a:ext cx="10439400" cy="1271695"/>
          </a:xfrm>
          <a:prstGeom prst="rect">
            <a:avLst/>
          </a:prstGeom>
        </p:spPr>
        <p:txBody>
          <a:bodyPr vert="horz" wrap="square" lIns="0" tIns="310896" rIns="0" bIns="0" rtlCol="0">
            <a:normAutofit/>
          </a:bodyPr>
          <a:lstStyle/>
          <a:p>
            <a:pPr marL="4417060" marR="5080" indent="-4316095">
              <a:lnSpc>
                <a:spcPts val="3900"/>
              </a:lnSpc>
              <a:spcBef>
                <a:spcPts val="585"/>
              </a:spcBef>
            </a:pPr>
            <a:r>
              <a:rPr lang="fr-CA" sz="1600" b="1" noProof="0"/>
              <a:t>Exigences de l’OPQ: Utilisation</a:t>
            </a:r>
            <a:r>
              <a:rPr lang="fr-CA" sz="1600" spc="-220" noProof="0"/>
              <a:t> </a:t>
            </a:r>
            <a:r>
              <a:rPr lang="fr-CA" sz="1600" b="1" noProof="0"/>
              <a:t>sécuritaire de la clozapine OPQ: dépêche 08- 03-2023</a:t>
            </a:r>
          </a:p>
        </p:txBody>
      </p:sp>
      <p:sp>
        <p:nvSpPr>
          <p:cNvPr id="8" name="object 8"/>
          <p:cNvSpPr txBox="1"/>
          <p:nvPr/>
        </p:nvSpPr>
        <p:spPr>
          <a:xfrm>
            <a:off x="762000" y="1842417"/>
            <a:ext cx="10313035" cy="3165610"/>
          </a:xfrm>
          <a:prstGeom prst="rect">
            <a:avLst/>
          </a:prstGeom>
        </p:spPr>
        <p:txBody>
          <a:bodyPr vert="horz" wrap="square" lIns="0" tIns="36195" rIns="0" bIns="0" rtlCol="0">
            <a:normAutofit/>
          </a:bodyPr>
          <a:lstStyle/>
          <a:p>
            <a:pPr fontAlgn="base"/>
            <a:r>
              <a:rPr lang="fr-CA" sz="1800" noProof="0"/>
              <a:t>Chez les patients qui prennent ce médicament, votre surveillance globale doit être renforcée. Vérifiez l’efficacité et l’adhésion sur une base régulière, et prévoyez vos interventions en fonction des résultats et des caractéristiques de votre patient. Puisque la clozapine peut occasionner plusieurs interactions médicamenteuses et effets indésirables non négligeables, dont la cardiotoxicité, surveillez également étroitement ces aspects.</a:t>
            </a:r>
          </a:p>
          <a:p>
            <a:pPr>
              <a:lnSpc>
                <a:spcPct val="100000"/>
              </a:lnSpc>
              <a:spcBef>
                <a:spcPts val="1445"/>
              </a:spcBef>
            </a:pPr>
            <a:endParaRPr lang="fr-CA" sz="1800" noProof="0">
              <a:latin typeface="Arial"/>
              <a:cs typeface="Arial"/>
            </a:endParaRPr>
          </a:p>
          <a:p>
            <a:pPr fontAlgn="base"/>
            <a:r>
              <a:rPr lang="fr-CA" sz="1800" noProof="0"/>
              <a:t>Finalement, lorsqu’un patient doit s’absenter du Québec pour une période plus longue que la fréquence de ses analyses, avisez le réseau de surveillance au moins 15 jours à l’avance, et convenez ensemble de la marche à suivre. </a:t>
            </a:r>
          </a:p>
          <a:p>
            <a:pPr>
              <a:lnSpc>
                <a:spcPct val="100000"/>
              </a:lnSpc>
              <a:spcBef>
                <a:spcPts val="1445"/>
              </a:spcBef>
            </a:pPr>
            <a:endParaRPr lang="fr-CA" sz="1800" noProof="0">
              <a:latin typeface="Arial"/>
              <a:cs typeface="Arial"/>
            </a:endParaRPr>
          </a:p>
        </p:txBody>
      </p:sp>
      <p:sp>
        <p:nvSpPr>
          <p:cNvPr id="3" name="ZoneTexte 2"/>
          <p:cNvSpPr txBox="1"/>
          <p:nvPr/>
        </p:nvSpPr>
        <p:spPr>
          <a:xfrm>
            <a:off x="1905000" y="6065271"/>
            <a:ext cx="6629400" cy="261610"/>
          </a:xfrm>
          <a:prstGeom prst="rect">
            <a:avLst/>
          </a:prstGeom>
          <a:noFill/>
        </p:spPr>
        <p:txBody>
          <a:bodyPr wrap="square" rtlCol="0">
            <a:normAutofit/>
          </a:bodyPr>
          <a:lstStyle/>
          <a:p>
            <a:r>
              <a:rPr lang="fr-CA" sz="1100" noProof="0">
                <a:latin typeface="Calibri" panose="020F0502020204030204" pitchFamily="34" charset="0"/>
                <a:cs typeface="Calibri" panose="020F0502020204030204" pitchFamily="34" charset="0"/>
              </a:rPr>
              <a:t>https://www.opq.org/pratique-professionnelle/questions-de-pratique/favoriser-utilisation-securitaire-clozapine/</a:t>
            </a:r>
          </a:p>
        </p:txBody>
      </p:sp>
      <p:sp>
        <p:nvSpPr>
          <p:cNvPr id="5" name="Espace réservé du numéro de diapositive 4">
            <a:extLst>
              <a:ext uri="{FF2B5EF4-FFF2-40B4-BE49-F238E27FC236}">
                <a16:creationId xmlns:a16="http://schemas.microsoft.com/office/drawing/2014/main" id="{7F1A7AB3-BF30-2359-3A05-07D082FD919F}"/>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0952007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8827" y="231148"/>
            <a:ext cx="10344149" cy="1080937"/>
          </a:xfrm>
          <a:prstGeom prst="rect">
            <a:avLst/>
          </a:prstGeom>
        </p:spPr>
        <p:txBody>
          <a:bodyPr vert="horz" wrap="square" lIns="0" tIns="310896" rIns="0" bIns="0" rtlCol="0">
            <a:normAutofit/>
          </a:bodyPr>
          <a:lstStyle/>
          <a:p>
            <a:pPr fontAlgn="base"/>
            <a:r>
              <a:rPr lang="fr-CA" sz="1800" b="1" noProof="0"/>
              <a:t>Exigences de l’OPQ :Comment puis-je intervenir dans la prévention des accidents liés au surdosage de clozapine?</a:t>
            </a:r>
          </a:p>
        </p:txBody>
      </p:sp>
      <p:sp>
        <p:nvSpPr>
          <p:cNvPr id="9" name="ZoneTexte 8"/>
          <p:cNvSpPr txBox="1"/>
          <p:nvPr/>
        </p:nvSpPr>
        <p:spPr>
          <a:xfrm>
            <a:off x="738827" y="1905000"/>
            <a:ext cx="10843573" cy="4524315"/>
          </a:xfrm>
          <a:prstGeom prst="rect">
            <a:avLst/>
          </a:prstGeom>
          <a:noFill/>
        </p:spPr>
        <p:txBody>
          <a:bodyPr wrap="square" rtlCol="0">
            <a:normAutofit/>
          </a:bodyPr>
          <a:lstStyle/>
          <a:p>
            <a:r>
              <a:rPr lang="fr-CA" noProof="0"/>
              <a:t>À la suite du rapport d’investigation d’un coroner (dossier A-164904) qui définissait le décès comme une mort subite d’origine cardiaque vraisemblablement secondaire à la prise de clozapine et autres neuroleptiques, le MSSS a demandé à l’OPQ d’analyser la pertinence d’élaborer des règles applicables pour la surveillance des patients sous clozapine afin de diminuer les risques d’accidents liés au surdosage.</a:t>
            </a:r>
          </a:p>
          <a:p>
            <a:endParaRPr lang="fr-CA" noProof="0"/>
          </a:p>
          <a:p>
            <a:endParaRPr lang="fr-CA" noProof="0"/>
          </a:p>
          <a:p>
            <a:pPr fontAlgn="base"/>
            <a:r>
              <a:rPr lang="fr-CA" b="1" noProof="0"/>
              <a:t>Recommandations</a:t>
            </a:r>
            <a:br>
              <a:rPr lang="fr-CA" noProof="0"/>
            </a:br>
            <a:r>
              <a:rPr lang="fr-CA" noProof="0"/>
              <a:t>Tout en assurant un suivi hématologique (formule leucocytaire), le pharmacien doit surveiller la thérapie médicamenteuse en :</a:t>
            </a:r>
          </a:p>
          <a:p>
            <a:pPr fontAlgn="base"/>
            <a:r>
              <a:rPr lang="fr-CA" noProof="0"/>
              <a:t>	- recherchant attentivement l’apparition d’effets indésirables et d’interactions médicamenteuses;</a:t>
            </a:r>
          </a:p>
          <a:p>
            <a:pPr fontAlgn="base"/>
            <a:r>
              <a:rPr lang="fr-CA" noProof="0"/>
              <a:t>	- portant une attention particulière aux effets indésirables liés à la dose prise;</a:t>
            </a:r>
          </a:p>
          <a:p>
            <a:pPr fontAlgn="base"/>
            <a:r>
              <a:rPr lang="fr-CA" noProof="0"/>
              <a:t>	- s’informant auprès de l’équipe de soins de l’utilisation de la clozapinémie comme suivi de la thérapie, et</a:t>
            </a:r>
          </a:p>
          <a:p>
            <a:pPr fontAlgn="base"/>
            <a:r>
              <a:rPr lang="fr-CA" noProof="0"/>
              <a:t>                le cas échéant, des valeurs-cibles chez ce patient;</a:t>
            </a:r>
          </a:p>
          <a:p>
            <a:pPr fontAlgn="base"/>
            <a:r>
              <a:rPr lang="fr-CA" noProof="0"/>
              <a:t> 	- participant à l’intégration de cette nouvelle donnée dans le suivi du patient;</a:t>
            </a:r>
          </a:p>
          <a:p>
            <a:pPr fontAlgn="base"/>
            <a:r>
              <a:rPr lang="fr-CA" noProof="0"/>
              <a:t> 	- recueillant tout autre élément pouvant l’aider à surveiller la thérapie médicamenteuse du patient.</a:t>
            </a:r>
          </a:p>
          <a:p>
            <a:endParaRPr lang="fr-CA" noProof="0"/>
          </a:p>
        </p:txBody>
      </p:sp>
      <p:sp>
        <p:nvSpPr>
          <p:cNvPr id="3" name="Espace réservé du numéro de diapositive 2">
            <a:extLst>
              <a:ext uri="{FF2B5EF4-FFF2-40B4-BE49-F238E27FC236}">
                <a16:creationId xmlns:a16="http://schemas.microsoft.com/office/drawing/2014/main" id="{4124F13E-7B72-6804-7DD8-811D2E84C5C3}"/>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31583808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60191FD-CFEA-1372-5560-F6DC46633107}"/>
              </a:ext>
            </a:extLst>
          </p:cNvPr>
          <p:cNvSpPr>
            <a:spLocks noGrp="1"/>
          </p:cNvSpPr>
          <p:nvPr>
            <p:ph type="title"/>
          </p:nvPr>
        </p:nvSpPr>
        <p:spPr>
          <a:xfrm>
            <a:off x="967902" y="1194180"/>
            <a:ext cx="3523938" cy="5020353"/>
          </a:xfrm>
        </p:spPr>
        <p:txBody>
          <a:bodyPr>
            <a:normAutofit/>
          </a:bodyPr>
          <a:lstStyle/>
          <a:p>
            <a:r>
              <a:rPr lang="fr-CA" sz="2000" noProof="0"/>
              <a:t>Deuxième phase de resserrement NPS</a:t>
            </a:r>
          </a:p>
        </p:txBody>
      </p:sp>
      <p:sp>
        <p:nvSpPr>
          <p:cNvPr id="19" name="Rectangle 18">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3" name="Espace réservé du contenu 2">
            <a:extLst>
              <a:ext uri="{FF2B5EF4-FFF2-40B4-BE49-F238E27FC236}">
                <a16:creationId xmlns:a16="http://schemas.microsoft.com/office/drawing/2014/main" id="{95422B62-C0FD-8242-100B-EB827357AC7A}"/>
              </a:ext>
            </a:extLst>
          </p:cNvPr>
          <p:cNvSpPr>
            <a:spLocks noGrp="1"/>
          </p:cNvSpPr>
          <p:nvPr>
            <p:ph idx="1"/>
          </p:nvPr>
        </p:nvSpPr>
        <p:spPr>
          <a:xfrm>
            <a:off x="5056541" y="1194179"/>
            <a:ext cx="6114847" cy="5020353"/>
          </a:xfrm>
        </p:spPr>
        <p:txBody>
          <a:bodyPr>
            <a:normAutofit/>
          </a:bodyPr>
          <a:lstStyle/>
          <a:p>
            <a:pPr>
              <a:spcAft>
                <a:spcPts val="600"/>
              </a:spcAft>
            </a:pPr>
            <a:endParaRPr lang="fr-CA" sz="1100" b="1" noProof="0"/>
          </a:p>
          <a:p>
            <a:pPr marL="0" indent="0">
              <a:spcAft>
                <a:spcPts val="600"/>
              </a:spcAft>
              <a:buNone/>
            </a:pPr>
            <a:r>
              <a:rPr lang="fr-CA" sz="1100" b="1" noProof="0"/>
              <a:t>Contexte au 2 juillet 2025 – Changements importants liés à la mention NPS.</a:t>
            </a:r>
          </a:p>
          <a:p>
            <a:pPr>
              <a:spcAft>
                <a:spcPts val="600"/>
              </a:spcAft>
            </a:pPr>
            <a:r>
              <a:rPr lang="fr-CA" sz="1100" noProof="0"/>
              <a:t>Depuis le </a:t>
            </a:r>
            <a:r>
              <a:rPr lang="fr-CA" sz="1100" b="1" noProof="0"/>
              <a:t>2 juillet 2025</a:t>
            </a:r>
            <a:r>
              <a:rPr lang="fr-CA" sz="1100" noProof="0"/>
              <a:t>, le gouvernement du Québec a amorcé la </a:t>
            </a:r>
            <a:r>
              <a:rPr lang="fr-CA" sz="1100" b="1" noProof="0"/>
              <a:t>deuxième phase du resserrement des règles entourant la mention « Ne pas substituer » (NPS)</a:t>
            </a:r>
            <a:r>
              <a:rPr lang="fr-CA" sz="1100" noProof="0"/>
              <a:t> dans le cadre du régime public d’assurance médicaments.</a:t>
            </a:r>
          </a:p>
          <a:p>
            <a:pPr>
              <a:spcAft>
                <a:spcPts val="600"/>
              </a:spcAft>
            </a:pPr>
            <a:r>
              <a:rPr lang="fr-CA" sz="1100" noProof="0"/>
              <a:t>Les principaux changements sont les suivants :</a:t>
            </a:r>
          </a:p>
          <a:p>
            <a:pPr lvl="1">
              <a:spcAft>
                <a:spcPts val="600"/>
              </a:spcAft>
            </a:pPr>
            <a:r>
              <a:rPr lang="fr-CA" sz="1100" noProof="0"/>
              <a:t>Les </a:t>
            </a:r>
            <a:r>
              <a:rPr lang="fr-CA" sz="1100" b="1" noProof="0"/>
              <a:t>codes justificatifs NPS A, B et C</a:t>
            </a:r>
            <a:r>
              <a:rPr lang="fr-CA" sz="1100" noProof="0"/>
              <a:t> ont été </a:t>
            </a:r>
            <a:r>
              <a:rPr lang="fr-CA" sz="1100" b="1" noProof="0"/>
              <a:t>abolis</a:t>
            </a:r>
            <a:r>
              <a:rPr lang="fr-CA" sz="1100" noProof="0"/>
              <a:t>. Il n’est donc plus possible de les utiliser pour justifier la délivrance d’un médicament innovateur à la place du générique.</a:t>
            </a:r>
          </a:p>
          <a:p>
            <a:pPr lvl="1">
              <a:spcAft>
                <a:spcPts val="600"/>
              </a:spcAft>
            </a:pPr>
            <a:r>
              <a:rPr lang="fr-CA" sz="1100" noProof="0"/>
              <a:t>La </a:t>
            </a:r>
            <a:r>
              <a:rPr lang="fr-CA" sz="1100" b="1" noProof="0"/>
              <a:t>méthode du prix le plus bas (PPB)</a:t>
            </a:r>
            <a:r>
              <a:rPr lang="fr-CA" sz="1100" noProof="0"/>
              <a:t> s’applique désormais de façon générale : même si la mention NPS est inscrite sur l’ordonnance, </a:t>
            </a:r>
            <a:r>
              <a:rPr lang="fr-CA" sz="1100" b="1" noProof="0"/>
              <a:t>le médicament remboursé sera le générique le moins cher disponible.</a:t>
            </a:r>
          </a:p>
          <a:p>
            <a:pPr lvl="1">
              <a:spcAft>
                <a:spcPts val="600"/>
              </a:spcAft>
            </a:pPr>
            <a:r>
              <a:rPr lang="fr-CA" sz="1100" noProof="0"/>
              <a:t>Si une pharmacie inscrit un code A, B ou C dans la demande de paiement, </a:t>
            </a:r>
            <a:r>
              <a:rPr lang="fr-CA" sz="1100" b="1" noProof="0"/>
              <a:t>la transaction est automatiquement refusée</a:t>
            </a:r>
            <a:r>
              <a:rPr lang="fr-CA" sz="1100" noProof="0"/>
              <a:t>, générant une </a:t>
            </a:r>
            <a:r>
              <a:rPr lang="fr-CA" sz="1100" b="1" noProof="0"/>
              <a:t>erreur 62</a:t>
            </a:r>
            <a:r>
              <a:rPr lang="fr-CA" sz="1100" noProof="0"/>
              <a:t> dans le système de la RAMQ.</a:t>
            </a:r>
          </a:p>
          <a:p>
            <a:pPr marL="0" indent="0">
              <a:buNone/>
            </a:pPr>
            <a:r>
              <a:rPr lang="fr-CA" sz="1100" b="1" noProof="0"/>
              <a:t>Exceptions spécifiques :</a:t>
            </a:r>
          </a:p>
          <a:p>
            <a:pPr marL="0" indent="0">
              <a:spcBef>
                <a:spcPts val="0"/>
              </a:spcBef>
              <a:spcAft>
                <a:spcPts val="0"/>
              </a:spcAft>
              <a:buNone/>
            </a:pPr>
            <a:r>
              <a:rPr lang="fr-CA" sz="1100" b="1" noProof="0"/>
              <a:t>	</a:t>
            </a:r>
            <a:r>
              <a:rPr lang="fr-CA" sz="1100" noProof="0"/>
              <a:t>Aucun formulaire n’est requis </a:t>
            </a:r>
            <a:r>
              <a:rPr lang="fr-CA" sz="1100" b="1" noProof="0"/>
              <a:t>pour certains médicaments</a:t>
            </a:r>
            <a:r>
              <a:rPr lang="fr-CA" sz="1100" noProof="0"/>
              <a:t>, à condition que :</a:t>
            </a:r>
          </a:p>
          <a:p>
            <a:pPr marL="0" indent="0">
              <a:spcBef>
                <a:spcPts val="0"/>
              </a:spcBef>
              <a:spcAft>
                <a:spcPts val="0"/>
              </a:spcAft>
              <a:buNone/>
            </a:pPr>
            <a:r>
              <a:rPr lang="fr-CA" sz="1100" noProof="0"/>
              <a:t>	1) La mention </a:t>
            </a:r>
            <a:r>
              <a:rPr lang="fr-CA" sz="1100" b="1" noProof="0"/>
              <a:t>NPS</a:t>
            </a:r>
            <a:r>
              <a:rPr lang="fr-CA" sz="1100" noProof="0"/>
              <a:t> soit inscrite sur l’ordonnance.</a:t>
            </a:r>
          </a:p>
          <a:p>
            <a:pPr marL="0" indent="0">
              <a:spcBef>
                <a:spcPts val="0"/>
              </a:spcBef>
              <a:spcAft>
                <a:spcPts val="0"/>
              </a:spcAft>
              <a:buNone/>
            </a:pPr>
            <a:r>
              <a:rPr lang="fr-CA" sz="1100" noProof="0"/>
              <a:t>	2) Le pharmacien utilise le </a:t>
            </a:r>
            <a:r>
              <a:rPr lang="fr-CA" sz="1100" b="1" noProof="0"/>
              <a:t>code de sélection 1</a:t>
            </a:r>
            <a:r>
              <a:rPr lang="fr-CA" sz="1100" noProof="0"/>
              <a:t> dans la demande de paiement.</a:t>
            </a:r>
          </a:p>
          <a:p>
            <a:pPr marL="0" indent="0">
              <a:spcBef>
                <a:spcPts val="0"/>
              </a:spcBef>
              <a:spcAft>
                <a:spcPts val="0"/>
              </a:spcAft>
              <a:buNone/>
            </a:pPr>
            <a:r>
              <a:rPr lang="fr-CA" sz="1100" noProof="0"/>
              <a:t>	3) L’assuré respecte les </a:t>
            </a:r>
            <a:r>
              <a:rPr lang="fr-CA" sz="1100" b="1" noProof="0"/>
              <a:t>conditions spécifiques pour ce médicament</a:t>
            </a:r>
            <a:r>
              <a:rPr lang="fr-CA" sz="1100" noProof="0"/>
              <a:t>.</a:t>
            </a:r>
          </a:p>
          <a:p>
            <a:pPr lvl="1">
              <a:spcAft>
                <a:spcPts val="600"/>
              </a:spcAft>
            </a:pPr>
            <a:endParaRPr lang="fr-CA" sz="1100" noProof="0"/>
          </a:p>
          <a:p>
            <a:endParaRPr lang="fr-CA" sz="1100" noProof="0"/>
          </a:p>
        </p:txBody>
      </p:sp>
      <p:sp>
        <p:nvSpPr>
          <p:cNvPr id="4" name="Espace réservé du numéro de diapositive 3">
            <a:extLst>
              <a:ext uri="{FF2B5EF4-FFF2-40B4-BE49-F238E27FC236}">
                <a16:creationId xmlns:a16="http://schemas.microsoft.com/office/drawing/2014/main" id="{B3CE424F-2FF6-75EA-EED5-FB340CDE738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0"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0332537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6F4371-6D56-6276-EC3F-4573C13345EA}"/>
              </a:ext>
            </a:extLst>
          </p:cNvPr>
          <p:cNvSpPr>
            <a:spLocks noGrp="1"/>
          </p:cNvSpPr>
          <p:nvPr>
            <p:ph type="title"/>
          </p:nvPr>
        </p:nvSpPr>
        <p:spPr/>
        <p:txBody>
          <a:bodyPr>
            <a:normAutofit/>
          </a:bodyPr>
          <a:lstStyle/>
          <a:p>
            <a:r>
              <a:rPr lang="fr-CA" sz="4000" b="1" noProof="0"/>
              <a:t>Deuxième phase de resserrement NPS</a:t>
            </a:r>
            <a:endParaRPr lang="fr-CA" sz="4000" noProof="0"/>
          </a:p>
        </p:txBody>
      </p:sp>
      <p:sp>
        <p:nvSpPr>
          <p:cNvPr id="3" name="Espace réservé du contenu 2">
            <a:extLst>
              <a:ext uri="{FF2B5EF4-FFF2-40B4-BE49-F238E27FC236}">
                <a16:creationId xmlns:a16="http://schemas.microsoft.com/office/drawing/2014/main" id="{DBB2EFA4-EDCD-0EC1-F6BE-129DA8CB367D}"/>
              </a:ext>
            </a:extLst>
          </p:cNvPr>
          <p:cNvSpPr>
            <a:spLocks noGrp="1"/>
          </p:cNvSpPr>
          <p:nvPr>
            <p:ph idx="1"/>
          </p:nvPr>
        </p:nvSpPr>
        <p:spPr/>
        <p:txBody>
          <a:bodyPr>
            <a:normAutofit fontScale="92500" lnSpcReduction="20000"/>
          </a:bodyPr>
          <a:lstStyle/>
          <a:p>
            <a:r>
              <a:rPr lang="fr-CA" noProof="0"/>
              <a:t>Voici les </a:t>
            </a:r>
            <a:r>
              <a:rPr lang="fr-CA" b="1" noProof="0"/>
              <a:t>conditions spécifiques</a:t>
            </a:r>
            <a:r>
              <a:rPr lang="fr-CA" noProof="0"/>
              <a:t> à respecter pour qu’un assuré puisse obtenir un </a:t>
            </a:r>
            <a:r>
              <a:rPr lang="fr-CA" b="1" noProof="0"/>
              <a:t>remboursement complet (sans frais) d’un médicament innovateur</a:t>
            </a:r>
            <a:r>
              <a:rPr lang="fr-CA" noProof="0"/>
              <a:t> sans formulaire, en vertu des exceptions à NPS (mention « Ne pas substituer ») :</a:t>
            </a:r>
            <a:endParaRPr lang="fr-CA" noProof="0">
              <a:solidFill>
                <a:schemeClr val="tx1"/>
              </a:solidFill>
            </a:endParaRPr>
          </a:p>
          <a:p>
            <a:r>
              <a:rPr lang="fr-CA" b="1" noProof="0"/>
              <a:t>Liste des exceptions (sans formulaire requis)</a:t>
            </a:r>
          </a:p>
          <a:p>
            <a:r>
              <a:rPr lang="fr-CA" b="1" noProof="0"/>
              <a:t>Cellcept, Clozaril, Depakene, Dilantin / Dilantin‑125, Epival, Imuran, Myfortic, OxyNeo, Prograf, Tegretol ou Tegretol CR</a:t>
            </a:r>
            <a:endParaRPr lang="fr-CA" noProof="0"/>
          </a:p>
          <a:p>
            <a:pPr lvl="1"/>
            <a:r>
              <a:rPr lang="fr-CA" noProof="0"/>
              <a:t>L’assuré doit avoir obtenu </a:t>
            </a:r>
            <a:r>
              <a:rPr lang="fr-CA" b="1" noProof="0"/>
              <a:t>un remboursement pour ce médicament au cours des 12 mois précédant le 2 juillet 2025</a:t>
            </a:r>
            <a:r>
              <a:rPr lang="fr-CA" noProof="0"/>
              <a:t>.</a:t>
            </a:r>
          </a:p>
          <a:p>
            <a:pPr lvl="1"/>
            <a:r>
              <a:rPr lang="fr-CA" noProof="0"/>
              <a:t>La prescription précédente devait déjà porter la mention </a:t>
            </a:r>
            <a:r>
              <a:rPr lang="fr-CA" b="1" noProof="0"/>
              <a:t>NPS</a:t>
            </a:r>
            <a:r>
              <a:rPr lang="fr-CA" noProof="0"/>
              <a:t>, ce qui doit être le cas encore maintenant.</a:t>
            </a:r>
          </a:p>
          <a:p>
            <a:pPr lvl="1"/>
            <a:r>
              <a:rPr lang="fr-CA" noProof="0"/>
              <a:t>Un </a:t>
            </a:r>
            <a:r>
              <a:rPr lang="fr-CA" b="1" noProof="0"/>
              <a:t>code de sélection 1</a:t>
            </a:r>
            <a:r>
              <a:rPr lang="fr-CA" noProof="0"/>
              <a:t> doit être utilisé dans la demande de paiement.</a:t>
            </a:r>
            <a:br>
              <a:rPr lang="fr-CA" noProof="0"/>
            </a:br>
            <a:r>
              <a:rPr lang="fr-CA" noProof="0"/>
              <a:t>→ Le prix de vente garanti est remboursé sans excédent à payer. </a:t>
            </a:r>
          </a:p>
          <a:p>
            <a:endParaRPr lang="fr-CA" noProof="0"/>
          </a:p>
        </p:txBody>
      </p:sp>
      <p:sp>
        <p:nvSpPr>
          <p:cNvPr id="4" name="ZoneTexte 3">
            <a:extLst>
              <a:ext uri="{FF2B5EF4-FFF2-40B4-BE49-F238E27FC236}">
                <a16:creationId xmlns:a16="http://schemas.microsoft.com/office/drawing/2014/main" id="{C121CC5B-66F4-1C9B-19D8-473C173D13FE}"/>
              </a:ext>
            </a:extLst>
          </p:cNvPr>
          <p:cNvSpPr txBox="1"/>
          <p:nvPr/>
        </p:nvSpPr>
        <p:spPr>
          <a:xfrm>
            <a:off x="2057400" y="6172200"/>
            <a:ext cx="8763000" cy="523220"/>
          </a:xfrm>
          <a:prstGeom prst="rect">
            <a:avLst/>
          </a:prstGeom>
          <a:noFill/>
        </p:spPr>
        <p:txBody>
          <a:bodyPr wrap="square" rtlCol="0">
            <a:normAutofit/>
          </a:bodyPr>
          <a:lstStyle/>
          <a:p>
            <a:r>
              <a:rPr lang="fr-CA" sz="1000" noProof="0">
                <a:solidFill>
                  <a:schemeClr val="accent1"/>
                </a:solidFill>
              </a:rPr>
              <a:t>https://www.ramq.gouv.qc.ca/fr/professionnels/actualites/2025-06-30/resserrement-regles-remboursement-lorsque-mention-ne-pas</a:t>
            </a:r>
          </a:p>
          <a:p>
            <a:endParaRPr lang="fr-CA" noProof="0"/>
          </a:p>
        </p:txBody>
      </p:sp>
      <p:sp>
        <p:nvSpPr>
          <p:cNvPr id="5" name="Espace réservé du numéro de diapositive 4">
            <a:extLst>
              <a:ext uri="{FF2B5EF4-FFF2-40B4-BE49-F238E27FC236}">
                <a16:creationId xmlns:a16="http://schemas.microsoft.com/office/drawing/2014/main" id="{633FF458-E9E4-6DB8-53E1-9288644674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4671606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E3E7E74-93AE-505D-E7ED-83A901B6C04E}"/>
              </a:ext>
            </a:extLst>
          </p:cNvPr>
          <p:cNvSpPr>
            <a:spLocks noGrp="1"/>
          </p:cNvSpPr>
          <p:nvPr>
            <p:ph type="title"/>
          </p:nvPr>
        </p:nvSpPr>
        <p:spPr>
          <a:xfrm>
            <a:off x="967902" y="1194180"/>
            <a:ext cx="3523938" cy="5020353"/>
          </a:xfrm>
        </p:spPr>
        <p:txBody>
          <a:bodyPr>
            <a:normAutofit/>
          </a:bodyPr>
          <a:lstStyle/>
          <a:p>
            <a:r>
              <a:rPr lang="fr-CA" b="1" noProof="0"/>
              <a:t>Deuxième phase de resserrement NPS</a:t>
            </a:r>
            <a:endParaRPr lang="fr-CA" noProof="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3" name="Espace réservé du contenu 2">
            <a:extLst>
              <a:ext uri="{FF2B5EF4-FFF2-40B4-BE49-F238E27FC236}">
                <a16:creationId xmlns:a16="http://schemas.microsoft.com/office/drawing/2014/main" id="{ADFF88DC-0676-A5A4-B86B-65E4361E6A5E}"/>
              </a:ext>
            </a:extLst>
          </p:cNvPr>
          <p:cNvSpPr>
            <a:spLocks noGrp="1"/>
          </p:cNvSpPr>
          <p:nvPr>
            <p:ph idx="1"/>
          </p:nvPr>
        </p:nvSpPr>
        <p:spPr>
          <a:xfrm>
            <a:off x="5056541" y="1194179"/>
            <a:ext cx="6114847" cy="5020353"/>
          </a:xfrm>
        </p:spPr>
        <p:txBody>
          <a:bodyPr>
            <a:normAutofit/>
          </a:bodyPr>
          <a:lstStyle/>
          <a:p>
            <a:pPr marL="0" indent="0">
              <a:buNone/>
            </a:pPr>
            <a:r>
              <a:rPr lang="fr-CA" b="1" noProof="0"/>
              <a:t>Que faire si ces conditions ne sont pas respectées ?</a:t>
            </a:r>
          </a:p>
          <a:p>
            <a:endParaRPr lang="fr-CA" b="1" noProof="0"/>
          </a:p>
          <a:p>
            <a:r>
              <a:rPr lang="fr-CA" noProof="0"/>
              <a:t>La RAMQ applique </a:t>
            </a:r>
            <a:r>
              <a:rPr lang="fr-CA" b="1" noProof="0"/>
              <a:t>la méthode du prix le plus bas (PPB)</a:t>
            </a:r>
            <a:r>
              <a:rPr lang="fr-CA" noProof="0"/>
              <a:t> : </a:t>
            </a:r>
            <a:r>
              <a:rPr lang="fr-CA" b="1" noProof="0"/>
              <a:t>seul le générique le moins cher est remboursé</a:t>
            </a:r>
            <a:r>
              <a:rPr lang="fr-CA" noProof="0"/>
              <a:t>.</a:t>
            </a:r>
          </a:p>
          <a:p>
            <a:r>
              <a:rPr lang="fr-CA" noProof="0"/>
              <a:t>Si le patient souhaite tout de même le médicament de marque, il devra </a:t>
            </a:r>
            <a:r>
              <a:rPr lang="fr-CA" b="1" noProof="0"/>
              <a:t>payer la différence entre le prix de l’innovation et celui du générique remboursé</a:t>
            </a:r>
            <a:r>
              <a:rPr lang="fr-CA" noProof="0"/>
              <a:t>.</a:t>
            </a:r>
          </a:p>
          <a:p>
            <a:r>
              <a:rPr lang="fr-CA" noProof="0"/>
              <a:t>En cas d’</a:t>
            </a:r>
            <a:r>
              <a:rPr lang="fr-CA" b="1" noProof="0"/>
              <a:t>intolérance grave ou d’allergie à un non-médicament non présent dans le générique</a:t>
            </a:r>
            <a:r>
              <a:rPr lang="fr-CA" noProof="0"/>
              <a:t>, le médecin peut soumettre un </a:t>
            </a:r>
            <a:r>
              <a:rPr lang="fr-CA" b="1" noProof="0"/>
              <a:t>formulaire (4596)</a:t>
            </a:r>
            <a:r>
              <a:rPr lang="fr-CA" noProof="0"/>
              <a:t> pour une </a:t>
            </a:r>
            <a:r>
              <a:rPr lang="fr-CA" b="1" noProof="0"/>
              <a:t>exception exceptionnelle</a:t>
            </a:r>
            <a:r>
              <a:rPr lang="fr-CA" noProof="0"/>
              <a:t>, à partir du 2 juillet 2025</a:t>
            </a:r>
          </a:p>
          <a:p>
            <a:endParaRPr lang="fr-CA" noProof="0"/>
          </a:p>
        </p:txBody>
      </p:sp>
      <p:sp>
        <p:nvSpPr>
          <p:cNvPr id="4" name="Espace réservé du numéro de diapositive 3">
            <a:extLst>
              <a:ext uri="{FF2B5EF4-FFF2-40B4-BE49-F238E27FC236}">
                <a16:creationId xmlns:a16="http://schemas.microsoft.com/office/drawing/2014/main" id="{BEAEAA7F-B776-8AAD-AD82-40797BA1A2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34565210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8B7A16-58A8-8C52-B41E-A518A947E8E8}"/>
              </a:ext>
            </a:extLst>
          </p:cNvPr>
          <p:cNvSpPr>
            <a:spLocks noGrp="1"/>
          </p:cNvSpPr>
          <p:nvPr>
            <p:ph type="title"/>
          </p:nvPr>
        </p:nvSpPr>
        <p:spPr>
          <a:xfrm>
            <a:off x="5954486" y="1480929"/>
            <a:ext cx="5791426" cy="3254321"/>
          </a:xfrm>
        </p:spPr>
        <p:txBody>
          <a:bodyPr vert="horz" lIns="91440" tIns="45720" rIns="91440" bIns="45720" rtlCol="0" anchor="b">
            <a:normAutofit/>
          </a:bodyPr>
          <a:lstStyle/>
          <a:p>
            <a:r>
              <a:rPr lang="fr-CA" sz="7000" cap="all" noProof="0"/>
              <a:t>Merci</a:t>
            </a:r>
            <a:br>
              <a:rPr lang="fr-CA" sz="7000" cap="all" noProof="0"/>
            </a:br>
            <a:r>
              <a:rPr lang="fr-CA" sz="7000" cap="all" noProof="0"/>
              <a:t>questions</a:t>
            </a:r>
          </a:p>
        </p:txBody>
      </p:sp>
      <p:pic>
        <p:nvPicPr>
          <p:cNvPr id="7" name="Graphic 6" descr="Help">
            <a:extLst>
              <a:ext uri="{FF2B5EF4-FFF2-40B4-BE49-F238E27FC236}">
                <a16:creationId xmlns:a16="http://schemas.microsoft.com/office/drawing/2014/main" id="{E0B1DD1C-F4B9-25DF-A27E-855572883A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0173" y="1790732"/>
            <a:ext cx="3267942" cy="3267942"/>
          </a:xfrm>
          <a:prstGeom prst="rect">
            <a:avLst/>
          </a:prstGeom>
        </p:spPr>
      </p:pic>
      <p:sp>
        <p:nvSpPr>
          <p:cNvPr id="3" name="Espace réservé du numéro de diapositive 2">
            <a:extLst>
              <a:ext uri="{FF2B5EF4-FFF2-40B4-BE49-F238E27FC236}">
                <a16:creationId xmlns:a16="http://schemas.microsoft.com/office/drawing/2014/main" id="{1A29B62B-431A-46FE-8F69-2258EA9A54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871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29181-197D-77AF-EA1E-829A53D18EAC}"/>
              </a:ext>
            </a:extLst>
          </p:cNvPr>
          <p:cNvSpPr>
            <a:spLocks noGrp="1"/>
          </p:cNvSpPr>
          <p:nvPr>
            <p:ph type="title"/>
          </p:nvPr>
        </p:nvSpPr>
        <p:spPr>
          <a:xfrm>
            <a:off x="1371600" y="685800"/>
            <a:ext cx="9601200" cy="1143000"/>
          </a:xfrm>
        </p:spPr>
        <p:txBody>
          <a:bodyPr>
            <a:normAutofit/>
          </a:bodyPr>
          <a:lstStyle/>
          <a:p>
            <a:r>
              <a:rPr lang="fr-CA" sz="3600" noProof="0"/>
              <a:t>Clozapine comme traitement de 3</a:t>
            </a:r>
            <a:r>
              <a:rPr lang="fr-CA" sz="3600" baseline="30000" noProof="0"/>
              <a:t>ième</a:t>
            </a:r>
            <a:r>
              <a:rPr lang="fr-CA" sz="3600" noProof="0"/>
              <a:t> ligne en schizophrénie</a:t>
            </a:r>
          </a:p>
        </p:txBody>
      </p:sp>
      <p:sp>
        <p:nvSpPr>
          <p:cNvPr id="3" name="Espace réservé du contenu 2">
            <a:extLst>
              <a:ext uri="{FF2B5EF4-FFF2-40B4-BE49-F238E27FC236}">
                <a16:creationId xmlns:a16="http://schemas.microsoft.com/office/drawing/2014/main" id="{17394A7D-B9A4-8220-52AB-A73D296157F6}"/>
              </a:ext>
            </a:extLst>
          </p:cNvPr>
          <p:cNvSpPr>
            <a:spLocks noGrp="1"/>
          </p:cNvSpPr>
          <p:nvPr>
            <p:ph idx="1"/>
          </p:nvPr>
        </p:nvSpPr>
        <p:spPr>
          <a:xfrm>
            <a:off x="1295400" y="1828800"/>
            <a:ext cx="9601200" cy="4800600"/>
          </a:xfrm>
        </p:spPr>
        <p:txBody>
          <a:bodyPr>
            <a:normAutofit fontScale="55000" lnSpcReduction="20000"/>
          </a:bodyPr>
          <a:lstStyle/>
          <a:p>
            <a:pPr>
              <a:lnSpc>
                <a:spcPct val="120000"/>
              </a:lnSpc>
              <a:buFont typeface="Wingdings" pitchFamily="2" charset="2"/>
              <a:buChar char="§"/>
            </a:pPr>
            <a:r>
              <a:rPr lang="fr-CA" sz="2900" noProof="0"/>
              <a:t>La clozapine est considérée comme un traitement de troisième ligne dans la schizophrénie, car, malgré son efficacité supérieure dans les cas résistants, son faible risque de symptômes extrapyramidaux et les bonnes données d’adhésion des patients démontrées notamment par Brodeur et al., il comporte un risque important d’effets indésirables potentiellement graves, notamment l’agranulocytose, la myocardite et des complications métaboliques sévères.</a:t>
            </a:r>
            <a:r>
              <a:rPr lang="fr-CA" sz="2900" baseline="30000" noProof="0"/>
              <a:t>(1,2)</a:t>
            </a:r>
            <a:endParaRPr lang="fr-CA" sz="2900" noProof="0"/>
          </a:p>
          <a:p>
            <a:pPr>
              <a:lnSpc>
                <a:spcPct val="120000"/>
              </a:lnSpc>
              <a:buFont typeface="Wingdings" pitchFamily="2" charset="2"/>
              <a:buChar char="§"/>
            </a:pPr>
            <a:r>
              <a:rPr lang="fr-CA" sz="2900" noProof="0"/>
              <a:t>Le risque d’agranulocytose impose une surveillance hématologique obligatoire et continue, ce qui représente une charge significative pour les patients et les systèmes de santé, limitant ainsi son utilisation pratique</a:t>
            </a:r>
            <a:r>
              <a:rPr lang="fr-CA" sz="2900" baseline="30000" noProof="0"/>
              <a:t>(1,2)</a:t>
            </a:r>
            <a:endParaRPr lang="fr-CA" sz="2900" noProof="0">
              <a:latin typeface="Arial"/>
              <a:cs typeface="Arial"/>
            </a:endParaRPr>
          </a:p>
          <a:p>
            <a:pPr>
              <a:lnSpc>
                <a:spcPct val="120000"/>
              </a:lnSpc>
              <a:buFont typeface="Wingdings" pitchFamily="2" charset="2"/>
              <a:buChar char="§"/>
            </a:pPr>
            <a:r>
              <a:rPr lang="fr-CA" sz="2900" noProof="0"/>
              <a:t>La clozapine</a:t>
            </a:r>
            <a:r>
              <a:rPr lang="fr-CA" sz="2900" strike="sngStrike" noProof="0">
                <a:solidFill>
                  <a:srgbClr val="FF0000"/>
                </a:solidFill>
              </a:rPr>
              <a:t> </a:t>
            </a:r>
            <a:r>
              <a:rPr lang="fr-CA" sz="2900" noProof="0"/>
              <a:t>est encore utilisée dans le traitement de la schizophrénie</a:t>
            </a:r>
            <a:r>
              <a:rPr lang="fr-CA" sz="2900" noProof="0">
                <a:solidFill>
                  <a:schemeClr val="tx1"/>
                </a:solidFill>
              </a:rPr>
              <a:t> réfractaire </a:t>
            </a:r>
            <a:r>
              <a:rPr lang="fr-CA" sz="2900" noProof="0"/>
              <a:t>car elle demeure le      seul antipsychotique ayant démontré une efficacité supérieure dans la schizophrénie résistante au traitement (TRS), une condition qui touche jusqu’à 30 % des patients, et parce qu’elle réduit significativement les comportements suicidaires dans cette population</a:t>
            </a:r>
            <a:r>
              <a:rPr lang="fr-CA" sz="2900" baseline="30000" noProof="0"/>
              <a:t>(2,3)</a:t>
            </a:r>
          </a:p>
          <a:p>
            <a:pPr>
              <a:lnSpc>
                <a:spcPct val="120000"/>
              </a:lnSpc>
              <a:buFont typeface="Wingdings" pitchFamily="2" charset="2"/>
              <a:buChar char="§"/>
            </a:pPr>
            <a:endParaRPr lang="fr-CA" sz="2900" noProof="0"/>
          </a:p>
          <a:p>
            <a:pPr marL="0" indent="0">
              <a:lnSpc>
                <a:spcPct val="120000"/>
              </a:lnSpc>
              <a:spcBef>
                <a:spcPts val="0"/>
              </a:spcBef>
              <a:spcAft>
                <a:spcPts val="0"/>
              </a:spcAft>
              <a:buNone/>
            </a:pPr>
            <a:endParaRPr lang="fr-CA" sz="1700" noProof="0"/>
          </a:p>
          <a:p>
            <a:pPr marL="0" indent="0">
              <a:lnSpc>
                <a:spcPct val="120000"/>
              </a:lnSpc>
              <a:spcBef>
                <a:spcPts val="0"/>
              </a:spcBef>
              <a:spcAft>
                <a:spcPts val="0"/>
              </a:spcAft>
              <a:buNone/>
            </a:pPr>
            <a:r>
              <a:rPr lang="fr-CA" sz="1400" noProof="0"/>
              <a:t>1.Marder SR, Cannon TD. Schizophrenia. N Engl J Med. 2019;381(18):1753-61. doi:10.1056/NEJMra1808803.</a:t>
            </a:r>
          </a:p>
          <a:p>
            <a:pPr marL="0" indent="0">
              <a:lnSpc>
                <a:spcPct val="120000"/>
              </a:lnSpc>
              <a:spcBef>
                <a:spcPts val="0"/>
              </a:spcBef>
              <a:spcAft>
                <a:spcPts val="0"/>
              </a:spcAft>
              <a:buNone/>
            </a:pPr>
            <a:r>
              <a:rPr lang="fr-CA" sz="1400" noProof="0"/>
              <a:t>2. Essali A, Al-Haj Haasan N, Li C, Rathbone J. Clozapine versus typical neuroleptic medication for schizophrenia. Cochrane Database Syst Rev. 2009;(1):CD000059. doi:10.1002/14651858.CD000059.pub2.</a:t>
            </a:r>
          </a:p>
          <a:p>
            <a:pPr marL="0" indent="0">
              <a:lnSpc>
                <a:spcPct val="120000"/>
              </a:lnSpc>
              <a:spcBef>
                <a:spcPts val="0"/>
              </a:spcBef>
              <a:spcAft>
                <a:spcPts val="0"/>
              </a:spcAft>
              <a:buNone/>
            </a:pPr>
            <a:r>
              <a:rPr lang="fr-CA" sz="1400" noProof="0"/>
              <a:t>3.Remington G, Lee J, Agid O, et al. Clozapine's critical role in treatment resistant schizophrenia: Ensuring both safety and use. </a:t>
            </a:r>
            <a:r>
              <a:rPr lang="fr-CA" sz="1400" i="1" noProof="0"/>
              <a:t>Expert Opin Drug Saf.</a:t>
            </a:r>
            <a:r>
              <a:rPr lang="fr-CA" sz="1400" noProof="0"/>
              <a:t> 2016;15(9):1193-203. doi:10.1080/14740338.2016.1191468</a:t>
            </a:r>
            <a:endParaRPr lang="fr-CA" sz="1400" noProof="0">
              <a:latin typeface="Arial"/>
              <a:cs typeface="Arial"/>
            </a:endParaRPr>
          </a:p>
          <a:p>
            <a:pPr marL="0" indent="0">
              <a:buNone/>
            </a:pPr>
            <a:endParaRPr lang="fr-CA" noProof="0"/>
          </a:p>
        </p:txBody>
      </p:sp>
      <p:sp>
        <p:nvSpPr>
          <p:cNvPr id="4" name="Espace réservé du numéro de diapositive 3">
            <a:extLst>
              <a:ext uri="{FF2B5EF4-FFF2-40B4-BE49-F238E27FC236}">
                <a16:creationId xmlns:a16="http://schemas.microsoft.com/office/drawing/2014/main" id="{D72F8028-51BA-32C4-6887-BB31A11B3B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791194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BE8FA00-A860-06EB-286D-6012998A007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B27F9F7-88C8-19BE-9E4B-C5B96AE8B2F3}"/>
              </a:ext>
            </a:extLst>
          </p:cNvPr>
          <p:cNvSpPr>
            <a:spLocks noGrp="1"/>
          </p:cNvSpPr>
          <p:nvPr>
            <p:ph type="title"/>
          </p:nvPr>
        </p:nvSpPr>
        <p:spPr>
          <a:xfrm>
            <a:off x="967902" y="1194180"/>
            <a:ext cx="3523938" cy="5020353"/>
          </a:xfrm>
        </p:spPr>
        <p:txBody>
          <a:bodyPr>
            <a:normAutofit/>
          </a:bodyPr>
          <a:lstStyle/>
          <a:p>
            <a:pPr marL="12700">
              <a:spcBef>
                <a:spcPts val="105"/>
              </a:spcBef>
            </a:pPr>
            <a:r>
              <a:rPr lang="fr-CA" sz="2400" spc="-204"/>
              <a:t>Pourquoi</a:t>
            </a:r>
            <a:r>
              <a:rPr lang="fr-CA" sz="2400" spc="-180"/>
              <a:t> </a:t>
            </a:r>
            <a:r>
              <a:rPr lang="fr-CA" sz="2400" spc="-215"/>
              <a:t>la</a:t>
            </a:r>
            <a:r>
              <a:rPr lang="fr-CA" sz="2400" spc="-180"/>
              <a:t> </a:t>
            </a:r>
            <a:r>
              <a:rPr lang="fr-CA" sz="2400" spc="-240"/>
              <a:t>clozapine</a:t>
            </a:r>
            <a:r>
              <a:rPr lang="fr-CA" sz="2400" spc="-140"/>
              <a:t> </a:t>
            </a:r>
            <a:r>
              <a:rPr lang="fr-CA" sz="2400" spc="-185"/>
              <a:t>améliore</a:t>
            </a:r>
            <a:r>
              <a:rPr lang="fr-CA" sz="2400" spc="-130"/>
              <a:t> </a:t>
            </a:r>
            <a:r>
              <a:rPr lang="fr-CA" sz="2400" spc="-215"/>
              <a:t>l’adhérence</a:t>
            </a:r>
            <a:r>
              <a:rPr lang="fr-CA" sz="2400" spc="-200"/>
              <a:t> </a:t>
            </a:r>
            <a:r>
              <a:rPr lang="fr-CA" sz="2400" spc="-25"/>
              <a:t>au</a:t>
            </a:r>
            <a:br>
              <a:rPr lang="fr-CA" sz="2400"/>
            </a:br>
            <a:r>
              <a:rPr lang="fr-CA" sz="2400" spc="-10"/>
              <a:t>traitement?</a:t>
            </a:r>
            <a:endParaRPr lang="fr-CA" noProof="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endParaRPr lang="fr-CA"/>
          </a:p>
        </p:txBody>
      </p:sp>
      <p:sp>
        <p:nvSpPr>
          <p:cNvPr id="3" name="Espace réservé du contenu 2">
            <a:extLst>
              <a:ext uri="{FF2B5EF4-FFF2-40B4-BE49-F238E27FC236}">
                <a16:creationId xmlns:a16="http://schemas.microsoft.com/office/drawing/2014/main" id="{D5F83781-97FF-411F-D77F-EC14276B01E1}"/>
              </a:ext>
            </a:extLst>
          </p:cNvPr>
          <p:cNvSpPr>
            <a:spLocks noGrp="1"/>
          </p:cNvSpPr>
          <p:nvPr>
            <p:ph idx="1"/>
          </p:nvPr>
        </p:nvSpPr>
        <p:spPr>
          <a:xfrm>
            <a:off x="5056541" y="1194179"/>
            <a:ext cx="6114847" cy="5020353"/>
          </a:xfrm>
        </p:spPr>
        <p:txBody>
          <a:bodyPr>
            <a:normAutofit lnSpcReduction="10000"/>
          </a:bodyPr>
          <a:lstStyle/>
          <a:p>
            <a:pPr marL="0" indent="0">
              <a:buNone/>
            </a:pPr>
            <a:r>
              <a:rPr lang="fr-CA" sz="1400"/>
              <a:t>Étude de Brodeur et al</a:t>
            </a:r>
            <a:r>
              <a:rPr lang="fr-CA" sz="1400" baseline="30000"/>
              <a:t>1</a:t>
            </a:r>
            <a:endParaRPr lang="fr-CA" sz="1400"/>
          </a:p>
          <a:p>
            <a:pPr marL="0" indent="0">
              <a:buNone/>
            </a:pPr>
            <a:r>
              <a:rPr lang="fr-CA" sz="1400"/>
              <a:t>Une étude observationnelle en conditions réelles menée par Brodeur et ses collègues montre que la majorité des patients initiant la clozapine maintiennent une bonne adhésion thérapeutique, même chez ceux ayant une mauvaise observance antérieure avec d’autres antipsychotiques :</a:t>
            </a:r>
          </a:p>
          <a:p>
            <a:pPr marL="0" indent="0">
              <a:buNone/>
            </a:pPr>
            <a:r>
              <a:rPr lang="fr-CA" sz="1400"/>
              <a:t>68 % des patients ont adhéré au traitement par clozapine après son initiation.</a:t>
            </a:r>
          </a:p>
          <a:p>
            <a:pPr marL="0" indent="0">
              <a:buNone/>
            </a:pPr>
            <a:r>
              <a:rPr lang="fr-CA" sz="1400"/>
              <a:t>84 % des patients ont maintenu une observance à n’importe quel antipsychotique après l’introduction de la clozapine.</a:t>
            </a:r>
          </a:p>
          <a:p>
            <a:pPr marL="0" indent="0">
              <a:buNone/>
            </a:pPr>
            <a:r>
              <a:rPr lang="fr-CA" sz="1400"/>
              <a:t>Même chez les patients avec une mauvaise observance initiale, la probabilité de rester adhérent reste élevée.</a:t>
            </a:r>
          </a:p>
          <a:p>
            <a:pPr marL="0" indent="0">
              <a:spcBef>
                <a:spcPts val="1710"/>
              </a:spcBef>
              <a:buNone/>
            </a:pPr>
            <a:r>
              <a:rPr lang="fr-CA" sz="1400"/>
              <a:t>La clozapine est associée à un risque nettement plus faible de symptômes extrapyramidaux (SEP) comparé aux antipsychotiques de première génération et à la majorité des autres agents de deuxième génération</a:t>
            </a:r>
            <a:r>
              <a:rPr lang="fr-CA" sz="1400" baseline="30000"/>
              <a:t>2</a:t>
            </a:r>
            <a:r>
              <a:rPr lang="fr-CA" sz="1400"/>
              <a:t>.</a:t>
            </a:r>
          </a:p>
          <a:p>
            <a:pPr marL="987552" lvl="2" indent="0">
              <a:spcBef>
                <a:spcPts val="1710"/>
              </a:spcBef>
              <a:spcAft>
                <a:spcPts val="100"/>
              </a:spcAft>
              <a:buNone/>
            </a:pPr>
            <a:endParaRPr lang="fr-CA" sz="1100"/>
          </a:p>
          <a:p>
            <a:pPr marL="987552" lvl="2" indent="0">
              <a:spcBef>
                <a:spcPts val="1710"/>
              </a:spcBef>
              <a:spcAft>
                <a:spcPts val="100"/>
              </a:spcAft>
              <a:buNone/>
            </a:pPr>
            <a:endParaRPr lang="fr-CA" sz="1100"/>
          </a:p>
          <a:p>
            <a:pPr marL="987552" lvl="2" indent="0">
              <a:spcBef>
                <a:spcPts val="1710"/>
              </a:spcBef>
              <a:spcAft>
                <a:spcPts val="100"/>
              </a:spcAft>
              <a:buNone/>
            </a:pPr>
            <a:r>
              <a:rPr lang="fr-CA" sz="800"/>
              <a:t>1. Brodeur S, Courteau J, </a:t>
            </a:r>
            <a:r>
              <a:rPr lang="fr-CA" sz="800" err="1"/>
              <a:t>Vanasse</a:t>
            </a:r>
            <a:r>
              <a:rPr lang="fr-CA" sz="800"/>
              <a:t> A, et al. Association </a:t>
            </a:r>
            <a:r>
              <a:rPr lang="fr-CA" sz="800" err="1"/>
              <a:t>between</a:t>
            </a:r>
            <a:r>
              <a:rPr lang="fr-CA" sz="800"/>
              <a:t> </a:t>
            </a:r>
            <a:r>
              <a:rPr lang="fr-CA" sz="800" err="1"/>
              <a:t>previous</a:t>
            </a:r>
            <a:r>
              <a:rPr lang="fr-CA" sz="800"/>
              <a:t> and future </a:t>
            </a:r>
            <a:r>
              <a:rPr lang="fr-CA" sz="800" err="1"/>
              <a:t>antipsychotic</a:t>
            </a:r>
            <a:r>
              <a:rPr lang="fr-CA" sz="800"/>
              <a:t> </a:t>
            </a:r>
            <a:r>
              <a:rPr lang="fr-CA" sz="800" err="1"/>
              <a:t>adherence</a:t>
            </a:r>
            <a:r>
              <a:rPr lang="fr-CA" sz="800"/>
              <a:t> in patients </a:t>
            </a:r>
            <a:r>
              <a:rPr lang="fr-CA" sz="800" err="1"/>
              <a:t>initiating</a:t>
            </a:r>
            <a:r>
              <a:rPr lang="fr-CA" sz="800"/>
              <a:t> clozapine: real-world </a:t>
            </a:r>
            <a:r>
              <a:rPr lang="fr-CA" sz="800" err="1"/>
              <a:t>observational</a:t>
            </a:r>
            <a:r>
              <a:rPr lang="fr-CA" sz="800"/>
              <a:t> </a:t>
            </a:r>
            <a:r>
              <a:rPr lang="fr-CA" sz="800" err="1"/>
              <a:t>study</a:t>
            </a:r>
            <a:r>
              <a:rPr lang="fr-CA" sz="800"/>
              <a:t>. Br J </a:t>
            </a:r>
            <a:r>
              <a:rPr lang="fr-CA" sz="800" err="1"/>
              <a:t>Psychiatry</a:t>
            </a:r>
            <a:r>
              <a:rPr lang="fr-CA" sz="800"/>
              <a:t>. 2022;1-8. doi:10.1192/bjp.2022.1</a:t>
            </a:r>
            <a:endParaRPr lang="fr-CA" sz="800" spc="-10">
              <a:latin typeface="Arial"/>
              <a:cs typeface="Arial"/>
            </a:endParaRPr>
          </a:p>
          <a:p>
            <a:pPr marL="987552" lvl="2" indent="0">
              <a:spcAft>
                <a:spcPts val="100"/>
              </a:spcAft>
              <a:buNone/>
              <a:tabLst>
                <a:tab pos="241300" algn="l"/>
              </a:tabLst>
            </a:pPr>
            <a:r>
              <a:rPr lang="fr-CA" sz="800"/>
              <a:t>2. Elliott ES, Marken PA, </a:t>
            </a:r>
            <a:r>
              <a:rPr lang="fr-CA" sz="800" err="1"/>
              <a:t>Ruehter</a:t>
            </a:r>
            <a:r>
              <a:rPr lang="fr-CA" sz="800"/>
              <a:t> VL. Clozapine-</a:t>
            </a:r>
            <a:r>
              <a:rPr lang="fr-CA" sz="800" err="1"/>
              <a:t>associated</a:t>
            </a:r>
            <a:r>
              <a:rPr lang="fr-CA" sz="800"/>
              <a:t> extrapyramidal </a:t>
            </a:r>
            <a:r>
              <a:rPr lang="fr-CA" sz="800" err="1"/>
              <a:t>reaction</a:t>
            </a:r>
            <a:r>
              <a:rPr lang="fr-CA" sz="800"/>
              <a:t>. Ann </a:t>
            </a:r>
            <a:r>
              <a:rPr lang="fr-CA" sz="800" err="1"/>
              <a:t>Pharmacother</a:t>
            </a:r>
            <a:r>
              <a:rPr lang="fr-CA" sz="800"/>
              <a:t>. 2000;34(5):615-8. doi:10.1345/aph.19213.</a:t>
            </a:r>
            <a:endParaRPr lang="fr-CA" sz="800">
              <a:latin typeface="Arial"/>
              <a:cs typeface="Arial"/>
            </a:endParaRPr>
          </a:p>
          <a:p>
            <a:pPr marL="0" indent="0">
              <a:buNone/>
            </a:pPr>
            <a:endParaRPr lang="fr-CA" sz="1100" noProof="0"/>
          </a:p>
        </p:txBody>
      </p:sp>
      <p:sp>
        <p:nvSpPr>
          <p:cNvPr id="4" name="Espace réservé du numéro de diapositive 3">
            <a:extLst>
              <a:ext uri="{FF2B5EF4-FFF2-40B4-BE49-F238E27FC236}">
                <a16:creationId xmlns:a16="http://schemas.microsoft.com/office/drawing/2014/main" id="{3603BD92-6B1A-4592-700F-62FF221E74DB}"/>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InitialBadge"/>
          <p:cNvSpPr>
            <a:spLocks noGrp="1"/>
          </p:cNvSpPr>
          <p:nvPr/>
        </p:nvSpPr>
        <p:spPr>
          <a:xfrm>
            <a:off x="11018520" y="6144768"/>
            <a:ext cx="411480" cy="411480"/>
          </a:xfrm>
          <a:prstGeom prst="ellipse">
            <a:avLst/>
          </a:prstGeom>
          <a:solidFill>
            <a:srgbClr val="87492C"/>
          </a:solidFill>
          <a:ln>
            <a:noFill/>
          </a:ln>
        </p:spPr>
        <p:txBody>
          <a:bodyPr anchor="ctr"/>
          <a:lstStyle/>
          <a:p>
            <a:pPr algn="ctr"/>
            <a:r>
              <a:rPr lang="fr-CA" sz="1400" b="1" dirty="0">
                <a:solidFill>
                  <a:srgbClr val="FFFFFF"/>
                </a:solidFill>
              </a:rPr>
              <a:t>N</a:t>
            </a:r>
          </a:p>
        </p:txBody>
      </p:sp>
    </p:spTree>
    <p:extLst>
      <p:ext uri="{BB962C8B-B14F-4D97-AF65-F5344CB8AC3E}">
        <p14:creationId xmlns:p14="http://schemas.microsoft.com/office/powerpoint/2010/main" val="239857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80744" y="800100"/>
            <a:ext cx="9601200" cy="1485900"/>
          </a:xfrm>
        </p:spPr>
        <p:txBody>
          <a:bodyPr>
            <a:normAutofit/>
          </a:bodyPr>
          <a:lstStyle/>
          <a:p>
            <a:r>
              <a:rPr lang="fr-CA" b="1" noProof="0"/>
              <a:t>Exigences de Santé Canada</a:t>
            </a:r>
            <a:br>
              <a:rPr lang="fr-CA" b="1" noProof="0"/>
            </a:br>
            <a:endParaRPr lang="fr-CA" noProof="0"/>
          </a:p>
        </p:txBody>
      </p:sp>
      <p:sp>
        <p:nvSpPr>
          <p:cNvPr id="3" name="Espace réservé du contenu 2"/>
          <p:cNvSpPr>
            <a:spLocks noGrp="1"/>
          </p:cNvSpPr>
          <p:nvPr>
            <p:ph idx="1"/>
          </p:nvPr>
        </p:nvSpPr>
        <p:spPr>
          <a:xfrm>
            <a:off x="1371600" y="1752600"/>
            <a:ext cx="9601200" cy="4114800"/>
          </a:xfrm>
        </p:spPr>
        <p:txBody>
          <a:bodyPr>
            <a:normAutofit fontScale="62500" lnSpcReduction="20000"/>
          </a:bodyPr>
          <a:lstStyle/>
          <a:p>
            <a:r>
              <a:rPr lang="fr-CA" sz="2900" noProof="0"/>
              <a:t>Indication: schizophrénie réfractaire. </a:t>
            </a:r>
          </a:p>
          <a:p>
            <a:r>
              <a:rPr lang="fr-CA" sz="2900" noProof="0"/>
              <a:t>Suivi des </a:t>
            </a:r>
            <a:r>
              <a:rPr lang="fr-CA" sz="2900" u="sng" noProof="0"/>
              <a:t>neutrophiles</a:t>
            </a:r>
            <a:r>
              <a:rPr lang="fr-CA" sz="2900" noProof="0"/>
              <a:t> selon le calendrier proposé dans la monographie (2021).</a:t>
            </a:r>
          </a:p>
          <a:p>
            <a:r>
              <a:rPr lang="fr-CA" sz="2900" noProof="0"/>
              <a:t>Inscription du patient sous clozapine, du médecin prescripteur et de la pharmacie distributrice de clozapine auprès d’un registre assurant la surveillance des neutrophiles. </a:t>
            </a:r>
          </a:p>
          <a:p>
            <a:r>
              <a:rPr lang="fr-CA" sz="2900" noProof="0"/>
              <a:t>Le changement d'une marque de clozapine à une autre ne doit pas être effectué par un pharmacien sans le consentement du médecin et sans qu'il/elle n'obtienne un nouveau formulaire d'inscription du patient propre au nouveau registre et rempli par le médecin prescripteur.</a:t>
            </a:r>
          </a:p>
          <a:p>
            <a:r>
              <a:rPr lang="fr-CA" sz="2900" noProof="0"/>
              <a:t>Le médecin doit informer son patient ou sa patiente du partage possible d'information entre les registres de clozapine et documenter l'obtention du consentement du patient ou de la patiente. </a:t>
            </a:r>
          </a:p>
          <a:p>
            <a:r>
              <a:rPr lang="fr-CA" sz="2900" noProof="0"/>
              <a:t>La responsabilité des médecins pour l'envoi des résultats de laboratoire requis au registre approprié se limitera à informer le laboratoire de l'endroit où les résultats hématologiques du patient doivent être acheminés.</a:t>
            </a:r>
          </a:p>
          <a:p>
            <a:pPr marL="0" indent="0">
              <a:buNone/>
            </a:pPr>
            <a:endParaRPr lang="fr-CA" noProof="0"/>
          </a:p>
          <a:p>
            <a:endParaRPr lang="fr-CA" noProof="0"/>
          </a:p>
        </p:txBody>
      </p:sp>
      <p:sp>
        <p:nvSpPr>
          <p:cNvPr id="4" name="ZoneTexte 3"/>
          <p:cNvSpPr txBox="1"/>
          <p:nvPr/>
        </p:nvSpPr>
        <p:spPr>
          <a:xfrm>
            <a:off x="1371600" y="5902911"/>
            <a:ext cx="10744200" cy="1277273"/>
          </a:xfrm>
          <a:prstGeom prst="rect">
            <a:avLst/>
          </a:prstGeom>
          <a:noFill/>
        </p:spPr>
        <p:txBody>
          <a:bodyPr wrap="square" rtlCol="0">
            <a:normAutofit/>
          </a:bodyPr>
          <a:lstStyle/>
          <a:p>
            <a:r>
              <a:rPr lang="fr-CA" sz="1100" noProof="0">
                <a:latin typeface="Calibri" panose="020F0502020204030204" pitchFamily="34" charset="0"/>
                <a:cs typeface="Calibri" panose="020F0502020204030204" pitchFamily="34" charset="0"/>
                <a:hlinkClick r:id="rId3"/>
              </a:rPr>
              <a:t>1. https://recalls-rappels.canada.ca/fr/avis-rappel/renseignements-importants-sante-canada-sur-distribution-clozapine-au-canada-pour</a:t>
            </a:r>
            <a:r>
              <a:rPr lang="fr-CA" sz="1100" noProof="0">
                <a:latin typeface="Calibri" panose="020F0502020204030204" pitchFamily="34" charset="0"/>
                <a:cs typeface="Calibri" panose="020F0502020204030204" pitchFamily="34" charset="0"/>
              </a:rPr>
              <a:t> (2004)</a:t>
            </a:r>
          </a:p>
          <a:p>
            <a:r>
              <a:rPr lang="fr-CA" sz="1100" noProof="0">
                <a:latin typeface="Calibri" panose="020F0502020204030204" pitchFamily="34" charset="0"/>
                <a:cs typeface="Calibri" panose="020F0502020204030204" pitchFamily="34" charset="0"/>
                <a:hlinkClick r:id="rId4"/>
              </a:rPr>
              <a:t>2. https://www.canada.ca/fr/sante-canada/services/medicaments-produits-sante/medeffet-canada/examens-innocuite/clozapine-globules-blancs.html</a:t>
            </a:r>
            <a:r>
              <a:rPr lang="fr-CA" sz="1100" noProof="0">
                <a:latin typeface="Calibri" panose="020F0502020204030204" pitchFamily="34" charset="0"/>
                <a:cs typeface="Calibri" panose="020F0502020204030204" pitchFamily="34" charset="0"/>
              </a:rPr>
              <a:t> (2018)</a:t>
            </a:r>
          </a:p>
          <a:p>
            <a:r>
              <a:rPr lang="fr-CA" sz="1100" noProof="0">
                <a:latin typeface="Calibri" panose="020F0502020204030204" pitchFamily="34" charset="0"/>
                <a:cs typeface="Calibri" panose="020F0502020204030204" pitchFamily="34" charset="0"/>
              </a:rPr>
              <a:t>3. Monographie de CLOZARILMD (clozapine). HLS Therapeutics Inc. 29 avril 2022 </a:t>
            </a:r>
          </a:p>
          <a:p>
            <a:r>
              <a:rPr lang="fr-CA" sz="1100" noProof="0">
                <a:latin typeface="Calibri" panose="020F0502020204030204" pitchFamily="34" charset="0"/>
                <a:cs typeface="Calibri" panose="020F0502020204030204" pitchFamily="34" charset="0"/>
              </a:rPr>
              <a:t>4. Monographie de AA-Clozapine, AA PHARMA, mars 2017. ***Neutrophiles seulement même si monographie n’a pas été mise à jour ***</a:t>
            </a:r>
          </a:p>
          <a:p>
            <a:r>
              <a:rPr lang="fr-CA" sz="1100" noProof="0">
                <a:latin typeface="Calibri" panose="020F0502020204030204" pitchFamily="34" charset="0"/>
                <a:cs typeface="Calibri" panose="020F0502020204030204" pitchFamily="34" charset="0"/>
              </a:rPr>
              <a:t>5. Monographie de GEN-CLOZAPINE (clozapine). Mylan Pharmaceuticals ULC. 24 janvier 2025 (Viatris)</a:t>
            </a:r>
          </a:p>
          <a:p>
            <a:endParaRPr lang="fr-CA" sz="1100" noProof="0">
              <a:latin typeface="Calibri" panose="020F0502020204030204" pitchFamily="34" charset="0"/>
              <a:cs typeface="Calibri" panose="020F0502020204030204" pitchFamily="34" charset="0"/>
            </a:endParaRPr>
          </a:p>
          <a:p>
            <a:endParaRPr lang="fr-CA" sz="1100" noProof="0">
              <a:solidFill>
                <a:srgbClr val="002060"/>
              </a:solidFill>
              <a:latin typeface="Calibri" panose="020F0502020204030204" pitchFamily="34" charset="0"/>
              <a:cs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43FBC76F-A677-E71F-30AE-A7FB307B16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2232323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noProof="0"/>
              <a:t>Création des registres clozapine</a:t>
            </a:r>
            <a:endParaRPr lang="fr-CA" noProof="0"/>
          </a:p>
        </p:txBody>
      </p:sp>
      <p:sp>
        <p:nvSpPr>
          <p:cNvPr id="3" name="Espace réservé du contenu 2"/>
          <p:cNvSpPr>
            <a:spLocks noGrp="1"/>
          </p:cNvSpPr>
          <p:nvPr>
            <p:ph idx="1"/>
          </p:nvPr>
        </p:nvSpPr>
        <p:spPr>
          <a:xfrm>
            <a:off x="1371600" y="1676400"/>
            <a:ext cx="9601200" cy="4191000"/>
          </a:xfrm>
        </p:spPr>
        <p:txBody>
          <a:bodyPr>
            <a:normAutofit fontScale="92500" lnSpcReduction="20000"/>
          </a:bodyPr>
          <a:lstStyle/>
          <a:p>
            <a:r>
              <a:rPr lang="fr-CA" noProof="0"/>
              <a:t>Exigences de Santé Canada obligent la création de registres clozapine. </a:t>
            </a:r>
          </a:p>
          <a:p>
            <a:r>
              <a:rPr lang="fr-CA" noProof="0"/>
              <a:t>Chaque fabricant crée son propre registre clozapine.</a:t>
            </a:r>
          </a:p>
          <a:p>
            <a:r>
              <a:rPr lang="fr-CA" noProof="0"/>
              <a:t>Raisons d’être des registres: 	</a:t>
            </a:r>
          </a:p>
          <a:p>
            <a:pPr lvl="1"/>
            <a:r>
              <a:rPr lang="fr-CA" i="0" noProof="0"/>
              <a:t>Surveiller le nombre absolu de polynucléaires neutrophiles (NAN) de chaque patient inscrit auprès du registre durant toute la durée de son inscription. </a:t>
            </a:r>
          </a:p>
          <a:p>
            <a:pPr lvl="1"/>
            <a:r>
              <a:rPr lang="fr-CA" i="0" noProof="0"/>
              <a:t>Classifier les résultats du NAN selon des codes de couleurs afin d’indiquer la conduite à tenir (prise de clozapine, fréquence de surveillance hématologique exigée).</a:t>
            </a:r>
          </a:p>
          <a:p>
            <a:pPr lvl="1"/>
            <a:r>
              <a:rPr lang="fr-CA" i="0" noProof="0"/>
              <a:t>Aviser les cliniciens lorsque la fréquence de la surveillance hématologique doit être changée (aux 26 semaines et après 1 an). </a:t>
            </a:r>
          </a:p>
          <a:p>
            <a:pPr lvl="1"/>
            <a:r>
              <a:rPr lang="fr-CA" i="0" noProof="0"/>
              <a:t>Classifier les patients selon 3 catégories:</a:t>
            </a:r>
          </a:p>
          <a:p>
            <a:pPr lvl="2"/>
            <a:r>
              <a:rPr lang="fr-CA" noProof="0"/>
              <a:t>Régulier;</a:t>
            </a:r>
          </a:p>
          <a:p>
            <a:pPr lvl="2"/>
            <a:r>
              <a:rPr lang="fr-CA" noProof="0"/>
              <a:t>Patient avec une neutropénie bénigne liée à l’origine ethnique;</a:t>
            </a:r>
          </a:p>
          <a:p>
            <a:pPr lvl="2"/>
            <a:r>
              <a:rPr lang="fr-CA" noProof="0"/>
              <a:t>Cas spécial. </a:t>
            </a:r>
          </a:p>
          <a:p>
            <a:pPr lvl="1"/>
            <a:endParaRPr lang="fr-CA" noProof="0"/>
          </a:p>
          <a:p>
            <a:pPr marL="530352" lvl="1" indent="0">
              <a:buNone/>
            </a:pPr>
            <a:endParaRPr lang="fr-CA" noProof="0"/>
          </a:p>
          <a:p>
            <a:pPr lvl="1"/>
            <a:endParaRPr lang="fr-CA" noProof="0"/>
          </a:p>
        </p:txBody>
      </p:sp>
      <p:pic>
        <p:nvPicPr>
          <p:cNvPr id="4" name="Image 3"/>
          <p:cNvPicPr>
            <a:picLocks noChangeAspect="1"/>
          </p:cNvPicPr>
          <p:nvPr/>
        </p:nvPicPr>
        <p:blipFill>
          <a:blip r:embed="rId3"/>
          <a:stretch>
            <a:fillRect/>
          </a:stretch>
        </p:blipFill>
        <p:spPr>
          <a:xfrm>
            <a:off x="1363462" y="6019800"/>
            <a:ext cx="10748180" cy="780356"/>
          </a:xfrm>
          <a:prstGeom prst="rect">
            <a:avLst/>
          </a:prstGeom>
        </p:spPr>
      </p:pic>
      <p:sp>
        <p:nvSpPr>
          <p:cNvPr id="5" name="Espace réservé du numéro de diapositive 4">
            <a:extLst>
              <a:ext uri="{FF2B5EF4-FFF2-40B4-BE49-F238E27FC236}">
                <a16:creationId xmlns:a16="http://schemas.microsoft.com/office/drawing/2014/main" id="{80423379-7A7E-D418-460C-6EE8B38A66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0F62FD-DB1E-4D15-B143-FED7965410B2}"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nitialBadge"/>
          <p:cNvSpPr>
            <a:spLocks noGrp="1"/>
          </p:cNvSpPr>
          <p:nvPr/>
        </p:nvSpPr>
        <p:spPr>
          <a:xfrm>
            <a:off x="11018520" y="6144768"/>
            <a:ext cx="411480" cy="411480"/>
          </a:xfrm>
          <a:prstGeom prst="ellipse">
            <a:avLst/>
          </a:prstGeom>
          <a:solidFill>
            <a:srgbClr val="69A1AB"/>
          </a:solidFill>
          <a:ln>
            <a:noFill/>
          </a:ln>
        </p:spPr>
        <p:txBody>
          <a:bodyPr anchor="ctr"/>
          <a:lstStyle/>
          <a:p>
            <a:pPr algn="ctr"/>
            <a:r>
              <a:rPr lang="fr-CA" sz="1400" b="1" dirty="0">
                <a:solidFill>
                  <a:srgbClr val="FFFFFF"/>
                </a:solidFill>
              </a:rPr>
              <a:t>L</a:t>
            </a:r>
          </a:p>
        </p:txBody>
      </p:sp>
    </p:spTree>
    <p:extLst>
      <p:ext uri="{BB962C8B-B14F-4D97-AF65-F5344CB8AC3E}">
        <p14:creationId xmlns:p14="http://schemas.microsoft.com/office/powerpoint/2010/main" val="3186901018"/>
      </p:ext>
    </p:extLst>
  </p:cSld>
  <p:clrMapOvr>
    <a:masterClrMapping/>
  </p:clrMapOvr>
</p:sld>
</file>

<file path=ppt/theme/theme1.xml><?xml version="1.0" encoding="utf-8"?>
<a:theme xmlns:a="http://schemas.openxmlformats.org/drawingml/2006/main" name="Cadrage">
  <a:themeElements>
    <a:clrScheme name="Cadrage">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34697</TotalTime>
  <Words>9091</Words>
  <Application>Microsoft Macintosh PowerPoint</Application>
  <PresentationFormat>Grand écran</PresentationFormat>
  <Paragraphs>841</Paragraphs>
  <Slides>59</Slides>
  <Notes>29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59</vt:i4>
      </vt:variant>
    </vt:vector>
  </HeadingPairs>
  <TitlesOfParts>
    <vt:vector size="65" baseType="lpstr">
      <vt:lpstr>Aptos</vt:lpstr>
      <vt:lpstr>Arial</vt:lpstr>
      <vt:lpstr>Calibri</vt:lpstr>
      <vt:lpstr>Franklin Gothic Book</vt:lpstr>
      <vt:lpstr>Wingdings</vt:lpstr>
      <vt:lpstr>Cadrage</vt:lpstr>
      <vt:lpstr>La prise en charge de la clozapine : continuité et collaboration hospitalo-communautaire </vt:lpstr>
      <vt:lpstr>Conflits d’intérêt </vt:lpstr>
      <vt:lpstr>Objectifs d’apprentissage</vt:lpstr>
      <vt:lpstr>Plan de la présentation </vt:lpstr>
      <vt:lpstr>Clozapine</vt:lpstr>
      <vt:lpstr>Clozapine comme traitement de 3ième ligne en schizophrénie</vt:lpstr>
      <vt:lpstr>Pourquoi la clozapine améliore l’adhérence au traitement?</vt:lpstr>
      <vt:lpstr>Exigences de Santé Canada </vt:lpstr>
      <vt:lpstr>Création des registres clozapine</vt:lpstr>
      <vt:lpstr>Rôle des registres clozapine  </vt:lpstr>
      <vt:lpstr>Services pertinents des registres</vt:lpstr>
      <vt:lpstr>Programmes de soutien et de  surveillance clozapine 2025</vt:lpstr>
      <vt:lpstr>Situation aux États-Unis</vt:lpstr>
      <vt:lpstr>Catégories de patient</vt:lpstr>
      <vt:lpstr>Calendrier de la surveillance hématologique</vt:lpstr>
      <vt:lpstr>Lignes directrices de surveillance hématologiques</vt:lpstr>
      <vt:lpstr>Lignes directrices de surveillance hématologiques</vt:lpstr>
      <vt:lpstr>Lignes directrices de surveillance hématologiques</vt:lpstr>
      <vt:lpstr>Lignes directrices de surveillance hématologiques</vt:lpstr>
      <vt:lpstr>Nouvelle ordonnance de clozapine en communautaire(1,2,3,4)</vt:lpstr>
      <vt:lpstr>Exigences cliniques avant de débuter la clozapine </vt:lpstr>
      <vt:lpstr>Mise à jour du dossier</vt:lpstr>
      <vt:lpstr>Pharmacocinétique de la clozapine</vt:lpstr>
      <vt:lpstr>Interactions médicamenteuses-PD (liste non exhaustive)</vt:lpstr>
      <vt:lpstr>Interactions médicamenteuses-PK </vt:lpstr>
      <vt:lpstr>Interactions médicamenteuses-PK (liste non exhaustive) </vt:lpstr>
      <vt:lpstr>Interactions médicamenteuses-PK (liste non exhaustive)  </vt:lpstr>
      <vt:lpstr>Situation Clinique en milieu hospitalier </vt:lpstr>
      <vt:lpstr>Situation Clinique (suite)</vt:lpstr>
      <vt:lpstr>Situation clinique en Communautaire</vt:lpstr>
      <vt:lpstr>Clozapinemie et fumée de cigarette et cannabis(1,2,3,4)</vt:lpstr>
      <vt:lpstr>Clozapinémie abaissée1,2,3,4</vt:lpstr>
      <vt:lpstr>Délai d’action</vt:lpstr>
      <vt:lpstr>Oubli de dose</vt:lpstr>
      <vt:lpstr>Oubli de dose</vt:lpstr>
      <vt:lpstr>Rétablissement de la fréquence de la surveillance après un arrêt de traitement</vt:lpstr>
      <vt:lpstr>Pharmacien d’établissement  </vt:lpstr>
      <vt:lpstr>Suivi clinique hospitalier durant le traitement à la clozapine </vt:lpstr>
      <vt:lpstr>Présentation PowerPoint</vt:lpstr>
      <vt:lpstr>Présentation PowerPoint</vt:lpstr>
      <vt:lpstr>Présentation PowerPoint</vt:lpstr>
      <vt:lpstr>Suivi en pharmacie communautaire</vt:lpstr>
      <vt:lpstr>Suivi des effets secondaires</vt:lpstr>
      <vt:lpstr>Suivi des effets secondaires</vt:lpstr>
      <vt:lpstr>Le cas de Monsieur Rougemont  </vt:lpstr>
      <vt:lpstr>Le cas de Monsieur Rougemont  </vt:lpstr>
      <vt:lpstr>Le cas de Monsieur Rougemont</vt:lpstr>
      <vt:lpstr>Le cas de Monsieur Rougemont (Prise en charge d’un code rouge) </vt:lpstr>
      <vt:lpstr>Le cas de Monsieur Rougemont (Prise en charge d’un code rouge) </vt:lpstr>
      <vt:lpstr>Cas de substitution à l’insu (blind-switch)</vt:lpstr>
      <vt:lpstr>Une simple piqûre au bout du doigt</vt:lpstr>
      <vt:lpstr>Exigences de l’OPQ</vt:lpstr>
      <vt:lpstr>Exigences de l’OPQ :Utilisation sécuritaire de la clozapine OPQ: dépêche 08- 03-2023</vt:lpstr>
      <vt:lpstr>Exigences de l’OPQ: Utilisation sécuritaire de la clozapine OPQ: dépêche 08- 03-2023</vt:lpstr>
      <vt:lpstr>Exigences de l’OPQ :Comment puis-je intervenir dans la prévention des accidents liés au surdosage de clozapine?</vt:lpstr>
      <vt:lpstr>Deuxième phase de resserrement NPS</vt:lpstr>
      <vt:lpstr>Deuxième phase de resserrement NPS</vt:lpstr>
      <vt:lpstr>Deuxième phase de resserrement NPS</vt:lpstr>
      <vt:lpstr>Merci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prise en charge du patient sous clozapine en pharmacie communautaire</dc:title>
  <dc:creator>LISIANA E. VIGLIOTTI</dc:creator>
  <cp:lastModifiedBy>Nirvishi Jawaheer</cp:lastModifiedBy>
  <cp:revision>151</cp:revision>
  <dcterms:created xsi:type="dcterms:W3CDTF">2025-08-02T18:59:48Z</dcterms:created>
  <dcterms:modified xsi:type="dcterms:W3CDTF">2026-03-17T00:03:05Z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2025-07-23T00:00:00Z</vt:filetime>
  </property>
  <property fmtid="{D5CDD505-2E9C-101B-9397-08002B2CF9AE}" pid="3" name="LastSaved">
    <vt:filetime>2025-08-02T00:00:00Z</vt:filetime>
  </property>
</Properties>
</file>