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4" r:id="rId1"/>
  </p:sldMasterIdLst>
  <p:notesMasterIdLst>
    <p:notesMasterId r:id="rId69"/>
  </p:notesMasterIdLst>
  <p:sldIdLst>
    <p:sldId id="256" r:id="rId2"/>
    <p:sldId id="257" r:id="rId3"/>
    <p:sldId id="258" r:id="rId4"/>
    <p:sldId id="294" r:id="rId5"/>
    <p:sldId id="369" r:id="rId6"/>
    <p:sldId id="301" r:id="rId7"/>
    <p:sldId id="404" r:id="rId8"/>
    <p:sldId id="374" r:id="rId9"/>
    <p:sldId id="370" r:id="rId10"/>
    <p:sldId id="405" r:id="rId11"/>
    <p:sldId id="371" r:id="rId12"/>
    <p:sldId id="406" r:id="rId13"/>
    <p:sldId id="412" r:id="rId14"/>
    <p:sldId id="413" r:id="rId15"/>
    <p:sldId id="414" r:id="rId16"/>
    <p:sldId id="415" r:id="rId17"/>
    <p:sldId id="375" r:id="rId18"/>
    <p:sldId id="376" r:id="rId19"/>
    <p:sldId id="377" r:id="rId20"/>
    <p:sldId id="416" r:id="rId21"/>
    <p:sldId id="417" r:id="rId22"/>
    <p:sldId id="418" r:id="rId23"/>
    <p:sldId id="419" r:id="rId24"/>
    <p:sldId id="420" r:id="rId25"/>
    <p:sldId id="400" r:id="rId26"/>
    <p:sldId id="380" r:id="rId27"/>
    <p:sldId id="381" r:id="rId28"/>
    <p:sldId id="441" r:id="rId29"/>
    <p:sldId id="442" r:id="rId30"/>
    <p:sldId id="443" r:id="rId31"/>
    <p:sldId id="444" r:id="rId32"/>
    <p:sldId id="452" r:id="rId33"/>
    <p:sldId id="445" r:id="rId34"/>
    <p:sldId id="446" r:id="rId35"/>
    <p:sldId id="447" r:id="rId36"/>
    <p:sldId id="448" r:id="rId37"/>
    <p:sldId id="401" r:id="rId38"/>
    <p:sldId id="382" r:id="rId39"/>
    <p:sldId id="421" r:id="rId40"/>
    <p:sldId id="422" r:id="rId41"/>
    <p:sldId id="423" r:id="rId42"/>
    <p:sldId id="424" r:id="rId43"/>
    <p:sldId id="425" r:id="rId44"/>
    <p:sldId id="426" r:id="rId45"/>
    <p:sldId id="427" r:id="rId46"/>
    <p:sldId id="428" r:id="rId47"/>
    <p:sldId id="449" r:id="rId48"/>
    <p:sldId id="430" r:id="rId49"/>
    <p:sldId id="450" r:id="rId50"/>
    <p:sldId id="451" r:id="rId51"/>
    <p:sldId id="431" r:id="rId52"/>
    <p:sldId id="432" r:id="rId53"/>
    <p:sldId id="433" r:id="rId54"/>
    <p:sldId id="434" r:id="rId55"/>
    <p:sldId id="435" r:id="rId56"/>
    <p:sldId id="436" r:id="rId57"/>
    <p:sldId id="402" r:id="rId58"/>
    <p:sldId id="383" r:id="rId59"/>
    <p:sldId id="384" r:id="rId60"/>
    <p:sldId id="403" r:id="rId61"/>
    <p:sldId id="386" r:id="rId62"/>
    <p:sldId id="387" r:id="rId63"/>
    <p:sldId id="429" r:id="rId64"/>
    <p:sldId id="388" r:id="rId65"/>
    <p:sldId id="437" r:id="rId66"/>
    <p:sldId id="389" r:id="rId67"/>
    <p:sldId id="304" r:id="rId6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3" roundtripDataSignature="AMtx7mj/svQYegvDoWYIjhCKzb0tH84Q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9028" autoAdjust="0"/>
  </p:normalViewPr>
  <p:slideViewPr>
    <p:cSldViewPr snapToGrid="0">
      <p:cViewPr varScale="1">
        <p:scale>
          <a:sx n="111" d="100"/>
          <a:sy n="111" d="100"/>
        </p:scale>
        <p:origin x="96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83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F8E85E-F061-4824-85C0-4A2903F16468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4106DA4-E17E-4E00-A0CC-A237E6FA56AC}">
      <dgm:prSet/>
      <dgm:spPr/>
      <dgm:t>
        <a:bodyPr/>
        <a:lstStyle/>
        <a:p>
          <a:r>
            <a:rPr lang="fr-FR" b="0" i="0"/>
            <a:t>Vieillissement</a:t>
          </a:r>
          <a:endParaRPr lang="en-US"/>
        </a:p>
      </dgm:t>
    </dgm:pt>
    <dgm:pt modelId="{54821417-81DC-4411-9AE7-8CA5D75CAF5F}" type="parTrans" cxnId="{6BB2040D-D9EC-43D6-9762-FDEF21BB4C3C}">
      <dgm:prSet/>
      <dgm:spPr/>
      <dgm:t>
        <a:bodyPr/>
        <a:lstStyle/>
        <a:p>
          <a:endParaRPr lang="en-US"/>
        </a:p>
      </dgm:t>
    </dgm:pt>
    <dgm:pt modelId="{111CCEF0-1443-4972-AF4F-75318BDA400B}" type="sibTrans" cxnId="{6BB2040D-D9EC-43D6-9762-FDEF21BB4C3C}">
      <dgm:prSet/>
      <dgm:spPr/>
      <dgm:t>
        <a:bodyPr/>
        <a:lstStyle/>
        <a:p>
          <a:endParaRPr lang="en-US"/>
        </a:p>
      </dgm:t>
    </dgm:pt>
    <dgm:pt modelId="{634C1E69-B15E-466E-9666-2E8FB037B2ED}">
      <dgm:prSet/>
      <dgm:spPr/>
      <dgm:t>
        <a:bodyPr/>
        <a:lstStyle/>
        <a:p>
          <a:r>
            <a:rPr lang="fr-FR" b="0" i="0"/>
            <a:t>Multimorbidité</a:t>
          </a:r>
          <a:endParaRPr lang="en-US"/>
        </a:p>
      </dgm:t>
    </dgm:pt>
    <dgm:pt modelId="{42686A46-2F39-460F-B6FD-F34670A60BF3}" type="parTrans" cxnId="{3841CFE9-72C4-4639-B3D9-DD280FDD97F9}">
      <dgm:prSet/>
      <dgm:spPr/>
      <dgm:t>
        <a:bodyPr/>
        <a:lstStyle/>
        <a:p>
          <a:endParaRPr lang="en-US"/>
        </a:p>
      </dgm:t>
    </dgm:pt>
    <dgm:pt modelId="{E8109199-1362-4328-8D52-C68E367C0774}" type="sibTrans" cxnId="{3841CFE9-72C4-4639-B3D9-DD280FDD97F9}">
      <dgm:prSet/>
      <dgm:spPr/>
      <dgm:t>
        <a:bodyPr/>
        <a:lstStyle/>
        <a:p>
          <a:endParaRPr lang="en-US"/>
        </a:p>
      </dgm:t>
    </dgm:pt>
    <dgm:pt modelId="{E17C4FC1-E7AC-4C39-B22C-87AFF3D94438}">
      <dgm:prSet/>
      <dgm:spPr/>
      <dgm:t>
        <a:bodyPr/>
        <a:lstStyle/>
        <a:p>
          <a:r>
            <a:rPr lang="fr-FR" b="0" i="0"/>
            <a:t>Médecins débordés</a:t>
          </a:r>
          <a:endParaRPr lang="en-US"/>
        </a:p>
      </dgm:t>
    </dgm:pt>
    <dgm:pt modelId="{7A0E60EC-55B2-42AB-B967-3586BE966EAC}" type="parTrans" cxnId="{D0DEB272-E596-40CC-8176-8F2EB76A21EC}">
      <dgm:prSet/>
      <dgm:spPr/>
      <dgm:t>
        <a:bodyPr/>
        <a:lstStyle/>
        <a:p>
          <a:endParaRPr lang="en-US"/>
        </a:p>
      </dgm:t>
    </dgm:pt>
    <dgm:pt modelId="{5934199E-7D83-456C-AB8C-1ED39E11FEEE}" type="sibTrans" cxnId="{D0DEB272-E596-40CC-8176-8F2EB76A21EC}">
      <dgm:prSet/>
      <dgm:spPr/>
      <dgm:t>
        <a:bodyPr/>
        <a:lstStyle/>
        <a:p>
          <a:endParaRPr lang="en-US"/>
        </a:p>
      </dgm:t>
    </dgm:pt>
    <dgm:pt modelId="{0B661F39-F406-4041-B0B3-EEE7D498E79C}">
      <dgm:prSet/>
      <dgm:spPr/>
      <dgm:t>
        <a:bodyPr/>
        <a:lstStyle/>
        <a:p>
          <a:r>
            <a:rPr lang="fr-FR" b="0" i="0"/>
            <a:t>Patients fragmentés</a:t>
          </a:r>
          <a:endParaRPr lang="en-US"/>
        </a:p>
      </dgm:t>
    </dgm:pt>
    <dgm:pt modelId="{D056993E-2BAB-4FB2-B03E-D2E697F29030}" type="parTrans" cxnId="{D1438029-F1C9-46BA-9C83-EC6CDAC64C12}">
      <dgm:prSet/>
      <dgm:spPr/>
      <dgm:t>
        <a:bodyPr/>
        <a:lstStyle/>
        <a:p>
          <a:endParaRPr lang="en-US"/>
        </a:p>
      </dgm:t>
    </dgm:pt>
    <dgm:pt modelId="{7CFD91F2-50E4-41B6-BF8B-B0C546AB721C}" type="sibTrans" cxnId="{D1438029-F1C9-46BA-9C83-EC6CDAC64C12}">
      <dgm:prSet/>
      <dgm:spPr/>
      <dgm:t>
        <a:bodyPr/>
        <a:lstStyle/>
        <a:p>
          <a:endParaRPr lang="en-US"/>
        </a:p>
      </dgm:t>
    </dgm:pt>
    <dgm:pt modelId="{69E9CF16-0AD3-46C5-98DE-C4C91FB11985}" type="pres">
      <dgm:prSet presAssocID="{7DF8E85E-F061-4824-85C0-4A2903F1646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C3C02F9-6C2C-4EC6-A737-746EAA8B5DE6}" type="pres">
      <dgm:prSet presAssocID="{C4106DA4-E17E-4E00-A0CC-A237E6FA56AC}" presName="hierRoot1" presStyleCnt="0"/>
      <dgm:spPr/>
    </dgm:pt>
    <dgm:pt modelId="{79D0A501-F1D3-48C3-964C-CB8D3656976D}" type="pres">
      <dgm:prSet presAssocID="{C4106DA4-E17E-4E00-A0CC-A237E6FA56AC}" presName="composite" presStyleCnt="0"/>
      <dgm:spPr/>
    </dgm:pt>
    <dgm:pt modelId="{D2EDC241-EA50-4064-BC37-6823728DA0D1}" type="pres">
      <dgm:prSet presAssocID="{C4106DA4-E17E-4E00-A0CC-A237E6FA56AC}" presName="background" presStyleLbl="node0" presStyleIdx="0" presStyleCnt="4"/>
      <dgm:spPr/>
    </dgm:pt>
    <dgm:pt modelId="{E7903CE3-D567-4E17-AA38-7CE67EA39FD4}" type="pres">
      <dgm:prSet presAssocID="{C4106DA4-E17E-4E00-A0CC-A237E6FA56AC}" presName="text" presStyleLbl="fgAcc0" presStyleIdx="0" presStyleCnt="4">
        <dgm:presLayoutVars>
          <dgm:chPref val="3"/>
        </dgm:presLayoutVars>
      </dgm:prSet>
      <dgm:spPr/>
    </dgm:pt>
    <dgm:pt modelId="{F6661ABF-67BA-4895-B7F9-6FA54FD34494}" type="pres">
      <dgm:prSet presAssocID="{C4106DA4-E17E-4E00-A0CC-A237E6FA56AC}" presName="hierChild2" presStyleCnt="0"/>
      <dgm:spPr/>
    </dgm:pt>
    <dgm:pt modelId="{28F4011B-D729-40AF-AC8A-DA269DD1D7FA}" type="pres">
      <dgm:prSet presAssocID="{634C1E69-B15E-466E-9666-2E8FB037B2ED}" presName="hierRoot1" presStyleCnt="0"/>
      <dgm:spPr/>
    </dgm:pt>
    <dgm:pt modelId="{E9EB7C5F-DC97-47C5-884E-46ABA5855D39}" type="pres">
      <dgm:prSet presAssocID="{634C1E69-B15E-466E-9666-2E8FB037B2ED}" presName="composite" presStyleCnt="0"/>
      <dgm:spPr/>
    </dgm:pt>
    <dgm:pt modelId="{D4C719C7-25FD-4BA6-9D3D-4B52FA349677}" type="pres">
      <dgm:prSet presAssocID="{634C1E69-B15E-466E-9666-2E8FB037B2ED}" presName="background" presStyleLbl="node0" presStyleIdx="1" presStyleCnt="4"/>
      <dgm:spPr/>
    </dgm:pt>
    <dgm:pt modelId="{0B5465CD-B580-4C0C-8A23-EEA626313205}" type="pres">
      <dgm:prSet presAssocID="{634C1E69-B15E-466E-9666-2E8FB037B2ED}" presName="text" presStyleLbl="fgAcc0" presStyleIdx="1" presStyleCnt="4">
        <dgm:presLayoutVars>
          <dgm:chPref val="3"/>
        </dgm:presLayoutVars>
      </dgm:prSet>
      <dgm:spPr/>
    </dgm:pt>
    <dgm:pt modelId="{3A8D755C-1F40-49B7-A3BB-25159A513F24}" type="pres">
      <dgm:prSet presAssocID="{634C1E69-B15E-466E-9666-2E8FB037B2ED}" presName="hierChild2" presStyleCnt="0"/>
      <dgm:spPr/>
    </dgm:pt>
    <dgm:pt modelId="{FE76BED9-AA00-4164-B602-5E50A7D2997B}" type="pres">
      <dgm:prSet presAssocID="{E17C4FC1-E7AC-4C39-B22C-87AFF3D94438}" presName="hierRoot1" presStyleCnt="0"/>
      <dgm:spPr/>
    </dgm:pt>
    <dgm:pt modelId="{4174D9EC-528F-417B-967E-9F56A6A8F82A}" type="pres">
      <dgm:prSet presAssocID="{E17C4FC1-E7AC-4C39-B22C-87AFF3D94438}" presName="composite" presStyleCnt="0"/>
      <dgm:spPr/>
    </dgm:pt>
    <dgm:pt modelId="{63D9F1A6-6B98-4D2E-AD38-C52CC3702771}" type="pres">
      <dgm:prSet presAssocID="{E17C4FC1-E7AC-4C39-B22C-87AFF3D94438}" presName="background" presStyleLbl="node0" presStyleIdx="2" presStyleCnt="4"/>
      <dgm:spPr/>
    </dgm:pt>
    <dgm:pt modelId="{0A0922AA-472E-4434-863D-D8517961B9C0}" type="pres">
      <dgm:prSet presAssocID="{E17C4FC1-E7AC-4C39-B22C-87AFF3D94438}" presName="text" presStyleLbl="fgAcc0" presStyleIdx="2" presStyleCnt="4">
        <dgm:presLayoutVars>
          <dgm:chPref val="3"/>
        </dgm:presLayoutVars>
      </dgm:prSet>
      <dgm:spPr/>
    </dgm:pt>
    <dgm:pt modelId="{7A0552F7-7B84-4C01-9581-29F289F5D72C}" type="pres">
      <dgm:prSet presAssocID="{E17C4FC1-E7AC-4C39-B22C-87AFF3D94438}" presName="hierChild2" presStyleCnt="0"/>
      <dgm:spPr/>
    </dgm:pt>
    <dgm:pt modelId="{E9EF286A-366F-48FF-94F6-39BE8F6EACDA}" type="pres">
      <dgm:prSet presAssocID="{0B661F39-F406-4041-B0B3-EEE7D498E79C}" presName="hierRoot1" presStyleCnt="0"/>
      <dgm:spPr/>
    </dgm:pt>
    <dgm:pt modelId="{BEB3A228-209D-4625-BCE4-9271E2D6AC2D}" type="pres">
      <dgm:prSet presAssocID="{0B661F39-F406-4041-B0B3-EEE7D498E79C}" presName="composite" presStyleCnt="0"/>
      <dgm:spPr/>
    </dgm:pt>
    <dgm:pt modelId="{C582D873-E6DD-4B5E-8CFC-2AAD0F2AF2BC}" type="pres">
      <dgm:prSet presAssocID="{0B661F39-F406-4041-B0B3-EEE7D498E79C}" presName="background" presStyleLbl="node0" presStyleIdx="3" presStyleCnt="4"/>
      <dgm:spPr/>
    </dgm:pt>
    <dgm:pt modelId="{99DE60F7-808F-4653-B342-B1F73C7FE47F}" type="pres">
      <dgm:prSet presAssocID="{0B661F39-F406-4041-B0B3-EEE7D498E79C}" presName="text" presStyleLbl="fgAcc0" presStyleIdx="3" presStyleCnt="4">
        <dgm:presLayoutVars>
          <dgm:chPref val="3"/>
        </dgm:presLayoutVars>
      </dgm:prSet>
      <dgm:spPr/>
    </dgm:pt>
    <dgm:pt modelId="{298005D3-EDF8-4E60-9407-D01ED5F0E0BA}" type="pres">
      <dgm:prSet presAssocID="{0B661F39-F406-4041-B0B3-EEE7D498E79C}" presName="hierChild2" presStyleCnt="0"/>
      <dgm:spPr/>
    </dgm:pt>
  </dgm:ptLst>
  <dgm:cxnLst>
    <dgm:cxn modelId="{C2FC3906-207B-4F9B-B76F-F72EF08ABF08}" type="presOf" srcId="{7DF8E85E-F061-4824-85C0-4A2903F16468}" destId="{69E9CF16-0AD3-46C5-98DE-C4C91FB11985}" srcOrd="0" destOrd="0" presId="urn:microsoft.com/office/officeart/2005/8/layout/hierarchy1"/>
    <dgm:cxn modelId="{6BB2040D-D9EC-43D6-9762-FDEF21BB4C3C}" srcId="{7DF8E85E-F061-4824-85C0-4A2903F16468}" destId="{C4106DA4-E17E-4E00-A0CC-A237E6FA56AC}" srcOrd="0" destOrd="0" parTransId="{54821417-81DC-4411-9AE7-8CA5D75CAF5F}" sibTransId="{111CCEF0-1443-4972-AF4F-75318BDA400B}"/>
    <dgm:cxn modelId="{D1438029-F1C9-46BA-9C83-EC6CDAC64C12}" srcId="{7DF8E85E-F061-4824-85C0-4A2903F16468}" destId="{0B661F39-F406-4041-B0B3-EEE7D498E79C}" srcOrd="3" destOrd="0" parTransId="{D056993E-2BAB-4FB2-B03E-D2E697F29030}" sibTransId="{7CFD91F2-50E4-41B6-BF8B-B0C546AB721C}"/>
    <dgm:cxn modelId="{DD1A2B46-7FBA-49FE-A91C-AEDBBBC58CEC}" type="presOf" srcId="{0B661F39-F406-4041-B0B3-EEE7D498E79C}" destId="{99DE60F7-808F-4653-B342-B1F73C7FE47F}" srcOrd="0" destOrd="0" presId="urn:microsoft.com/office/officeart/2005/8/layout/hierarchy1"/>
    <dgm:cxn modelId="{FD866865-9978-488D-B2A3-08DFBCE26AB0}" type="presOf" srcId="{C4106DA4-E17E-4E00-A0CC-A237E6FA56AC}" destId="{E7903CE3-D567-4E17-AA38-7CE67EA39FD4}" srcOrd="0" destOrd="0" presId="urn:microsoft.com/office/officeart/2005/8/layout/hierarchy1"/>
    <dgm:cxn modelId="{D0DEB272-E596-40CC-8176-8F2EB76A21EC}" srcId="{7DF8E85E-F061-4824-85C0-4A2903F16468}" destId="{E17C4FC1-E7AC-4C39-B22C-87AFF3D94438}" srcOrd="2" destOrd="0" parTransId="{7A0E60EC-55B2-42AB-B967-3586BE966EAC}" sibTransId="{5934199E-7D83-456C-AB8C-1ED39E11FEEE}"/>
    <dgm:cxn modelId="{81649A88-4332-4CBC-AEB8-C8B31B6A4DEC}" type="presOf" srcId="{E17C4FC1-E7AC-4C39-B22C-87AFF3D94438}" destId="{0A0922AA-472E-4434-863D-D8517961B9C0}" srcOrd="0" destOrd="0" presId="urn:microsoft.com/office/officeart/2005/8/layout/hierarchy1"/>
    <dgm:cxn modelId="{3841CFE9-72C4-4639-B3D9-DD280FDD97F9}" srcId="{7DF8E85E-F061-4824-85C0-4A2903F16468}" destId="{634C1E69-B15E-466E-9666-2E8FB037B2ED}" srcOrd="1" destOrd="0" parTransId="{42686A46-2F39-460F-B6FD-F34670A60BF3}" sibTransId="{E8109199-1362-4328-8D52-C68E367C0774}"/>
    <dgm:cxn modelId="{A91254F9-A6D7-4CC2-B650-68D9714FB2F5}" type="presOf" srcId="{634C1E69-B15E-466E-9666-2E8FB037B2ED}" destId="{0B5465CD-B580-4C0C-8A23-EEA626313205}" srcOrd="0" destOrd="0" presId="urn:microsoft.com/office/officeart/2005/8/layout/hierarchy1"/>
    <dgm:cxn modelId="{C8CF9B5B-22A6-406B-AE7B-068637D3DDEC}" type="presParOf" srcId="{69E9CF16-0AD3-46C5-98DE-C4C91FB11985}" destId="{9C3C02F9-6C2C-4EC6-A737-746EAA8B5DE6}" srcOrd="0" destOrd="0" presId="urn:microsoft.com/office/officeart/2005/8/layout/hierarchy1"/>
    <dgm:cxn modelId="{CE915EDA-51E6-4E9B-8DE3-43AB496D4817}" type="presParOf" srcId="{9C3C02F9-6C2C-4EC6-A737-746EAA8B5DE6}" destId="{79D0A501-F1D3-48C3-964C-CB8D3656976D}" srcOrd="0" destOrd="0" presId="urn:microsoft.com/office/officeart/2005/8/layout/hierarchy1"/>
    <dgm:cxn modelId="{9E809212-ABDE-439C-A654-A44AC2FB306F}" type="presParOf" srcId="{79D0A501-F1D3-48C3-964C-CB8D3656976D}" destId="{D2EDC241-EA50-4064-BC37-6823728DA0D1}" srcOrd="0" destOrd="0" presId="urn:microsoft.com/office/officeart/2005/8/layout/hierarchy1"/>
    <dgm:cxn modelId="{582CB512-3CED-4CF9-92D8-2B3C0C8A6604}" type="presParOf" srcId="{79D0A501-F1D3-48C3-964C-CB8D3656976D}" destId="{E7903CE3-D567-4E17-AA38-7CE67EA39FD4}" srcOrd="1" destOrd="0" presId="urn:microsoft.com/office/officeart/2005/8/layout/hierarchy1"/>
    <dgm:cxn modelId="{94940A92-CEFF-4980-8E04-090D24951A68}" type="presParOf" srcId="{9C3C02F9-6C2C-4EC6-A737-746EAA8B5DE6}" destId="{F6661ABF-67BA-4895-B7F9-6FA54FD34494}" srcOrd="1" destOrd="0" presId="urn:microsoft.com/office/officeart/2005/8/layout/hierarchy1"/>
    <dgm:cxn modelId="{93436611-8266-4622-BD15-00506B989231}" type="presParOf" srcId="{69E9CF16-0AD3-46C5-98DE-C4C91FB11985}" destId="{28F4011B-D729-40AF-AC8A-DA269DD1D7FA}" srcOrd="1" destOrd="0" presId="urn:microsoft.com/office/officeart/2005/8/layout/hierarchy1"/>
    <dgm:cxn modelId="{B8ABA166-68AB-4CC5-84A9-02861FAD93B8}" type="presParOf" srcId="{28F4011B-D729-40AF-AC8A-DA269DD1D7FA}" destId="{E9EB7C5F-DC97-47C5-884E-46ABA5855D39}" srcOrd="0" destOrd="0" presId="urn:microsoft.com/office/officeart/2005/8/layout/hierarchy1"/>
    <dgm:cxn modelId="{8A216417-0FA7-45D9-9027-D7C10FD30D92}" type="presParOf" srcId="{E9EB7C5F-DC97-47C5-884E-46ABA5855D39}" destId="{D4C719C7-25FD-4BA6-9D3D-4B52FA349677}" srcOrd="0" destOrd="0" presId="urn:microsoft.com/office/officeart/2005/8/layout/hierarchy1"/>
    <dgm:cxn modelId="{DE384B3D-345E-4C37-ADB9-823FDE01FACE}" type="presParOf" srcId="{E9EB7C5F-DC97-47C5-884E-46ABA5855D39}" destId="{0B5465CD-B580-4C0C-8A23-EEA626313205}" srcOrd="1" destOrd="0" presId="urn:microsoft.com/office/officeart/2005/8/layout/hierarchy1"/>
    <dgm:cxn modelId="{EC129138-F11E-4AC6-B503-DF56B37235D7}" type="presParOf" srcId="{28F4011B-D729-40AF-AC8A-DA269DD1D7FA}" destId="{3A8D755C-1F40-49B7-A3BB-25159A513F24}" srcOrd="1" destOrd="0" presId="urn:microsoft.com/office/officeart/2005/8/layout/hierarchy1"/>
    <dgm:cxn modelId="{B883B1B8-A4F3-4AF0-AB9B-5CDED33CBA49}" type="presParOf" srcId="{69E9CF16-0AD3-46C5-98DE-C4C91FB11985}" destId="{FE76BED9-AA00-4164-B602-5E50A7D2997B}" srcOrd="2" destOrd="0" presId="urn:microsoft.com/office/officeart/2005/8/layout/hierarchy1"/>
    <dgm:cxn modelId="{8A80DFA0-D853-4718-8324-66B0EEE7A20D}" type="presParOf" srcId="{FE76BED9-AA00-4164-B602-5E50A7D2997B}" destId="{4174D9EC-528F-417B-967E-9F56A6A8F82A}" srcOrd="0" destOrd="0" presId="urn:microsoft.com/office/officeart/2005/8/layout/hierarchy1"/>
    <dgm:cxn modelId="{309AA74B-1D90-4FA3-A34B-0627E3724DB1}" type="presParOf" srcId="{4174D9EC-528F-417B-967E-9F56A6A8F82A}" destId="{63D9F1A6-6B98-4D2E-AD38-C52CC3702771}" srcOrd="0" destOrd="0" presId="urn:microsoft.com/office/officeart/2005/8/layout/hierarchy1"/>
    <dgm:cxn modelId="{D3284C92-682B-487C-9ED9-A98C494D9C8C}" type="presParOf" srcId="{4174D9EC-528F-417B-967E-9F56A6A8F82A}" destId="{0A0922AA-472E-4434-863D-D8517961B9C0}" srcOrd="1" destOrd="0" presId="urn:microsoft.com/office/officeart/2005/8/layout/hierarchy1"/>
    <dgm:cxn modelId="{C3A75E99-5896-4327-9346-DFB0286E380C}" type="presParOf" srcId="{FE76BED9-AA00-4164-B602-5E50A7D2997B}" destId="{7A0552F7-7B84-4C01-9581-29F289F5D72C}" srcOrd="1" destOrd="0" presId="urn:microsoft.com/office/officeart/2005/8/layout/hierarchy1"/>
    <dgm:cxn modelId="{735C59AC-6E60-49C4-B548-0495B97B4FCE}" type="presParOf" srcId="{69E9CF16-0AD3-46C5-98DE-C4C91FB11985}" destId="{E9EF286A-366F-48FF-94F6-39BE8F6EACDA}" srcOrd="3" destOrd="0" presId="urn:microsoft.com/office/officeart/2005/8/layout/hierarchy1"/>
    <dgm:cxn modelId="{7A0D2406-8022-4D88-940D-95F0A59C9743}" type="presParOf" srcId="{E9EF286A-366F-48FF-94F6-39BE8F6EACDA}" destId="{BEB3A228-209D-4625-BCE4-9271E2D6AC2D}" srcOrd="0" destOrd="0" presId="urn:microsoft.com/office/officeart/2005/8/layout/hierarchy1"/>
    <dgm:cxn modelId="{48B606DC-0FB8-4B59-9E59-B951F12D972F}" type="presParOf" srcId="{BEB3A228-209D-4625-BCE4-9271E2D6AC2D}" destId="{C582D873-E6DD-4B5E-8CFC-2AAD0F2AF2BC}" srcOrd="0" destOrd="0" presId="urn:microsoft.com/office/officeart/2005/8/layout/hierarchy1"/>
    <dgm:cxn modelId="{EE796C7A-BB36-4CE2-9FF8-98787F218F95}" type="presParOf" srcId="{BEB3A228-209D-4625-BCE4-9271E2D6AC2D}" destId="{99DE60F7-808F-4653-B342-B1F73C7FE47F}" srcOrd="1" destOrd="0" presId="urn:microsoft.com/office/officeart/2005/8/layout/hierarchy1"/>
    <dgm:cxn modelId="{C913930B-784D-4EF3-B8DE-B8365361CE6F}" type="presParOf" srcId="{E9EF286A-366F-48FF-94F6-39BE8F6EACDA}" destId="{298005D3-EDF8-4E60-9407-D01ED5F0E0B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325539-8151-4C60-822C-D6F09E04ACF0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6DC5BC2-32F5-4A83-995A-A1927A2496A6}">
      <dgm:prSet/>
      <dgm:spPr/>
      <dgm:t>
        <a:bodyPr/>
        <a:lstStyle/>
        <a:p>
          <a:r>
            <a:rPr lang="en-US" b="0" i="0"/>
            <a:t>Migraine (prophylaxie)</a:t>
          </a:r>
          <a:endParaRPr lang="en-US"/>
        </a:p>
      </dgm:t>
    </dgm:pt>
    <dgm:pt modelId="{BB99F99D-BB35-4371-A74F-9FD839ABB998}" type="parTrans" cxnId="{B7AC8E8F-A9AA-4C8F-A276-6D32F629FB36}">
      <dgm:prSet/>
      <dgm:spPr/>
      <dgm:t>
        <a:bodyPr/>
        <a:lstStyle/>
        <a:p>
          <a:endParaRPr lang="en-US"/>
        </a:p>
      </dgm:t>
    </dgm:pt>
    <dgm:pt modelId="{0BC75C24-6EEB-4602-84C6-E4C53B5F9124}" type="sibTrans" cxnId="{B7AC8E8F-A9AA-4C8F-A276-6D32F629FB36}">
      <dgm:prSet/>
      <dgm:spPr/>
      <dgm:t>
        <a:bodyPr/>
        <a:lstStyle/>
        <a:p>
          <a:endParaRPr lang="en-US"/>
        </a:p>
      </dgm:t>
    </dgm:pt>
    <dgm:pt modelId="{EB2568D6-AC3B-4ED5-9031-BF246BADFF02}">
      <dgm:prSet/>
      <dgm:spPr/>
      <dgm:t>
        <a:bodyPr/>
        <a:lstStyle/>
        <a:p>
          <a:r>
            <a:rPr lang="en-US" b="0" i="0"/>
            <a:t>Diabète (avec ou sans insuline)</a:t>
          </a:r>
          <a:endParaRPr lang="en-US"/>
        </a:p>
      </dgm:t>
    </dgm:pt>
    <dgm:pt modelId="{86CE1DBC-35D0-412B-AF93-E5999C8052D5}" type="parTrans" cxnId="{F9321E60-2E96-4466-90F9-92AD1DEB9AD0}">
      <dgm:prSet/>
      <dgm:spPr/>
      <dgm:t>
        <a:bodyPr/>
        <a:lstStyle/>
        <a:p>
          <a:endParaRPr lang="en-US"/>
        </a:p>
      </dgm:t>
    </dgm:pt>
    <dgm:pt modelId="{D7E7116C-06DC-4F22-AA75-3793166DDA6C}" type="sibTrans" cxnId="{F9321E60-2E96-4466-90F9-92AD1DEB9AD0}">
      <dgm:prSet/>
      <dgm:spPr/>
      <dgm:t>
        <a:bodyPr/>
        <a:lstStyle/>
        <a:p>
          <a:endParaRPr lang="en-US"/>
        </a:p>
      </dgm:t>
    </dgm:pt>
    <dgm:pt modelId="{12591667-C230-4A22-B41B-4A08A001E517}">
      <dgm:prSet/>
      <dgm:spPr/>
      <dgm:t>
        <a:bodyPr/>
        <a:lstStyle/>
        <a:p>
          <a:r>
            <a:rPr lang="en-US" b="0" i="0"/>
            <a:t>HTA</a:t>
          </a:r>
          <a:endParaRPr lang="en-US"/>
        </a:p>
      </dgm:t>
    </dgm:pt>
    <dgm:pt modelId="{4EED30F8-E729-4CED-A448-838EC90936A2}" type="parTrans" cxnId="{02269AD9-31B0-4B34-8E00-9538BF29E004}">
      <dgm:prSet/>
      <dgm:spPr/>
      <dgm:t>
        <a:bodyPr/>
        <a:lstStyle/>
        <a:p>
          <a:endParaRPr lang="en-US"/>
        </a:p>
      </dgm:t>
    </dgm:pt>
    <dgm:pt modelId="{F625A8FD-0124-49C3-A3C3-168496075940}" type="sibTrans" cxnId="{02269AD9-31B0-4B34-8E00-9538BF29E004}">
      <dgm:prSet/>
      <dgm:spPr/>
      <dgm:t>
        <a:bodyPr/>
        <a:lstStyle/>
        <a:p>
          <a:endParaRPr lang="en-US"/>
        </a:p>
      </dgm:t>
    </dgm:pt>
    <dgm:pt modelId="{DB31030D-8A5C-4DE3-8756-2C50C9A6E0F3}">
      <dgm:prSet/>
      <dgm:spPr/>
      <dgm:t>
        <a:bodyPr/>
        <a:lstStyle/>
        <a:p>
          <a:r>
            <a:rPr lang="en-US" b="0" i="0"/>
            <a:t>Dyslipidémie</a:t>
          </a:r>
          <a:endParaRPr lang="en-US"/>
        </a:p>
      </dgm:t>
    </dgm:pt>
    <dgm:pt modelId="{F157498B-F8E5-4D8E-BAD9-460667565195}" type="parTrans" cxnId="{B0D8D4C6-23FE-41D5-A8BA-2EAACB984686}">
      <dgm:prSet/>
      <dgm:spPr/>
      <dgm:t>
        <a:bodyPr/>
        <a:lstStyle/>
        <a:p>
          <a:endParaRPr lang="en-US"/>
        </a:p>
      </dgm:t>
    </dgm:pt>
    <dgm:pt modelId="{3C749248-886B-4677-B401-E7CC2F510F5F}" type="sibTrans" cxnId="{B0D8D4C6-23FE-41D5-A8BA-2EAACB984686}">
      <dgm:prSet/>
      <dgm:spPr/>
      <dgm:t>
        <a:bodyPr/>
        <a:lstStyle/>
        <a:p>
          <a:endParaRPr lang="en-US"/>
        </a:p>
      </dgm:t>
    </dgm:pt>
    <dgm:pt modelId="{2B13A3AC-B490-45C7-8516-7C56DA001CEF}">
      <dgm:prSet/>
      <dgm:spPr/>
      <dgm:t>
        <a:bodyPr/>
        <a:lstStyle/>
        <a:p>
          <a:r>
            <a:rPr lang="en-US" b="0" i="0"/>
            <a:t>Hypothyroïdie</a:t>
          </a:r>
          <a:endParaRPr lang="en-US"/>
        </a:p>
      </dgm:t>
    </dgm:pt>
    <dgm:pt modelId="{5C292970-2CDF-4765-BE70-1FA02C55DE18}" type="parTrans" cxnId="{50425E83-BAE5-41DB-8685-5FE5854399FC}">
      <dgm:prSet/>
      <dgm:spPr/>
      <dgm:t>
        <a:bodyPr/>
        <a:lstStyle/>
        <a:p>
          <a:endParaRPr lang="en-US"/>
        </a:p>
      </dgm:t>
    </dgm:pt>
    <dgm:pt modelId="{F077969A-33FC-4A61-ADA7-0447EA89630B}" type="sibTrans" cxnId="{50425E83-BAE5-41DB-8685-5FE5854399FC}">
      <dgm:prSet/>
      <dgm:spPr/>
      <dgm:t>
        <a:bodyPr/>
        <a:lstStyle/>
        <a:p>
          <a:endParaRPr lang="en-US"/>
        </a:p>
      </dgm:t>
    </dgm:pt>
    <dgm:pt modelId="{9C9A5F73-CBFA-4BB8-9EE0-BBB440752D5F}">
      <dgm:prSet/>
      <dgm:spPr/>
      <dgm:t>
        <a:bodyPr/>
        <a:lstStyle/>
        <a:p>
          <a:r>
            <a:rPr lang="en-US" b="0" i="0"/>
            <a:t>Douleur chronique</a:t>
          </a:r>
          <a:endParaRPr lang="en-US"/>
        </a:p>
      </dgm:t>
    </dgm:pt>
    <dgm:pt modelId="{5CB02908-6904-4EAA-99A2-F6F229746DA1}" type="parTrans" cxnId="{2DA41203-FF08-4876-B01E-19B392D89D72}">
      <dgm:prSet/>
      <dgm:spPr/>
      <dgm:t>
        <a:bodyPr/>
        <a:lstStyle/>
        <a:p>
          <a:endParaRPr lang="en-US"/>
        </a:p>
      </dgm:t>
    </dgm:pt>
    <dgm:pt modelId="{13515884-1386-48E2-9D0E-2DCAC34C61D6}" type="sibTrans" cxnId="{2DA41203-FF08-4876-B01E-19B392D89D72}">
      <dgm:prSet/>
      <dgm:spPr/>
      <dgm:t>
        <a:bodyPr/>
        <a:lstStyle/>
        <a:p>
          <a:endParaRPr lang="en-US"/>
        </a:p>
      </dgm:t>
    </dgm:pt>
    <dgm:pt modelId="{C18F3508-2BE1-4718-B219-7373E7089215}">
      <dgm:prSet/>
      <dgm:spPr/>
      <dgm:t>
        <a:bodyPr/>
        <a:lstStyle/>
        <a:p>
          <a:r>
            <a:rPr lang="en-US" b="0" i="0"/>
            <a:t>Asthme</a:t>
          </a:r>
          <a:endParaRPr lang="en-US"/>
        </a:p>
      </dgm:t>
    </dgm:pt>
    <dgm:pt modelId="{A07FC22D-A4BA-47F6-A98C-22361F139F81}" type="parTrans" cxnId="{CE94F1A0-B68B-4F56-A72E-EEBBBB6B6101}">
      <dgm:prSet/>
      <dgm:spPr/>
      <dgm:t>
        <a:bodyPr/>
        <a:lstStyle/>
        <a:p>
          <a:endParaRPr lang="en-US"/>
        </a:p>
      </dgm:t>
    </dgm:pt>
    <dgm:pt modelId="{1145EF4C-8096-4D7F-908F-210AE5FAAC1D}" type="sibTrans" cxnId="{CE94F1A0-B68B-4F56-A72E-EEBBBB6B6101}">
      <dgm:prSet/>
      <dgm:spPr/>
      <dgm:t>
        <a:bodyPr/>
        <a:lstStyle/>
        <a:p>
          <a:endParaRPr lang="en-US"/>
        </a:p>
      </dgm:t>
    </dgm:pt>
    <dgm:pt modelId="{3097E6FC-D671-4865-8EBB-FB9F9207DD08}">
      <dgm:prSet/>
      <dgm:spPr/>
      <dgm:t>
        <a:bodyPr/>
        <a:lstStyle/>
        <a:p>
          <a:r>
            <a:rPr lang="en-US" b="0" i="0"/>
            <a:t>MPOC</a:t>
          </a:r>
          <a:endParaRPr lang="en-US"/>
        </a:p>
      </dgm:t>
    </dgm:pt>
    <dgm:pt modelId="{33A65F5A-7B4A-450C-AB24-5D16590C67CC}" type="parTrans" cxnId="{5CF5B0BA-919D-4FCC-A51A-E1170FD2BA33}">
      <dgm:prSet/>
      <dgm:spPr/>
      <dgm:t>
        <a:bodyPr/>
        <a:lstStyle/>
        <a:p>
          <a:endParaRPr lang="en-US"/>
        </a:p>
      </dgm:t>
    </dgm:pt>
    <dgm:pt modelId="{830CBB3B-97F1-47BD-9DB1-E9CBC310DD32}" type="sibTrans" cxnId="{5CF5B0BA-919D-4FCC-A51A-E1170FD2BA33}">
      <dgm:prSet/>
      <dgm:spPr/>
      <dgm:t>
        <a:bodyPr/>
        <a:lstStyle/>
        <a:p>
          <a:endParaRPr lang="en-US"/>
        </a:p>
      </dgm:t>
    </dgm:pt>
    <dgm:pt modelId="{D40EEA2C-4EAD-4CFF-8025-63A0271E0694}" type="pres">
      <dgm:prSet presAssocID="{8B325539-8151-4C60-822C-D6F09E04ACF0}" presName="diagram" presStyleCnt="0">
        <dgm:presLayoutVars>
          <dgm:dir/>
          <dgm:resizeHandles val="exact"/>
        </dgm:presLayoutVars>
      </dgm:prSet>
      <dgm:spPr/>
    </dgm:pt>
    <dgm:pt modelId="{2F3ACC78-0ED3-4888-B387-CC56476CE592}" type="pres">
      <dgm:prSet presAssocID="{76DC5BC2-32F5-4A83-995A-A1927A2496A6}" presName="node" presStyleLbl="node1" presStyleIdx="0" presStyleCnt="8">
        <dgm:presLayoutVars>
          <dgm:bulletEnabled val="1"/>
        </dgm:presLayoutVars>
      </dgm:prSet>
      <dgm:spPr/>
    </dgm:pt>
    <dgm:pt modelId="{22FDF30A-907F-44BF-A8D5-E66E24859A4F}" type="pres">
      <dgm:prSet presAssocID="{0BC75C24-6EEB-4602-84C6-E4C53B5F9124}" presName="sibTrans" presStyleCnt="0"/>
      <dgm:spPr/>
    </dgm:pt>
    <dgm:pt modelId="{AB6C2540-95C1-4E3D-BFCA-EF12E29A3CA3}" type="pres">
      <dgm:prSet presAssocID="{EB2568D6-AC3B-4ED5-9031-BF246BADFF02}" presName="node" presStyleLbl="node1" presStyleIdx="1" presStyleCnt="8">
        <dgm:presLayoutVars>
          <dgm:bulletEnabled val="1"/>
        </dgm:presLayoutVars>
      </dgm:prSet>
      <dgm:spPr/>
    </dgm:pt>
    <dgm:pt modelId="{125AC7B8-4EB5-4EF7-A826-2A196E7D942C}" type="pres">
      <dgm:prSet presAssocID="{D7E7116C-06DC-4F22-AA75-3793166DDA6C}" presName="sibTrans" presStyleCnt="0"/>
      <dgm:spPr/>
    </dgm:pt>
    <dgm:pt modelId="{59F8C1DF-3339-437E-8573-C7F6909DCB28}" type="pres">
      <dgm:prSet presAssocID="{12591667-C230-4A22-B41B-4A08A001E517}" presName="node" presStyleLbl="node1" presStyleIdx="2" presStyleCnt="8">
        <dgm:presLayoutVars>
          <dgm:bulletEnabled val="1"/>
        </dgm:presLayoutVars>
      </dgm:prSet>
      <dgm:spPr/>
    </dgm:pt>
    <dgm:pt modelId="{BE4B0C41-9EEE-4642-8325-2B430D8492F4}" type="pres">
      <dgm:prSet presAssocID="{F625A8FD-0124-49C3-A3C3-168496075940}" presName="sibTrans" presStyleCnt="0"/>
      <dgm:spPr/>
    </dgm:pt>
    <dgm:pt modelId="{E58745CC-9774-4572-B7C1-7A29E740A310}" type="pres">
      <dgm:prSet presAssocID="{DB31030D-8A5C-4DE3-8756-2C50C9A6E0F3}" presName="node" presStyleLbl="node1" presStyleIdx="3" presStyleCnt="8">
        <dgm:presLayoutVars>
          <dgm:bulletEnabled val="1"/>
        </dgm:presLayoutVars>
      </dgm:prSet>
      <dgm:spPr/>
    </dgm:pt>
    <dgm:pt modelId="{7AC7163E-7F07-4EF9-9DA3-123336D7A4F2}" type="pres">
      <dgm:prSet presAssocID="{3C749248-886B-4677-B401-E7CC2F510F5F}" presName="sibTrans" presStyleCnt="0"/>
      <dgm:spPr/>
    </dgm:pt>
    <dgm:pt modelId="{EC0B9264-EE7B-4626-BFAC-22E42C3DCCD4}" type="pres">
      <dgm:prSet presAssocID="{2B13A3AC-B490-45C7-8516-7C56DA001CEF}" presName="node" presStyleLbl="node1" presStyleIdx="4" presStyleCnt="8">
        <dgm:presLayoutVars>
          <dgm:bulletEnabled val="1"/>
        </dgm:presLayoutVars>
      </dgm:prSet>
      <dgm:spPr/>
    </dgm:pt>
    <dgm:pt modelId="{35063C63-0934-476D-98BA-8C5A3D2477DF}" type="pres">
      <dgm:prSet presAssocID="{F077969A-33FC-4A61-ADA7-0447EA89630B}" presName="sibTrans" presStyleCnt="0"/>
      <dgm:spPr/>
    </dgm:pt>
    <dgm:pt modelId="{2F081A95-68FA-464E-9DE6-B4D5D9B65763}" type="pres">
      <dgm:prSet presAssocID="{9C9A5F73-CBFA-4BB8-9EE0-BBB440752D5F}" presName="node" presStyleLbl="node1" presStyleIdx="5" presStyleCnt="8">
        <dgm:presLayoutVars>
          <dgm:bulletEnabled val="1"/>
        </dgm:presLayoutVars>
      </dgm:prSet>
      <dgm:spPr/>
    </dgm:pt>
    <dgm:pt modelId="{D0C53231-1202-4AA4-825D-B23B06DE4DF4}" type="pres">
      <dgm:prSet presAssocID="{13515884-1386-48E2-9D0E-2DCAC34C61D6}" presName="sibTrans" presStyleCnt="0"/>
      <dgm:spPr/>
    </dgm:pt>
    <dgm:pt modelId="{9788E014-D47A-4C0D-BECB-4838FFDFF610}" type="pres">
      <dgm:prSet presAssocID="{C18F3508-2BE1-4718-B219-7373E7089215}" presName="node" presStyleLbl="node1" presStyleIdx="6" presStyleCnt="8">
        <dgm:presLayoutVars>
          <dgm:bulletEnabled val="1"/>
        </dgm:presLayoutVars>
      </dgm:prSet>
      <dgm:spPr/>
    </dgm:pt>
    <dgm:pt modelId="{A7677D7D-B343-4E2E-9823-07E18195E779}" type="pres">
      <dgm:prSet presAssocID="{1145EF4C-8096-4D7F-908F-210AE5FAAC1D}" presName="sibTrans" presStyleCnt="0"/>
      <dgm:spPr/>
    </dgm:pt>
    <dgm:pt modelId="{7AD7D298-F52E-411C-A659-3AD95CC26907}" type="pres">
      <dgm:prSet presAssocID="{3097E6FC-D671-4865-8EBB-FB9F9207DD08}" presName="node" presStyleLbl="node1" presStyleIdx="7" presStyleCnt="8">
        <dgm:presLayoutVars>
          <dgm:bulletEnabled val="1"/>
        </dgm:presLayoutVars>
      </dgm:prSet>
      <dgm:spPr/>
    </dgm:pt>
  </dgm:ptLst>
  <dgm:cxnLst>
    <dgm:cxn modelId="{2DA41203-FF08-4876-B01E-19B392D89D72}" srcId="{8B325539-8151-4C60-822C-D6F09E04ACF0}" destId="{9C9A5F73-CBFA-4BB8-9EE0-BBB440752D5F}" srcOrd="5" destOrd="0" parTransId="{5CB02908-6904-4EAA-99A2-F6F229746DA1}" sibTransId="{13515884-1386-48E2-9D0E-2DCAC34C61D6}"/>
    <dgm:cxn modelId="{6D853810-16BE-49F7-B74C-83EF294D38F3}" type="presOf" srcId="{DB31030D-8A5C-4DE3-8756-2C50C9A6E0F3}" destId="{E58745CC-9774-4572-B7C1-7A29E740A310}" srcOrd="0" destOrd="0" presId="urn:microsoft.com/office/officeart/2005/8/layout/default"/>
    <dgm:cxn modelId="{2BA03F43-3089-4BEB-BDC9-2D1F531EA0C2}" type="presOf" srcId="{76DC5BC2-32F5-4A83-995A-A1927A2496A6}" destId="{2F3ACC78-0ED3-4888-B387-CC56476CE592}" srcOrd="0" destOrd="0" presId="urn:microsoft.com/office/officeart/2005/8/layout/default"/>
    <dgm:cxn modelId="{1D078249-8A75-4B06-8CFA-878EB2BE7E4C}" type="presOf" srcId="{2B13A3AC-B490-45C7-8516-7C56DA001CEF}" destId="{EC0B9264-EE7B-4626-BFAC-22E42C3DCCD4}" srcOrd="0" destOrd="0" presId="urn:microsoft.com/office/officeart/2005/8/layout/default"/>
    <dgm:cxn modelId="{F9321E60-2E96-4466-90F9-92AD1DEB9AD0}" srcId="{8B325539-8151-4C60-822C-D6F09E04ACF0}" destId="{EB2568D6-AC3B-4ED5-9031-BF246BADFF02}" srcOrd="1" destOrd="0" parTransId="{86CE1DBC-35D0-412B-AF93-E5999C8052D5}" sibTransId="{D7E7116C-06DC-4F22-AA75-3793166DDA6C}"/>
    <dgm:cxn modelId="{909E2C65-C1AE-4811-8F83-204884249581}" type="presOf" srcId="{C18F3508-2BE1-4718-B219-7373E7089215}" destId="{9788E014-D47A-4C0D-BECB-4838FFDFF610}" srcOrd="0" destOrd="0" presId="urn:microsoft.com/office/officeart/2005/8/layout/default"/>
    <dgm:cxn modelId="{0B5C2480-632A-429E-8464-7FF95F15B600}" type="presOf" srcId="{12591667-C230-4A22-B41B-4A08A001E517}" destId="{59F8C1DF-3339-437E-8573-C7F6909DCB28}" srcOrd="0" destOrd="0" presId="urn:microsoft.com/office/officeart/2005/8/layout/default"/>
    <dgm:cxn modelId="{50425E83-BAE5-41DB-8685-5FE5854399FC}" srcId="{8B325539-8151-4C60-822C-D6F09E04ACF0}" destId="{2B13A3AC-B490-45C7-8516-7C56DA001CEF}" srcOrd="4" destOrd="0" parTransId="{5C292970-2CDF-4765-BE70-1FA02C55DE18}" sibTransId="{F077969A-33FC-4A61-ADA7-0447EA89630B}"/>
    <dgm:cxn modelId="{D296278B-4F0B-45DF-92F5-50174A62910C}" type="presOf" srcId="{EB2568D6-AC3B-4ED5-9031-BF246BADFF02}" destId="{AB6C2540-95C1-4E3D-BFCA-EF12E29A3CA3}" srcOrd="0" destOrd="0" presId="urn:microsoft.com/office/officeart/2005/8/layout/default"/>
    <dgm:cxn modelId="{B7AC8E8F-A9AA-4C8F-A276-6D32F629FB36}" srcId="{8B325539-8151-4C60-822C-D6F09E04ACF0}" destId="{76DC5BC2-32F5-4A83-995A-A1927A2496A6}" srcOrd="0" destOrd="0" parTransId="{BB99F99D-BB35-4371-A74F-9FD839ABB998}" sibTransId="{0BC75C24-6EEB-4602-84C6-E4C53B5F9124}"/>
    <dgm:cxn modelId="{CE94F1A0-B68B-4F56-A72E-EEBBBB6B6101}" srcId="{8B325539-8151-4C60-822C-D6F09E04ACF0}" destId="{C18F3508-2BE1-4718-B219-7373E7089215}" srcOrd="6" destOrd="0" parTransId="{A07FC22D-A4BA-47F6-A98C-22361F139F81}" sibTransId="{1145EF4C-8096-4D7F-908F-210AE5FAAC1D}"/>
    <dgm:cxn modelId="{5CF5B0BA-919D-4FCC-A51A-E1170FD2BA33}" srcId="{8B325539-8151-4C60-822C-D6F09E04ACF0}" destId="{3097E6FC-D671-4865-8EBB-FB9F9207DD08}" srcOrd="7" destOrd="0" parTransId="{33A65F5A-7B4A-450C-AB24-5D16590C67CC}" sibTransId="{830CBB3B-97F1-47BD-9DB1-E9CBC310DD32}"/>
    <dgm:cxn modelId="{B0D8D4C6-23FE-41D5-A8BA-2EAACB984686}" srcId="{8B325539-8151-4C60-822C-D6F09E04ACF0}" destId="{DB31030D-8A5C-4DE3-8756-2C50C9A6E0F3}" srcOrd="3" destOrd="0" parTransId="{F157498B-F8E5-4D8E-BAD9-460667565195}" sibTransId="{3C749248-886B-4677-B401-E7CC2F510F5F}"/>
    <dgm:cxn modelId="{02269AD9-31B0-4B34-8E00-9538BF29E004}" srcId="{8B325539-8151-4C60-822C-D6F09E04ACF0}" destId="{12591667-C230-4A22-B41B-4A08A001E517}" srcOrd="2" destOrd="0" parTransId="{4EED30F8-E729-4CED-A448-838EC90936A2}" sibTransId="{F625A8FD-0124-49C3-A3C3-168496075940}"/>
    <dgm:cxn modelId="{DCFF7EE6-4C19-4BC1-A7CB-485BCFC94F24}" type="presOf" srcId="{9C9A5F73-CBFA-4BB8-9EE0-BBB440752D5F}" destId="{2F081A95-68FA-464E-9DE6-B4D5D9B65763}" srcOrd="0" destOrd="0" presId="urn:microsoft.com/office/officeart/2005/8/layout/default"/>
    <dgm:cxn modelId="{28E5C4F9-46C2-4A72-8CE8-4BA5CA2E747E}" type="presOf" srcId="{8B325539-8151-4C60-822C-D6F09E04ACF0}" destId="{D40EEA2C-4EAD-4CFF-8025-63A0271E0694}" srcOrd="0" destOrd="0" presId="urn:microsoft.com/office/officeart/2005/8/layout/default"/>
    <dgm:cxn modelId="{FBF7BBFD-CFCD-4AC8-88F3-6BC4DFEBC016}" type="presOf" srcId="{3097E6FC-D671-4865-8EBB-FB9F9207DD08}" destId="{7AD7D298-F52E-411C-A659-3AD95CC26907}" srcOrd="0" destOrd="0" presId="urn:microsoft.com/office/officeart/2005/8/layout/default"/>
    <dgm:cxn modelId="{70F73BFE-E174-46F2-85D6-1A0B43BE0E41}" type="presParOf" srcId="{D40EEA2C-4EAD-4CFF-8025-63A0271E0694}" destId="{2F3ACC78-0ED3-4888-B387-CC56476CE592}" srcOrd="0" destOrd="0" presId="urn:microsoft.com/office/officeart/2005/8/layout/default"/>
    <dgm:cxn modelId="{FB2F380E-7227-43AC-9237-A2CDAD09D729}" type="presParOf" srcId="{D40EEA2C-4EAD-4CFF-8025-63A0271E0694}" destId="{22FDF30A-907F-44BF-A8D5-E66E24859A4F}" srcOrd="1" destOrd="0" presId="urn:microsoft.com/office/officeart/2005/8/layout/default"/>
    <dgm:cxn modelId="{A9CD7D55-2529-4908-A859-F05DA7E2C44A}" type="presParOf" srcId="{D40EEA2C-4EAD-4CFF-8025-63A0271E0694}" destId="{AB6C2540-95C1-4E3D-BFCA-EF12E29A3CA3}" srcOrd="2" destOrd="0" presId="urn:microsoft.com/office/officeart/2005/8/layout/default"/>
    <dgm:cxn modelId="{732898AD-7CF6-4ACB-8F59-372E78D58700}" type="presParOf" srcId="{D40EEA2C-4EAD-4CFF-8025-63A0271E0694}" destId="{125AC7B8-4EB5-4EF7-A826-2A196E7D942C}" srcOrd="3" destOrd="0" presId="urn:microsoft.com/office/officeart/2005/8/layout/default"/>
    <dgm:cxn modelId="{B0C6C723-BFE4-45E7-9CD1-BAB0CEC353CD}" type="presParOf" srcId="{D40EEA2C-4EAD-4CFF-8025-63A0271E0694}" destId="{59F8C1DF-3339-437E-8573-C7F6909DCB28}" srcOrd="4" destOrd="0" presId="urn:microsoft.com/office/officeart/2005/8/layout/default"/>
    <dgm:cxn modelId="{3E6AA6C1-FDA6-49B4-A0EA-5577D1C1DF8B}" type="presParOf" srcId="{D40EEA2C-4EAD-4CFF-8025-63A0271E0694}" destId="{BE4B0C41-9EEE-4642-8325-2B430D8492F4}" srcOrd="5" destOrd="0" presId="urn:microsoft.com/office/officeart/2005/8/layout/default"/>
    <dgm:cxn modelId="{B7945DF1-F282-4D2C-AC0E-6E491DECA010}" type="presParOf" srcId="{D40EEA2C-4EAD-4CFF-8025-63A0271E0694}" destId="{E58745CC-9774-4572-B7C1-7A29E740A310}" srcOrd="6" destOrd="0" presId="urn:microsoft.com/office/officeart/2005/8/layout/default"/>
    <dgm:cxn modelId="{698637F8-5B6A-499A-9E67-6D7C20C53856}" type="presParOf" srcId="{D40EEA2C-4EAD-4CFF-8025-63A0271E0694}" destId="{7AC7163E-7F07-4EF9-9DA3-123336D7A4F2}" srcOrd="7" destOrd="0" presId="urn:microsoft.com/office/officeart/2005/8/layout/default"/>
    <dgm:cxn modelId="{9B123B01-AF34-4334-8F47-93F23A6EE36D}" type="presParOf" srcId="{D40EEA2C-4EAD-4CFF-8025-63A0271E0694}" destId="{EC0B9264-EE7B-4626-BFAC-22E42C3DCCD4}" srcOrd="8" destOrd="0" presId="urn:microsoft.com/office/officeart/2005/8/layout/default"/>
    <dgm:cxn modelId="{5A3E86CC-1AE3-4E16-993E-19D23C549726}" type="presParOf" srcId="{D40EEA2C-4EAD-4CFF-8025-63A0271E0694}" destId="{35063C63-0934-476D-98BA-8C5A3D2477DF}" srcOrd="9" destOrd="0" presId="urn:microsoft.com/office/officeart/2005/8/layout/default"/>
    <dgm:cxn modelId="{8463419B-C851-4995-B846-FD51671A9E7B}" type="presParOf" srcId="{D40EEA2C-4EAD-4CFF-8025-63A0271E0694}" destId="{2F081A95-68FA-464E-9DE6-B4D5D9B65763}" srcOrd="10" destOrd="0" presId="urn:microsoft.com/office/officeart/2005/8/layout/default"/>
    <dgm:cxn modelId="{D10DE05E-03E8-4635-BCA9-F0780806FA1A}" type="presParOf" srcId="{D40EEA2C-4EAD-4CFF-8025-63A0271E0694}" destId="{D0C53231-1202-4AA4-825D-B23B06DE4DF4}" srcOrd="11" destOrd="0" presId="urn:microsoft.com/office/officeart/2005/8/layout/default"/>
    <dgm:cxn modelId="{B472134B-919B-4DAA-B7C2-4C0C9BC0B439}" type="presParOf" srcId="{D40EEA2C-4EAD-4CFF-8025-63A0271E0694}" destId="{9788E014-D47A-4C0D-BECB-4838FFDFF610}" srcOrd="12" destOrd="0" presId="urn:microsoft.com/office/officeart/2005/8/layout/default"/>
    <dgm:cxn modelId="{538FF08F-88D6-46D9-8C18-4F0F63B49707}" type="presParOf" srcId="{D40EEA2C-4EAD-4CFF-8025-63A0271E0694}" destId="{A7677D7D-B343-4E2E-9823-07E18195E779}" srcOrd="13" destOrd="0" presId="urn:microsoft.com/office/officeart/2005/8/layout/default"/>
    <dgm:cxn modelId="{D12F3496-7F11-49AA-B480-F0468D45C514}" type="presParOf" srcId="{D40EEA2C-4EAD-4CFF-8025-63A0271E0694}" destId="{7AD7D298-F52E-411C-A659-3AD95CC26907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7C7BCB-2447-4105-9716-9DF9F4F59CE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681B45D-E85D-4609-8DA8-77C8AB451AB9}">
      <dgm:prSet/>
      <dgm:spPr/>
      <dgm:t>
        <a:bodyPr/>
        <a:lstStyle/>
        <a:p>
          <a:r>
            <a:rPr lang="en-US" b="0" i="0"/>
            <a:t>Prise en charge maladie chronique (migraine prophylactique)</a:t>
          </a:r>
          <a:endParaRPr lang="en-US"/>
        </a:p>
      </dgm:t>
    </dgm:pt>
    <dgm:pt modelId="{06C5E610-CEE9-4AF8-9690-D056EEE253B0}" type="parTrans" cxnId="{F47E4379-FFF8-43AD-AFBA-081AB20E142F}">
      <dgm:prSet/>
      <dgm:spPr/>
      <dgm:t>
        <a:bodyPr/>
        <a:lstStyle/>
        <a:p>
          <a:endParaRPr lang="en-US"/>
        </a:p>
      </dgm:t>
    </dgm:pt>
    <dgm:pt modelId="{0731C7B7-0A28-4115-8AA5-3C81217BD861}" type="sibTrans" cxnId="{F47E4379-FFF8-43AD-AFBA-081AB20E142F}">
      <dgm:prSet/>
      <dgm:spPr/>
      <dgm:t>
        <a:bodyPr/>
        <a:lstStyle/>
        <a:p>
          <a:endParaRPr lang="en-US"/>
        </a:p>
      </dgm:t>
    </dgm:pt>
    <dgm:pt modelId="{B90543B2-D274-4A01-9EDA-4A62C986EDDD}">
      <dgm:prSet/>
      <dgm:spPr/>
      <dgm:t>
        <a:bodyPr/>
        <a:lstStyle/>
        <a:p>
          <a:r>
            <a:rPr lang="en-US" b="0" i="0"/>
            <a:t>Ajustement de dose (bêtabloquant, amitriptyline, topiramate, etc.)</a:t>
          </a:r>
          <a:endParaRPr lang="en-US"/>
        </a:p>
      </dgm:t>
    </dgm:pt>
    <dgm:pt modelId="{B948E8BF-D992-4C19-8461-608B29A51101}" type="parTrans" cxnId="{41BCCB18-1003-4057-89EF-C56173F68014}">
      <dgm:prSet/>
      <dgm:spPr/>
      <dgm:t>
        <a:bodyPr/>
        <a:lstStyle/>
        <a:p>
          <a:endParaRPr lang="en-US"/>
        </a:p>
      </dgm:t>
    </dgm:pt>
    <dgm:pt modelId="{021F232F-A3EA-4F01-A301-8CC981925D21}" type="sibTrans" cxnId="{41BCCB18-1003-4057-89EF-C56173F68014}">
      <dgm:prSet/>
      <dgm:spPr/>
      <dgm:t>
        <a:bodyPr/>
        <a:lstStyle/>
        <a:p>
          <a:endParaRPr lang="en-US"/>
        </a:p>
      </dgm:t>
    </dgm:pt>
    <dgm:pt modelId="{5D5FC650-6229-43F1-A2CF-0BBB6D5E0CE3}">
      <dgm:prSet/>
      <dgm:spPr/>
      <dgm:t>
        <a:bodyPr/>
        <a:lstStyle/>
        <a:p>
          <a:r>
            <a:rPr lang="en-US" b="0" i="0"/>
            <a:t>Opinion d’amorce de traitement (anti-CGRP, antidépresseur, etc.)</a:t>
          </a:r>
          <a:endParaRPr lang="en-US"/>
        </a:p>
      </dgm:t>
    </dgm:pt>
    <dgm:pt modelId="{4BB3E975-0823-4C17-9553-43A847544DDD}" type="parTrans" cxnId="{9B9545E2-4A61-41F7-89D8-E979459E5A06}">
      <dgm:prSet/>
      <dgm:spPr/>
      <dgm:t>
        <a:bodyPr/>
        <a:lstStyle/>
        <a:p>
          <a:endParaRPr lang="en-US"/>
        </a:p>
      </dgm:t>
    </dgm:pt>
    <dgm:pt modelId="{F7ECD7F1-17C3-4A6C-96CD-F1FCCA645589}" type="sibTrans" cxnId="{9B9545E2-4A61-41F7-89D8-E979459E5A06}">
      <dgm:prSet/>
      <dgm:spPr/>
      <dgm:t>
        <a:bodyPr/>
        <a:lstStyle/>
        <a:p>
          <a:endParaRPr lang="en-US"/>
        </a:p>
      </dgm:t>
    </dgm:pt>
    <dgm:pt modelId="{DF493286-E20A-44D7-B862-BCA09E942337}">
      <dgm:prSet/>
      <dgm:spPr/>
      <dgm:t>
        <a:bodyPr/>
        <a:lstStyle/>
        <a:p>
          <a:r>
            <a:rPr lang="en-US" b="0" i="0"/>
            <a:t>Prise en charge de la </a:t>
          </a:r>
          <a:r>
            <a:rPr lang="en-US" b="1" i="0"/>
            <a:t>déprescription</a:t>
          </a:r>
          <a:r>
            <a:rPr lang="en-US" b="0" i="0"/>
            <a:t> (topiramate, surconsommation AINS)</a:t>
          </a:r>
          <a:endParaRPr lang="en-US"/>
        </a:p>
      </dgm:t>
    </dgm:pt>
    <dgm:pt modelId="{11E80343-9628-403A-9953-12977893F5D5}" type="parTrans" cxnId="{CEC737F7-F457-4B0C-AB64-B29B43DA17AA}">
      <dgm:prSet/>
      <dgm:spPr/>
      <dgm:t>
        <a:bodyPr/>
        <a:lstStyle/>
        <a:p>
          <a:endParaRPr lang="en-US"/>
        </a:p>
      </dgm:t>
    </dgm:pt>
    <dgm:pt modelId="{861AB41A-F84B-4782-8D52-782E6B84E9EB}" type="sibTrans" cxnId="{CEC737F7-F457-4B0C-AB64-B29B43DA17AA}">
      <dgm:prSet/>
      <dgm:spPr/>
      <dgm:t>
        <a:bodyPr/>
        <a:lstStyle/>
        <a:p>
          <a:endParaRPr lang="en-US"/>
        </a:p>
      </dgm:t>
    </dgm:pt>
    <dgm:pt modelId="{B405320A-15C1-4330-A2AA-E812E4B63A25}">
      <dgm:prSet/>
      <dgm:spPr/>
      <dgm:t>
        <a:bodyPr/>
        <a:lstStyle/>
        <a:p>
          <a:r>
            <a:rPr lang="en-US" b="0" i="0"/>
            <a:t>Évaluation clinique associée (nausée, dyspepsie liée AINS)</a:t>
          </a:r>
          <a:endParaRPr lang="en-US"/>
        </a:p>
      </dgm:t>
    </dgm:pt>
    <dgm:pt modelId="{338CF6D4-5116-4B2C-BD6D-D6BCD289A594}" type="parTrans" cxnId="{44897E4C-A880-4220-B7EB-8F5D17E869F9}">
      <dgm:prSet/>
      <dgm:spPr/>
      <dgm:t>
        <a:bodyPr/>
        <a:lstStyle/>
        <a:p>
          <a:endParaRPr lang="en-US"/>
        </a:p>
      </dgm:t>
    </dgm:pt>
    <dgm:pt modelId="{93532DCC-7E57-49D3-902A-34DA3F0D7633}" type="sibTrans" cxnId="{44897E4C-A880-4220-B7EB-8F5D17E869F9}">
      <dgm:prSet/>
      <dgm:spPr/>
      <dgm:t>
        <a:bodyPr/>
        <a:lstStyle/>
        <a:p>
          <a:endParaRPr lang="en-US"/>
        </a:p>
      </dgm:t>
    </dgm:pt>
    <dgm:pt modelId="{EC16B505-AE23-4594-B9AF-4BABDA110CF5}" type="pres">
      <dgm:prSet presAssocID="{3D7C7BCB-2447-4105-9716-9DF9F4F59CEC}" presName="linear" presStyleCnt="0">
        <dgm:presLayoutVars>
          <dgm:animLvl val="lvl"/>
          <dgm:resizeHandles val="exact"/>
        </dgm:presLayoutVars>
      </dgm:prSet>
      <dgm:spPr/>
    </dgm:pt>
    <dgm:pt modelId="{5171D0D8-5232-4D2E-AAA2-389706DD0151}" type="pres">
      <dgm:prSet presAssocID="{C681B45D-E85D-4609-8DA8-77C8AB451AB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1CB9B4A-4095-45F9-B7B1-71EE1E0985ED}" type="pres">
      <dgm:prSet presAssocID="{0731C7B7-0A28-4115-8AA5-3C81217BD861}" presName="spacer" presStyleCnt="0"/>
      <dgm:spPr/>
    </dgm:pt>
    <dgm:pt modelId="{FC5682F3-98B4-49DE-81E3-FE9EC2E5251A}" type="pres">
      <dgm:prSet presAssocID="{B90543B2-D274-4A01-9EDA-4A62C986EDD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04A7DE5-5BA4-4347-BA20-52DD54AE4CBF}" type="pres">
      <dgm:prSet presAssocID="{021F232F-A3EA-4F01-A301-8CC981925D21}" presName="spacer" presStyleCnt="0"/>
      <dgm:spPr/>
    </dgm:pt>
    <dgm:pt modelId="{D04D0607-62B4-41FC-9AD6-C9B431DBDB6C}" type="pres">
      <dgm:prSet presAssocID="{5D5FC650-6229-43F1-A2CF-0BBB6D5E0CE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E1198C4-0FB4-4194-9054-4A8852B6396C}" type="pres">
      <dgm:prSet presAssocID="{F7ECD7F1-17C3-4A6C-96CD-F1FCCA645589}" presName="spacer" presStyleCnt="0"/>
      <dgm:spPr/>
    </dgm:pt>
    <dgm:pt modelId="{FC09A91B-4E0E-40F8-A9B0-D983FECB1C8E}" type="pres">
      <dgm:prSet presAssocID="{DF493286-E20A-44D7-B862-BCA09E94233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C808ABE-4D09-47EE-9BAB-2F3648E4676D}" type="pres">
      <dgm:prSet presAssocID="{861AB41A-F84B-4782-8D52-782E6B84E9EB}" presName="spacer" presStyleCnt="0"/>
      <dgm:spPr/>
    </dgm:pt>
    <dgm:pt modelId="{2A250F75-7C58-41B9-9102-C65E4CC4176C}" type="pres">
      <dgm:prSet presAssocID="{B405320A-15C1-4330-A2AA-E812E4B63A2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C745E04-35B7-47D0-AF58-0A1589473C7B}" type="presOf" srcId="{B90543B2-D274-4A01-9EDA-4A62C986EDDD}" destId="{FC5682F3-98B4-49DE-81E3-FE9EC2E5251A}" srcOrd="0" destOrd="0" presId="urn:microsoft.com/office/officeart/2005/8/layout/vList2"/>
    <dgm:cxn modelId="{41BCCB18-1003-4057-89EF-C56173F68014}" srcId="{3D7C7BCB-2447-4105-9716-9DF9F4F59CEC}" destId="{B90543B2-D274-4A01-9EDA-4A62C986EDDD}" srcOrd="1" destOrd="0" parTransId="{B948E8BF-D992-4C19-8461-608B29A51101}" sibTransId="{021F232F-A3EA-4F01-A301-8CC981925D21}"/>
    <dgm:cxn modelId="{DAE1D721-5799-4F27-AECC-2E27E6CDD025}" type="presOf" srcId="{5D5FC650-6229-43F1-A2CF-0BBB6D5E0CE3}" destId="{D04D0607-62B4-41FC-9AD6-C9B431DBDB6C}" srcOrd="0" destOrd="0" presId="urn:microsoft.com/office/officeart/2005/8/layout/vList2"/>
    <dgm:cxn modelId="{30CAB223-E1AA-4C5D-8611-7FCB61B5E2B6}" type="presOf" srcId="{DF493286-E20A-44D7-B862-BCA09E942337}" destId="{FC09A91B-4E0E-40F8-A9B0-D983FECB1C8E}" srcOrd="0" destOrd="0" presId="urn:microsoft.com/office/officeart/2005/8/layout/vList2"/>
    <dgm:cxn modelId="{44897E4C-A880-4220-B7EB-8F5D17E869F9}" srcId="{3D7C7BCB-2447-4105-9716-9DF9F4F59CEC}" destId="{B405320A-15C1-4330-A2AA-E812E4B63A25}" srcOrd="4" destOrd="0" parTransId="{338CF6D4-5116-4B2C-BD6D-D6BCD289A594}" sibTransId="{93532DCC-7E57-49D3-902A-34DA3F0D7633}"/>
    <dgm:cxn modelId="{3A87BD6D-2085-45C1-845C-31D8EED549CF}" type="presOf" srcId="{3D7C7BCB-2447-4105-9716-9DF9F4F59CEC}" destId="{EC16B505-AE23-4594-B9AF-4BABDA110CF5}" srcOrd="0" destOrd="0" presId="urn:microsoft.com/office/officeart/2005/8/layout/vList2"/>
    <dgm:cxn modelId="{F47E4379-FFF8-43AD-AFBA-081AB20E142F}" srcId="{3D7C7BCB-2447-4105-9716-9DF9F4F59CEC}" destId="{C681B45D-E85D-4609-8DA8-77C8AB451AB9}" srcOrd="0" destOrd="0" parTransId="{06C5E610-CEE9-4AF8-9690-D056EEE253B0}" sibTransId="{0731C7B7-0A28-4115-8AA5-3C81217BD861}"/>
    <dgm:cxn modelId="{9B9545E2-4A61-41F7-89D8-E979459E5A06}" srcId="{3D7C7BCB-2447-4105-9716-9DF9F4F59CEC}" destId="{5D5FC650-6229-43F1-A2CF-0BBB6D5E0CE3}" srcOrd="2" destOrd="0" parTransId="{4BB3E975-0823-4C17-9553-43A847544DDD}" sibTransId="{F7ECD7F1-17C3-4A6C-96CD-F1FCCA645589}"/>
    <dgm:cxn modelId="{9DAB05F6-0C20-4E97-AF86-36FBE74734DE}" type="presOf" srcId="{C681B45D-E85D-4609-8DA8-77C8AB451AB9}" destId="{5171D0D8-5232-4D2E-AAA2-389706DD0151}" srcOrd="0" destOrd="0" presId="urn:microsoft.com/office/officeart/2005/8/layout/vList2"/>
    <dgm:cxn modelId="{CEC737F7-F457-4B0C-AB64-B29B43DA17AA}" srcId="{3D7C7BCB-2447-4105-9716-9DF9F4F59CEC}" destId="{DF493286-E20A-44D7-B862-BCA09E942337}" srcOrd="3" destOrd="0" parTransId="{11E80343-9628-403A-9953-12977893F5D5}" sibTransId="{861AB41A-F84B-4782-8D52-782E6B84E9EB}"/>
    <dgm:cxn modelId="{F8A8D2F7-5636-4422-8E58-4298151E2C1A}" type="presOf" srcId="{B405320A-15C1-4330-A2AA-E812E4B63A25}" destId="{2A250F75-7C58-41B9-9102-C65E4CC4176C}" srcOrd="0" destOrd="0" presId="urn:microsoft.com/office/officeart/2005/8/layout/vList2"/>
    <dgm:cxn modelId="{748417D0-55E8-4F18-90B3-9E0C95171C4C}" type="presParOf" srcId="{EC16B505-AE23-4594-B9AF-4BABDA110CF5}" destId="{5171D0D8-5232-4D2E-AAA2-389706DD0151}" srcOrd="0" destOrd="0" presId="urn:microsoft.com/office/officeart/2005/8/layout/vList2"/>
    <dgm:cxn modelId="{B08FB55C-439B-46D9-B752-26774B7476D1}" type="presParOf" srcId="{EC16B505-AE23-4594-B9AF-4BABDA110CF5}" destId="{E1CB9B4A-4095-45F9-B7B1-71EE1E0985ED}" srcOrd="1" destOrd="0" presId="urn:microsoft.com/office/officeart/2005/8/layout/vList2"/>
    <dgm:cxn modelId="{E3E48B25-8412-4038-BB50-3F9CB042A5CC}" type="presParOf" srcId="{EC16B505-AE23-4594-B9AF-4BABDA110CF5}" destId="{FC5682F3-98B4-49DE-81E3-FE9EC2E5251A}" srcOrd="2" destOrd="0" presId="urn:microsoft.com/office/officeart/2005/8/layout/vList2"/>
    <dgm:cxn modelId="{D790A0E4-063B-48A1-9DE2-87E521110659}" type="presParOf" srcId="{EC16B505-AE23-4594-B9AF-4BABDA110CF5}" destId="{304A7DE5-5BA4-4347-BA20-52DD54AE4CBF}" srcOrd="3" destOrd="0" presId="urn:microsoft.com/office/officeart/2005/8/layout/vList2"/>
    <dgm:cxn modelId="{67D06CC3-50CC-42B0-812D-2EE53CBC4C49}" type="presParOf" srcId="{EC16B505-AE23-4594-B9AF-4BABDA110CF5}" destId="{D04D0607-62B4-41FC-9AD6-C9B431DBDB6C}" srcOrd="4" destOrd="0" presId="urn:microsoft.com/office/officeart/2005/8/layout/vList2"/>
    <dgm:cxn modelId="{17AB0253-F84D-49F4-9714-B75D226EEBCF}" type="presParOf" srcId="{EC16B505-AE23-4594-B9AF-4BABDA110CF5}" destId="{5E1198C4-0FB4-4194-9054-4A8852B6396C}" srcOrd="5" destOrd="0" presId="urn:microsoft.com/office/officeart/2005/8/layout/vList2"/>
    <dgm:cxn modelId="{E96F06C9-E08C-4F2C-AF5C-077755A81854}" type="presParOf" srcId="{EC16B505-AE23-4594-B9AF-4BABDA110CF5}" destId="{FC09A91B-4E0E-40F8-A9B0-D983FECB1C8E}" srcOrd="6" destOrd="0" presId="urn:microsoft.com/office/officeart/2005/8/layout/vList2"/>
    <dgm:cxn modelId="{AE506EC6-B9EF-44FC-907B-AE745E907E7F}" type="presParOf" srcId="{EC16B505-AE23-4594-B9AF-4BABDA110CF5}" destId="{CC808ABE-4D09-47EE-9BAB-2F3648E4676D}" srcOrd="7" destOrd="0" presId="urn:microsoft.com/office/officeart/2005/8/layout/vList2"/>
    <dgm:cxn modelId="{2D353BE1-C25E-4C4D-B0F5-1DD51E450708}" type="presParOf" srcId="{EC16B505-AE23-4594-B9AF-4BABDA110CF5}" destId="{2A250F75-7C58-41B9-9102-C65E4CC4176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842597-9BFF-421C-A776-975D997428A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4639B7F-3E24-47FE-82BA-1FB90873B5C9}">
      <dgm:prSet/>
      <dgm:spPr/>
      <dgm:t>
        <a:bodyPr/>
        <a:lstStyle/>
        <a:p>
          <a:r>
            <a:rPr lang="fr-FR" b="1" i="0"/>
            <a:t>Déclencheurs de PEC</a:t>
          </a:r>
          <a:endParaRPr lang="en-US"/>
        </a:p>
      </dgm:t>
    </dgm:pt>
    <dgm:pt modelId="{F57D3938-BEE6-4DF6-AEDA-60AB5DF50771}" type="parTrans" cxnId="{B307167F-8397-4CE6-B71F-5B5BFF055DDF}">
      <dgm:prSet/>
      <dgm:spPr/>
      <dgm:t>
        <a:bodyPr/>
        <a:lstStyle/>
        <a:p>
          <a:endParaRPr lang="en-US"/>
        </a:p>
      </dgm:t>
    </dgm:pt>
    <dgm:pt modelId="{F0B3FE0F-E595-41C0-9EB4-12E70D43250A}" type="sibTrans" cxnId="{B307167F-8397-4CE6-B71F-5B5BFF055DDF}">
      <dgm:prSet/>
      <dgm:spPr/>
      <dgm:t>
        <a:bodyPr/>
        <a:lstStyle/>
        <a:p>
          <a:endParaRPr lang="en-US"/>
        </a:p>
      </dgm:t>
    </dgm:pt>
    <dgm:pt modelId="{8F784BB6-D290-401E-BDD0-D96A68F73C9B}">
      <dgm:prSet/>
      <dgm:spPr/>
      <dgm:t>
        <a:bodyPr/>
        <a:lstStyle/>
        <a:p>
          <a:r>
            <a:rPr lang="fr-FR" b="0" i="0"/>
            <a:t>Patient </a:t>
          </a:r>
          <a:r>
            <a:rPr lang="fr-FR" b="1" i="0"/>
            <a:t>hors cible glycémique</a:t>
          </a:r>
          <a:endParaRPr lang="en-US"/>
        </a:p>
      </dgm:t>
    </dgm:pt>
    <dgm:pt modelId="{8D2B32AE-2771-4600-A756-0D82A22FEBCE}" type="parTrans" cxnId="{D250F55E-B0EC-47AD-9E4C-1D07CCBAB224}">
      <dgm:prSet/>
      <dgm:spPr/>
      <dgm:t>
        <a:bodyPr/>
        <a:lstStyle/>
        <a:p>
          <a:endParaRPr lang="en-US"/>
        </a:p>
      </dgm:t>
    </dgm:pt>
    <dgm:pt modelId="{18B16C24-4F4A-406D-AC9F-D4AC8EB5C9A8}" type="sibTrans" cxnId="{D250F55E-B0EC-47AD-9E4C-1D07CCBAB224}">
      <dgm:prSet/>
      <dgm:spPr/>
      <dgm:t>
        <a:bodyPr/>
        <a:lstStyle/>
        <a:p>
          <a:endParaRPr lang="en-US"/>
        </a:p>
      </dgm:t>
    </dgm:pt>
    <dgm:pt modelId="{54D0C304-DB02-4063-97A1-40C0011C9213}">
      <dgm:prSet/>
      <dgm:spPr/>
      <dgm:t>
        <a:bodyPr/>
        <a:lstStyle/>
        <a:p>
          <a:r>
            <a:rPr lang="fr-FR" b="0" i="0"/>
            <a:t>Nouvelle prescription ou augmentation de dose</a:t>
          </a:r>
          <a:endParaRPr lang="en-US"/>
        </a:p>
      </dgm:t>
    </dgm:pt>
    <dgm:pt modelId="{B75159E7-702A-4D4A-8AFF-6EE613C85B4F}" type="parTrans" cxnId="{A6E4334C-12FA-454F-87C2-6896518D13DD}">
      <dgm:prSet/>
      <dgm:spPr/>
      <dgm:t>
        <a:bodyPr/>
        <a:lstStyle/>
        <a:p>
          <a:endParaRPr lang="en-US"/>
        </a:p>
      </dgm:t>
    </dgm:pt>
    <dgm:pt modelId="{44272E70-61B6-4ECD-9938-40834780D089}" type="sibTrans" cxnId="{A6E4334C-12FA-454F-87C2-6896518D13DD}">
      <dgm:prSet/>
      <dgm:spPr/>
      <dgm:t>
        <a:bodyPr/>
        <a:lstStyle/>
        <a:p>
          <a:endParaRPr lang="en-US"/>
        </a:p>
      </dgm:t>
    </dgm:pt>
    <dgm:pt modelId="{3CF2C3CB-2800-47B8-A586-6F63BEC1584B}">
      <dgm:prSet/>
      <dgm:spPr/>
      <dgm:t>
        <a:bodyPr/>
        <a:lstStyle/>
        <a:p>
          <a:r>
            <a:rPr lang="fr-FR" b="0" i="0"/>
            <a:t>Analyse de glycémies demandée par le patient</a:t>
          </a:r>
          <a:endParaRPr lang="en-US"/>
        </a:p>
      </dgm:t>
    </dgm:pt>
    <dgm:pt modelId="{094F8801-4634-4E08-AAC9-D23B52DB6DBB}" type="parTrans" cxnId="{13067974-2FB7-4DA6-AD24-790BC4BC54B2}">
      <dgm:prSet/>
      <dgm:spPr/>
      <dgm:t>
        <a:bodyPr/>
        <a:lstStyle/>
        <a:p>
          <a:endParaRPr lang="en-US"/>
        </a:p>
      </dgm:t>
    </dgm:pt>
    <dgm:pt modelId="{6D40C181-5CAC-4AD1-83C1-7D54F8953AE7}" type="sibTrans" cxnId="{13067974-2FB7-4DA6-AD24-790BC4BC54B2}">
      <dgm:prSet/>
      <dgm:spPr/>
      <dgm:t>
        <a:bodyPr/>
        <a:lstStyle/>
        <a:p>
          <a:endParaRPr lang="en-US"/>
        </a:p>
      </dgm:t>
    </dgm:pt>
    <dgm:pt modelId="{6A38B873-B60F-49D3-B60B-3DF210EEFD31}">
      <dgm:prSet/>
      <dgm:spPr/>
      <dgm:t>
        <a:bodyPr/>
        <a:lstStyle/>
        <a:p>
          <a:r>
            <a:rPr lang="fr-FR" b="0" i="0"/>
            <a:t>Patient </a:t>
          </a:r>
          <a:r>
            <a:rPr lang="fr-FR" b="1" i="0"/>
            <a:t>orphelin</a:t>
          </a:r>
          <a:endParaRPr lang="en-US"/>
        </a:p>
      </dgm:t>
    </dgm:pt>
    <dgm:pt modelId="{614825B7-C8BF-4341-A3FA-19EE1BA7A646}" type="parTrans" cxnId="{476CABEF-7FDD-4C87-A6D4-4382AC1C01A2}">
      <dgm:prSet/>
      <dgm:spPr/>
      <dgm:t>
        <a:bodyPr/>
        <a:lstStyle/>
        <a:p>
          <a:endParaRPr lang="en-US"/>
        </a:p>
      </dgm:t>
    </dgm:pt>
    <dgm:pt modelId="{D8F09AA8-2842-4760-8402-B92B47F1606E}" type="sibTrans" cxnId="{476CABEF-7FDD-4C87-A6D4-4382AC1C01A2}">
      <dgm:prSet/>
      <dgm:spPr/>
      <dgm:t>
        <a:bodyPr/>
        <a:lstStyle/>
        <a:p>
          <a:endParaRPr lang="en-US"/>
        </a:p>
      </dgm:t>
    </dgm:pt>
    <dgm:pt modelId="{B71FB53D-EBE9-43A1-9B1E-DEFCA0EE0FD7}">
      <dgm:prSet/>
      <dgm:spPr/>
      <dgm:t>
        <a:bodyPr/>
        <a:lstStyle/>
        <a:p>
          <a:r>
            <a:rPr lang="fr-FR" b="0" i="0"/>
            <a:t>Résultats de labo reçus à la pharmacie</a:t>
          </a:r>
          <a:endParaRPr lang="en-US"/>
        </a:p>
      </dgm:t>
    </dgm:pt>
    <dgm:pt modelId="{DBA802D3-308C-4513-92A8-F5BB68E97982}" type="parTrans" cxnId="{D20F0C4B-2828-4962-9EEE-1AA3E54B412D}">
      <dgm:prSet/>
      <dgm:spPr/>
      <dgm:t>
        <a:bodyPr/>
        <a:lstStyle/>
        <a:p>
          <a:endParaRPr lang="en-US"/>
        </a:p>
      </dgm:t>
    </dgm:pt>
    <dgm:pt modelId="{B1DB01B5-441E-4A61-85EA-3A415A9B5EA8}" type="sibTrans" cxnId="{D20F0C4B-2828-4962-9EEE-1AA3E54B412D}">
      <dgm:prSet/>
      <dgm:spPr/>
      <dgm:t>
        <a:bodyPr/>
        <a:lstStyle/>
        <a:p>
          <a:endParaRPr lang="en-US"/>
        </a:p>
      </dgm:t>
    </dgm:pt>
    <dgm:pt modelId="{2EB24DC2-605B-486E-AA36-FFFFD180919F}" type="pres">
      <dgm:prSet presAssocID="{35842597-9BFF-421C-A776-975D997428AF}" presName="linear" presStyleCnt="0">
        <dgm:presLayoutVars>
          <dgm:dir/>
          <dgm:animLvl val="lvl"/>
          <dgm:resizeHandles val="exact"/>
        </dgm:presLayoutVars>
      </dgm:prSet>
      <dgm:spPr/>
    </dgm:pt>
    <dgm:pt modelId="{2BA3D05F-5E0E-4E76-AAD9-9F61D79AB2BD}" type="pres">
      <dgm:prSet presAssocID="{B4639B7F-3E24-47FE-82BA-1FB90873B5C9}" presName="parentLin" presStyleCnt="0"/>
      <dgm:spPr/>
    </dgm:pt>
    <dgm:pt modelId="{92B333E2-9F22-4157-8EA8-C10A8998823E}" type="pres">
      <dgm:prSet presAssocID="{B4639B7F-3E24-47FE-82BA-1FB90873B5C9}" presName="parentLeftMargin" presStyleLbl="node1" presStyleIdx="0" presStyleCnt="1"/>
      <dgm:spPr/>
    </dgm:pt>
    <dgm:pt modelId="{1D80301C-D05C-4055-B57F-8D4788AEEB09}" type="pres">
      <dgm:prSet presAssocID="{B4639B7F-3E24-47FE-82BA-1FB90873B5C9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A50031D5-2650-410E-A0DD-3F7EBA447901}" type="pres">
      <dgm:prSet presAssocID="{B4639B7F-3E24-47FE-82BA-1FB90873B5C9}" presName="negativeSpace" presStyleCnt="0"/>
      <dgm:spPr/>
    </dgm:pt>
    <dgm:pt modelId="{5CE927F9-9B09-4971-85E9-96A868678202}" type="pres">
      <dgm:prSet presAssocID="{B4639B7F-3E24-47FE-82BA-1FB90873B5C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5A95B721-9C40-400E-8DEF-8307EAA7271A}" type="presOf" srcId="{8F784BB6-D290-401E-BDD0-D96A68F73C9B}" destId="{5CE927F9-9B09-4971-85E9-96A868678202}" srcOrd="0" destOrd="0" presId="urn:microsoft.com/office/officeart/2005/8/layout/list1"/>
    <dgm:cxn modelId="{3867F648-ED82-4ABE-AE6D-2F25247301A7}" type="presOf" srcId="{B4639B7F-3E24-47FE-82BA-1FB90873B5C9}" destId="{1D80301C-D05C-4055-B57F-8D4788AEEB09}" srcOrd="1" destOrd="0" presId="urn:microsoft.com/office/officeart/2005/8/layout/list1"/>
    <dgm:cxn modelId="{D20F0C4B-2828-4962-9EEE-1AA3E54B412D}" srcId="{B4639B7F-3E24-47FE-82BA-1FB90873B5C9}" destId="{B71FB53D-EBE9-43A1-9B1E-DEFCA0EE0FD7}" srcOrd="4" destOrd="0" parTransId="{DBA802D3-308C-4513-92A8-F5BB68E97982}" sibTransId="{B1DB01B5-441E-4A61-85EA-3A415A9B5EA8}"/>
    <dgm:cxn modelId="{A6E4334C-12FA-454F-87C2-6896518D13DD}" srcId="{B4639B7F-3E24-47FE-82BA-1FB90873B5C9}" destId="{54D0C304-DB02-4063-97A1-40C0011C9213}" srcOrd="1" destOrd="0" parTransId="{B75159E7-702A-4D4A-8AFF-6EE613C85B4F}" sibTransId="{44272E70-61B6-4ECD-9938-40834780D089}"/>
    <dgm:cxn modelId="{D250F55E-B0EC-47AD-9E4C-1D07CCBAB224}" srcId="{B4639B7F-3E24-47FE-82BA-1FB90873B5C9}" destId="{8F784BB6-D290-401E-BDD0-D96A68F73C9B}" srcOrd="0" destOrd="0" parTransId="{8D2B32AE-2771-4600-A756-0D82A22FEBCE}" sibTransId="{18B16C24-4F4A-406D-AC9F-D4AC8EB5C9A8}"/>
    <dgm:cxn modelId="{3B93AD69-C21C-4E60-9432-C385EF2B4851}" type="presOf" srcId="{6A38B873-B60F-49D3-B60B-3DF210EEFD31}" destId="{5CE927F9-9B09-4971-85E9-96A868678202}" srcOrd="0" destOrd="3" presId="urn:microsoft.com/office/officeart/2005/8/layout/list1"/>
    <dgm:cxn modelId="{13067974-2FB7-4DA6-AD24-790BC4BC54B2}" srcId="{B4639B7F-3E24-47FE-82BA-1FB90873B5C9}" destId="{3CF2C3CB-2800-47B8-A586-6F63BEC1584B}" srcOrd="2" destOrd="0" parTransId="{094F8801-4634-4E08-AAC9-D23B52DB6DBB}" sibTransId="{6D40C181-5CAC-4AD1-83C1-7D54F8953AE7}"/>
    <dgm:cxn modelId="{7FBB8375-3AF0-4289-BFA4-E50F5D37E30E}" type="presOf" srcId="{54D0C304-DB02-4063-97A1-40C0011C9213}" destId="{5CE927F9-9B09-4971-85E9-96A868678202}" srcOrd="0" destOrd="1" presId="urn:microsoft.com/office/officeart/2005/8/layout/list1"/>
    <dgm:cxn modelId="{B307167F-8397-4CE6-B71F-5B5BFF055DDF}" srcId="{35842597-9BFF-421C-A776-975D997428AF}" destId="{B4639B7F-3E24-47FE-82BA-1FB90873B5C9}" srcOrd="0" destOrd="0" parTransId="{F57D3938-BEE6-4DF6-AEDA-60AB5DF50771}" sibTransId="{F0B3FE0F-E595-41C0-9EB4-12E70D43250A}"/>
    <dgm:cxn modelId="{4AD9E89F-0E97-4A93-A270-3806248E9349}" type="presOf" srcId="{B4639B7F-3E24-47FE-82BA-1FB90873B5C9}" destId="{92B333E2-9F22-4157-8EA8-C10A8998823E}" srcOrd="0" destOrd="0" presId="urn:microsoft.com/office/officeart/2005/8/layout/list1"/>
    <dgm:cxn modelId="{440A22A6-19AC-4355-96AF-44F94140CFE3}" type="presOf" srcId="{B71FB53D-EBE9-43A1-9B1E-DEFCA0EE0FD7}" destId="{5CE927F9-9B09-4971-85E9-96A868678202}" srcOrd="0" destOrd="4" presId="urn:microsoft.com/office/officeart/2005/8/layout/list1"/>
    <dgm:cxn modelId="{A01197CC-8C6B-4722-9626-2766BFC21FD9}" type="presOf" srcId="{3CF2C3CB-2800-47B8-A586-6F63BEC1584B}" destId="{5CE927F9-9B09-4971-85E9-96A868678202}" srcOrd="0" destOrd="2" presId="urn:microsoft.com/office/officeart/2005/8/layout/list1"/>
    <dgm:cxn modelId="{933CA5EE-410E-4769-9432-0EF51130C006}" type="presOf" srcId="{35842597-9BFF-421C-A776-975D997428AF}" destId="{2EB24DC2-605B-486E-AA36-FFFFD180919F}" srcOrd="0" destOrd="0" presId="urn:microsoft.com/office/officeart/2005/8/layout/list1"/>
    <dgm:cxn modelId="{476CABEF-7FDD-4C87-A6D4-4382AC1C01A2}" srcId="{B4639B7F-3E24-47FE-82BA-1FB90873B5C9}" destId="{6A38B873-B60F-49D3-B60B-3DF210EEFD31}" srcOrd="3" destOrd="0" parTransId="{614825B7-C8BF-4341-A3FA-19EE1BA7A646}" sibTransId="{D8F09AA8-2842-4760-8402-B92B47F1606E}"/>
    <dgm:cxn modelId="{24CD3C5D-59D2-40D2-B1B4-7C365D1AC42F}" type="presParOf" srcId="{2EB24DC2-605B-486E-AA36-FFFFD180919F}" destId="{2BA3D05F-5E0E-4E76-AAD9-9F61D79AB2BD}" srcOrd="0" destOrd="0" presId="urn:microsoft.com/office/officeart/2005/8/layout/list1"/>
    <dgm:cxn modelId="{14BA88A3-195E-47A4-B1A9-8AE64DD1B8FC}" type="presParOf" srcId="{2BA3D05F-5E0E-4E76-AAD9-9F61D79AB2BD}" destId="{92B333E2-9F22-4157-8EA8-C10A8998823E}" srcOrd="0" destOrd="0" presId="urn:microsoft.com/office/officeart/2005/8/layout/list1"/>
    <dgm:cxn modelId="{4320C1A5-E8F3-4E5B-9840-23660AF0E8B2}" type="presParOf" srcId="{2BA3D05F-5E0E-4E76-AAD9-9F61D79AB2BD}" destId="{1D80301C-D05C-4055-B57F-8D4788AEEB09}" srcOrd="1" destOrd="0" presId="urn:microsoft.com/office/officeart/2005/8/layout/list1"/>
    <dgm:cxn modelId="{DFF3C259-FB53-4707-9DBA-1158FE145AC2}" type="presParOf" srcId="{2EB24DC2-605B-486E-AA36-FFFFD180919F}" destId="{A50031D5-2650-410E-A0DD-3F7EBA447901}" srcOrd="1" destOrd="0" presId="urn:microsoft.com/office/officeart/2005/8/layout/list1"/>
    <dgm:cxn modelId="{F6A4ECEB-ED59-401A-BD39-4C99A5EBF0D0}" type="presParOf" srcId="{2EB24DC2-605B-486E-AA36-FFFFD180919F}" destId="{5CE927F9-9B09-4971-85E9-96A86867820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7C7BCB-2447-4105-9716-9DF9F4F59CEC}" type="doc">
      <dgm:prSet loTypeId="urn:microsoft.com/office/officeart/2005/8/layout/vList2" loCatId="list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DA33AE11-63B6-4945-BDA6-31907B35F125}">
      <dgm:prSet/>
      <dgm:spPr/>
      <dgm:t>
        <a:bodyPr/>
        <a:lstStyle/>
        <a:p>
          <a:pPr>
            <a:buNone/>
          </a:pPr>
          <a:r>
            <a:rPr lang="fr-FR"/>
            <a:t>Prise en charge maladie chronique (diabète)</a:t>
          </a:r>
        </a:p>
      </dgm:t>
    </dgm:pt>
    <dgm:pt modelId="{BD230C5F-AD60-44E2-BF2C-4B4864D85E2A}" type="parTrans" cxnId="{BE1A08E8-D1FF-41BF-852A-1294AFC3D090}">
      <dgm:prSet/>
      <dgm:spPr/>
      <dgm:t>
        <a:bodyPr/>
        <a:lstStyle/>
        <a:p>
          <a:endParaRPr lang="en-CA"/>
        </a:p>
      </dgm:t>
    </dgm:pt>
    <dgm:pt modelId="{13DBCA90-E6AE-4FD7-8932-18768B2DA937}" type="sibTrans" cxnId="{BE1A08E8-D1FF-41BF-852A-1294AFC3D090}">
      <dgm:prSet/>
      <dgm:spPr/>
      <dgm:t>
        <a:bodyPr/>
        <a:lstStyle/>
        <a:p>
          <a:endParaRPr lang="en-CA"/>
        </a:p>
      </dgm:t>
    </dgm:pt>
    <dgm:pt modelId="{3D86AE30-BEBF-4C1F-8B2F-B7FC8CA04868}">
      <dgm:prSet/>
      <dgm:spPr/>
      <dgm:t>
        <a:bodyPr/>
        <a:lstStyle/>
        <a:p>
          <a:pPr>
            <a:buNone/>
          </a:pPr>
          <a:r>
            <a:rPr lang="fr-FR"/>
            <a:t>Ajustements de dose (chaque modification = 1 acte)</a:t>
          </a:r>
        </a:p>
      </dgm:t>
    </dgm:pt>
    <dgm:pt modelId="{2B64F00A-13AA-4AA1-BD51-2EEAB36F9E73}" type="parTrans" cxnId="{B595426E-6B79-4C7B-9CE3-9874E1A0E4EB}">
      <dgm:prSet/>
      <dgm:spPr/>
      <dgm:t>
        <a:bodyPr/>
        <a:lstStyle/>
        <a:p>
          <a:endParaRPr lang="en-CA"/>
        </a:p>
      </dgm:t>
    </dgm:pt>
    <dgm:pt modelId="{9410C791-C7DC-4818-A59D-CB2E558CDD7D}" type="sibTrans" cxnId="{B595426E-6B79-4C7B-9CE3-9874E1A0E4EB}">
      <dgm:prSet/>
      <dgm:spPr/>
      <dgm:t>
        <a:bodyPr/>
        <a:lstStyle/>
        <a:p>
          <a:endParaRPr lang="en-CA"/>
        </a:p>
      </dgm:t>
    </dgm:pt>
    <dgm:pt modelId="{9B574FD6-0869-4673-9AC3-89E416D07D76}">
      <dgm:prSet/>
      <dgm:spPr/>
      <dgm:t>
        <a:bodyPr/>
        <a:lstStyle/>
        <a:p>
          <a:pPr>
            <a:buNone/>
          </a:pPr>
          <a:r>
            <a:rPr lang="en-CA"/>
            <a:t>Opinion au GAP / médecin</a:t>
          </a:r>
        </a:p>
      </dgm:t>
    </dgm:pt>
    <dgm:pt modelId="{A650BF19-ADEF-40B1-AB63-D93153B4EB0D}" type="parTrans" cxnId="{1912F1AE-B09E-4193-A243-7E9F1A23BBEC}">
      <dgm:prSet/>
      <dgm:spPr/>
      <dgm:t>
        <a:bodyPr/>
        <a:lstStyle/>
        <a:p>
          <a:endParaRPr lang="en-CA"/>
        </a:p>
      </dgm:t>
    </dgm:pt>
    <dgm:pt modelId="{AC88E5E8-BEEF-4F46-8252-385E74B82E0C}" type="sibTrans" cxnId="{1912F1AE-B09E-4193-A243-7E9F1A23BBEC}">
      <dgm:prSet/>
      <dgm:spPr/>
      <dgm:t>
        <a:bodyPr/>
        <a:lstStyle/>
        <a:p>
          <a:endParaRPr lang="en-CA"/>
        </a:p>
      </dgm:t>
    </dgm:pt>
    <dgm:pt modelId="{A4019850-637F-47E8-B41F-1066D4847928}">
      <dgm:prSet/>
      <dgm:spPr/>
      <dgm:t>
        <a:bodyPr/>
        <a:lstStyle/>
        <a:p>
          <a:pPr>
            <a:buNone/>
          </a:pPr>
          <a:r>
            <a:rPr lang="fr-FR"/>
            <a:t>Suspension temporaire de médicaments (gastro, hypo, sécurité)</a:t>
          </a:r>
        </a:p>
      </dgm:t>
    </dgm:pt>
    <dgm:pt modelId="{BCB48168-844A-4E4C-94FF-5FEBDE176722}" type="parTrans" cxnId="{4D302406-57A3-41FB-AA40-7D9ACFB1E6D5}">
      <dgm:prSet/>
      <dgm:spPr/>
      <dgm:t>
        <a:bodyPr/>
        <a:lstStyle/>
        <a:p>
          <a:endParaRPr lang="en-CA"/>
        </a:p>
      </dgm:t>
    </dgm:pt>
    <dgm:pt modelId="{904D8DE9-2739-4E11-8A2A-08E48DD84DAB}" type="sibTrans" cxnId="{4D302406-57A3-41FB-AA40-7D9ACFB1E6D5}">
      <dgm:prSet/>
      <dgm:spPr/>
      <dgm:t>
        <a:bodyPr/>
        <a:lstStyle/>
        <a:p>
          <a:endParaRPr lang="en-CA"/>
        </a:p>
      </dgm:t>
    </dgm:pt>
    <dgm:pt modelId="{E74C8B3C-2C53-44BA-BA10-EF2A6120BD52}">
      <dgm:prSet/>
      <dgm:spPr/>
      <dgm:t>
        <a:bodyPr/>
        <a:lstStyle/>
        <a:p>
          <a:pPr>
            <a:buNone/>
          </a:pPr>
          <a:r>
            <a:rPr lang="fr-FR"/>
            <a:t>Enseignement stylo injectable (ex. Ozempic)</a:t>
          </a:r>
        </a:p>
      </dgm:t>
    </dgm:pt>
    <dgm:pt modelId="{3628A6FF-1631-487D-9C23-67D5FCF0A87C}" type="parTrans" cxnId="{FA46C622-FDE5-41C1-AB1D-DC1F3404B6E9}">
      <dgm:prSet/>
      <dgm:spPr/>
      <dgm:t>
        <a:bodyPr/>
        <a:lstStyle/>
        <a:p>
          <a:endParaRPr lang="en-CA"/>
        </a:p>
      </dgm:t>
    </dgm:pt>
    <dgm:pt modelId="{9DB5715A-FFE6-4302-AC9E-9F975065D744}" type="sibTrans" cxnId="{FA46C622-FDE5-41C1-AB1D-DC1F3404B6E9}">
      <dgm:prSet/>
      <dgm:spPr/>
      <dgm:t>
        <a:bodyPr/>
        <a:lstStyle/>
        <a:p>
          <a:endParaRPr lang="en-CA"/>
        </a:p>
      </dgm:t>
    </dgm:pt>
    <dgm:pt modelId="{777A15F8-1B04-4CA1-973C-F54553BE40CD}" type="pres">
      <dgm:prSet presAssocID="{3D7C7BCB-2447-4105-9716-9DF9F4F59CEC}" presName="linear" presStyleCnt="0">
        <dgm:presLayoutVars>
          <dgm:animLvl val="lvl"/>
          <dgm:resizeHandles val="exact"/>
        </dgm:presLayoutVars>
      </dgm:prSet>
      <dgm:spPr/>
    </dgm:pt>
    <dgm:pt modelId="{D7F9E4F0-163F-46A4-8A53-D88A44B11217}" type="pres">
      <dgm:prSet presAssocID="{DA33AE11-63B6-4945-BDA6-31907B35F12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3D737E0-5C82-47B1-AA06-340482D2D895}" type="pres">
      <dgm:prSet presAssocID="{13DBCA90-E6AE-4FD7-8932-18768B2DA937}" presName="spacer" presStyleCnt="0"/>
      <dgm:spPr/>
    </dgm:pt>
    <dgm:pt modelId="{620BCC23-94E1-47D6-9852-918CC0199AE4}" type="pres">
      <dgm:prSet presAssocID="{3D86AE30-BEBF-4C1F-8B2F-B7FC8CA0486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D00D1EE-E8B3-496E-9511-DBD95B7B9EFB}" type="pres">
      <dgm:prSet presAssocID="{9410C791-C7DC-4818-A59D-CB2E558CDD7D}" presName="spacer" presStyleCnt="0"/>
      <dgm:spPr/>
    </dgm:pt>
    <dgm:pt modelId="{44045157-B600-4FED-B91A-85F0C3014D8F}" type="pres">
      <dgm:prSet presAssocID="{9B574FD6-0869-4673-9AC3-89E416D07D7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D398163-E161-4F81-A34C-304D754E7E7B}" type="pres">
      <dgm:prSet presAssocID="{AC88E5E8-BEEF-4F46-8252-385E74B82E0C}" presName="spacer" presStyleCnt="0"/>
      <dgm:spPr/>
    </dgm:pt>
    <dgm:pt modelId="{E8B5B783-1301-440C-962F-A6328FE873F4}" type="pres">
      <dgm:prSet presAssocID="{A4019850-637F-47E8-B41F-1066D484792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3393386-A55B-4CE3-965A-962F135DB400}" type="pres">
      <dgm:prSet presAssocID="{904D8DE9-2739-4E11-8A2A-08E48DD84DAB}" presName="spacer" presStyleCnt="0"/>
      <dgm:spPr/>
    </dgm:pt>
    <dgm:pt modelId="{C9E9FE33-1C11-43B8-B80E-F8A47F2F74FC}" type="pres">
      <dgm:prSet presAssocID="{E74C8B3C-2C53-44BA-BA10-EF2A6120BD5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D302406-57A3-41FB-AA40-7D9ACFB1E6D5}" srcId="{3D7C7BCB-2447-4105-9716-9DF9F4F59CEC}" destId="{A4019850-637F-47E8-B41F-1066D4847928}" srcOrd="3" destOrd="0" parTransId="{BCB48168-844A-4E4C-94FF-5FEBDE176722}" sibTransId="{904D8DE9-2739-4E11-8A2A-08E48DD84DAB}"/>
    <dgm:cxn modelId="{FA46C622-FDE5-41C1-AB1D-DC1F3404B6E9}" srcId="{3D7C7BCB-2447-4105-9716-9DF9F4F59CEC}" destId="{E74C8B3C-2C53-44BA-BA10-EF2A6120BD52}" srcOrd="4" destOrd="0" parTransId="{3628A6FF-1631-487D-9C23-67D5FCF0A87C}" sibTransId="{9DB5715A-FFE6-4302-AC9E-9F975065D744}"/>
    <dgm:cxn modelId="{756FBB28-588A-4E35-8D56-203A19FD235B}" type="presOf" srcId="{3D86AE30-BEBF-4C1F-8B2F-B7FC8CA04868}" destId="{620BCC23-94E1-47D6-9852-918CC0199AE4}" srcOrd="0" destOrd="0" presId="urn:microsoft.com/office/officeart/2005/8/layout/vList2"/>
    <dgm:cxn modelId="{A4CF3229-52B2-45BC-AE51-C687988411CD}" type="presOf" srcId="{A4019850-637F-47E8-B41F-1066D4847928}" destId="{E8B5B783-1301-440C-962F-A6328FE873F4}" srcOrd="0" destOrd="0" presId="urn:microsoft.com/office/officeart/2005/8/layout/vList2"/>
    <dgm:cxn modelId="{B595426E-6B79-4C7B-9CE3-9874E1A0E4EB}" srcId="{3D7C7BCB-2447-4105-9716-9DF9F4F59CEC}" destId="{3D86AE30-BEBF-4C1F-8B2F-B7FC8CA04868}" srcOrd="1" destOrd="0" parTransId="{2B64F00A-13AA-4AA1-BD51-2EEAB36F9E73}" sibTransId="{9410C791-C7DC-4818-A59D-CB2E558CDD7D}"/>
    <dgm:cxn modelId="{474B3F8D-6035-4895-9381-6AAFB9EB6EB0}" type="presOf" srcId="{E74C8B3C-2C53-44BA-BA10-EF2A6120BD52}" destId="{C9E9FE33-1C11-43B8-B80E-F8A47F2F74FC}" srcOrd="0" destOrd="0" presId="urn:microsoft.com/office/officeart/2005/8/layout/vList2"/>
    <dgm:cxn modelId="{B98E3997-DA19-4BFE-BBB1-273DC3A6F744}" type="presOf" srcId="{3D7C7BCB-2447-4105-9716-9DF9F4F59CEC}" destId="{777A15F8-1B04-4CA1-973C-F54553BE40CD}" srcOrd="0" destOrd="0" presId="urn:microsoft.com/office/officeart/2005/8/layout/vList2"/>
    <dgm:cxn modelId="{1912F1AE-B09E-4193-A243-7E9F1A23BBEC}" srcId="{3D7C7BCB-2447-4105-9716-9DF9F4F59CEC}" destId="{9B574FD6-0869-4673-9AC3-89E416D07D76}" srcOrd="2" destOrd="0" parTransId="{A650BF19-ADEF-40B1-AB63-D93153B4EB0D}" sibTransId="{AC88E5E8-BEEF-4F46-8252-385E74B82E0C}"/>
    <dgm:cxn modelId="{7785CBB2-A14A-47A9-A3D9-1D8CE7ECCEA7}" type="presOf" srcId="{DA33AE11-63B6-4945-BDA6-31907B35F125}" destId="{D7F9E4F0-163F-46A4-8A53-D88A44B11217}" srcOrd="0" destOrd="0" presId="urn:microsoft.com/office/officeart/2005/8/layout/vList2"/>
    <dgm:cxn modelId="{BE1A08E8-D1FF-41BF-852A-1294AFC3D090}" srcId="{3D7C7BCB-2447-4105-9716-9DF9F4F59CEC}" destId="{DA33AE11-63B6-4945-BDA6-31907B35F125}" srcOrd="0" destOrd="0" parTransId="{BD230C5F-AD60-44E2-BF2C-4B4864D85E2A}" sibTransId="{13DBCA90-E6AE-4FD7-8932-18768B2DA937}"/>
    <dgm:cxn modelId="{DA2BC2FE-0352-438B-B34C-9D708F6CFEC6}" type="presOf" srcId="{9B574FD6-0869-4673-9AC3-89E416D07D76}" destId="{44045157-B600-4FED-B91A-85F0C3014D8F}" srcOrd="0" destOrd="0" presId="urn:microsoft.com/office/officeart/2005/8/layout/vList2"/>
    <dgm:cxn modelId="{9358AD86-4090-4B61-945C-3BBFAB0832C3}" type="presParOf" srcId="{777A15F8-1B04-4CA1-973C-F54553BE40CD}" destId="{D7F9E4F0-163F-46A4-8A53-D88A44B11217}" srcOrd="0" destOrd="0" presId="urn:microsoft.com/office/officeart/2005/8/layout/vList2"/>
    <dgm:cxn modelId="{B5512115-FEBF-4203-9EF2-07C7786B9703}" type="presParOf" srcId="{777A15F8-1B04-4CA1-973C-F54553BE40CD}" destId="{53D737E0-5C82-47B1-AA06-340482D2D895}" srcOrd="1" destOrd="0" presId="urn:microsoft.com/office/officeart/2005/8/layout/vList2"/>
    <dgm:cxn modelId="{A8342821-1CCD-445A-80D0-C852971ECBAC}" type="presParOf" srcId="{777A15F8-1B04-4CA1-973C-F54553BE40CD}" destId="{620BCC23-94E1-47D6-9852-918CC0199AE4}" srcOrd="2" destOrd="0" presId="urn:microsoft.com/office/officeart/2005/8/layout/vList2"/>
    <dgm:cxn modelId="{8CEE6798-E9F2-4077-81EC-A7F48ED8E91B}" type="presParOf" srcId="{777A15F8-1B04-4CA1-973C-F54553BE40CD}" destId="{FD00D1EE-E8B3-496E-9511-DBD95B7B9EFB}" srcOrd="3" destOrd="0" presId="urn:microsoft.com/office/officeart/2005/8/layout/vList2"/>
    <dgm:cxn modelId="{D3B1FB0F-12A7-4CF2-BE26-C08C91F5DB2C}" type="presParOf" srcId="{777A15F8-1B04-4CA1-973C-F54553BE40CD}" destId="{44045157-B600-4FED-B91A-85F0C3014D8F}" srcOrd="4" destOrd="0" presId="urn:microsoft.com/office/officeart/2005/8/layout/vList2"/>
    <dgm:cxn modelId="{C16F1857-5742-4455-A6BD-C7A0E9A46D83}" type="presParOf" srcId="{777A15F8-1B04-4CA1-973C-F54553BE40CD}" destId="{4D398163-E161-4F81-A34C-304D754E7E7B}" srcOrd="5" destOrd="0" presId="urn:microsoft.com/office/officeart/2005/8/layout/vList2"/>
    <dgm:cxn modelId="{DAF5C0F8-0243-4804-87FE-69BB4C30E72B}" type="presParOf" srcId="{777A15F8-1B04-4CA1-973C-F54553BE40CD}" destId="{E8B5B783-1301-440C-962F-A6328FE873F4}" srcOrd="6" destOrd="0" presId="urn:microsoft.com/office/officeart/2005/8/layout/vList2"/>
    <dgm:cxn modelId="{00B4CD5D-F79B-4E3F-934F-0C23EFAB2E43}" type="presParOf" srcId="{777A15F8-1B04-4CA1-973C-F54553BE40CD}" destId="{D3393386-A55B-4CE3-965A-962F135DB400}" srcOrd="7" destOrd="0" presId="urn:microsoft.com/office/officeart/2005/8/layout/vList2"/>
    <dgm:cxn modelId="{7D5F920D-2F72-4F1E-AFD5-25A099DD33AE}" type="presParOf" srcId="{777A15F8-1B04-4CA1-973C-F54553BE40CD}" destId="{C9E9FE33-1C11-43B8-B80E-F8A47F2F74F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17C5D2-7A73-4F43-B23C-C75723CBD9C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E1019C6-DA66-4D84-8F74-BC03FE2F82DB}">
      <dgm:prSet/>
      <dgm:spPr/>
      <dgm:t>
        <a:bodyPr/>
        <a:lstStyle/>
        <a:p>
          <a:r>
            <a:rPr lang="en-US" b="0" i="0"/>
            <a:t>Effets indésirables → </a:t>
          </a:r>
          <a:r>
            <a:rPr lang="en-US" b="1" i="0"/>
            <a:t>ajustement ou cessation</a:t>
          </a:r>
          <a:endParaRPr lang="en-US"/>
        </a:p>
      </dgm:t>
    </dgm:pt>
    <dgm:pt modelId="{DEE63931-5C30-493E-8EFD-0868F221E6AA}" type="parTrans" cxnId="{C2020F71-B88C-40A7-929A-0A90D96FA763}">
      <dgm:prSet/>
      <dgm:spPr/>
      <dgm:t>
        <a:bodyPr/>
        <a:lstStyle/>
        <a:p>
          <a:endParaRPr lang="en-US"/>
        </a:p>
      </dgm:t>
    </dgm:pt>
    <dgm:pt modelId="{F8957D0A-8D14-4C57-901A-243DCFEDE73F}" type="sibTrans" cxnId="{C2020F71-B88C-40A7-929A-0A90D96FA763}">
      <dgm:prSet/>
      <dgm:spPr/>
      <dgm:t>
        <a:bodyPr/>
        <a:lstStyle/>
        <a:p>
          <a:endParaRPr lang="en-US"/>
        </a:p>
      </dgm:t>
    </dgm:pt>
    <dgm:pt modelId="{8B229455-1478-4B8E-B2CA-08651EA11F45}">
      <dgm:prSet/>
      <dgm:spPr/>
      <dgm:t>
        <a:bodyPr/>
        <a:lstStyle/>
        <a:p>
          <a:r>
            <a:rPr lang="en-US" b="0" i="0"/>
            <a:t>Duplication thérapeutique</a:t>
          </a:r>
          <a:endParaRPr lang="en-US"/>
        </a:p>
      </dgm:t>
    </dgm:pt>
    <dgm:pt modelId="{5D4ACBFB-8972-4930-922A-194CF2470FB2}" type="parTrans" cxnId="{40772AC1-9872-48C2-BE36-7F4BB8946F27}">
      <dgm:prSet/>
      <dgm:spPr/>
      <dgm:t>
        <a:bodyPr/>
        <a:lstStyle/>
        <a:p>
          <a:endParaRPr lang="en-US"/>
        </a:p>
      </dgm:t>
    </dgm:pt>
    <dgm:pt modelId="{1C88782F-64C7-42C2-B41B-B0C1B3209042}" type="sibTrans" cxnId="{40772AC1-9872-48C2-BE36-7F4BB8946F27}">
      <dgm:prSet/>
      <dgm:spPr/>
      <dgm:t>
        <a:bodyPr/>
        <a:lstStyle/>
        <a:p>
          <a:endParaRPr lang="en-US"/>
        </a:p>
      </dgm:t>
    </dgm:pt>
    <dgm:pt modelId="{A3CED7D5-C733-4E39-8C12-73094435F6C5}">
      <dgm:prSet/>
      <dgm:spPr/>
      <dgm:t>
        <a:bodyPr/>
        <a:lstStyle/>
        <a:p>
          <a:r>
            <a:rPr lang="en-US" b="0" i="0"/>
            <a:t>Interaction médicamenteuse (Paxlovid, ATB, statines, minéraux)</a:t>
          </a:r>
          <a:endParaRPr lang="en-US"/>
        </a:p>
      </dgm:t>
    </dgm:pt>
    <dgm:pt modelId="{746C0425-BAA9-4911-8CA4-B52B0E5C2B5C}" type="parTrans" cxnId="{39882235-A9EB-4964-9CD3-DC5B8FDE0E49}">
      <dgm:prSet/>
      <dgm:spPr/>
      <dgm:t>
        <a:bodyPr/>
        <a:lstStyle/>
        <a:p>
          <a:endParaRPr lang="en-US"/>
        </a:p>
      </dgm:t>
    </dgm:pt>
    <dgm:pt modelId="{244C25E9-71D4-4C69-96D8-222DE2220ED7}" type="sibTrans" cxnId="{39882235-A9EB-4964-9CD3-DC5B8FDE0E49}">
      <dgm:prSet/>
      <dgm:spPr/>
      <dgm:t>
        <a:bodyPr/>
        <a:lstStyle/>
        <a:p>
          <a:endParaRPr lang="en-US"/>
        </a:p>
      </dgm:t>
    </dgm:pt>
    <dgm:pt modelId="{5B03AE17-038C-4408-B6C6-8C0806B1668D}">
      <dgm:prSet/>
      <dgm:spPr/>
      <dgm:t>
        <a:bodyPr/>
        <a:lstStyle/>
        <a:p>
          <a:r>
            <a:rPr lang="en-US" b="0" i="0"/>
            <a:t>Colonoscopie → ajustements multiples facturables</a:t>
          </a:r>
          <a:endParaRPr lang="en-US"/>
        </a:p>
      </dgm:t>
    </dgm:pt>
    <dgm:pt modelId="{03D1535D-AD4A-4EC2-A2CD-E1F81C87F0FF}" type="parTrans" cxnId="{8522829A-83D9-4EB1-BA0F-EE74E5648865}">
      <dgm:prSet/>
      <dgm:spPr/>
      <dgm:t>
        <a:bodyPr/>
        <a:lstStyle/>
        <a:p>
          <a:endParaRPr lang="en-US"/>
        </a:p>
      </dgm:t>
    </dgm:pt>
    <dgm:pt modelId="{B1A35D96-0279-48B9-A4B8-D9DD42860890}" type="sibTrans" cxnId="{8522829A-83D9-4EB1-BA0F-EE74E5648865}">
      <dgm:prSet/>
      <dgm:spPr/>
      <dgm:t>
        <a:bodyPr/>
        <a:lstStyle/>
        <a:p>
          <a:endParaRPr lang="en-US"/>
        </a:p>
      </dgm:t>
    </dgm:pt>
    <dgm:pt modelId="{DE3CD195-4764-4EC4-BA3F-35A32DE04A67}">
      <dgm:prSet/>
      <dgm:spPr/>
      <dgm:t>
        <a:bodyPr/>
        <a:lstStyle/>
        <a:p>
          <a:r>
            <a:rPr lang="en-US" b="0" i="0" dirty="0" err="1"/>
            <a:t>Refus</a:t>
          </a:r>
          <a:r>
            <a:rPr lang="en-US" b="0" i="0" dirty="0"/>
            <a:t> de </a:t>
          </a:r>
          <a:r>
            <a:rPr lang="en-US" b="0" i="0" dirty="0" err="1"/>
            <a:t>servir</a:t>
          </a:r>
          <a:r>
            <a:rPr lang="en-US" b="0" i="0" dirty="0"/>
            <a:t> → </a:t>
          </a:r>
          <a:r>
            <a:rPr lang="en-US" b="1" i="0" dirty="0" err="1"/>
            <a:t>remplacé</a:t>
          </a:r>
          <a:r>
            <a:rPr lang="en-US" b="1" i="0" dirty="0"/>
            <a:t> par modification de </a:t>
          </a:r>
          <a:r>
            <a:rPr lang="en-US" b="1" i="0" dirty="0" err="1"/>
            <a:t>thérapie</a:t>
          </a:r>
          <a:r>
            <a:rPr lang="en-US" b="1" i="0" dirty="0"/>
            <a:t> (cessation)</a:t>
          </a:r>
          <a:endParaRPr lang="en-US" dirty="0"/>
        </a:p>
      </dgm:t>
    </dgm:pt>
    <dgm:pt modelId="{7DD35A97-A8CC-4C28-8A67-E7A723BC4953}" type="parTrans" cxnId="{A25DC357-FB54-426A-8422-370F0BDC73BA}">
      <dgm:prSet/>
      <dgm:spPr/>
      <dgm:t>
        <a:bodyPr/>
        <a:lstStyle/>
        <a:p>
          <a:endParaRPr lang="en-US"/>
        </a:p>
      </dgm:t>
    </dgm:pt>
    <dgm:pt modelId="{3294B3F8-FAB7-4E86-A7BA-3E811DA423D7}" type="sibTrans" cxnId="{A25DC357-FB54-426A-8422-370F0BDC73BA}">
      <dgm:prSet/>
      <dgm:spPr/>
      <dgm:t>
        <a:bodyPr/>
        <a:lstStyle/>
        <a:p>
          <a:endParaRPr lang="en-US"/>
        </a:p>
      </dgm:t>
    </dgm:pt>
    <dgm:pt modelId="{8BA9A4CB-FDC1-4D29-BB65-2D1788C04DB4}">
      <dgm:prSet/>
      <dgm:spPr/>
      <dgm:t>
        <a:bodyPr/>
        <a:lstStyle/>
        <a:p>
          <a:r>
            <a:rPr lang="en-US" b="0" i="0" dirty="0" err="1"/>
            <a:t>Déprescription</a:t>
          </a:r>
          <a:r>
            <a:rPr lang="en-US" b="0" i="0" dirty="0"/>
            <a:t> </a:t>
          </a:r>
          <a:r>
            <a:rPr lang="en-US" b="0" i="0" dirty="0" err="1"/>
            <a:t>volontaire</a:t>
          </a:r>
          <a:r>
            <a:rPr lang="en-US" b="0" i="0" dirty="0"/>
            <a:t> du patient</a:t>
          </a:r>
          <a:endParaRPr lang="en-US" dirty="0"/>
        </a:p>
      </dgm:t>
    </dgm:pt>
    <dgm:pt modelId="{721020E8-E331-4977-9106-4FF070ED73B0}" type="parTrans" cxnId="{F49345C7-FED8-46F0-B0D9-7E8BF037A0DF}">
      <dgm:prSet/>
      <dgm:spPr/>
      <dgm:t>
        <a:bodyPr/>
        <a:lstStyle/>
        <a:p>
          <a:endParaRPr lang="en-US"/>
        </a:p>
      </dgm:t>
    </dgm:pt>
    <dgm:pt modelId="{BCE8CD41-614E-45C2-B4F1-5869F608A77E}" type="sibTrans" cxnId="{F49345C7-FED8-46F0-B0D9-7E8BF037A0DF}">
      <dgm:prSet/>
      <dgm:spPr/>
      <dgm:t>
        <a:bodyPr/>
        <a:lstStyle/>
        <a:p>
          <a:endParaRPr lang="en-US"/>
        </a:p>
      </dgm:t>
    </dgm:pt>
    <dgm:pt modelId="{A0997447-0EFA-4498-B486-8AB4A303E8B7}" type="pres">
      <dgm:prSet presAssocID="{1217C5D2-7A73-4F43-B23C-C75723CBD9CD}" presName="linear" presStyleCnt="0">
        <dgm:presLayoutVars>
          <dgm:animLvl val="lvl"/>
          <dgm:resizeHandles val="exact"/>
        </dgm:presLayoutVars>
      </dgm:prSet>
      <dgm:spPr/>
    </dgm:pt>
    <dgm:pt modelId="{0A53C8AA-28F2-4BA7-A270-921E1911A221}" type="pres">
      <dgm:prSet presAssocID="{9E1019C6-DA66-4D84-8F74-BC03FE2F82D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855E512-2E21-4E61-A6D5-906F9417C9A3}" type="pres">
      <dgm:prSet presAssocID="{F8957D0A-8D14-4C57-901A-243DCFEDE73F}" presName="spacer" presStyleCnt="0"/>
      <dgm:spPr/>
    </dgm:pt>
    <dgm:pt modelId="{BC481AFE-E9CE-4061-B259-5D66050723AB}" type="pres">
      <dgm:prSet presAssocID="{8B229455-1478-4B8E-B2CA-08651EA11F4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0570F03-F6B0-4B4E-9C86-4A60C3F635C5}" type="pres">
      <dgm:prSet presAssocID="{1C88782F-64C7-42C2-B41B-B0C1B3209042}" presName="spacer" presStyleCnt="0"/>
      <dgm:spPr/>
    </dgm:pt>
    <dgm:pt modelId="{898F5F5E-B970-4386-A621-A4B5CBBA9264}" type="pres">
      <dgm:prSet presAssocID="{A3CED7D5-C733-4E39-8C12-73094435F6C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E75FCE4-98B5-4BEA-B459-BE852669AB11}" type="pres">
      <dgm:prSet presAssocID="{244C25E9-71D4-4C69-96D8-222DE2220ED7}" presName="spacer" presStyleCnt="0"/>
      <dgm:spPr/>
    </dgm:pt>
    <dgm:pt modelId="{799C9698-5B4C-494F-B2A8-23D46FDFD75E}" type="pres">
      <dgm:prSet presAssocID="{5B03AE17-038C-4408-B6C6-8C0806B1668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2F428B2-EE0B-4D2B-9041-21936C48E5DE}" type="pres">
      <dgm:prSet presAssocID="{B1A35D96-0279-48B9-A4B8-D9DD42860890}" presName="spacer" presStyleCnt="0"/>
      <dgm:spPr/>
    </dgm:pt>
    <dgm:pt modelId="{77C0AB53-1929-40EF-9E47-4A1845C3C651}" type="pres">
      <dgm:prSet presAssocID="{DE3CD195-4764-4EC4-BA3F-35A32DE04A6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CD74D56-08C3-4E48-A9F6-0DAFF8116FCA}" type="pres">
      <dgm:prSet presAssocID="{3294B3F8-FAB7-4E86-A7BA-3E811DA423D7}" presName="spacer" presStyleCnt="0"/>
      <dgm:spPr/>
    </dgm:pt>
    <dgm:pt modelId="{075CF29D-4EFA-47E5-944F-070DE5CA4933}" type="pres">
      <dgm:prSet presAssocID="{8BA9A4CB-FDC1-4D29-BB65-2D1788C04DB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CC73C14-7FCD-4A67-AB0E-865863FCEAB5}" type="presOf" srcId="{9E1019C6-DA66-4D84-8F74-BC03FE2F82DB}" destId="{0A53C8AA-28F2-4BA7-A270-921E1911A221}" srcOrd="0" destOrd="0" presId="urn:microsoft.com/office/officeart/2005/8/layout/vList2"/>
    <dgm:cxn modelId="{39882235-A9EB-4964-9CD3-DC5B8FDE0E49}" srcId="{1217C5D2-7A73-4F43-B23C-C75723CBD9CD}" destId="{A3CED7D5-C733-4E39-8C12-73094435F6C5}" srcOrd="2" destOrd="0" parTransId="{746C0425-BAA9-4911-8CA4-B52B0E5C2B5C}" sibTransId="{244C25E9-71D4-4C69-96D8-222DE2220ED7}"/>
    <dgm:cxn modelId="{A25DC357-FB54-426A-8422-370F0BDC73BA}" srcId="{1217C5D2-7A73-4F43-B23C-C75723CBD9CD}" destId="{DE3CD195-4764-4EC4-BA3F-35A32DE04A67}" srcOrd="4" destOrd="0" parTransId="{7DD35A97-A8CC-4C28-8A67-E7A723BC4953}" sibTransId="{3294B3F8-FAB7-4E86-A7BA-3E811DA423D7}"/>
    <dgm:cxn modelId="{4996F25F-574E-4536-8860-D99A85AE692E}" type="presOf" srcId="{5B03AE17-038C-4408-B6C6-8C0806B1668D}" destId="{799C9698-5B4C-494F-B2A8-23D46FDFD75E}" srcOrd="0" destOrd="0" presId="urn:microsoft.com/office/officeart/2005/8/layout/vList2"/>
    <dgm:cxn modelId="{C2020F71-B88C-40A7-929A-0A90D96FA763}" srcId="{1217C5D2-7A73-4F43-B23C-C75723CBD9CD}" destId="{9E1019C6-DA66-4D84-8F74-BC03FE2F82DB}" srcOrd="0" destOrd="0" parTransId="{DEE63931-5C30-493E-8EFD-0868F221E6AA}" sibTransId="{F8957D0A-8D14-4C57-901A-243DCFEDE73F}"/>
    <dgm:cxn modelId="{AEE74984-60D1-40B8-BB12-68222CBE7B95}" type="presOf" srcId="{A3CED7D5-C733-4E39-8C12-73094435F6C5}" destId="{898F5F5E-B970-4386-A621-A4B5CBBA9264}" srcOrd="0" destOrd="0" presId="urn:microsoft.com/office/officeart/2005/8/layout/vList2"/>
    <dgm:cxn modelId="{8522829A-83D9-4EB1-BA0F-EE74E5648865}" srcId="{1217C5D2-7A73-4F43-B23C-C75723CBD9CD}" destId="{5B03AE17-038C-4408-B6C6-8C0806B1668D}" srcOrd="3" destOrd="0" parTransId="{03D1535D-AD4A-4EC2-A2CD-E1F81C87F0FF}" sibTransId="{B1A35D96-0279-48B9-A4B8-D9DD42860890}"/>
    <dgm:cxn modelId="{415028A9-7A1D-47EE-8204-7D78F7FF6881}" type="presOf" srcId="{8BA9A4CB-FDC1-4D29-BB65-2D1788C04DB4}" destId="{075CF29D-4EFA-47E5-944F-070DE5CA4933}" srcOrd="0" destOrd="0" presId="urn:microsoft.com/office/officeart/2005/8/layout/vList2"/>
    <dgm:cxn modelId="{40772AC1-9872-48C2-BE36-7F4BB8946F27}" srcId="{1217C5D2-7A73-4F43-B23C-C75723CBD9CD}" destId="{8B229455-1478-4B8E-B2CA-08651EA11F45}" srcOrd="1" destOrd="0" parTransId="{5D4ACBFB-8972-4930-922A-194CF2470FB2}" sibTransId="{1C88782F-64C7-42C2-B41B-B0C1B3209042}"/>
    <dgm:cxn modelId="{F49345C7-FED8-46F0-B0D9-7E8BF037A0DF}" srcId="{1217C5D2-7A73-4F43-B23C-C75723CBD9CD}" destId="{8BA9A4CB-FDC1-4D29-BB65-2D1788C04DB4}" srcOrd="5" destOrd="0" parTransId="{721020E8-E331-4977-9106-4FF070ED73B0}" sibTransId="{BCE8CD41-614E-45C2-B4F1-5869F608A77E}"/>
    <dgm:cxn modelId="{3ABA7EDB-65E9-4D08-A5A2-05872AAF1EAD}" type="presOf" srcId="{DE3CD195-4764-4EC4-BA3F-35A32DE04A67}" destId="{77C0AB53-1929-40EF-9E47-4A1845C3C651}" srcOrd="0" destOrd="0" presId="urn:microsoft.com/office/officeart/2005/8/layout/vList2"/>
    <dgm:cxn modelId="{FBDEDEDF-F615-42D0-AEE2-5890A1158551}" type="presOf" srcId="{8B229455-1478-4B8E-B2CA-08651EA11F45}" destId="{BC481AFE-E9CE-4061-B259-5D66050723AB}" srcOrd="0" destOrd="0" presId="urn:microsoft.com/office/officeart/2005/8/layout/vList2"/>
    <dgm:cxn modelId="{4906A5F7-FCAF-4DD9-904F-86DEB34D37F1}" type="presOf" srcId="{1217C5D2-7A73-4F43-B23C-C75723CBD9CD}" destId="{A0997447-0EFA-4498-B486-8AB4A303E8B7}" srcOrd="0" destOrd="0" presId="urn:microsoft.com/office/officeart/2005/8/layout/vList2"/>
    <dgm:cxn modelId="{90A82072-5661-4195-A086-7FD9220029B2}" type="presParOf" srcId="{A0997447-0EFA-4498-B486-8AB4A303E8B7}" destId="{0A53C8AA-28F2-4BA7-A270-921E1911A221}" srcOrd="0" destOrd="0" presId="urn:microsoft.com/office/officeart/2005/8/layout/vList2"/>
    <dgm:cxn modelId="{F82A1DBE-16DA-49F1-8A9C-C99EDBD7769C}" type="presParOf" srcId="{A0997447-0EFA-4498-B486-8AB4A303E8B7}" destId="{7855E512-2E21-4E61-A6D5-906F9417C9A3}" srcOrd="1" destOrd="0" presId="urn:microsoft.com/office/officeart/2005/8/layout/vList2"/>
    <dgm:cxn modelId="{CFF17BA8-575C-4168-BBDC-4153AD9E3B36}" type="presParOf" srcId="{A0997447-0EFA-4498-B486-8AB4A303E8B7}" destId="{BC481AFE-E9CE-4061-B259-5D66050723AB}" srcOrd="2" destOrd="0" presId="urn:microsoft.com/office/officeart/2005/8/layout/vList2"/>
    <dgm:cxn modelId="{D9D094D2-9374-4175-84F7-79A2E9E3F612}" type="presParOf" srcId="{A0997447-0EFA-4498-B486-8AB4A303E8B7}" destId="{70570F03-F6B0-4B4E-9C86-4A60C3F635C5}" srcOrd="3" destOrd="0" presId="urn:microsoft.com/office/officeart/2005/8/layout/vList2"/>
    <dgm:cxn modelId="{DAF01DDD-CA68-4EE0-9F95-590FCC1A7CBD}" type="presParOf" srcId="{A0997447-0EFA-4498-B486-8AB4A303E8B7}" destId="{898F5F5E-B970-4386-A621-A4B5CBBA9264}" srcOrd="4" destOrd="0" presId="urn:microsoft.com/office/officeart/2005/8/layout/vList2"/>
    <dgm:cxn modelId="{0AA11438-1133-48D1-9635-DAE22CEE1629}" type="presParOf" srcId="{A0997447-0EFA-4498-B486-8AB4A303E8B7}" destId="{6E75FCE4-98B5-4BEA-B459-BE852669AB11}" srcOrd="5" destOrd="0" presId="urn:microsoft.com/office/officeart/2005/8/layout/vList2"/>
    <dgm:cxn modelId="{C9443B9F-D683-48AB-A253-3FFCF3284B16}" type="presParOf" srcId="{A0997447-0EFA-4498-B486-8AB4A303E8B7}" destId="{799C9698-5B4C-494F-B2A8-23D46FDFD75E}" srcOrd="6" destOrd="0" presId="urn:microsoft.com/office/officeart/2005/8/layout/vList2"/>
    <dgm:cxn modelId="{9D3215E4-1BD0-4CCA-A325-AF0B072B9331}" type="presParOf" srcId="{A0997447-0EFA-4498-B486-8AB4A303E8B7}" destId="{C2F428B2-EE0B-4D2B-9041-21936C48E5DE}" srcOrd="7" destOrd="0" presId="urn:microsoft.com/office/officeart/2005/8/layout/vList2"/>
    <dgm:cxn modelId="{2BF92952-57CD-427C-BC43-4F5F9E808BD9}" type="presParOf" srcId="{A0997447-0EFA-4498-B486-8AB4A303E8B7}" destId="{77C0AB53-1929-40EF-9E47-4A1845C3C651}" srcOrd="8" destOrd="0" presId="urn:microsoft.com/office/officeart/2005/8/layout/vList2"/>
    <dgm:cxn modelId="{3FD2D5BE-7889-4260-BC06-11DF2537335E}" type="presParOf" srcId="{A0997447-0EFA-4498-B486-8AB4A303E8B7}" destId="{4CD74D56-08C3-4E48-A9F6-0DAFF8116FCA}" srcOrd="9" destOrd="0" presId="urn:microsoft.com/office/officeart/2005/8/layout/vList2"/>
    <dgm:cxn modelId="{1C860A3C-3A90-4E55-B153-E68D429A3066}" type="presParOf" srcId="{A0997447-0EFA-4498-B486-8AB4A303E8B7}" destId="{075CF29D-4EFA-47E5-944F-070DE5CA493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45B0DE-54F7-44CF-AE04-2F25F47F376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E1758AB-2D4F-4EF6-B4E6-AD33BADFAD23}">
      <dgm:prSet/>
      <dgm:spPr/>
      <dgm:t>
        <a:bodyPr/>
        <a:lstStyle/>
        <a:p>
          <a:r>
            <a:rPr lang="en-US" b="0" i="0"/>
            <a:t>Suspension temporaire (challenge / rechallenge)</a:t>
          </a:r>
          <a:endParaRPr lang="en-US"/>
        </a:p>
      </dgm:t>
    </dgm:pt>
    <dgm:pt modelId="{1A12D2B4-0A79-4DBC-9BF5-B11B01885A9C}" type="parTrans" cxnId="{B6DFA179-615C-41AD-AC32-C537CDAC8763}">
      <dgm:prSet/>
      <dgm:spPr/>
      <dgm:t>
        <a:bodyPr/>
        <a:lstStyle/>
        <a:p>
          <a:endParaRPr lang="en-US"/>
        </a:p>
      </dgm:t>
    </dgm:pt>
    <dgm:pt modelId="{330E4DDB-5FB8-4278-AF61-1B43648F955E}" type="sibTrans" cxnId="{B6DFA179-615C-41AD-AC32-C537CDAC8763}">
      <dgm:prSet/>
      <dgm:spPr/>
      <dgm:t>
        <a:bodyPr/>
        <a:lstStyle/>
        <a:p>
          <a:endParaRPr lang="en-US"/>
        </a:p>
      </dgm:t>
    </dgm:pt>
    <dgm:pt modelId="{FDFAA9CF-A444-43B0-9FF1-6F28FAB2BDDD}">
      <dgm:prSet/>
      <dgm:spPr/>
      <dgm:t>
        <a:bodyPr/>
        <a:lstStyle/>
        <a:p>
          <a:r>
            <a:rPr lang="en-US" b="0" i="0"/>
            <a:t>Évaluation N/V, RGO, dyspepsie même sans vente</a:t>
          </a:r>
          <a:endParaRPr lang="en-US"/>
        </a:p>
      </dgm:t>
    </dgm:pt>
    <dgm:pt modelId="{DDC126BD-9AD3-417F-9684-4948D48472C4}" type="parTrans" cxnId="{CBED7DF0-F373-4390-8D73-20684F39F765}">
      <dgm:prSet/>
      <dgm:spPr/>
      <dgm:t>
        <a:bodyPr/>
        <a:lstStyle/>
        <a:p>
          <a:endParaRPr lang="en-US"/>
        </a:p>
      </dgm:t>
    </dgm:pt>
    <dgm:pt modelId="{5836794D-D011-4FCF-9444-EAA23FA0CFAF}" type="sibTrans" cxnId="{CBED7DF0-F373-4390-8D73-20684F39F765}">
      <dgm:prSet/>
      <dgm:spPr/>
      <dgm:t>
        <a:bodyPr/>
        <a:lstStyle/>
        <a:p>
          <a:endParaRPr lang="en-US"/>
        </a:p>
      </dgm:t>
    </dgm:pt>
    <dgm:pt modelId="{1AEE6317-DD23-492B-8120-9550D80D61A4}">
      <dgm:prSet/>
      <dgm:spPr/>
      <dgm:t>
        <a:bodyPr/>
        <a:lstStyle/>
        <a:p>
          <a:r>
            <a:rPr lang="en-US" b="0" i="0"/>
            <a:t>Refus clinique documenté = acte</a:t>
          </a:r>
          <a:endParaRPr lang="en-US"/>
        </a:p>
      </dgm:t>
    </dgm:pt>
    <dgm:pt modelId="{B8885531-A7EC-42FC-BB21-EF6C61A164CD}" type="parTrans" cxnId="{5923CBBA-F314-417E-AA0D-8DFEF9810E08}">
      <dgm:prSet/>
      <dgm:spPr/>
      <dgm:t>
        <a:bodyPr/>
        <a:lstStyle/>
        <a:p>
          <a:endParaRPr lang="en-US"/>
        </a:p>
      </dgm:t>
    </dgm:pt>
    <dgm:pt modelId="{EBB3CEA1-7BAE-4CB2-BE9F-CE14A1BF624C}" type="sibTrans" cxnId="{5923CBBA-F314-417E-AA0D-8DFEF9810E08}">
      <dgm:prSet/>
      <dgm:spPr/>
      <dgm:t>
        <a:bodyPr/>
        <a:lstStyle/>
        <a:p>
          <a:endParaRPr lang="en-US"/>
        </a:p>
      </dgm:t>
    </dgm:pt>
    <dgm:pt modelId="{DAF2BD00-C5DA-4668-A27C-FC18F758A251}">
      <dgm:prSet/>
      <dgm:spPr/>
      <dgm:t>
        <a:bodyPr/>
        <a:lstStyle/>
        <a:p>
          <a:r>
            <a:rPr lang="en-US" b="0" i="0"/>
            <a:t>Ajustement de durée d’antibiothérapie</a:t>
          </a:r>
          <a:endParaRPr lang="en-US"/>
        </a:p>
      </dgm:t>
    </dgm:pt>
    <dgm:pt modelId="{C53852DD-FB56-46D5-AE0C-DAEE5DCC9B3D}" type="parTrans" cxnId="{6A22ADBD-925C-4E3B-9119-5A63C4F71581}">
      <dgm:prSet/>
      <dgm:spPr/>
      <dgm:t>
        <a:bodyPr/>
        <a:lstStyle/>
        <a:p>
          <a:endParaRPr lang="en-US"/>
        </a:p>
      </dgm:t>
    </dgm:pt>
    <dgm:pt modelId="{EA6F0E8E-DA07-46CE-B611-A90AC75CE1DB}" type="sibTrans" cxnId="{6A22ADBD-925C-4E3B-9119-5A63C4F71581}">
      <dgm:prSet/>
      <dgm:spPr/>
      <dgm:t>
        <a:bodyPr/>
        <a:lstStyle/>
        <a:p>
          <a:endParaRPr lang="en-US"/>
        </a:p>
      </dgm:t>
    </dgm:pt>
    <dgm:pt modelId="{CA42D7DE-7022-4E97-98A9-7B38D5837553}">
      <dgm:prSet/>
      <dgm:spPr/>
      <dgm:t>
        <a:bodyPr/>
        <a:lstStyle/>
        <a:p>
          <a:r>
            <a:rPr lang="en-US" b="0" i="0"/>
            <a:t>Cessation de Rx inactive ou non indiquée</a:t>
          </a:r>
          <a:endParaRPr lang="en-US"/>
        </a:p>
      </dgm:t>
    </dgm:pt>
    <dgm:pt modelId="{B74CEFE5-D4FC-48BC-AB12-5DC3A042F9D4}" type="parTrans" cxnId="{52A7A384-EB90-4DAF-B5B2-ECF23A6E6B48}">
      <dgm:prSet/>
      <dgm:spPr/>
      <dgm:t>
        <a:bodyPr/>
        <a:lstStyle/>
        <a:p>
          <a:endParaRPr lang="en-US"/>
        </a:p>
      </dgm:t>
    </dgm:pt>
    <dgm:pt modelId="{F36DC36E-C66C-4F39-A9D3-0684E2882AE8}" type="sibTrans" cxnId="{52A7A384-EB90-4DAF-B5B2-ECF23A6E6B48}">
      <dgm:prSet/>
      <dgm:spPr/>
      <dgm:t>
        <a:bodyPr/>
        <a:lstStyle/>
        <a:p>
          <a:endParaRPr lang="en-US"/>
        </a:p>
      </dgm:t>
    </dgm:pt>
    <dgm:pt modelId="{13FD1F8A-4371-4053-ACBD-D4636C447578}" type="pres">
      <dgm:prSet presAssocID="{5645B0DE-54F7-44CF-AE04-2F25F47F3760}" presName="linear" presStyleCnt="0">
        <dgm:presLayoutVars>
          <dgm:animLvl val="lvl"/>
          <dgm:resizeHandles val="exact"/>
        </dgm:presLayoutVars>
      </dgm:prSet>
      <dgm:spPr/>
    </dgm:pt>
    <dgm:pt modelId="{ABF49BC9-0142-45AC-B023-C82EEEB083CE}" type="pres">
      <dgm:prSet presAssocID="{4E1758AB-2D4F-4EF6-B4E6-AD33BADFAD2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22735D8-651E-46B4-84A7-628BAA44DADA}" type="pres">
      <dgm:prSet presAssocID="{330E4DDB-5FB8-4278-AF61-1B43648F955E}" presName="spacer" presStyleCnt="0"/>
      <dgm:spPr/>
    </dgm:pt>
    <dgm:pt modelId="{DD228AB1-2048-4737-B4B1-F7D4848B1D61}" type="pres">
      <dgm:prSet presAssocID="{FDFAA9CF-A444-43B0-9FF1-6F28FAB2BDD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E147320-4535-44EC-9E28-1F16C2A66E4B}" type="pres">
      <dgm:prSet presAssocID="{5836794D-D011-4FCF-9444-EAA23FA0CFAF}" presName="spacer" presStyleCnt="0"/>
      <dgm:spPr/>
    </dgm:pt>
    <dgm:pt modelId="{52A7FEA9-8532-414D-94AB-249A7101603E}" type="pres">
      <dgm:prSet presAssocID="{1AEE6317-DD23-492B-8120-9550D80D61A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9E5AD6E-D77E-44E9-AED5-850C72B20585}" type="pres">
      <dgm:prSet presAssocID="{EBB3CEA1-7BAE-4CB2-BE9F-CE14A1BF624C}" presName="spacer" presStyleCnt="0"/>
      <dgm:spPr/>
    </dgm:pt>
    <dgm:pt modelId="{A96810ED-43F1-4272-9F84-AF1C6FB2E908}" type="pres">
      <dgm:prSet presAssocID="{DAF2BD00-C5DA-4668-A27C-FC18F758A25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62EC5D0-D669-493C-ABBE-43CE6001868C}" type="pres">
      <dgm:prSet presAssocID="{EA6F0E8E-DA07-46CE-B611-A90AC75CE1DB}" presName="spacer" presStyleCnt="0"/>
      <dgm:spPr/>
    </dgm:pt>
    <dgm:pt modelId="{8AB05804-CCD1-4CDC-A863-DE03DB0885C8}" type="pres">
      <dgm:prSet presAssocID="{CA42D7DE-7022-4E97-98A9-7B38D583755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875523D-ABEB-4C28-820D-53C34F7170C7}" type="presOf" srcId="{CA42D7DE-7022-4E97-98A9-7B38D5837553}" destId="{8AB05804-CCD1-4CDC-A863-DE03DB0885C8}" srcOrd="0" destOrd="0" presId="urn:microsoft.com/office/officeart/2005/8/layout/vList2"/>
    <dgm:cxn modelId="{BC481B43-A70A-4EFC-9033-4034F44145B9}" type="presOf" srcId="{5645B0DE-54F7-44CF-AE04-2F25F47F3760}" destId="{13FD1F8A-4371-4053-ACBD-D4636C447578}" srcOrd="0" destOrd="0" presId="urn:microsoft.com/office/officeart/2005/8/layout/vList2"/>
    <dgm:cxn modelId="{0445B256-C90D-434F-A2C7-5B2BDCDDD3E9}" type="presOf" srcId="{DAF2BD00-C5DA-4668-A27C-FC18F758A251}" destId="{A96810ED-43F1-4272-9F84-AF1C6FB2E908}" srcOrd="0" destOrd="0" presId="urn:microsoft.com/office/officeart/2005/8/layout/vList2"/>
    <dgm:cxn modelId="{B6DFA179-615C-41AD-AC32-C537CDAC8763}" srcId="{5645B0DE-54F7-44CF-AE04-2F25F47F3760}" destId="{4E1758AB-2D4F-4EF6-B4E6-AD33BADFAD23}" srcOrd="0" destOrd="0" parTransId="{1A12D2B4-0A79-4DBC-9BF5-B11B01885A9C}" sibTransId="{330E4DDB-5FB8-4278-AF61-1B43648F955E}"/>
    <dgm:cxn modelId="{B9286084-36F6-407B-A01D-49B7436E75E5}" type="presOf" srcId="{FDFAA9CF-A444-43B0-9FF1-6F28FAB2BDDD}" destId="{DD228AB1-2048-4737-B4B1-F7D4848B1D61}" srcOrd="0" destOrd="0" presId="urn:microsoft.com/office/officeart/2005/8/layout/vList2"/>
    <dgm:cxn modelId="{52A7A384-EB90-4DAF-B5B2-ECF23A6E6B48}" srcId="{5645B0DE-54F7-44CF-AE04-2F25F47F3760}" destId="{CA42D7DE-7022-4E97-98A9-7B38D5837553}" srcOrd="4" destOrd="0" parTransId="{B74CEFE5-D4FC-48BC-AB12-5DC3A042F9D4}" sibTransId="{F36DC36E-C66C-4F39-A9D3-0684E2882AE8}"/>
    <dgm:cxn modelId="{744A5CA0-29D5-47DF-BDEA-2CA4EF24966E}" type="presOf" srcId="{1AEE6317-DD23-492B-8120-9550D80D61A4}" destId="{52A7FEA9-8532-414D-94AB-249A7101603E}" srcOrd="0" destOrd="0" presId="urn:microsoft.com/office/officeart/2005/8/layout/vList2"/>
    <dgm:cxn modelId="{5923CBBA-F314-417E-AA0D-8DFEF9810E08}" srcId="{5645B0DE-54F7-44CF-AE04-2F25F47F3760}" destId="{1AEE6317-DD23-492B-8120-9550D80D61A4}" srcOrd="2" destOrd="0" parTransId="{B8885531-A7EC-42FC-BB21-EF6C61A164CD}" sibTransId="{EBB3CEA1-7BAE-4CB2-BE9F-CE14A1BF624C}"/>
    <dgm:cxn modelId="{6A22ADBD-925C-4E3B-9119-5A63C4F71581}" srcId="{5645B0DE-54F7-44CF-AE04-2F25F47F3760}" destId="{DAF2BD00-C5DA-4668-A27C-FC18F758A251}" srcOrd="3" destOrd="0" parTransId="{C53852DD-FB56-46D5-AE0C-DAEE5DCC9B3D}" sibTransId="{EA6F0E8E-DA07-46CE-B611-A90AC75CE1DB}"/>
    <dgm:cxn modelId="{E5FC99E9-F11B-4AB2-A570-8C296C0298D4}" type="presOf" srcId="{4E1758AB-2D4F-4EF6-B4E6-AD33BADFAD23}" destId="{ABF49BC9-0142-45AC-B023-C82EEEB083CE}" srcOrd="0" destOrd="0" presId="urn:microsoft.com/office/officeart/2005/8/layout/vList2"/>
    <dgm:cxn modelId="{CBED7DF0-F373-4390-8D73-20684F39F765}" srcId="{5645B0DE-54F7-44CF-AE04-2F25F47F3760}" destId="{FDFAA9CF-A444-43B0-9FF1-6F28FAB2BDDD}" srcOrd="1" destOrd="0" parTransId="{DDC126BD-9AD3-417F-9684-4948D48472C4}" sibTransId="{5836794D-D011-4FCF-9444-EAA23FA0CFAF}"/>
    <dgm:cxn modelId="{DBEBCAD6-9483-43B7-8236-2A7242E16D4D}" type="presParOf" srcId="{13FD1F8A-4371-4053-ACBD-D4636C447578}" destId="{ABF49BC9-0142-45AC-B023-C82EEEB083CE}" srcOrd="0" destOrd="0" presId="urn:microsoft.com/office/officeart/2005/8/layout/vList2"/>
    <dgm:cxn modelId="{6BDE8DF4-7613-4060-930D-5EABB4F9FBBA}" type="presParOf" srcId="{13FD1F8A-4371-4053-ACBD-D4636C447578}" destId="{F22735D8-651E-46B4-84A7-628BAA44DADA}" srcOrd="1" destOrd="0" presId="urn:microsoft.com/office/officeart/2005/8/layout/vList2"/>
    <dgm:cxn modelId="{C8E1F913-4919-4E8B-9457-E713ACE18EBF}" type="presParOf" srcId="{13FD1F8A-4371-4053-ACBD-D4636C447578}" destId="{DD228AB1-2048-4737-B4B1-F7D4848B1D61}" srcOrd="2" destOrd="0" presId="urn:microsoft.com/office/officeart/2005/8/layout/vList2"/>
    <dgm:cxn modelId="{B5F2D774-14FC-45C7-9344-A7C627774906}" type="presParOf" srcId="{13FD1F8A-4371-4053-ACBD-D4636C447578}" destId="{7E147320-4535-44EC-9E28-1F16C2A66E4B}" srcOrd="3" destOrd="0" presId="urn:microsoft.com/office/officeart/2005/8/layout/vList2"/>
    <dgm:cxn modelId="{2A1819C0-E269-42F1-B6D9-2CD156D7139F}" type="presParOf" srcId="{13FD1F8A-4371-4053-ACBD-D4636C447578}" destId="{52A7FEA9-8532-414D-94AB-249A7101603E}" srcOrd="4" destOrd="0" presId="urn:microsoft.com/office/officeart/2005/8/layout/vList2"/>
    <dgm:cxn modelId="{FF842F76-7601-47A1-B10E-7B8159C647D4}" type="presParOf" srcId="{13FD1F8A-4371-4053-ACBD-D4636C447578}" destId="{39E5AD6E-D77E-44E9-AED5-850C72B20585}" srcOrd="5" destOrd="0" presId="urn:microsoft.com/office/officeart/2005/8/layout/vList2"/>
    <dgm:cxn modelId="{4F6C87A4-0A2D-434D-8E03-6A9A19859AEE}" type="presParOf" srcId="{13FD1F8A-4371-4053-ACBD-D4636C447578}" destId="{A96810ED-43F1-4272-9F84-AF1C6FB2E908}" srcOrd="6" destOrd="0" presId="urn:microsoft.com/office/officeart/2005/8/layout/vList2"/>
    <dgm:cxn modelId="{943119CA-BA9A-4F05-89A7-BDE709978BAA}" type="presParOf" srcId="{13FD1F8A-4371-4053-ACBD-D4636C447578}" destId="{262EC5D0-D669-493C-ABBE-43CE6001868C}" srcOrd="7" destOrd="0" presId="urn:microsoft.com/office/officeart/2005/8/layout/vList2"/>
    <dgm:cxn modelId="{BD139760-1A4B-44F3-A6EE-C1D2A95030F4}" type="presParOf" srcId="{13FD1F8A-4371-4053-ACBD-D4636C447578}" destId="{8AB05804-CCD1-4CDC-A863-DE03DB0885C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AB72E04-E510-4EF5-8E22-AD9A37DDF68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415ACC4-71F5-4BBC-A967-EF1E1BB12F5B}">
      <dgm:prSet/>
      <dgm:spPr/>
      <dgm:t>
        <a:bodyPr/>
        <a:lstStyle/>
        <a:p>
          <a:r>
            <a:rPr lang="en-US" b="0" i="0" baseline="0"/>
            <a:t>Échec thérapeutique</a:t>
          </a:r>
          <a:endParaRPr lang="en-US"/>
        </a:p>
      </dgm:t>
    </dgm:pt>
    <dgm:pt modelId="{92F71071-EA6A-42E5-AFF0-85C142FBE4C8}" type="parTrans" cxnId="{2CDDD5D7-FA80-4600-A5F8-AFBC8DDDD97C}">
      <dgm:prSet/>
      <dgm:spPr/>
      <dgm:t>
        <a:bodyPr/>
        <a:lstStyle/>
        <a:p>
          <a:endParaRPr lang="en-US"/>
        </a:p>
      </dgm:t>
    </dgm:pt>
    <dgm:pt modelId="{45EFF9AF-0559-472D-9B06-E7A7DA2CB1B0}" type="sibTrans" cxnId="{2CDDD5D7-FA80-4600-A5F8-AFBC8DDDD97C}">
      <dgm:prSet/>
      <dgm:spPr/>
      <dgm:t>
        <a:bodyPr/>
        <a:lstStyle/>
        <a:p>
          <a:endParaRPr lang="en-US"/>
        </a:p>
      </dgm:t>
    </dgm:pt>
    <dgm:pt modelId="{D2367B22-B753-4787-8BF4-FE164D4BC5E8}">
      <dgm:prSet/>
      <dgm:spPr/>
      <dgm:t>
        <a:bodyPr/>
        <a:lstStyle/>
        <a:p>
          <a:r>
            <a:rPr lang="en-US" b="0" i="0" baseline="0"/>
            <a:t>Intolérance</a:t>
          </a:r>
          <a:endParaRPr lang="en-US"/>
        </a:p>
      </dgm:t>
    </dgm:pt>
    <dgm:pt modelId="{1349D16A-0A90-4D6B-AEFD-7DBC09DA69F8}" type="parTrans" cxnId="{BA673EB4-82FC-4175-8652-1C2E277F626A}">
      <dgm:prSet/>
      <dgm:spPr/>
      <dgm:t>
        <a:bodyPr/>
        <a:lstStyle/>
        <a:p>
          <a:endParaRPr lang="en-US"/>
        </a:p>
      </dgm:t>
    </dgm:pt>
    <dgm:pt modelId="{B4BDDCAC-4F72-402B-8163-3417C08D07A8}" type="sibTrans" cxnId="{BA673EB4-82FC-4175-8652-1C2E277F626A}">
      <dgm:prSet/>
      <dgm:spPr/>
      <dgm:t>
        <a:bodyPr/>
        <a:lstStyle/>
        <a:p>
          <a:endParaRPr lang="en-US"/>
        </a:p>
      </dgm:t>
    </dgm:pt>
    <dgm:pt modelId="{B5A206F8-6F96-4449-A45E-D28506C268B6}">
      <dgm:prSet/>
      <dgm:spPr/>
      <dgm:t>
        <a:bodyPr/>
        <a:lstStyle/>
        <a:p>
          <a:r>
            <a:rPr lang="en-US" b="0" i="0" baseline="0"/>
            <a:t>Non-adhésion persistante</a:t>
          </a:r>
          <a:endParaRPr lang="en-US"/>
        </a:p>
      </dgm:t>
    </dgm:pt>
    <dgm:pt modelId="{C414F654-B07C-492C-BF54-51FCC73B70B4}" type="parTrans" cxnId="{63820C90-6145-45D9-88D9-E43FAD37B7A6}">
      <dgm:prSet/>
      <dgm:spPr/>
      <dgm:t>
        <a:bodyPr/>
        <a:lstStyle/>
        <a:p>
          <a:endParaRPr lang="en-US"/>
        </a:p>
      </dgm:t>
    </dgm:pt>
    <dgm:pt modelId="{CDB5884E-4A0E-48B2-9293-294A969941D9}" type="sibTrans" cxnId="{63820C90-6145-45D9-88D9-E43FAD37B7A6}">
      <dgm:prSet/>
      <dgm:spPr/>
      <dgm:t>
        <a:bodyPr/>
        <a:lstStyle/>
        <a:p>
          <a:endParaRPr lang="en-US"/>
        </a:p>
      </dgm:t>
    </dgm:pt>
    <dgm:pt modelId="{63C4AFBA-0007-4FE1-936C-D5CA47C8F366}">
      <dgm:prSet/>
      <dgm:spPr/>
      <dgm:t>
        <a:bodyPr/>
        <a:lstStyle/>
        <a:p>
          <a:r>
            <a:rPr lang="en-US" b="0" i="0" baseline="0"/>
            <a:t>Détérioration fonctionnelle</a:t>
          </a:r>
          <a:endParaRPr lang="en-US"/>
        </a:p>
      </dgm:t>
    </dgm:pt>
    <dgm:pt modelId="{222E83DB-3C66-4F5A-960F-1A5B4DA26944}" type="parTrans" cxnId="{445A38B6-9944-423E-A57F-6C8D77F09EBF}">
      <dgm:prSet/>
      <dgm:spPr/>
      <dgm:t>
        <a:bodyPr/>
        <a:lstStyle/>
        <a:p>
          <a:endParaRPr lang="en-US"/>
        </a:p>
      </dgm:t>
    </dgm:pt>
    <dgm:pt modelId="{F1103F27-BCE2-4DE2-A1FF-CFDCF8002F0D}" type="sibTrans" cxnId="{445A38B6-9944-423E-A57F-6C8D77F09EBF}">
      <dgm:prSet/>
      <dgm:spPr/>
      <dgm:t>
        <a:bodyPr/>
        <a:lstStyle/>
        <a:p>
          <a:endParaRPr lang="en-US"/>
        </a:p>
      </dgm:t>
    </dgm:pt>
    <dgm:pt modelId="{8F815E48-79D7-41EA-9B77-7F4BD9A47BF9}" type="pres">
      <dgm:prSet presAssocID="{AAB72E04-E510-4EF5-8E22-AD9A37DDF682}" presName="linear" presStyleCnt="0">
        <dgm:presLayoutVars>
          <dgm:animLvl val="lvl"/>
          <dgm:resizeHandles val="exact"/>
        </dgm:presLayoutVars>
      </dgm:prSet>
      <dgm:spPr/>
    </dgm:pt>
    <dgm:pt modelId="{CFAF9C96-75B0-4C81-B25F-31F0FACEEDB2}" type="pres">
      <dgm:prSet presAssocID="{2415ACC4-71F5-4BBC-A967-EF1E1BB12F5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E2C31A6-DB10-4E7F-B728-C809D7347E02}" type="pres">
      <dgm:prSet presAssocID="{45EFF9AF-0559-472D-9B06-E7A7DA2CB1B0}" presName="spacer" presStyleCnt="0"/>
      <dgm:spPr/>
    </dgm:pt>
    <dgm:pt modelId="{4F3F19BC-DF9E-4705-98E7-2E3A1F8E6A8B}" type="pres">
      <dgm:prSet presAssocID="{D2367B22-B753-4787-8BF4-FE164D4BC5E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C464A65-5290-4F4F-A52D-32FE79346149}" type="pres">
      <dgm:prSet presAssocID="{B4BDDCAC-4F72-402B-8163-3417C08D07A8}" presName="spacer" presStyleCnt="0"/>
      <dgm:spPr/>
    </dgm:pt>
    <dgm:pt modelId="{B1BE5A86-3834-4D33-8DBF-8EB01E8643AB}" type="pres">
      <dgm:prSet presAssocID="{B5A206F8-6F96-4449-A45E-D28506C268B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A9F6059-DDF1-4915-983C-ED4A226214FB}" type="pres">
      <dgm:prSet presAssocID="{CDB5884E-4A0E-48B2-9293-294A969941D9}" presName="spacer" presStyleCnt="0"/>
      <dgm:spPr/>
    </dgm:pt>
    <dgm:pt modelId="{E1378EE7-E7DB-4848-8C4C-0E2C30DEEAF9}" type="pres">
      <dgm:prSet presAssocID="{63C4AFBA-0007-4FE1-936C-D5CA47C8F36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828E942-3745-4431-9666-24F8620EF277}" type="presOf" srcId="{D2367B22-B753-4787-8BF4-FE164D4BC5E8}" destId="{4F3F19BC-DF9E-4705-98E7-2E3A1F8E6A8B}" srcOrd="0" destOrd="0" presId="urn:microsoft.com/office/officeart/2005/8/layout/vList2"/>
    <dgm:cxn modelId="{9324454D-CE75-42E0-BB36-B8041F2E3669}" type="presOf" srcId="{2415ACC4-71F5-4BBC-A967-EF1E1BB12F5B}" destId="{CFAF9C96-75B0-4C81-B25F-31F0FACEEDB2}" srcOrd="0" destOrd="0" presId="urn:microsoft.com/office/officeart/2005/8/layout/vList2"/>
    <dgm:cxn modelId="{33499465-74F1-4B66-BF16-AF4D28126C1A}" type="presOf" srcId="{AAB72E04-E510-4EF5-8E22-AD9A37DDF682}" destId="{8F815E48-79D7-41EA-9B77-7F4BD9A47BF9}" srcOrd="0" destOrd="0" presId="urn:microsoft.com/office/officeart/2005/8/layout/vList2"/>
    <dgm:cxn modelId="{36A52B68-7343-4D34-A12D-543277A67995}" type="presOf" srcId="{63C4AFBA-0007-4FE1-936C-D5CA47C8F366}" destId="{E1378EE7-E7DB-4848-8C4C-0E2C30DEEAF9}" srcOrd="0" destOrd="0" presId="urn:microsoft.com/office/officeart/2005/8/layout/vList2"/>
    <dgm:cxn modelId="{63820C90-6145-45D9-88D9-E43FAD37B7A6}" srcId="{AAB72E04-E510-4EF5-8E22-AD9A37DDF682}" destId="{B5A206F8-6F96-4449-A45E-D28506C268B6}" srcOrd="2" destOrd="0" parTransId="{C414F654-B07C-492C-BF54-51FCC73B70B4}" sibTransId="{CDB5884E-4A0E-48B2-9293-294A969941D9}"/>
    <dgm:cxn modelId="{BA673EB4-82FC-4175-8652-1C2E277F626A}" srcId="{AAB72E04-E510-4EF5-8E22-AD9A37DDF682}" destId="{D2367B22-B753-4787-8BF4-FE164D4BC5E8}" srcOrd="1" destOrd="0" parTransId="{1349D16A-0A90-4D6B-AEFD-7DBC09DA69F8}" sibTransId="{B4BDDCAC-4F72-402B-8163-3417C08D07A8}"/>
    <dgm:cxn modelId="{445A38B6-9944-423E-A57F-6C8D77F09EBF}" srcId="{AAB72E04-E510-4EF5-8E22-AD9A37DDF682}" destId="{63C4AFBA-0007-4FE1-936C-D5CA47C8F366}" srcOrd="3" destOrd="0" parTransId="{222E83DB-3C66-4F5A-960F-1A5B4DA26944}" sibTransId="{F1103F27-BCE2-4DE2-A1FF-CFDCF8002F0D}"/>
    <dgm:cxn modelId="{B4760EC7-B8FB-4BB2-8567-568AC889E041}" type="presOf" srcId="{B5A206F8-6F96-4449-A45E-D28506C268B6}" destId="{B1BE5A86-3834-4D33-8DBF-8EB01E8643AB}" srcOrd="0" destOrd="0" presId="urn:microsoft.com/office/officeart/2005/8/layout/vList2"/>
    <dgm:cxn modelId="{2CDDD5D7-FA80-4600-A5F8-AFBC8DDDD97C}" srcId="{AAB72E04-E510-4EF5-8E22-AD9A37DDF682}" destId="{2415ACC4-71F5-4BBC-A967-EF1E1BB12F5B}" srcOrd="0" destOrd="0" parTransId="{92F71071-EA6A-42E5-AFF0-85C142FBE4C8}" sibTransId="{45EFF9AF-0559-472D-9B06-E7A7DA2CB1B0}"/>
    <dgm:cxn modelId="{9996A034-4755-4FAD-B791-5BE65F4E32E2}" type="presParOf" srcId="{8F815E48-79D7-41EA-9B77-7F4BD9A47BF9}" destId="{CFAF9C96-75B0-4C81-B25F-31F0FACEEDB2}" srcOrd="0" destOrd="0" presId="urn:microsoft.com/office/officeart/2005/8/layout/vList2"/>
    <dgm:cxn modelId="{9E9598CE-07F4-4874-A0FA-DB37F89E0EAB}" type="presParOf" srcId="{8F815E48-79D7-41EA-9B77-7F4BD9A47BF9}" destId="{DE2C31A6-DB10-4E7F-B728-C809D7347E02}" srcOrd="1" destOrd="0" presId="urn:microsoft.com/office/officeart/2005/8/layout/vList2"/>
    <dgm:cxn modelId="{7304E9F9-D8EE-409A-B353-4E5EAF5DD27B}" type="presParOf" srcId="{8F815E48-79D7-41EA-9B77-7F4BD9A47BF9}" destId="{4F3F19BC-DF9E-4705-98E7-2E3A1F8E6A8B}" srcOrd="2" destOrd="0" presId="urn:microsoft.com/office/officeart/2005/8/layout/vList2"/>
    <dgm:cxn modelId="{7E0DBFDD-7C2B-4CA0-966F-8E16CA3514C2}" type="presParOf" srcId="{8F815E48-79D7-41EA-9B77-7F4BD9A47BF9}" destId="{2C464A65-5290-4F4F-A52D-32FE79346149}" srcOrd="3" destOrd="0" presId="urn:microsoft.com/office/officeart/2005/8/layout/vList2"/>
    <dgm:cxn modelId="{FE74F6AF-921D-47FE-9E4C-05CEB45282AE}" type="presParOf" srcId="{8F815E48-79D7-41EA-9B77-7F4BD9A47BF9}" destId="{B1BE5A86-3834-4D33-8DBF-8EB01E8643AB}" srcOrd="4" destOrd="0" presId="urn:microsoft.com/office/officeart/2005/8/layout/vList2"/>
    <dgm:cxn modelId="{32BDAD96-5D74-4DEA-9917-CA795483378C}" type="presParOf" srcId="{8F815E48-79D7-41EA-9B77-7F4BD9A47BF9}" destId="{4A9F6059-DDF1-4915-983C-ED4A226214FB}" srcOrd="5" destOrd="0" presId="urn:microsoft.com/office/officeart/2005/8/layout/vList2"/>
    <dgm:cxn modelId="{08A1FD10-EF1C-4254-8D8B-4C3C25ED853F}" type="presParOf" srcId="{8F815E48-79D7-41EA-9B77-7F4BD9A47BF9}" destId="{E1378EE7-E7DB-4848-8C4C-0E2C30DEEAF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DC241-EA50-4064-BC37-6823728DA0D1}">
      <dsp:nvSpPr>
        <dsp:cNvPr id="0" name=""/>
        <dsp:cNvSpPr/>
      </dsp:nvSpPr>
      <dsp:spPr>
        <a:xfrm>
          <a:off x="2114" y="1152193"/>
          <a:ext cx="1510075" cy="9588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903CE3-D567-4E17-AA38-7CE67EA39FD4}">
      <dsp:nvSpPr>
        <dsp:cNvPr id="0" name=""/>
        <dsp:cNvSpPr/>
      </dsp:nvSpPr>
      <dsp:spPr>
        <a:xfrm>
          <a:off x="169901" y="1311590"/>
          <a:ext cx="1510075" cy="958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0" i="0" kern="1200"/>
            <a:t>Vieillissement</a:t>
          </a:r>
          <a:endParaRPr lang="en-US" sz="1500" kern="1200"/>
        </a:p>
      </dsp:txBody>
      <dsp:txXfrm>
        <a:off x="197986" y="1339675"/>
        <a:ext cx="1453905" cy="902728"/>
      </dsp:txXfrm>
    </dsp:sp>
    <dsp:sp modelId="{D4C719C7-25FD-4BA6-9D3D-4B52FA349677}">
      <dsp:nvSpPr>
        <dsp:cNvPr id="0" name=""/>
        <dsp:cNvSpPr/>
      </dsp:nvSpPr>
      <dsp:spPr>
        <a:xfrm>
          <a:off x="1847763" y="1152193"/>
          <a:ext cx="1510075" cy="9588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5465CD-B580-4C0C-8A23-EEA626313205}">
      <dsp:nvSpPr>
        <dsp:cNvPr id="0" name=""/>
        <dsp:cNvSpPr/>
      </dsp:nvSpPr>
      <dsp:spPr>
        <a:xfrm>
          <a:off x="2015549" y="1311590"/>
          <a:ext cx="1510075" cy="958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0" i="0" kern="1200"/>
            <a:t>Multimorbidité</a:t>
          </a:r>
          <a:endParaRPr lang="en-US" sz="1500" kern="1200"/>
        </a:p>
      </dsp:txBody>
      <dsp:txXfrm>
        <a:off x="2043634" y="1339675"/>
        <a:ext cx="1453905" cy="902728"/>
      </dsp:txXfrm>
    </dsp:sp>
    <dsp:sp modelId="{63D9F1A6-6B98-4D2E-AD38-C52CC3702771}">
      <dsp:nvSpPr>
        <dsp:cNvPr id="0" name=""/>
        <dsp:cNvSpPr/>
      </dsp:nvSpPr>
      <dsp:spPr>
        <a:xfrm>
          <a:off x="3693411" y="1152193"/>
          <a:ext cx="1510075" cy="9588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0922AA-472E-4434-863D-D8517961B9C0}">
      <dsp:nvSpPr>
        <dsp:cNvPr id="0" name=""/>
        <dsp:cNvSpPr/>
      </dsp:nvSpPr>
      <dsp:spPr>
        <a:xfrm>
          <a:off x="3861197" y="1311590"/>
          <a:ext cx="1510075" cy="958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0" i="0" kern="1200"/>
            <a:t>Médecins débordés</a:t>
          </a:r>
          <a:endParaRPr lang="en-US" sz="1500" kern="1200"/>
        </a:p>
      </dsp:txBody>
      <dsp:txXfrm>
        <a:off x="3889282" y="1339675"/>
        <a:ext cx="1453905" cy="902728"/>
      </dsp:txXfrm>
    </dsp:sp>
    <dsp:sp modelId="{C582D873-E6DD-4B5E-8CFC-2AAD0F2AF2BC}">
      <dsp:nvSpPr>
        <dsp:cNvPr id="0" name=""/>
        <dsp:cNvSpPr/>
      </dsp:nvSpPr>
      <dsp:spPr>
        <a:xfrm>
          <a:off x="5539059" y="1152193"/>
          <a:ext cx="1510075" cy="9588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DE60F7-808F-4653-B342-B1F73C7FE47F}">
      <dsp:nvSpPr>
        <dsp:cNvPr id="0" name=""/>
        <dsp:cNvSpPr/>
      </dsp:nvSpPr>
      <dsp:spPr>
        <a:xfrm>
          <a:off x="5706846" y="1311590"/>
          <a:ext cx="1510075" cy="958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0" i="0" kern="1200"/>
            <a:t>Patients fragmentés</a:t>
          </a:r>
          <a:endParaRPr lang="en-US" sz="1500" kern="1200"/>
        </a:p>
      </dsp:txBody>
      <dsp:txXfrm>
        <a:off x="5734931" y="1339675"/>
        <a:ext cx="1453905" cy="9027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ACC78-0ED3-4888-B387-CC56476CE592}">
      <dsp:nvSpPr>
        <dsp:cNvPr id="0" name=""/>
        <dsp:cNvSpPr/>
      </dsp:nvSpPr>
      <dsp:spPr>
        <a:xfrm>
          <a:off x="874180" y="1755"/>
          <a:ext cx="1709586" cy="10257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Migraine (prophylaxie)</a:t>
          </a:r>
          <a:endParaRPr lang="en-US" sz="1800" kern="1200"/>
        </a:p>
      </dsp:txBody>
      <dsp:txXfrm>
        <a:off x="874180" y="1755"/>
        <a:ext cx="1709586" cy="1025751"/>
      </dsp:txXfrm>
    </dsp:sp>
    <dsp:sp modelId="{AB6C2540-95C1-4E3D-BFCA-EF12E29A3CA3}">
      <dsp:nvSpPr>
        <dsp:cNvPr id="0" name=""/>
        <dsp:cNvSpPr/>
      </dsp:nvSpPr>
      <dsp:spPr>
        <a:xfrm>
          <a:off x="2754725" y="1755"/>
          <a:ext cx="1709586" cy="102575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Diabète (avec ou sans insuline)</a:t>
          </a:r>
          <a:endParaRPr lang="en-US" sz="1800" kern="1200"/>
        </a:p>
      </dsp:txBody>
      <dsp:txXfrm>
        <a:off x="2754725" y="1755"/>
        <a:ext cx="1709586" cy="1025751"/>
      </dsp:txXfrm>
    </dsp:sp>
    <dsp:sp modelId="{59F8C1DF-3339-437E-8573-C7F6909DCB28}">
      <dsp:nvSpPr>
        <dsp:cNvPr id="0" name=""/>
        <dsp:cNvSpPr/>
      </dsp:nvSpPr>
      <dsp:spPr>
        <a:xfrm>
          <a:off x="4635270" y="1755"/>
          <a:ext cx="1709586" cy="10257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HTA</a:t>
          </a:r>
          <a:endParaRPr lang="en-US" sz="1800" kern="1200"/>
        </a:p>
      </dsp:txBody>
      <dsp:txXfrm>
        <a:off x="4635270" y="1755"/>
        <a:ext cx="1709586" cy="1025751"/>
      </dsp:txXfrm>
    </dsp:sp>
    <dsp:sp modelId="{E58745CC-9774-4572-B7C1-7A29E740A310}">
      <dsp:nvSpPr>
        <dsp:cNvPr id="0" name=""/>
        <dsp:cNvSpPr/>
      </dsp:nvSpPr>
      <dsp:spPr>
        <a:xfrm>
          <a:off x="874180" y="1198465"/>
          <a:ext cx="1709586" cy="10257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Dyslipidémie</a:t>
          </a:r>
          <a:endParaRPr lang="en-US" sz="1800" kern="1200"/>
        </a:p>
      </dsp:txBody>
      <dsp:txXfrm>
        <a:off x="874180" y="1198465"/>
        <a:ext cx="1709586" cy="1025751"/>
      </dsp:txXfrm>
    </dsp:sp>
    <dsp:sp modelId="{EC0B9264-EE7B-4626-BFAC-22E42C3DCCD4}">
      <dsp:nvSpPr>
        <dsp:cNvPr id="0" name=""/>
        <dsp:cNvSpPr/>
      </dsp:nvSpPr>
      <dsp:spPr>
        <a:xfrm>
          <a:off x="2754725" y="1198465"/>
          <a:ext cx="1709586" cy="102575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Hypothyroïdie</a:t>
          </a:r>
          <a:endParaRPr lang="en-US" sz="1800" kern="1200"/>
        </a:p>
      </dsp:txBody>
      <dsp:txXfrm>
        <a:off x="2754725" y="1198465"/>
        <a:ext cx="1709586" cy="1025751"/>
      </dsp:txXfrm>
    </dsp:sp>
    <dsp:sp modelId="{2F081A95-68FA-464E-9DE6-B4D5D9B65763}">
      <dsp:nvSpPr>
        <dsp:cNvPr id="0" name=""/>
        <dsp:cNvSpPr/>
      </dsp:nvSpPr>
      <dsp:spPr>
        <a:xfrm>
          <a:off x="4635270" y="1198465"/>
          <a:ext cx="1709586" cy="10257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Douleur chronique</a:t>
          </a:r>
          <a:endParaRPr lang="en-US" sz="1800" kern="1200"/>
        </a:p>
      </dsp:txBody>
      <dsp:txXfrm>
        <a:off x="4635270" y="1198465"/>
        <a:ext cx="1709586" cy="1025751"/>
      </dsp:txXfrm>
    </dsp:sp>
    <dsp:sp modelId="{9788E014-D47A-4C0D-BECB-4838FFDFF610}">
      <dsp:nvSpPr>
        <dsp:cNvPr id="0" name=""/>
        <dsp:cNvSpPr/>
      </dsp:nvSpPr>
      <dsp:spPr>
        <a:xfrm>
          <a:off x="1814452" y="2395176"/>
          <a:ext cx="1709586" cy="102575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Asthme</a:t>
          </a:r>
          <a:endParaRPr lang="en-US" sz="1800" kern="1200"/>
        </a:p>
      </dsp:txBody>
      <dsp:txXfrm>
        <a:off x="1814452" y="2395176"/>
        <a:ext cx="1709586" cy="1025751"/>
      </dsp:txXfrm>
    </dsp:sp>
    <dsp:sp modelId="{7AD7D298-F52E-411C-A659-3AD95CC26907}">
      <dsp:nvSpPr>
        <dsp:cNvPr id="0" name=""/>
        <dsp:cNvSpPr/>
      </dsp:nvSpPr>
      <dsp:spPr>
        <a:xfrm>
          <a:off x="3694997" y="2395176"/>
          <a:ext cx="1709586" cy="10257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MPOC</a:t>
          </a:r>
          <a:endParaRPr lang="en-US" sz="1800" kern="1200"/>
        </a:p>
      </dsp:txBody>
      <dsp:txXfrm>
        <a:off x="3694997" y="2395176"/>
        <a:ext cx="1709586" cy="1025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1D0D8-5232-4D2E-AAA2-389706DD0151}">
      <dsp:nvSpPr>
        <dsp:cNvPr id="0" name=""/>
        <dsp:cNvSpPr/>
      </dsp:nvSpPr>
      <dsp:spPr>
        <a:xfrm>
          <a:off x="0" y="519143"/>
          <a:ext cx="4793456" cy="79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Prise en charge maladie chronique (migraine prophylactique)</a:t>
          </a:r>
          <a:endParaRPr lang="en-US" sz="2000" kern="1200"/>
        </a:p>
      </dsp:txBody>
      <dsp:txXfrm>
        <a:off x="38838" y="557981"/>
        <a:ext cx="4715780" cy="717924"/>
      </dsp:txXfrm>
    </dsp:sp>
    <dsp:sp modelId="{FC5682F3-98B4-49DE-81E3-FE9EC2E5251A}">
      <dsp:nvSpPr>
        <dsp:cNvPr id="0" name=""/>
        <dsp:cNvSpPr/>
      </dsp:nvSpPr>
      <dsp:spPr>
        <a:xfrm>
          <a:off x="0" y="1372343"/>
          <a:ext cx="4793456" cy="795600"/>
        </a:xfrm>
        <a:prstGeom prst="roundRect">
          <a:avLst/>
        </a:prstGeom>
        <a:solidFill>
          <a:schemeClr val="accent2">
            <a:hueOff val="338703"/>
            <a:satOff val="-1658"/>
            <a:lumOff val="93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Ajustement de dose (bêtabloquant, amitriptyline, topiramate, etc.)</a:t>
          </a:r>
          <a:endParaRPr lang="en-US" sz="2000" kern="1200"/>
        </a:p>
      </dsp:txBody>
      <dsp:txXfrm>
        <a:off x="38838" y="1411181"/>
        <a:ext cx="4715780" cy="717924"/>
      </dsp:txXfrm>
    </dsp:sp>
    <dsp:sp modelId="{D04D0607-62B4-41FC-9AD6-C9B431DBDB6C}">
      <dsp:nvSpPr>
        <dsp:cNvPr id="0" name=""/>
        <dsp:cNvSpPr/>
      </dsp:nvSpPr>
      <dsp:spPr>
        <a:xfrm>
          <a:off x="0" y="2225543"/>
          <a:ext cx="4793456" cy="795600"/>
        </a:xfrm>
        <a:prstGeom prst="roundRect">
          <a:avLst/>
        </a:prstGeom>
        <a:solidFill>
          <a:schemeClr val="accent2">
            <a:hueOff val="677407"/>
            <a:satOff val="-3316"/>
            <a:lumOff val="18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Opinion d’amorce de traitement (anti-CGRP, antidépresseur, etc.)</a:t>
          </a:r>
          <a:endParaRPr lang="en-US" sz="2000" kern="1200"/>
        </a:p>
      </dsp:txBody>
      <dsp:txXfrm>
        <a:off x="38838" y="2264381"/>
        <a:ext cx="4715780" cy="717924"/>
      </dsp:txXfrm>
    </dsp:sp>
    <dsp:sp modelId="{FC09A91B-4E0E-40F8-A9B0-D983FECB1C8E}">
      <dsp:nvSpPr>
        <dsp:cNvPr id="0" name=""/>
        <dsp:cNvSpPr/>
      </dsp:nvSpPr>
      <dsp:spPr>
        <a:xfrm>
          <a:off x="0" y="3078743"/>
          <a:ext cx="4793456" cy="795600"/>
        </a:xfrm>
        <a:prstGeom prst="roundRect">
          <a:avLst/>
        </a:prstGeom>
        <a:solidFill>
          <a:schemeClr val="accent2">
            <a:hueOff val="1016110"/>
            <a:satOff val="-4974"/>
            <a:lumOff val="279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Prise en charge de la </a:t>
          </a:r>
          <a:r>
            <a:rPr lang="en-US" sz="2000" b="1" i="0" kern="1200"/>
            <a:t>déprescription</a:t>
          </a:r>
          <a:r>
            <a:rPr lang="en-US" sz="2000" b="0" i="0" kern="1200"/>
            <a:t> (topiramate, surconsommation AINS)</a:t>
          </a:r>
          <a:endParaRPr lang="en-US" sz="2000" kern="1200"/>
        </a:p>
      </dsp:txBody>
      <dsp:txXfrm>
        <a:off x="38838" y="3117581"/>
        <a:ext cx="4715780" cy="717924"/>
      </dsp:txXfrm>
    </dsp:sp>
    <dsp:sp modelId="{2A250F75-7C58-41B9-9102-C65E4CC4176C}">
      <dsp:nvSpPr>
        <dsp:cNvPr id="0" name=""/>
        <dsp:cNvSpPr/>
      </dsp:nvSpPr>
      <dsp:spPr>
        <a:xfrm>
          <a:off x="0" y="3931943"/>
          <a:ext cx="4793456" cy="795600"/>
        </a:xfrm>
        <a:prstGeom prst="round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Évaluation clinique associée (nausée, dyspepsie liée AINS)</a:t>
          </a:r>
          <a:endParaRPr lang="en-US" sz="2000" kern="1200"/>
        </a:p>
      </dsp:txBody>
      <dsp:txXfrm>
        <a:off x="38838" y="3970781"/>
        <a:ext cx="4715780" cy="7179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927F9-9B09-4971-85E9-96A868678202}">
      <dsp:nvSpPr>
        <dsp:cNvPr id="0" name=""/>
        <dsp:cNvSpPr/>
      </dsp:nvSpPr>
      <dsp:spPr>
        <a:xfrm>
          <a:off x="0" y="498054"/>
          <a:ext cx="6345260" cy="2844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2463" tIns="437388" rIns="492463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100" b="0" i="0" kern="1200"/>
            <a:t>Patient </a:t>
          </a:r>
          <a:r>
            <a:rPr lang="fr-FR" sz="2100" b="1" i="0" kern="1200"/>
            <a:t>hors cible glycémique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100" b="0" i="0" kern="1200"/>
            <a:t>Nouvelle prescription ou augmentation de dose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100" b="0" i="0" kern="1200"/>
            <a:t>Analyse de glycémies demandée par le patient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100" b="0" i="0" kern="1200"/>
            <a:t>Patient </a:t>
          </a:r>
          <a:r>
            <a:rPr lang="fr-FR" sz="2100" b="1" i="0" kern="1200"/>
            <a:t>orphelin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100" b="0" i="0" kern="1200"/>
            <a:t>Résultats de labo reçus à la pharmacie</a:t>
          </a:r>
          <a:endParaRPr lang="en-US" sz="2100" kern="1200"/>
        </a:p>
      </dsp:txBody>
      <dsp:txXfrm>
        <a:off x="0" y="498054"/>
        <a:ext cx="6345260" cy="2844450"/>
      </dsp:txXfrm>
    </dsp:sp>
    <dsp:sp modelId="{1D80301C-D05C-4055-B57F-8D4788AEEB09}">
      <dsp:nvSpPr>
        <dsp:cNvPr id="0" name=""/>
        <dsp:cNvSpPr/>
      </dsp:nvSpPr>
      <dsp:spPr>
        <a:xfrm>
          <a:off x="317263" y="188094"/>
          <a:ext cx="4441682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885" tIns="0" rIns="16788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i="0" kern="1200"/>
            <a:t>Déclencheurs de PEC</a:t>
          </a:r>
          <a:endParaRPr lang="en-US" sz="2100" kern="1200"/>
        </a:p>
      </dsp:txBody>
      <dsp:txXfrm>
        <a:off x="347525" y="218356"/>
        <a:ext cx="4381158" cy="559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F9E4F0-163F-46A4-8A53-D88A44B11217}">
      <dsp:nvSpPr>
        <dsp:cNvPr id="0" name=""/>
        <dsp:cNvSpPr/>
      </dsp:nvSpPr>
      <dsp:spPr>
        <a:xfrm>
          <a:off x="0" y="594058"/>
          <a:ext cx="7219037" cy="40774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Prise en charge maladie chronique (diabète)</a:t>
          </a:r>
        </a:p>
      </dsp:txBody>
      <dsp:txXfrm>
        <a:off x="19904" y="613962"/>
        <a:ext cx="7179229" cy="367937"/>
      </dsp:txXfrm>
    </dsp:sp>
    <dsp:sp modelId="{620BCC23-94E1-47D6-9852-918CC0199AE4}">
      <dsp:nvSpPr>
        <dsp:cNvPr id="0" name=""/>
        <dsp:cNvSpPr/>
      </dsp:nvSpPr>
      <dsp:spPr>
        <a:xfrm>
          <a:off x="0" y="1050763"/>
          <a:ext cx="7219037" cy="40774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Ajustements de dose (chaque modification = 1 acte)</a:t>
          </a:r>
        </a:p>
      </dsp:txBody>
      <dsp:txXfrm>
        <a:off x="19904" y="1070667"/>
        <a:ext cx="7179229" cy="367937"/>
      </dsp:txXfrm>
    </dsp:sp>
    <dsp:sp modelId="{44045157-B600-4FED-B91A-85F0C3014D8F}">
      <dsp:nvSpPr>
        <dsp:cNvPr id="0" name=""/>
        <dsp:cNvSpPr/>
      </dsp:nvSpPr>
      <dsp:spPr>
        <a:xfrm>
          <a:off x="0" y="1507469"/>
          <a:ext cx="7219037" cy="40774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Opinion au GAP / médecin</a:t>
          </a:r>
        </a:p>
      </dsp:txBody>
      <dsp:txXfrm>
        <a:off x="19904" y="1527373"/>
        <a:ext cx="7179229" cy="367937"/>
      </dsp:txXfrm>
    </dsp:sp>
    <dsp:sp modelId="{E8B5B783-1301-440C-962F-A6328FE873F4}">
      <dsp:nvSpPr>
        <dsp:cNvPr id="0" name=""/>
        <dsp:cNvSpPr/>
      </dsp:nvSpPr>
      <dsp:spPr>
        <a:xfrm>
          <a:off x="0" y="1964174"/>
          <a:ext cx="7219037" cy="40774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Suspension temporaire de médicaments (gastro, hypo, sécurité)</a:t>
          </a:r>
        </a:p>
      </dsp:txBody>
      <dsp:txXfrm>
        <a:off x="19904" y="1984078"/>
        <a:ext cx="7179229" cy="367937"/>
      </dsp:txXfrm>
    </dsp:sp>
    <dsp:sp modelId="{C9E9FE33-1C11-43B8-B80E-F8A47F2F74FC}">
      <dsp:nvSpPr>
        <dsp:cNvPr id="0" name=""/>
        <dsp:cNvSpPr/>
      </dsp:nvSpPr>
      <dsp:spPr>
        <a:xfrm>
          <a:off x="0" y="2420879"/>
          <a:ext cx="7219037" cy="40774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Enseignement stylo injectable (ex. Ozempic)</a:t>
          </a:r>
        </a:p>
      </dsp:txBody>
      <dsp:txXfrm>
        <a:off x="19904" y="2440783"/>
        <a:ext cx="7179229" cy="3679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3C8AA-28F2-4BA7-A270-921E1911A221}">
      <dsp:nvSpPr>
        <dsp:cNvPr id="0" name=""/>
        <dsp:cNvSpPr/>
      </dsp:nvSpPr>
      <dsp:spPr>
        <a:xfrm>
          <a:off x="0" y="92543"/>
          <a:ext cx="4793456" cy="79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Effets indésirables → </a:t>
          </a:r>
          <a:r>
            <a:rPr lang="en-US" sz="2000" b="1" i="0" kern="1200"/>
            <a:t>ajustement ou cessation</a:t>
          </a:r>
          <a:endParaRPr lang="en-US" sz="2000" kern="1200"/>
        </a:p>
      </dsp:txBody>
      <dsp:txXfrm>
        <a:off x="38838" y="131381"/>
        <a:ext cx="4715780" cy="717924"/>
      </dsp:txXfrm>
    </dsp:sp>
    <dsp:sp modelId="{BC481AFE-E9CE-4061-B259-5D66050723AB}">
      <dsp:nvSpPr>
        <dsp:cNvPr id="0" name=""/>
        <dsp:cNvSpPr/>
      </dsp:nvSpPr>
      <dsp:spPr>
        <a:xfrm>
          <a:off x="0" y="945743"/>
          <a:ext cx="4793456" cy="795600"/>
        </a:xfrm>
        <a:prstGeom prst="roundRect">
          <a:avLst/>
        </a:prstGeom>
        <a:solidFill>
          <a:schemeClr val="accent2">
            <a:hueOff val="270963"/>
            <a:satOff val="-1326"/>
            <a:lumOff val="74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Duplication thérapeutique</a:t>
          </a:r>
          <a:endParaRPr lang="en-US" sz="2000" kern="1200"/>
        </a:p>
      </dsp:txBody>
      <dsp:txXfrm>
        <a:off x="38838" y="984581"/>
        <a:ext cx="4715780" cy="717924"/>
      </dsp:txXfrm>
    </dsp:sp>
    <dsp:sp modelId="{898F5F5E-B970-4386-A621-A4B5CBBA9264}">
      <dsp:nvSpPr>
        <dsp:cNvPr id="0" name=""/>
        <dsp:cNvSpPr/>
      </dsp:nvSpPr>
      <dsp:spPr>
        <a:xfrm>
          <a:off x="0" y="1798943"/>
          <a:ext cx="4793456" cy="795600"/>
        </a:xfrm>
        <a:prstGeom prst="roundRect">
          <a:avLst/>
        </a:prstGeom>
        <a:solidFill>
          <a:schemeClr val="accent2">
            <a:hueOff val="541926"/>
            <a:satOff val="-2653"/>
            <a:lumOff val="149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Interaction médicamenteuse (Paxlovid, ATB, statines, minéraux)</a:t>
          </a:r>
          <a:endParaRPr lang="en-US" sz="2000" kern="1200"/>
        </a:p>
      </dsp:txBody>
      <dsp:txXfrm>
        <a:off x="38838" y="1837781"/>
        <a:ext cx="4715780" cy="717924"/>
      </dsp:txXfrm>
    </dsp:sp>
    <dsp:sp modelId="{799C9698-5B4C-494F-B2A8-23D46FDFD75E}">
      <dsp:nvSpPr>
        <dsp:cNvPr id="0" name=""/>
        <dsp:cNvSpPr/>
      </dsp:nvSpPr>
      <dsp:spPr>
        <a:xfrm>
          <a:off x="0" y="2652143"/>
          <a:ext cx="4793456" cy="795600"/>
        </a:xfrm>
        <a:prstGeom prst="roundRect">
          <a:avLst/>
        </a:prstGeom>
        <a:solidFill>
          <a:schemeClr val="accent2">
            <a:hueOff val="812888"/>
            <a:satOff val="-3979"/>
            <a:lumOff val="223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Colonoscopie → ajustements multiples facturables</a:t>
          </a:r>
          <a:endParaRPr lang="en-US" sz="2000" kern="1200"/>
        </a:p>
      </dsp:txBody>
      <dsp:txXfrm>
        <a:off x="38838" y="2690981"/>
        <a:ext cx="4715780" cy="717924"/>
      </dsp:txXfrm>
    </dsp:sp>
    <dsp:sp modelId="{77C0AB53-1929-40EF-9E47-4A1845C3C651}">
      <dsp:nvSpPr>
        <dsp:cNvPr id="0" name=""/>
        <dsp:cNvSpPr/>
      </dsp:nvSpPr>
      <dsp:spPr>
        <a:xfrm>
          <a:off x="0" y="3505343"/>
          <a:ext cx="4793456" cy="795600"/>
        </a:xfrm>
        <a:prstGeom prst="roundRect">
          <a:avLst/>
        </a:prstGeom>
        <a:solidFill>
          <a:schemeClr val="accent2">
            <a:hueOff val="1083851"/>
            <a:satOff val="-5306"/>
            <a:lumOff val="298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 err="1"/>
            <a:t>Refus</a:t>
          </a:r>
          <a:r>
            <a:rPr lang="en-US" sz="2000" b="0" i="0" kern="1200" dirty="0"/>
            <a:t> de </a:t>
          </a:r>
          <a:r>
            <a:rPr lang="en-US" sz="2000" b="0" i="0" kern="1200" dirty="0" err="1"/>
            <a:t>servir</a:t>
          </a:r>
          <a:r>
            <a:rPr lang="en-US" sz="2000" b="0" i="0" kern="1200" dirty="0"/>
            <a:t> → </a:t>
          </a:r>
          <a:r>
            <a:rPr lang="en-US" sz="2000" b="1" i="0" kern="1200" dirty="0" err="1"/>
            <a:t>remplacé</a:t>
          </a:r>
          <a:r>
            <a:rPr lang="en-US" sz="2000" b="1" i="0" kern="1200" dirty="0"/>
            <a:t> par modification de </a:t>
          </a:r>
          <a:r>
            <a:rPr lang="en-US" sz="2000" b="1" i="0" kern="1200" dirty="0" err="1"/>
            <a:t>thérapie</a:t>
          </a:r>
          <a:r>
            <a:rPr lang="en-US" sz="2000" b="1" i="0" kern="1200" dirty="0"/>
            <a:t> (cessation)</a:t>
          </a:r>
          <a:endParaRPr lang="en-US" sz="2000" kern="1200" dirty="0"/>
        </a:p>
      </dsp:txBody>
      <dsp:txXfrm>
        <a:off x="38838" y="3544181"/>
        <a:ext cx="4715780" cy="717924"/>
      </dsp:txXfrm>
    </dsp:sp>
    <dsp:sp modelId="{075CF29D-4EFA-47E5-944F-070DE5CA4933}">
      <dsp:nvSpPr>
        <dsp:cNvPr id="0" name=""/>
        <dsp:cNvSpPr/>
      </dsp:nvSpPr>
      <dsp:spPr>
        <a:xfrm>
          <a:off x="0" y="4358543"/>
          <a:ext cx="4793456" cy="795600"/>
        </a:xfrm>
        <a:prstGeom prst="round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 err="1"/>
            <a:t>Déprescription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volontaire</a:t>
          </a:r>
          <a:r>
            <a:rPr lang="en-US" sz="2000" b="0" i="0" kern="1200" dirty="0"/>
            <a:t> du patient</a:t>
          </a:r>
          <a:endParaRPr lang="en-US" sz="2000" kern="1200" dirty="0"/>
        </a:p>
      </dsp:txBody>
      <dsp:txXfrm>
        <a:off x="38838" y="4397381"/>
        <a:ext cx="4715780" cy="7179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49BC9-0142-45AC-B023-C82EEEB083CE}">
      <dsp:nvSpPr>
        <dsp:cNvPr id="0" name=""/>
        <dsp:cNvSpPr/>
      </dsp:nvSpPr>
      <dsp:spPr>
        <a:xfrm>
          <a:off x="0" y="516572"/>
          <a:ext cx="6345260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Suspension temporaire (challenge / rechallenge)</a:t>
          </a:r>
          <a:endParaRPr lang="en-US" sz="1900" kern="1200"/>
        </a:p>
      </dsp:txBody>
      <dsp:txXfrm>
        <a:off x="22246" y="538818"/>
        <a:ext cx="6300768" cy="411223"/>
      </dsp:txXfrm>
    </dsp:sp>
    <dsp:sp modelId="{DD228AB1-2048-4737-B4B1-F7D4848B1D61}">
      <dsp:nvSpPr>
        <dsp:cNvPr id="0" name=""/>
        <dsp:cNvSpPr/>
      </dsp:nvSpPr>
      <dsp:spPr>
        <a:xfrm>
          <a:off x="0" y="1027007"/>
          <a:ext cx="6345260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Évaluation N/V, RGO, dyspepsie même sans vente</a:t>
          </a:r>
          <a:endParaRPr lang="en-US" sz="1900" kern="1200"/>
        </a:p>
      </dsp:txBody>
      <dsp:txXfrm>
        <a:off x="22246" y="1049253"/>
        <a:ext cx="6300768" cy="411223"/>
      </dsp:txXfrm>
    </dsp:sp>
    <dsp:sp modelId="{52A7FEA9-8532-414D-94AB-249A7101603E}">
      <dsp:nvSpPr>
        <dsp:cNvPr id="0" name=""/>
        <dsp:cNvSpPr/>
      </dsp:nvSpPr>
      <dsp:spPr>
        <a:xfrm>
          <a:off x="0" y="1537442"/>
          <a:ext cx="6345260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Refus clinique documenté = acte</a:t>
          </a:r>
          <a:endParaRPr lang="en-US" sz="1900" kern="1200"/>
        </a:p>
      </dsp:txBody>
      <dsp:txXfrm>
        <a:off x="22246" y="1559688"/>
        <a:ext cx="6300768" cy="411223"/>
      </dsp:txXfrm>
    </dsp:sp>
    <dsp:sp modelId="{A96810ED-43F1-4272-9F84-AF1C6FB2E908}">
      <dsp:nvSpPr>
        <dsp:cNvPr id="0" name=""/>
        <dsp:cNvSpPr/>
      </dsp:nvSpPr>
      <dsp:spPr>
        <a:xfrm>
          <a:off x="0" y="2047877"/>
          <a:ext cx="6345260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Ajustement de durée d’antibiothérapie</a:t>
          </a:r>
          <a:endParaRPr lang="en-US" sz="1900" kern="1200"/>
        </a:p>
      </dsp:txBody>
      <dsp:txXfrm>
        <a:off x="22246" y="2070123"/>
        <a:ext cx="6300768" cy="411223"/>
      </dsp:txXfrm>
    </dsp:sp>
    <dsp:sp modelId="{8AB05804-CCD1-4CDC-A863-DE03DB0885C8}">
      <dsp:nvSpPr>
        <dsp:cNvPr id="0" name=""/>
        <dsp:cNvSpPr/>
      </dsp:nvSpPr>
      <dsp:spPr>
        <a:xfrm>
          <a:off x="0" y="2558312"/>
          <a:ext cx="6345260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Cessation de Rx inactive ou non indiquée</a:t>
          </a:r>
          <a:endParaRPr lang="en-US" sz="1900" kern="1200"/>
        </a:p>
      </dsp:txBody>
      <dsp:txXfrm>
        <a:off x="22246" y="2580558"/>
        <a:ext cx="6300768" cy="4112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F9C96-75B0-4C81-B25F-31F0FACEEDB2}">
      <dsp:nvSpPr>
        <dsp:cNvPr id="0" name=""/>
        <dsp:cNvSpPr/>
      </dsp:nvSpPr>
      <dsp:spPr>
        <a:xfrm>
          <a:off x="0" y="26463"/>
          <a:ext cx="4793456" cy="12314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i="0" kern="1200" baseline="0"/>
            <a:t>Échec thérapeutique</a:t>
          </a:r>
          <a:endParaRPr lang="en-US" sz="3100" kern="1200"/>
        </a:p>
      </dsp:txBody>
      <dsp:txXfrm>
        <a:off x="60116" y="86579"/>
        <a:ext cx="4673224" cy="1111247"/>
      </dsp:txXfrm>
    </dsp:sp>
    <dsp:sp modelId="{4F3F19BC-DF9E-4705-98E7-2E3A1F8E6A8B}">
      <dsp:nvSpPr>
        <dsp:cNvPr id="0" name=""/>
        <dsp:cNvSpPr/>
      </dsp:nvSpPr>
      <dsp:spPr>
        <a:xfrm>
          <a:off x="0" y="1347223"/>
          <a:ext cx="4793456" cy="1231479"/>
        </a:xfrm>
        <a:prstGeom prst="roundRect">
          <a:avLst/>
        </a:prstGeom>
        <a:solidFill>
          <a:schemeClr val="accent2">
            <a:hueOff val="451605"/>
            <a:satOff val="-2211"/>
            <a:lumOff val="124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i="0" kern="1200" baseline="0"/>
            <a:t>Intolérance</a:t>
          </a:r>
          <a:endParaRPr lang="en-US" sz="3100" kern="1200"/>
        </a:p>
      </dsp:txBody>
      <dsp:txXfrm>
        <a:off x="60116" y="1407339"/>
        <a:ext cx="4673224" cy="1111247"/>
      </dsp:txXfrm>
    </dsp:sp>
    <dsp:sp modelId="{B1BE5A86-3834-4D33-8DBF-8EB01E8643AB}">
      <dsp:nvSpPr>
        <dsp:cNvPr id="0" name=""/>
        <dsp:cNvSpPr/>
      </dsp:nvSpPr>
      <dsp:spPr>
        <a:xfrm>
          <a:off x="0" y="2667983"/>
          <a:ext cx="4793456" cy="1231479"/>
        </a:xfrm>
        <a:prstGeom prst="roundRect">
          <a:avLst/>
        </a:prstGeom>
        <a:solidFill>
          <a:schemeClr val="accent2">
            <a:hueOff val="903209"/>
            <a:satOff val="-4421"/>
            <a:lumOff val="248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i="0" kern="1200" baseline="0"/>
            <a:t>Non-adhésion persistante</a:t>
          </a:r>
          <a:endParaRPr lang="en-US" sz="3100" kern="1200"/>
        </a:p>
      </dsp:txBody>
      <dsp:txXfrm>
        <a:off x="60116" y="2728099"/>
        <a:ext cx="4673224" cy="1111247"/>
      </dsp:txXfrm>
    </dsp:sp>
    <dsp:sp modelId="{E1378EE7-E7DB-4848-8C4C-0E2C30DEEAF9}">
      <dsp:nvSpPr>
        <dsp:cNvPr id="0" name=""/>
        <dsp:cNvSpPr/>
      </dsp:nvSpPr>
      <dsp:spPr>
        <a:xfrm>
          <a:off x="0" y="3988743"/>
          <a:ext cx="4793456" cy="1231479"/>
        </a:xfrm>
        <a:prstGeom prst="round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i="0" kern="1200" baseline="0"/>
            <a:t>Détérioration fonctionnelle</a:t>
          </a:r>
          <a:endParaRPr lang="en-US" sz="3100" kern="1200"/>
        </a:p>
      </dsp:txBody>
      <dsp:txXfrm>
        <a:off x="60116" y="4048859"/>
        <a:ext cx="4673224" cy="1111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d7abf9359a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d7abf9359a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« Bonjour, merci d’être ici.</a:t>
            </a:r>
            <a:br>
              <a:rPr lang="fr-FR" dirty="0"/>
            </a:br>
            <a:r>
              <a:rPr lang="fr-FR" dirty="0"/>
              <a:t>Aujourd’hui, on va parler de soins chroniques, mais surtout du </a:t>
            </a:r>
            <a:r>
              <a:rPr lang="fr-FR" b="1" dirty="0"/>
              <a:t>rôle réel du pharmacien en première ligne</a:t>
            </a:r>
            <a:r>
              <a:rPr lang="fr-FR" dirty="0"/>
              <a:t>.</a:t>
            </a:r>
            <a:br>
              <a:rPr lang="fr-FR" dirty="0"/>
            </a:br>
            <a:r>
              <a:rPr lang="fr-FR" dirty="0"/>
              <a:t>Pas en théorie, mais dans la pratique quotidienne, en pharmacie communautaire. »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fr-FR" i="1" dirty="0"/>
              <a:t>« Dans chacune de ces conditions, le pharmacien n’improvise pas : il évalue, optimise et déclenche selon un cadre clair, légal et déjà pratiqué au quotidien. »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67925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Sans structure, le suivi dépend du hasard.</a:t>
            </a:r>
            <a:br>
              <a:rPr lang="fr-FR" dirty="0"/>
            </a:br>
            <a:r>
              <a:rPr lang="fr-FR" dirty="0"/>
              <a:t>Et le hasard n’est jamais un bon modèle clinique.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4568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« Un bon suivi repose sur peu d’éléments, mais toujours les mêmes.</a:t>
            </a:r>
            <a:br>
              <a:rPr lang="fr-FR" dirty="0"/>
            </a:br>
            <a:r>
              <a:rPr lang="fr-FR" dirty="0"/>
              <a:t>C’est la répétition qui crée la qualité. 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74713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Pas besoin de tout évaluer.</a:t>
            </a:r>
            <a:br>
              <a:rPr lang="fr-FR" dirty="0"/>
            </a:br>
            <a:r>
              <a:rPr lang="fr-FR" dirty="0"/>
              <a:t>Juste ce qui change la décision.</a:t>
            </a:r>
            <a:br>
              <a:rPr lang="fr-FR" dirty="0"/>
            </a:br>
            <a:r>
              <a:rPr lang="fr-FR" dirty="0"/>
              <a:t>Et chaque suivi doit mener à une conclusion, même si c’est </a:t>
            </a:r>
            <a:r>
              <a:rPr lang="fr-FR" i="1" dirty="0"/>
              <a:t>on continue</a:t>
            </a:r>
            <a:r>
              <a:rPr lang="fr-FR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8307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i="1" dirty="0"/>
              <a:t>« Ces paramètres ne sont pas théoriques : ce sont exactement ceux qui déclenchent nos ajustements, nos prises en charge et nos actes cliniques. »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51501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Réagir, c’est nécessaire.</a:t>
            </a:r>
            <a:br>
              <a:rPr lang="fr-FR" dirty="0"/>
            </a:br>
            <a:r>
              <a:rPr lang="fr-FR" dirty="0"/>
              <a:t>Anticiper, c’est là qu’on crée de la valeur.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64603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7060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058AE-179C-F1B3-60CB-E0CE17659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AAAD45-9BE0-036C-F597-C23532445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32064F-2B12-252C-F16F-F84AF4098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1710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C79BD-C3FB-2AE6-1609-01E0E9EB3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83F684-CD3B-A193-F121-F82206FAC4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781FEA-FE07-BF1B-99F3-9FC6E893D1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Si vous vous reconnaissez là-dedans,</a:t>
            </a:r>
            <a:br>
              <a:rPr lang="fr-FR" dirty="0"/>
            </a:br>
            <a:r>
              <a:rPr lang="fr-FR" dirty="0"/>
              <a:t>c’est normal.</a:t>
            </a:r>
            <a:br>
              <a:rPr lang="fr-FR" dirty="0"/>
            </a:br>
            <a:r>
              <a:rPr lang="fr-FR" dirty="0"/>
              <a:t>Ce sont les freins les plus fréquents chez des pharmaciens compétents…</a:t>
            </a:r>
            <a:br>
              <a:rPr lang="fr-FR" dirty="0"/>
            </a:br>
            <a:r>
              <a:rPr lang="fr-FR" dirty="0"/>
              <a:t>pas chez des pharmaciens négligents. 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3673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263E7-D669-E15B-EB1C-97E34E706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0D9343-9115-CFFF-CC6B-2330373A71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3138B-C5DA-5B8F-413F-07081482B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Le problème n’est pas le suivi clinique.</a:t>
            </a:r>
            <a:br>
              <a:rPr lang="fr-FR" dirty="0"/>
            </a:br>
            <a:r>
              <a:rPr lang="fr-FR" dirty="0"/>
              <a:t>Le problème, c’est le suivi improvisé.</a:t>
            </a:r>
            <a:br>
              <a:rPr lang="fr-FR" dirty="0"/>
            </a:br>
            <a:r>
              <a:rPr lang="fr-FR" dirty="0"/>
              <a:t>Un suivi structuré est plus court… et plus efficace. 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2501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7abf9359a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7abf9359a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C69DF-7E20-CFBF-921C-0EA65FB43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6334C0-43CC-8D16-B837-5340D1DA55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0DA81B-CBFC-48D8-D8CA-685BE9F83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L’absence de décision n’élimine pas le risque.</a:t>
            </a:r>
            <a:br>
              <a:rPr lang="fr-FR" dirty="0"/>
            </a:br>
            <a:r>
              <a:rPr lang="fr-FR" dirty="0"/>
              <a:t>Elle le déplace.</a:t>
            </a:r>
            <a:br>
              <a:rPr lang="fr-FR" dirty="0"/>
            </a:br>
            <a:r>
              <a:rPr lang="fr-FR" dirty="0"/>
              <a:t>Un jugement clinique documenté est beaucoup plus défendable que l’inaction. 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66437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13C0B-3CDE-B106-C1FF-CCFE7687A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C5E3F-A729-0FE2-231D-B6912E1EA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2FC2DD-2470-4214-0E04-6292B731E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Les audits ne cherchent pas des pharmaciens qui font de la clinique.</a:t>
            </a:r>
            <a:br>
              <a:rPr lang="fr-FR" dirty="0"/>
            </a:br>
            <a:r>
              <a:rPr lang="fr-FR" dirty="0"/>
              <a:t>Ils cherchent des dossiers incohérents.</a:t>
            </a:r>
            <a:br>
              <a:rPr lang="fr-FR" dirty="0"/>
            </a:br>
            <a:r>
              <a:rPr lang="fr-FR" dirty="0"/>
              <a:t>Une démarche logique est votre meilleure protection. 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773802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CD1DA-66D2-F5D1-405B-D86833BEC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CC35E9-0A6D-80AC-F0AC-00558A7321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937E8F-21B3-891D-0C00-D4399AB3D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Personne n’est né confiant cliniquement.</a:t>
            </a:r>
            <a:br>
              <a:rPr lang="fr-FR" dirty="0"/>
            </a:br>
            <a:r>
              <a:rPr lang="fr-FR" dirty="0"/>
              <a:t>La confiance est un sous-produit de la pratique structurée. 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90883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55638-71F7-8630-411F-6FED9A4A7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DCCFF3-C8B9-D3CE-573D-12AB869482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A92DF8-D6CB-C105-6995-58636834D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Si vous attendez d’être parfaitement à l’aise,</a:t>
            </a:r>
            <a:br>
              <a:rPr lang="fr-FR" dirty="0"/>
            </a:br>
            <a:r>
              <a:rPr lang="fr-FR" dirty="0"/>
              <a:t>vous risquez d’attendre longtemps.</a:t>
            </a:r>
            <a:br>
              <a:rPr lang="fr-FR" dirty="0"/>
            </a:br>
            <a:r>
              <a:rPr lang="fr-FR" dirty="0"/>
              <a:t>C’est en forgeant qu’on devient forgeron. 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901141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8594A-F718-86A0-3130-26DAE52AE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4B9F89-FB7D-E648-A21D-CEE721F72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55BE8-4F37-DEF8-CC53-8FF57CE50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Vous n’avez pas à devenir quelqu’un d’autre.</a:t>
            </a:r>
            <a:br>
              <a:rPr lang="fr-FR" dirty="0"/>
            </a:br>
            <a:r>
              <a:rPr lang="fr-FR" dirty="0"/>
              <a:t>Vous avez à structurer ce que vous êtes déjà.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78591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Un modèle clinique sans reconnaissance finit toujours par s’essouffler.</a:t>
            </a:r>
            <a:br>
              <a:rPr lang="fr-FR" dirty="0"/>
            </a:br>
            <a:r>
              <a:rPr lang="fr-FR" dirty="0"/>
              <a:t>Pas par manque de volonté…</a:t>
            </a:r>
            <a:br>
              <a:rPr lang="fr-FR" dirty="0"/>
            </a:br>
            <a:r>
              <a:rPr lang="fr-FR" dirty="0"/>
              <a:t>mais par manque de temps et de ressources. »</a:t>
            </a:r>
            <a:endParaRPr lang="en-CA" b="0" dirty="0"/>
          </a:p>
        </p:txBody>
      </p:sp>
    </p:spTree>
    <p:extLst>
      <p:ext uri="{BB962C8B-B14F-4D97-AF65-F5344CB8AC3E}">
        <p14:creationId xmlns:p14="http://schemas.microsoft.com/office/powerpoint/2010/main" val="15237688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Vous n’avez pas besoin de plus de permissions.</a:t>
            </a:r>
            <a:br>
              <a:rPr lang="fr-FR" dirty="0"/>
            </a:br>
            <a:r>
              <a:rPr lang="fr-FR" dirty="0"/>
              <a:t>Vous avez besoin de croire en la valeur de votre jugement clinique.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937955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04063-22B8-D3D7-52CC-DBEA4F284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45ACB7-CBA4-FC16-ED7B-3707F15D27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B4C067-F3DF-E50E-F41E-25DBB84D3D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Aujourd’hui, on n’a rien inventé.</a:t>
            </a:r>
            <a:br>
              <a:rPr lang="fr-FR" dirty="0"/>
            </a:br>
            <a:r>
              <a:rPr lang="fr-FR" dirty="0"/>
              <a:t>On a mis des mots, une structure et une légitimité</a:t>
            </a:r>
            <a:br>
              <a:rPr lang="fr-FR" dirty="0"/>
            </a:br>
            <a:r>
              <a:rPr lang="fr-FR" dirty="0"/>
              <a:t>sur ce que beaucoup d’entre vous font déjà, parfois sans le reconnaître. 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6606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4798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7abf9359a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7abf9359a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Aujourd’hui, mon objectif est simple :</a:t>
            </a:r>
            <a:br>
              <a:rPr lang="fr-FR" dirty="0"/>
            </a:br>
            <a:r>
              <a:rPr lang="fr-FR" dirty="0"/>
              <a:t>Vous aider à </a:t>
            </a:r>
            <a:r>
              <a:rPr lang="fr-FR" b="1" dirty="0"/>
              <a:t>structurer ce que vous faites déjà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et à assumer davantage votre jugement clinique en soins chroniques. »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« Les maladies chroniques explosent, mais le système n’a pas suivi.</a:t>
            </a:r>
            <a:br>
              <a:rPr lang="fr-FR" dirty="0"/>
            </a:br>
            <a:r>
              <a:rPr lang="fr-FR" dirty="0"/>
              <a:t>Les patients sont traités, mais pas toujours </a:t>
            </a:r>
            <a:r>
              <a:rPr lang="fr-FR" b="1" dirty="0"/>
              <a:t>suivis</a:t>
            </a:r>
            <a:r>
              <a:rPr lang="fr-FR" dirty="0"/>
              <a:t>.</a:t>
            </a:r>
            <a:br>
              <a:rPr lang="fr-FR" dirty="0"/>
            </a:br>
            <a:r>
              <a:rPr lang="fr-FR" dirty="0"/>
              <a:t>Et c’est exactement là que le pharmacien a un rôle clé. »</a:t>
            </a:r>
          </a:p>
        </p:txBody>
      </p:sp>
    </p:spTree>
    <p:extLst>
      <p:ext uri="{BB962C8B-B14F-4D97-AF65-F5344CB8AC3E}">
        <p14:creationId xmlns:p14="http://schemas.microsoft.com/office/powerpoint/2010/main" val="735889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On gère des patients de plus en plus complexes, souvent avec 4, 5, 6 conditions chroniques.</a:t>
            </a:r>
            <a:br>
              <a:rPr lang="fr-FR" dirty="0"/>
            </a:br>
            <a:r>
              <a:rPr lang="fr-FR" dirty="0"/>
              <a:t>Les décisions sont fragmentées, parfois tardives.</a:t>
            </a:r>
            <a:br>
              <a:rPr lang="fr-FR" dirty="0"/>
            </a:br>
            <a:r>
              <a:rPr lang="fr-FR" dirty="0"/>
              <a:t>Et pourtant, on voit ces patients régulièrement. »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75732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« On est accessibles.</a:t>
            </a:r>
            <a:br>
              <a:rPr lang="fr-FR" dirty="0"/>
            </a:br>
            <a:r>
              <a:rPr lang="fr-FR" dirty="0"/>
              <a:t>On voit l’évolution.</a:t>
            </a:r>
            <a:br>
              <a:rPr lang="fr-FR" dirty="0"/>
            </a:br>
            <a:r>
              <a:rPr lang="fr-FR" dirty="0"/>
              <a:t>On a l’information clinique.</a:t>
            </a:r>
            <a:br>
              <a:rPr lang="fr-FR" dirty="0"/>
            </a:br>
            <a:r>
              <a:rPr lang="fr-FR" dirty="0"/>
              <a:t>La question n’est pas </a:t>
            </a:r>
            <a:r>
              <a:rPr lang="fr-FR" i="1" dirty="0"/>
              <a:t>si</a:t>
            </a:r>
            <a:r>
              <a:rPr lang="fr-FR" dirty="0"/>
              <a:t> on est en première ligne, mais </a:t>
            </a:r>
            <a:r>
              <a:rPr lang="fr-FR" i="1" dirty="0"/>
              <a:t>comment</a:t>
            </a:r>
            <a:r>
              <a:rPr lang="fr-FR" dirty="0"/>
              <a:t> on occupe cette ligne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69728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Malgré tout ça, notre autonomie clinique varie énormément.</a:t>
            </a:r>
            <a:br>
              <a:rPr lang="fr-FR" dirty="0"/>
            </a:br>
            <a:r>
              <a:rPr lang="fr-FR" dirty="0"/>
              <a:t>Souvent, on fait de très bonnes choses… mais sans structure, sans assurance, sans reconnaissance.</a:t>
            </a:r>
            <a:br>
              <a:rPr lang="fr-FR" dirty="0"/>
            </a:br>
            <a:r>
              <a:rPr lang="fr-FR" dirty="0"/>
              <a:t>Et ça limite notre impact.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55354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L’autonomie clinique, ce n’est pas un pouvoir légal abstrait.</a:t>
            </a:r>
            <a:br>
              <a:rPr lang="fr-FR" dirty="0"/>
            </a:br>
            <a:r>
              <a:rPr lang="fr-FR" dirty="0"/>
              <a:t>C’est la capacité d’évaluer une situation, de prioriser, et de décider quoi faire… ou quoi ne pas faire.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7260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fr-FR" dirty="0"/>
              <a:t>On ne remplace pas les médecins.</a:t>
            </a:r>
            <a:br>
              <a:rPr lang="fr-FR" dirty="0"/>
            </a:br>
            <a:r>
              <a:rPr lang="fr-FR" dirty="0"/>
              <a:t>On ne pose pas de diagnostics médicaux.</a:t>
            </a:r>
            <a:br>
              <a:rPr lang="fr-FR" dirty="0"/>
            </a:br>
            <a:r>
              <a:rPr lang="fr-FR" dirty="0"/>
              <a:t>Mais on a un </a:t>
            </a:r>
            <a:r>
              <a:rPr lang="fr-FR" b="1" dirty="0"/>
              <a:t>jugement clinique autonome</a:t>
            </a:r>
            <a:r>
              <a:rPr lang="fr-FR" dirty="0"/>
              <a:t>, et il est légitime.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27932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7" cy="2554758"/>
          </a:xfrm>
        </p:spPr>
        <p:txBody>
          <a:bodyPr anchor="b"/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441" y="4777380"/>
            <a:ext cx="5917677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7419" y="1824010"/>
            <a:ext cx="990599" cy="240258"/>
          </a:xfrm>
        </p:spPr>
        <p:txBody>
          <a:bodyPr/>
          <a:lstStyle>
            <a:lvl1pPr algn="l">
              <a:defRPr sz="900" b="0" i="0"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46568" y="3264407"/>
            <a:ext cx="3859795" cy="228659"/>
          </a:xfrm>
        </p:spPr>
        <p:txBody>
          <a:bodyPr/>
          <a:lstStyle>
            <a:lvl1pPr>
              <a:defRPr sz="900" b="0" i="0">
                <a:solidFill>
                  <a:schemeClr val="bg1"/>
                </a:solidFill>
              </a:defRPr>
            </a:lvl1pPr>
          </a:lstStyle>
          <a:p>
            <a:endParaRPr lang="en-CA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64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Rectangle 14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3890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2004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3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9" name="Rectangle 18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7749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1" name="TextBox 10"/>
          <p:cNvSpPr txBox="1"/>
          <p:nvPr/>
        </p:nvSpPr>
        <p:spPr bwMode="gray">
          <a:xfrm>
            <a:off x="7033421" y="2893960"/>
            <a:ext cx="679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10" name="TextBox 9"/>
          <p:cNvSpPr txBox="1"/>
          <p:nvPr/>
        </p:nvSpPr>
        <p:spPr bwMode="gray">
          <a:xfrm>
            <a:off x="625840" y="590998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763" y="914400"/>
            <a:ext cx="6177681" cy="28846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9" y="3809278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870" y="5000815"/>
            <a:ext cx="6422005" cy="101817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39192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400"/>
            <a:ext cx="6422004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3991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2"/>
            <a:ext cx="2313431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5332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2"/>
            <a:ext cx="2326750" cy="28883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40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8710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1898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3592" cy="70986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390" y="4179595"/>
            <a:ext cx="2295329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48208"/>
            <a:ext cx="2309279" cy="11766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30434" y="4179594"/>
            <a:ext cx="2291674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6834"/>
            <a:ext cx="2025182" cy="144970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8" y="4848209"/>
            <a:ext cx="2317790" cy="118837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66523"/>
            <a:ext cx="2304671" cy="681684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6" y="2489200"/>
            <a:ext cx="2018838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8209"/>
            <a:ext cx="2304671" cy="118942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44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48436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876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6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0" y="1447799"/>
            <a:ext cx="4417234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03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194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2257588"/>
            <a:ext cx="3101763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third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267"/>
            <a:ext cx="3054653" cy="3020345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7745644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3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79" cy="353060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5324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3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040"/>
            <a:ext cx="3636978" cy="277176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0" y="248875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040"/>
            <a:ext cx="3636980" cy="277390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0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1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57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3086845"/>
            <a:ext cx="2712590" cy="2938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9" name="Rectangle 18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26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21" name="Rectangle 2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591" y="1343112"/>
            <a:ext cx="3001938" cy="1613085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1592" y="3086100"/>
            <a:ext cx="3001938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4" name="Rectangle 13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45087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Freeform 25"/>
            <p:cNvSpPr/>
            <p:nvPr/>
          </p:nvSpPr>
          <p:spPr bwMode="gray">
            <a:xfrm>
              <a:off x="485023" y="1856958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1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1"/>
            <a:ext cx="6345260" cy="353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0111" y="6377097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73195"/>
            <a:ext cx="3859795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CA"/>
          </a:p>
        </p:txBody>
      </p:sp>
      <p:sp>
        <p:nvSpPr>
          <p:cNvPr id="29" name="Rectangle 2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5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d7abf9359a_1_1"/>
          <p:cNvSpPr txBox="1">
            <a:spLocks noGrp="1"/>
          </p:cNvSpPr>
          <p:nvPr>
            <p:ph type="title"/>
          </p:nvPr>
        </p:nvSpPr>
        <p:spPr>
          <a:xfrm>
            <a:off x="542972" y="703700"/>
            <a:ext cx="810149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4400"/>
            </a:pPr>
            <a:r>
              <a:rPr lang="fr-FR" sz="2100" dirty="0"/>
              <a:t>Soins chroniques en première ligne : renforcer l’autonomie clinique du pharmacien pour optimiser la prise en charge de maladies chroniques </a:t>
            </a:r>
            <a:endParaRPr sz="2100" dirty="0"/>
          </a:p>
        </p:txBody>
      </p:sp>
      <p:sp>
        <p:nvSpPr>
          <p:cNvPr id="84" name="Google Shape;84;g2d7abf9359a_1_1"/>
          <p:cNvSpPr txBox="1">
            <a:spLocks noGrp="1"/>
          </p:cNvSpPr>
          <p:nvPr>
            <p:ph idx="1"/>
          </p:nvPr>
        </p:nvSpPr>
        <p:spPr>
          <a:xfrm>
            <a:off x="506900" y="3481525"/>
            <a:ext cx="8229600" cy="2538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 	 	 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highlight>
                  <a:srgbClr val="B5C930"/>
                </a:highlight>
                <a:latin typeface="Arial"/>
                <a:ea typeface="Arial"/>
                <a:cs typeface="Arial"/>
                <a:sym typeface="Arial"/>
              </a:rPr>
              <a:t>				</a:t>
            </a:r>
            <a:endParaRPr sz="1100" dirty="0">
              <a:highlight>
                <a:srgbClr val="B5C93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highlight>
                  <a:srgbClr val="B5C930"/>
                </a:highlight>
                <a:latin typeface="Arial"/>
                <a:ea typeface="Arial"/>
                <a:cs typeface="Arial"/>
                <a:sym typeface="Arial"/>
              </a:rPr>
              <a:t>					</a:t>
            </a:r>
            <a:endParaRPr sz="1100" dirty="0">
              <a:highlight>
                <a:srgbClr val="B5C93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highlight>
                  <a:srgbClr val="B5C930"/>
                </a:highlight>
                <a:latin typeface="Arial"/>
                <a:ea typeface="Arial"/>
                <a:cs typeface="Arial"/>
                <a:sym typeface="Arial"/>
              </a:rPr>
              <a:t>						</a:t>
            </a:r>
            <a:endParaRPr sz="1100" dirty="0">
              <a:highlight>
                <a:srgbClr val="B5C93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latin typeface="Arial"/>
                <a:ea typeface="Arial"/>
                <a:cs typeface="Arial"/>
                <a:sym typeface="Arial"/>
              </a:rPr>
              <a:t>Mac-Pherson Anacréon				</a:t>
            </a:r>
            <a:r>
              <a:rPr lang="en-US" sz="2000" b="1" dirty="0">
                <a:latin typeface="Arial"/>
                <a:ea typeface="Arial"/>
                <a:cs typeface="Arial"/>
                <a:sym typeface="Arial"/>
              </a:rPr>
              <a:t>19 mars 2026</a:t>
            </a: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Pharmacien								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Congrès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FPQ 2026</a:t>
            </a:r>
            <a:endParaRPr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38D78-9771-8D8E-CDB5-E7426CA98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AUTONOMIE CLINIQUE : DÉFINITION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9647-EB47-AF4B-8EEC-3190DA194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Évaluer une situation clinique</a:t>
            </a:r>
          </a:p>
          <a:p>
            <a:r>
              <a:rPr lang="fr-FR" dirty="0"/>
              <a:t>Identifier les enjeux prioritaires</a:t>
            </a:r>
          </a:p>
          <a:p>
            <a:r>
              <a:rPr lang="fr-FR" dirty="0"/>
              <a:t>Décider d’intervenir ou de référer</a:t>
            </a:r>
          </a:p>
          <a:p>
            <a:r>
              <a:rPr lang="fr-FR" dirty="0"/>
              <a:t>Documenter et assurer le suivi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89011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CC682-66D6-E617-2E07-F82757B9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Zones d’impact réelles du pharmacien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13528-C593-AC3B-885B-AB9D06A2A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Accès rapide aux soins</a:t>
            </a:r>
          </a:p>
          <a:p>
            <a:r>
              <a:rPr lang="fr-FR" dirty="0"/>
              <a:t>Ajustements précoces</a:t>
            </a:r>
          </a:p>
          <a:p>
            <a:r>
              <a:rPr lang="fr-FR" dirty="0"/>
              <a:t>Prévention des détériorations</a:t>
            </a:r>
          </a:p>
          <a:p>
            <a:r>
              <a:rPr lang="fr-FR" dirty="0"/>
              <a:t>Continuité clinique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i="1" dirty="0"/>
              <a:t>L’impact est souvent invisible mais déterminant.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0253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64C68-FC26-2E03-43B0-06BE39A2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CE QUE L’AUTONOMIE N’EST PAS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A69DD-F762-A30A-0657-74E4C3009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Remplacer le médecin</a:t>
            </a:r>
          </a:p>
          <a:p>
            <a:r>
              <a:rPr lang="fr-FR" dirty="0"/>
              <a:t>Poser un diagnostic médical</a:t>
            </a:r>
          </a:p>
          <a:p>
            <a:r>
              <a:rPr lang="fr-FR" dirty="0"/>
              <a:t>Sortir de son champ de pratique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85046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B24AC-EF22-E31C-F69E-07BD1EEB5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Hypertension artérielle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BCC30-A5DF-AF84-6FCD-A20DBC011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Ce le pharmacien peut évaluer seul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5CD65-60B1-224A-9495-F6039848863A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fr-FR" dirty="0"/>
              <a:t>Valeurs de TA (domicile / pharmacie)</a:t>
            </a:r>
          </a:p>
          <a:p>
            <a:r>
              <a:rPr lang="fr-FR" dirty="0"/>
              <a:t>Observance et technique de mesure</a:t>
            </a:r>
          </a:p>
          <a:p>
            <a:r>
              <a:rPr lang="fr-FR" dirty="0"/>
              <a:t>Effets indésirables (toux IECA, étourdissements, hypotension)</a:t>
            </a:r>
          </a:p>
          <a:p>
            <a:r>
              <a:rPr lang="fr-FR" dirty="0"/>
              <a:t>Adhésion aux mesures non pharmacologiques</a:t>
            </a:r>
          </a:p>
          <a:p>
            <a:r>
              <a:rPr lang="fr-FR" dirty="0"/>
              <a:t>Résultats de laboratoire disponibles (créatinine, K⁺)</a:t>
            </a:r>
          </a:p>
          <a:p>
            <a:endParaRPr lang="en-C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46B7C6-CE59-1F29-AA8B-F32C8BE161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b="1" dirty="0"/>
              <a:t>Ce qu’il peut optimiser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9EA002-F7D0-98D7-4127-8245F75A4736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fr-FR" dirty="0"/>
              <a:t>Ajustement de dose pour atteindre la cible TA</a:t>
            </a:r>
          </a:p>
          <a:p>
            <a:r>
              <a:rPr lang="fr-FR" dirty="0"/>
              <a:t>Changement </a:t>
            </a:r>
            <a:r>
              <a:rPr lang="fr-FR" dirty="0" err="1"/>
              <a:t>intra-classe</a:t>
            </a:r>
            <a:r>
              <a:rPr lang="fr-FR" dirty="0"/>
              <a:t> pour améliorer la tolérance</a:t>
            </a:r>
          </a:p>
          <a:p>
            <a:r>
              <a:rPr lang="fr-FR" dirty="0"/>
              <a:t>Simplification du schéma (adhésion)</a:t>
            </a:r>
          </a:p>
          <a:p>
            <a:r>
              <a:rPr lang="fr-FR" dirty="0"/>
              <a:t>Renforcement des mesures de mode de vie</a:t>
            </a:r>
          </a:p>
          <a:p>
            <a:endParaRPr lang="en-C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9CF74E-8AB1-E7AE-B50E-A086574803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Ce qu’il peut déclencher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D3623A-8B94-41A6-EA76-132BAC19FACD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fr-FR" dirty="0"/>
              <a:t>Prise en charge HTA en pharmacie</a:t>
            </a:r>
          </a:p>
          <a:p>
            <a:r>
              <a:rPr lang="fr-FR" dirty="0"/>
              <a:t>Prescription de bilans sanguins de suivi</a:t>
            </a:r>
          </a:p>
          <a:p>
            <a:r>
              <a:rPr lang="fr-FR" dirty="0"/>
              <a:t>Opinion d’amorce pharmaceutique si cible non atteinte</a:t>
            </a:r>
          </a:p>
          <a:p>
            <a:r>
              <a:rPr lang="fr-FR" dirty="0"/>
              <a:t>Référence (GAP / MD) si HTA résistante</a:t>
            </a:r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523668-11E2-7BC2-7854-11AE405D7CF3}"/>
              </a:ext>
            </a:extLst>
          </p:cNvPr>
          <p:cNvSpPr txBox="1"/>
          <p:nvPr/>
        </p:nvSpPr>
        <p:spPr>
          <a:xfrm>
            <a:off x="93133" y="6024879"/>
            <a:ext cx="906850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🔑 </a:t>
            </a:r>
            <a:r>
              <a:rPr lang="fr-FR" b="1" dirty="0"/>
              <a:t>Message clé :</a:t>
            </a:r>
            <a:endParaRPr lang="fr-FR" dirty="0"/>
          </a:p>
          <a:p>
            <a:r>
              <a:rPr lang="fr-FR" sz="1600" dirty="0"/>
              <a:t>Ajuster un antihypertenseur pour atteindre une cible = acte normal, sécuritaire et attendu</a:t>
            </a:r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2784536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CEF7-2B3D-9351-74CE-F02686D86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A70F5-CFAF-0E08-FA63-EB117E49A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Diabète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04339-4527-1E1C-FECC-80F91E2A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Ce le pharmacien peut évaluer seul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A76A94-AA37-1C7D-1378-BF6907A127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b="1" dirty="0"/>
              <a:t>Ce qu’il peut optimiser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17C77E-8E12-A438-D365-6EA57A5FA3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Ce qu’il peut déclencher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0FF3B3-841E-3B54-9759-15A91A2EA11D}"/>
              </a:ext>
            </a:extLst>
          </p:cNvPr>
          <p:cNvSpPr txBox="1"/>
          <p:nvPr/>
        </p:nvSpPr>
        <p:spPr>
          <a:xfrm>
            <a:off x="93133" y="6024879"/>
            <a:ext cx="779893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🔑 </a:t>
            </a:r>
            <a:r>
              <a:rPr lang="fr-FR" b="1" dirty="0"/>
              <a:t>Message clé :</a:t>
            </a:r>
            <a:endParaRPr lang="fr-FR" dirty="0"/>
          </a:p>
          <a:p>
            <a:r>
              <a:rPr lang="fr-FR" sz="1600" dirty="0"/>
              <a:t>Si le patient est hors cible et consent → le pharmacien peut agir maintenant.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C25AEB2E-4841-999F-A971-7CD06054E4D3}"/>
              </a:ext>
            </a:extLst>
          </p:cNvPr>
          <p:cNvSpPr txBox="1">
            <a:spLocks/>
          </p:cNvSpPr>
          <p:nvPr/>
        </p:nvSpPr>
        <p:spPr>
          <a:xfrm>
            <a:off x="980740" y="3241668"/>
            <a:ext cx="2313431" cy="28777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</a:rPr>
              <a:t>Glycémies</a:t>
            </a:r>
            <a:r>
              <a:rPr lang="en-US" altLang="en-US" dirty="0">
                <a:solidFill>
                  <a:schemeClr val="tx1"/>
                </a:solidFill>
              </a:rPr>
              <a:t> (AJ, </a:t>
            </a:r>
            <a:r>
              <a:rPr lang="en-US" altLang="en-US" dirty="0" err="1">
                <a:solidFill>
                  <a:schemeClr val="tx1"/>
                </a:solidFill>
              </a:rPr>
              <a:t>pré</a:t>
            </a:r>
            <a:r>
              <a:rPr lang="en-US" altLang="en-US" dirty="0">
                <a:solidFill>
                  <a:schemeClr val="tx1"/>
                </a:solidFill>
              </a:rPr>
              <a:t>/post-</a:t>
            </a:r>
            <a:r>
              <a:rPr lang="en-US" altLang="en-US" dirty="0" err="1">
                <a:solidFill>
                  <a:schemeClr val="tx1"/>
                </a:solidFill>
              </a:rPr>
              <a:t>prandiales</a:t>
            </a:r>
            <a:r>
              <a:rPr lang="en-US" altLang="en-US" dirty="0">
                <a:solidFill>
                  <a:schemeClr val="tx1"/>
                </a:solidFill>
              </a:rPr>
              <a:t>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</a:rPr>
              <a:t>HbA1c et tendances </a:t>
            </a:r>
            <a:r>
              <a:rPr lang="en-US" altLang="en-US" dirty="0" err="1">
                <a:solidFill>
                  <a:schemeClr val="tx1"/>
                </a:solidFill>
              </a:rPr>
              <a:t>glycémiques</a:t>
            </a:r>
            <a:endParaRPr lang="en-US" altLang="en-US" dirty="0">
              <a:solidFill>
                <a:schemeClr val="tx1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</a:rPr>
              <a:t>Hypoglycémies</a:t>
            </a:r>
            <a:r>
              <a:rPr lang="en-US" altLang="en-US" dirty="0">
                <a:solidFill>
                  <a:schemeClr val="tx1"/>
                </a:solidFill>
              </a:rPr>
              <a:t> et </a:t>
            </a:r>
            <a:r>
              <a:rPr lang="en-US" altLang="en-US" dirty="0" err="1">
                <a:solidFill>
                  <a:schemeClr val="tx1"/>
                </a:solidFill>
              </a:rPr>
              <a:t>variabilité</a:t>
            </a:r>
            <a:endParaRPr lang="en-US" altLang="en-US" dirty="0">
              <a:solidFill>
                <a:schemeClr val="tx1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</a:rPr>
              <a:t>Tolérance</a:t>
            </a:r>
            <a:r>
              <a:rPr lang="en-US" altLang="en-US" dirty="0">
                <a:solidFill>
                  <a:schemeClr val="tx1"/>
                </a:solidFill>
              </a:rPr>
              <a:t> (GI, infections, </a:t>
            </a:r>
            <a:r>
              <a:rPr lang="en-US" altLang="en-US" dirty="0" err="1">
                <a:solidFill>
                  <a:schemeClr val="tx1"/>
                </a:solidFill>
              </a:rPr>
              <a:t>déshydratation</a:t>
            </a:r>
            <a:r>
              <a:rPr lang="en-US" altLang="en-US" dirty="0">
                <a:solidFill>
                  <a:schemeClr val="tx1"/>
                </a:solidFill>
              </a:rPr>
              <a:t>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</a:rPr>
              <a:t>Observance et technique (</a:t>
            </a:r>
            <a:r>
              <a:rPr lang="en-US" altLang="en-US" dirty="0" err="1">
                <a:solidFill>
                  <a:schemeClr val="tx1"/>
                </a:solidFill>
              </a:rPr>
              <a:t>incluant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insuline</a:t>
            </a:r>
            <a:r>
              <a:rPr lang="en-US" alt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99D8156-B347-7D82-8557-1B6275D87670}"/>
              </a:ext>
            </a:extLst>
          </p:cNvPr>
          <p:cNvSpPr txBox="1">
            <a:spLocks/>
          </p:cNvSpPr>
          <p:nvPr/>
        </p:nvSpPr>
        <p:spPr>
          <a:xfrm>
            <a:off x="3294171" y="3241668"/>
            <a:ext cx="2313431" cy="28777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3371F0FF-AFB5-DB14-4030-9E82AACA9CE4}"/>
              </a:ext>
            </a:extLst>
          </p:cNvPr>
          <p:cNvSpPr txBox="1">
            <a:spLocks/>
          </p:cNvSpPr>
          <p:nvPr/>
        </p:nvSpPr>
        <p:spPr>
          <a:xfrm>
            <a:off x="3421790" y="3241668"/>
            <a:ext cx="2313431" cy="28777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Ajustement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de doses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d’antidiabétiques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Titration de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l’insuline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chaque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unité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compte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Gestion des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effets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indésirables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(ex.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metformine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Suspension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temporaire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sécuritaire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(SIDMAAI)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152E47C5-F814-9366-9501-CFE1FAC8A6CC}"/>
              </a:ext>
            </a:extLst>
          </p:cNvPr>
          <p:cNvSpPr txBox="1">
            <a:spLocks/>
          </p:cNvSpPr>
          <p:nvPr/>
        </p:nvSpPr>
        <p:spPr>
          <a:xfrm>
            <a:off x="5964129" y="3236748"/>
            <a:ext cx="2313431" cy="28777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B8DD420-809F-63C6-9C1F-88E2DDA6FA57}"/>
              </a:ext>
            </a:extLst>
          </p:cNvPr>
          <p:cNvSpPr txBox="1">
            <a:spLocks/>
          </p:cNvSpPr>
          <p:nvPr/>
        </p:nvSpPr>
        <p:spPr>
          <a:xfrm>
            <a:off x="6091748" y="3236748"/>
            <a:ext cx="2313431" cy="28777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Prise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en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charge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diabète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(patient hors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cible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Prescription de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bilans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(HbA1c, FSC,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créat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etc.)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Opinion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d’amorce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ou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d’intensification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Référence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GAP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échec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d’atteinte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des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cibles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19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2AA03-54A9-AA42-4CAC-7D211452C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BEE4D-FD7D-5609-B8BA-F29A3BCF6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MPOC/ASTHME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0F0D6-9C1A-D2C6-B509-9BAA5CF2B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Ce le pharmacien peut évaluer seul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D63EF5-8225-F3DC-3033-82C82E826F53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Symptômes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dyspnée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toux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, expectorations)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Fréquence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des exacerbations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+mj-lt"/>
              </a:rPr>
              <a:t>Technique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d’inhalation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souvent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déficiente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Adhésion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au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traitement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de fond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Effets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indésirables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tachycardie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candidose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6C6304-1E72-24B5-8EE4-83FDDFA03E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b="1" dirty="0"/>
              <a:t>Ce qu’il peut optimiser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F78D7F-6A88-A830-2479-3BC4D98AE2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Ce qu’il peut déclencher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D649D7-9B0C-4014-9847-D1E1A21FD3FF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Prise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en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charge MPOC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Opinion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pharmaceutique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exacerbations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répétées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Référence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médicale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aggravation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persistante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B213C6BC-667B-94BA-223E-4E7960FDC676}"/>
              </a:ext>
            </a:extLst>
          </p:cNvPr>
          <p:cNvSpPr txBox="1">
            <a:spLocks/>
          </p:cNvSpPr>
          <p:nvPr/>
        </p:nvSpPr>
        <p:spPr>
          <a:xfrm>
            <a:off x="3415130" y="3143294"/>
            <a:ext cx="2313431" cy="28777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Ajustement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des doses inhales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Optimisation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de la technique (impact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clinique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majeur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Déprescription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d’inhalateurs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inefficaces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Adhésion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au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traitement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de fond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7372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0717B-998A-3C8F-0884-D7E31DD1B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AB4D1-ABC3-40BC-775F-1BBF925AE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Santé mentale </a:t>
            </a:r>
            <a:br>
              <a:rPr lang="fr-FR" dirty="0"/>
            </a:br>
            <a:r>
              <a:rPr lang="fr-FR" dirty="0"/>
              <a:t>(dépression / anxiété stabilisée)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084DD-723B-E3FE-54BB-CADCDAB27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Ce le pharmacien peut évaluer seul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B3A194-C1E1-E8AD-1DA7-D6FCEB467CB2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Symptômes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résiduels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et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stabilité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Tolérance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sédation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, GI,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sexuels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+mj-lt"/>
              </a:rPr>
              <a:t>Observance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réelle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+mj-lt"/>
              </a:rPr>
              <a:t>Risque de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sevrage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ou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rechute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+mj-lt"/>
              </a:rPr>
              <a:t>Interactions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médicamenteuses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343137-1D48-9FB6-0ED5-E65AD7D5FE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b="1" dirty="0"/>
              <a:t>Ce qu’il peut optimiser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A7BFDF-3044-6485-8A68-ECB7A0D862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Ce qu’il peut déclencher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4E5D72-BA4A-36B9-6C60-6264EE91C08E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Prise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en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charge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en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deprescription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Ajustements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sécuritaires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documentés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+mj-lt"/>
              </a:rPr>
              <a:t>Opinion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pharmaceutique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au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prescripteur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Référence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décompensation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2859CD7-F9D5-4119-FB31-57ADF0306566}"/>
              </a:ext>
            </a:extLst>
          </p:cNvPr>
          <p:cNvSpPr txBox="1">
            <a:spLocks/>
          </p:cNvSpPr>
          <p:nvPr/>
        </p:nvSpPr>
        <p:spPr>
          <a:xfrm>
            <a:off x="3415130" y="3143294"/>
            <a:ext cx="2313431" cy="28777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Ajustement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progressif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des doses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+mj-lt"/>
              </a:rPr>
              <a:t>Gestion des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effets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indésirables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Soutien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à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l’adhesion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+mj-lt"/>
              </a:rPr>
              <a:t>Début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ou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poursuite</a:t>
            </a:r>
            <a:r>
              <a:rPr lang="en-US" altLang="en-US" dirty="0">
                <a:solidFill>
                  <a:schemeClr val="tx1"/>
                </a:solidFill>
                <a:latin typeface="+mj-lt"/>
              </a:rPr>
              <a:t> d’un plan de </a:t>
            </a:r>
            <a:r>
              <a:rPr lang="en-US" altLang="en-US" dirty="0" err="1">
                <a:solidFill>
                  <a:schemeClr val="tx1"/>
                </a:solidFill>
                <a:latin typeface="+mj-lt"/>
              </a:rPr>
              <a:t>déprescription</a:t>
            </a:r>
            <a:endParaRPr lang="en-US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5A460A-ED8E-730E-56CF-6B53BD1AD032}"/>
              </a:ext>
            </a:extLst>
          </p:cNvPr>
          <p:cNvSpPr txBox="1"/>
          <p:nvPr/>
        </p:nvSpPr>
        <p:spPr>
          <a:xfrm>
            <a:off x="93133" y="6024879"/>
            <a:ext cx="832631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🔑 </a:t>
            </a:r>
            <a:r>
              <a:rPr lang="fr-FR" b="1" dirty="0"/>
              <a:t>Message clé :</a:t>
            </a:r>
          </a:p>
          <a:p>
            <a:r>
              <a:rPr lang="fr-FR" sz="1600" dirty="0"/>
              <a:t>Ajuster ou réduire un psychotrope stabilisé = acte clinique structuré, pas un tabou.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3673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DC15C-67AD-37D8-5AC5-F73C3F125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4CDF9-FB54-BA6E-8F77-808E72488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3" cy="2677648"/>
          </a:xfrm>
        </p:spPr>
        <p:txBody>
          <a:bodyPr>
            <a:normAutofit/>
          </a:bodyPr>
          <a:lstStyle/>
          <a:p>
            <a:r>
              <a:rPr lang="en-CA" dirty="0"/>
              <a:t>Les </a:t>
            </a:r>
            <a:r>
              <a:rPr lang="en-CA" dirty="0" err="1"/>
              <a:t>suivis</a:t>
            </a:r>
            <a:r>
              <a:rPr lang="en-CA" dirty="0"/>
              <a:t> </a:t>
            </a:r>
            <a:r>
              <a:rPr lang="en-CA" dirty="0" err="1"/>
              <a:t>cliniques</a:t>
            </a:r>
            <a:r>
              <a:rPr lang="en-CA" dirty="0"/>
              <a:t> </a:t>
            </a:r>
            <a:r>
              <a:rPr lang="en-CA" dirty="0" err="1"/>
              <a:t>structurés</a:t>
            </a:r>
            <a:endParaRPr lang="en-C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98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F04CC-CAA5-B790-BBD4-C6C7FDB10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41" y="1030796"/>
            <a:ext cx="6345260" cy="709865"/>
          </a:xfrm>
        </p:spPr>
        <p:txBody>
          <a:bodyPr/>
          <a:lstStyle/>
          <a:p>
            <a:r>
              <a:rPr lang="fr-FR" b="1" dirty="0"/>
              <a:t>Le problème des suivis non structurés</a:t>
            </a:r>
            <a:br>
              <a:rPr lang="fr-FR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5F4EC-C33C-1C9B-D71B-B78991231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Opportunistes</a:t>
            </a:r>
          </a:p>
          <a:p>
            <a:r>
              <a:rPr lang="fr-FR" dirty="0"/>
              <a:t>Variables</a:t>
            </a:r>
          </a:p>
          <a:p>
            <a:r>
              <a:rPr lang="fr-FR" dirty="0"/>
              <a:t>Peu documentés</a:t>
            </a:r>
          </a:p>
          <a:p>
            <a:r>
              <a:rPr lang="fr-FR" dirty="0"/>
              <a:t>Difficiles à valoriser</a:t>
            </a:r>
          </a:p>
        </p:txBody>
      </p:sp>
    </p:spTree>
    <p:extLst>
      <p:ext uri="{BB962C8B-B14F-4D97-AF65-F5344CB8AC3E}">
        <p14:creationId xmlns:p14="http://schemas.microsoft.com/office/powerpoint/2010/main" val="503550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3FB4C-2631-2FD6-5765-663D8FA57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Un suivi clinique efficace = 4 piliers</a:t>
            </a:r>
            <a:br>
              <a:rPr lang="fr-FR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6D361-77B6-8FD1-A58C-B02B0B060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Paramètres essentiels/ciblés</a:t>
            </a:r>
          </a:p>
          <a:p>
            <a:r>
              <a:rPr lang="fr-FR" dirty="0"/>
              <a:t>Fréquence claire/définie</a:t>
            </a:r>
          </a:p>
          <a:p>
            <a:r>
              <a:rPr lang="fr-FR" dirty="0"/>
              <a:t>Outils simples</a:t>
            </a:r>
          </a:p>
          <a:p>
            <a:r>
              <a:rPr lang="fr-FR" dirty="0"/>
              <a:t>Décision clinique associée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77663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d7abf9359a_1_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 	 	 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US" sz="3200" b="1" dirty="0">
                <a:solidFill>
                  <a:srgbClr val="464648"/>
                </a:solidFill>
                <a:highlight>
                  <a:srgbClr val="FFFFFF"/>
                </a:highlight>
              </a:rPr>
              <a:t>Divulgation des </a:t>
            </a:r>
            <a:r>
              <a:rPr lang="en-US" sz="3200" b="1" dirty="0" err="1">
                <a:solidFill>
                  <a:srgbClr val="464648"/>
                </a:solidFill>
                <a:highlight>
                  <a:srgbClr val="FFFFFF"/>
                </a:highlight>
              </a:rPr>
              <a:t>conflits</a:t>
            </a:r>
            <a:r>
              <a:rPr lang="en-US" sz="3200" b="1" dirty="0">
                <a:solidFill>
                  <a:srgbClr val="464648"/>
                </a:solidFill>
                <a:highlight>
                  <a:srgbClr val="FFFFFF"/>
                </a:highlight>
              </a:rPr>
              <a:t> </a:t>
            </a:r>
            <a:r>
              <a:rPr lang="en-US" sz="3200" b="1" dirty="0" err="1">
                <a:solidFill>
                  <a:srgbClr val="464648"/>
                </a:solidFill>
                <a:highlight>
                  <a:srgbClr val="FFFFFF"/>
                </a:highlight>
              </a:rPr>
              <a:t>d’intérêts</a:t>
            </a:r>
            <a:r>
              <a:rPr lang="en-US" sz="3200" b="1" dirty="0">
                <a:solidFill>
                  <a:srgbClr val="464648"/>
                </a:solidFill>
                <a:highlight>
                  <a:srgbClr val="FFFFFF"/>
                </a:highlight>
              </a:rPr>
              <a:t> </a:t>
            </a:r>
            <a:r>
              <a:rPr lang="en-US" sz="3200" b="1" dirty="0" err="1">
                <a:solidFill>
                  <a:srgbClr val="464648"/>
                </a:solidFill>
                <a:highlight>
                  <a:srgbClr val="FFFFFF"/>
                </a:highlight>
              </a:rPr>
              <a:t>potentiels</a:t>
            </a:r>
            <a:r>
              <a:rPr lang="en-US" sz="3200" b="1" dirty="0">
                <a:solidFill>
                  <a:srgbClr val="464648"/>
                </a:solidFill>
                <a:highlight>
                  <a:srgbClr val="FFFFFF"/>
                </a:highlight>
              </a:rPr>
              <a:t> </a:t>
            </a:r>
            <a:endParaRPr sz="3200" b="1" dirty="0">
              <a:solidFill>
                <a:srgbClr val="464648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91;g2d7abf9359a_1_11"/>
          <p:cNvSpPr txBox="1">
            <a:spLocks noGrp="1"/>
          </p:cNvSpPr>
          <p:nvPr>
            <p:ph idx="1"/>
          </p:nvPr>
        </p:nvSpPr>
        <p:spPr>
          <a:xfrm>
            <a:off x="866441" y="1684871"/>
            <a:ext cx="6345260" cy="353059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 	 	 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600" dirty="0" err="1">
                <a:solidFill>
                  <a:srgbClr val="464648"/>
                </a:solidFill>
                <a:highlight>
                  <a:srgbClr val="FFFFFF"/>
                </a:highlight>
              </a:rPr>
              <a:t>Aucun</a:t>
            </a:r>
            <a:r>
              <a:rPr lang="en-US" sz="3600" dirty="0">
                <a:solidFill>
                  <a:srgbClr val="464648"/>
                </a:solidFill>
                <a:highlight>
                  <a:srgbClr val="FFFFFF"/>
                </a:highlight>
              </a:rPr>
              <a:t> </a:t>
            </a:r>
            <a:r>
              <a:rPr lang="en-US" sz="3600" dirty="0" err="1">
                <a:solidFill>
                  <a:srgbClr val="464648"/>
                </a:solidFill>
                <a:highlight>
                  <a:srgbClr val="FFFFFF"/>
                </a:highlight>
              </a:rPr>
              <a:t>conflit</a:t>
            </a:r>
            <a:r>
              <a:rPr lang="en-US" sz="3600" dirty="0">
                <a:solidFill>
                  <a:srgbClr val="464648"/>
                </a:solidFill>
                <a:highlight>
                  <a:srgbClr val="FFFFFF"/>
                </a:highlight>
              </a:rPr>
              <a:t> </a:t>
            </a:r>
            <a:r>
              <a:rPr lang="en-US" sz="3600" dirty="0" err="1">
                <a:solidFill>
                  <a:srgbClr val="464648"/>
                </a:solidFill>
                <a:highlight>
                  <a:srgbClr val="FFFFFF"/>
                </a:highlight>
              </a:rPr>
              <a:t>d’intérêts</a:t>
            </a:r>
            <a:r>
              <a:rPr lang="en-US" sz="3600" dirty="0">
                <a:solidFill>
                  <a:srgbClr val="464648"/>
                </a:solidFill>
                <a:highlight>
                  <a:srgbClr val="FFFFFF"/>
                </a:highlight>
              </a:rPr>
              <a:t> </a:t>
            </a:r>
            <a:r>
              <a:rPr lang="en-US" sz="3600" dirty="0" err="1">
                <a:solidFill>
                  <a:srgbClr val="464648"/>
                </a:solidFill>
                <a:highlight>
                  <a:srgbClr val="FFFFFF"/>
                </a:highlight>
              </a:rPr>
              <a:t>en</a:t>
            </a:r>
            <a:r>
              <a:rPr lang="en-US" sz="3600" dirty="0">
                <a:solidFill>
                  <a:srgbClr val="464648"/>
                </a:solidFill>
                <a:highlight>
                  <a:srgbClr val="FFFFFF"/>
                </a:highlight>
              </a:rPr>
              <a:t> lien avec </a:t>
            </a:r>
            <a:r>
              <a:rPr lang="en-US" sz="3600" dirty="0" err="1">
                <a:solidFill>
                  <a:srgbClr val="464648"/>
                </a:solidFill>
                <a:highlight>
                  <a:srgbClr val="FFFFFF"/>
                </a:highlight>
              </a:rPr>
              <a:t>cette</a:t>
            </a:r>
            <a:r>
              <a:rPr lang="en-US" sz="3600" dirty="0">
                <a:solidFill>
                  <a:srgbClr val="464648"/>
                </a:solidFill>
                <a:highlight>
                  <a:srgbClr val="FFFFFF"/>
                </a:highlight>
              </a:rPr>
              <a:t> </a:t>
            </a:r>
            <a:r>
              <a:rPr lang="en-US" sz="3600" dirty="0" err="1">
                <a:solidFill>
                  <a:srgbClr val="464648"/>
                </a:solidFill>
                <a:highlight>
                  <a:srgbClr val="FFFFFF"/>
                </a:highlight>
              </a:rPr>
              <a:t>présentation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D7906-9126-5919-86BB-25D5A7280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/>
              <a:t>HTA | Paramètres essentiels à suivre</a:t>
            </a:r>
            <a:br>
              <a:rPr lang="fr-FR" b="1"/>
            </a:br>
            <a:endParaRPr lang="en-C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062690B-1EB5-EEBA-DBEC-1CE1AC52D8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6441" y="2269343"/>
            <a:ext cx="4878259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 domicile</a:t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(pas juste celle prise vite au comptoir)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Variabilité des valeurs</a:t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(stable vs montagnes russes)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Observance réelle</a:t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(prises oubliées, demi-doses, arrêt silencieux)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Effets indésirables</a:t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(toux IECA, étourdissements, hypotension)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Atteinte des cibles</a:t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(selon profil du patient, pas “one size fits all”)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B61DA5-88FE-36BF-60D5-51270522DE1D}"/>
              </a:ext>
            </a:extLst>
          </p:cNvPr>
          <p:cNvSpPr txBox="1"/>
          <p:nvPr/>
        </p:nvSpPr>
        <p:spPr>
          <a:xfrm>
            <a:off x="101600" y="6290463"/>
            <a:ext cx="8380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🎯 </a:t>
            </a:r>
            <a:r>
              <a:rPr lang="fr-FR" sz="1600" i="1" dirty="0"/>
              <a:t>Ce qu’on veut savoir : est-ce que la TA est contrôlée </a:t>
            </a:r>
            <a:r>
              <a:rPr lang="fr-FR" sz="1600" b="1" i="1" dirty="0"/>
              <a:t>de façon fiable et tolérée</a:t>
            </a:r>
            <a:r>
              <a:rPr lang="fr-FR" sz="1600" dirty="0"/>
              <a:t>.</a:t>
            </a:r>
          </a:p>
          <a:p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2307280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A78DC-4DE1-4579-60FB-D3235DFEA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F198-BC2C-F4D3-4074-72AD34F51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Diabète | Paramètres essentiels à suivre</a:t>
            </a:r>
            <a:br>
              <a:rPr lang="fr-FR" b="1" dirty="0"/>
            </a:br>
            <a:endParaRPr lang="en-C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59BDAD6-3427-473E-5D64-E9BE12DCF4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6441" y="2150807"/>
            <a:ext cx="4326826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Glycémies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terrain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(AJ,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pré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/post-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prandiales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pas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juste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l’A1c)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Tendance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globale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s’améliore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stagne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ou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se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détériore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Hypoglycémies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fréquence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sévérité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contexte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Observance et technique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insuline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stylo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horaires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Tolérance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(GI, infections,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déshydratation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fatigue)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BD9AFC-02B4-625F-4F2A-875554AD9D14}"/>
              </a:ext>
            </a:extLst>
          </p:cNvPr>
          <p:cNvSpPr txBox="1"/>
          <p:nvPr/>
        </p:nvSpPr>
        <p:spPr>
          <a:xfrm>
            <a:off x="101600" y="6290463"/>
            <a:ext cx="74655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🎯 </a:t>
            </a:r>
            <a:r>
              <a:rPr lang="fr-FR" sz="1600" i="1" dirty="0"/>
              <a:t>Ce qu’on veut savoir : est-ce que le patient est </a:t>
            </a:r>
            <a:r>
              <a:rPr lang="fr-FR" sz="1600" b="1" i="1" dirty="0"/>
              <a:t>hors cible et pourquoi</a:t>
            </a:r>
            <a:r>
              <a:rPr lang="fr-FR" sz="1600" dirty="0"/>
              <a:t>.</a:t>
            </a:r>
          </a:p>
          <a:p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2227111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AF16A-797A-E36B-531A-446A17BFE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ECF9-A1D3-484C-AB40-D13E6FEA5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MPOC | Paramètres essentiels à suivre</a:t>
            </a:r>
            <a:br>
              <a:rPr lang="fr-FR" b="1" dirty="0"/>
            </a:br>
            <a:endParaRPr lang="en-C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345805C-8BED-3CDD-9E0D-54A4135CD2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6441" y="2427807"/>
            <a:ext cx="4224233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Symptômes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quotidiens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dyspnée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toux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expectorations)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Exacerbations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récentes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fréquence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ATB/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cortico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Technique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d’inhalation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souvent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LE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problème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principal)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Adhésion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au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traitement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de fond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Tolérance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des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inhalateurs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(tremblements,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tachycardie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candidose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DC9C27-CBB3-C971-527E-554E5F8AE277}"/>
              </a:ext>
            </a:extLst>
          </p:cNvPr>
          <p:cNvSpPr txBox="1"/>
          <p:nvPr/>
        </p:nvSpPr>
        <p:spPr>
          <a:xfrm>
            <a:off x="101600" y="6290463"/>
            <a:ext cx="89242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🎯 </a:t>
            </a:r>
            <a:r>
              <a:rPr lang="fr-FR" sz="1600" i="1" dirty="0"/>
              <a:t>Ce qu’on veut savoir : est-ce que le traitement est </a:t>
            </a:r>
            <a:r>
              <a:rPr lang="fr-FR" sz="1600" b="1" i="1" dirty="0"/>
              <a:t>bien utilisé et réellement efficace</a:t>
            </a:r>
            <a:r>
              <a:rPr lang="fr-FR" sz="1600" dirty="0"/>
              <a:t>.</a:t>
            </a:r>
          </a:p>
          <a:p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318213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BF4EE-5D45-B4DD-7C2C-29C3B2F3B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F0A9E-7229-7AFF-62C3-A9E8EDD6C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Santé mentale| Paramètres essentiels à suivre</a:t>
            </a:r>
            <a:br>
              <a:rPr lang="fr-FR" b="1" dirty="0"/>
            </a:br>
            <a:endParaRPr lang="en-C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91FF079-06A4-A50B-E6A9-251425ABF4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6441" y="2187705"/>
            <a:ext cx="3826689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Stabilité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des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symptômes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mieux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stable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ou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rechute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Effets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indésirables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sédation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sexuels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GI,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cognitifs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Observance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réelle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prises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irrégulières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arrêt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volontaire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Fonctionnement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quotidien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(travail,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sommeil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énergie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Risque de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sevrage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ou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rechute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99A290-7659-E07D-59A4-F88A9F61E8A8}"/>
              </a:ext>
            </a:extLst>
          </p:cNvPr>
          <p:cNvSpPr txBox="1"/>
          <p:nvPr/>
        </p:nvSpPr>
        <p:spPr>
          <a:xfrm>
            <a:off x="101600" y="6290463"/>
            <a:ext cx="67746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🎯 </a:t>
            </a:r>
            <a:r>
              <a:rPr lang="fr-FR" sz="1600" i="1" dirty="0"/>
              <a:t>Ce qu’on veut savoir : est-ce que le traitement aide </a:t>
            </a:r>
            <a:r>
              <a:rPr lang="fr-FR" sz="1600" b="1" i="1" dirty="0"/>
              <a:t>sans nuire</a:t>
            </a:r>
            <a:r>
              <a:rPr lang="fr-F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1329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33951-39B2-7E88-AB37-D341EFFDD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19160-F52E-8403-7C01-874A69A12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Migraine| Paramètres essentiels à suivre</a:t>
            </a:r>
            <a:br>
              <a:rPr lang="fr-FR" b="1" dirty="0"/>
            </a:br>
            <a:endParaRPr lang="en-C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D5DE488-20CB-223F-5FD7-B93EFA43B0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6441" y="2187707"/>
            <a:ext cx="3817071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Fréquence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des crises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jours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/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mois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, pas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juste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“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souvent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”)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Intensité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et durée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Utilisation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des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traitements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aigus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risque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d’abus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médicamenteux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Réponse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au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traitement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de fond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Tolérance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et observance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C1A84A-A0A1-0949-5A97-D5FCCD64C0C5}"/>
              </a:ext>
            </a:extLst>
          </p:cNvPr>
          <p:cNvSpPr txBox="1"/>
          <p:nvPr/>
        </p:nvSpPr>
        <p:spPr>
          <a:xfrm>
            <a:off x="101600" y="6290463"/>
            <a:ext cx="87976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00" dirty="0"/>
              <a:t>🎯 </a:t>
            </a:r>
            <a:r>
              <a:rPr lang="fr-FR" sz="1500" i="1" dirty="0"/>
              <a:t>Ce qu’on veut savoir : est-ce qu’on contrôle la migraine </a:t>
            </a:r>
            <a:r>
              <a:rPr lang="fr-FR" sz="1500" b="1" i="1" dirty="0"/>
              <a:t>ou qu’on entretient le problème</a:t>
            </a:r>
            <a:r>
              <a:rPr lang="fr-FR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18254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EE531-7802-6AD9-D47D-B97841892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FAAAF-170E-5FF2-B40C-462F2BF78A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3" cy="2677648"/>
          </a:xfrm>
        </p:spPr>
        <p:txBody>
          <a:bodyPr>
            <a:normAutofit/>
          </a:bodyPr>
          <a:lstStyle/>
          <a:p>
            <a:r>
              <a:rPr lang="fr-FR" b="1" dirty="0"/>
              <a:t>Intervenir de manière proactive</a:t>
            </a:r>
          </a:p>
        </p:txBody>
      </p:sp>
    </p:spTree>
    <p:extLst>
      <p:ext uri="{BB962C8B-B14F-4D97-AF65-F5344CB8AC3E}">
        <p14:creationId xmlns:p14="http://schemas.microsoft.com/office/powerpoint/2010/main" val="88873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88733-8E2B-6BA7-56BB-B03806871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Réactif vs proactif</a:t>
            </a:r>
            <a:br>
              <a:rPr lang="fr-FR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5B40C-3DDE-7779-B0C1-E5C04ACF0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Réactif : répondre à une ordonnance</a:t>
            </a:r>
          </a:p>
          <a:p>
            <a:pPr lvl="1"/>
            <a:r>
              <a:rPr lang="fr-FR" dirty="0"/>
              <a:t>Attendre que le patient nous rapporte un effet indésirable</a:t>
            </a:r>
          </a:p>
          <a:p>
            <a:pPr lvl="1"/>
            <a:r>
              <a:rPr lang="fr-FR" dirty="0"/>
              <a:t>Attendre que le patient nous demande d’augmenter sa dose d’antidépresseur</a:t>
            </a:r>
          </a:p>
          <a:p>
            <a:r>
              <a:rPr lang="fr-FR" dirty="0"/>
              <a:t>Proactif : anticiper une trajectoire</a:t>
            </a:r>
          </a:p>
          <a:p>
            <a:pPr lvl="1"/>
            <a:r>
              <a:rPr lang="fr-FR" dirty="0"/>
              <a:t>Faire le suivi de l’efficacité du traitement anti-tabagique</a:t>
            </a:r>
          </a:p>
          <a:p>
            <a:pPr lvl="1"/>
            <a:r>
              <a:rPr lang="fr-FR" dirty="0"/>
              <a:t>Faire le suivi de l’efficacité/tolérance/observance du traitement antidépresseur</a:t>
            </a:r>
          </a:p>
          <a:p>
            <a:pPr lvl="1"/>
            <a:r>
              <a:rPr lang="fr-FR" dirty="0"/>
              <a:t>Faire le suivi sur la fréquence d’utilisation du triptan; discuter de la possibilité d’avoir un traitement prophylactique</a:t>
            </a:r>
          </a:p>
          <a:p>
            <a:pPr lvl="1"/>
            <a:r>
              <a:rPr lang="fr-FR" dirty="0"/>
              <a:t>Etc.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45904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70CA1-3BE4-89E7-C242-46340EB6C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Signaux faibles à ne plus ignorer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B4D78-98A4-DBD6-7CDE-611687535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Variations subtiles</a:t>
            </a:r>
          </a:p>
          <a:p>
            <a:r>
              <a:rPr lang="fr-FR" dirty="0"/>
              <a:t>Changements comportementaux</a:t>
            </a:r>
          </a:p>
          <a:p>
            <a:r>
              <a:rPr lang="fr-FR" dirty="0"/>
              <a:t>Incohérences thérapeutiques</a:t>
            </a:r>
          </a:p>
          <a:p>
            <a:r>
              <a:rPr lang="fr-FR" dirty="0"/>
              <a:t>Non-dits du patient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28556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34A6C-7023-15E0-CAF9-72ED625EB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A861E-B469-95B2-02B6-130D215AF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265" y="2448576"/>
            <a:ext cx="6619243" cy="978379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Les opportunités de prise en charge</a:t>
            </a:r>
            <a:endParaRPr lang="fr-FR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0269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93A86C-B40B-6463-7516-864A8361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8CD42C-2E98-437C-AF0D-ADB770381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AA7B5C7-7348-4EFC-BEE4-5AA469D57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2C18AA-31B4-FD2A-CF78-CABD501B7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5" y="973669"/>
            <a:ext cx="6619244" cy="706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200" b="1">
                <a:solidFill>
                  <a:srgbClr val="FFFFFF"/>
                </a:solidFill>
              </a:rPr>
              <a:t>Champs thérapeutiques officiellement admissibles (règles 32–33)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6BBD40-26F7-4779-A7E1-17EADF3488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90A8FF-7CBF-442B-38C0-FE48B29093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728916"/>
              </p:ext>
            </p:extLst>
          </p:nvPr>
        </p:nvGraphicFramePr>
        <p:xfrm>
          <a:off x="965200" y="2324100"/>
          <a:ext cx="7219037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6017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d7abf9359a_1_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 	 	 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rPr lang="en-US" sz="4000" b="1" dirty="0" err="1">
                <a:solidFill>
                  <a:srgbClr val="464648"/>
                </a:solidFill>
                <a:highlight>
                  <a:srgbClr val="FFFFFF"/>
                </a:highlight>
              </a:rPr>
              <a:t>Objectifs</a:t>
            </a:r>
            <a:r>
              <a:rPr lang="en-US" sz="4000" b="1" dirty="0">
                <a:solidFill>
                  <a:srgbClr val="464648"/>
                </a:solidFill>
                <a:highlight>
                  <a:srgbClr val="FFFFFF"/>
                </a:highlight>
              </a:rPr>
              <a:t> </a:t>
            </a:r>
            <a:r>
              <a:rPr lang="en-US" sz="4000" b="1" dirty="0" err="1">
                <a:solidFill>
                  <a:srgbClr val="464648"/>
                </a:solidFill>
                <a:highlight>
                  <a:srgbClr val="FFFFFF"/>
                </a:highlight>
              </a:rPr>
              <a:t>d’apprentissage</a:t>
            </a:r>
            <a:r>
              <a:rPr lang="en-US" sz="4000" b="1" dirty="0">
                <a:solidFill>
                  <a:srgbClr val="464648"/>
                </a:solidFill>
                <a:highlight>
                  <a:srgbClr val="FFFFFF"/>
                </a:highlight>
              </a:rPr>
              <a:t> </a:t>
            </a:r>
            <a:endParaRPr sz="4000" b="1" dirty="0">
              <a:solidFill>
                <a:srgbClr val="464648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			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	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g2d7abf9359a_1_18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fr-FR" dirty="0">
                <a:latin typeface="+mj-lt"/>
                <a:cs typeface="Arial" panose="020B0604020202020204" pitchFamily="34" charset="0"/>
              </a:rPr>
              <a:t>Approfondir le </a:t>
            </a:r>
            <a:r>
              <a:rPr lang="fr-FR" b="1" dirty="0">
                <a:latin typeface="+mj-lt"/>
                <a:cs typeface="Arial" panose="020B0604020202020204" pitchFamily="34" charset="0"/>
              </a:rPr>
              <a:t>rôle clinique du pharmacien</a:t>
            </a:r>
            <a:r>
              <a:rPr lang="fr-FR" dirty="0">
                <a:latin typeface="+mj-lt"/>
                <a:cs typeface="Arial" panose="020B0604020202020204" pitchFamily="34" charset="0"/>
              </a:rPr>
              <a:t> en soins chroniques</a:t>
            </a:r>
          </a:p>
          <a:p>
            <a:r>
              <a:rPr lang="fr-FR" dirty="0">
                <a:latin typeface="+mj-lt"/>
                <a:cs typeface="Arial" panose="020B0604020202020204" pitchFamily="34" charset="0"/>
              </a:rPr>
              <a:t>Identifier les </a:t>
            </a:r>
            <a:r>
              <a:rPr lang="fr-FR" b="1" dirty="0">
                <a:latin typeface="+mj-lt"/>
                <a:cs typeface="Arial" panose="020B0604020202020204" pitchFamily="34" charset="0"/>
              </a:rPr>
              <a:t>leviers d’autonomie</a:t>
            </a:r>
            <a:r>
              <a:rPr lang="fr-FR" dirty="0">
                <a:latin typeface="+mj-lt"/>
                <a:cs typeface="Arial" panose="020B0604020202020204" pitchFamily="34" charset="0"/>
              </a:rPr>
              <a:t> et les </a:t>
            </a:r>
            <a:r>
              <a:rPr lang="fr-FR" b="1" dirty="0">
                <a:latin typeface="+mj-lt"/>
                <a:cs typeface="Arial" panose="020B0604020202020204" pitchFamily="34" charset="0"/>
              </a:rPr>
              <a:t>zones d’impact clinique</a:t>
            </a:r>
            <a:endParaRPr lang="fr-FR" dirty="0">
              <a:latin typeface="+mj-lt"/>
              <a:cs typeface="Arial" panose="020B0604020202020204" pitchFamily="34" charset="0"/>
            </a:endParaRPr>
          </a:p>
          <a:p>
            <a:r>
              <a:rPr lang="fr-FR" dirty="0">
                <a:latin typeface="+mj-lt"/>
                <a:cs typeface="Arial" panose="020B0604020202020204" pitchFamily="34" charset="0"/>
              </a:rPr>
              <a:t>Structurer et optimiser les </a:t>
            </a:r>
            <a:r>
              <a:rPr lang="fr-FR" b="1" dirty="0">
                <a:latin typeface="+mj-lt"/>
                <a:cs typeface="Arial" panose="020B0604020202020204" pitchFamily="34" charset="0"/>
              </a:rPr>
              <a:t>suivis cliniques</a:t>
            </a:r>
            <a:endParaRPr lang="fr-FR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283C60-7D3F-4B74-721F-BCCCE724A83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FR" dirty="0"/>
              <a:t>Intervenir de façon </a:t>
            </a:r>
            <a:r>
              <a:rPr lang="fr-FR" b="1" dirty="0"/>
              <a:t>proactive</a:t>
            </a:r>
            <a:endParaRPr lang="fr-FR" dirty="0"/>
          </a:p>
          <a:p>
            <a:r>
              <a:rPr lang="fr-FR" dirty="0"/>
              <a:t>Renforcer la </a:t>
            </a:r>
            <a:r>
              <a:rPr lang="fr-FR" b="1" dirty="0"/>
              <a:t>collaboration interprofessionnelle</a:t>
            </a:r>
            <a:r>
              <a:rPr lang="fr-FR" dirty="0"/>
              <a:t> et le </a:t>
            </a:r>
            <a:r>
              <a:rPr lang="fr-FR" b="1" dirty="0"/>
              <a:t>jugement clinique</a:t>
            </a:r>
            <a:endParaRPr lang="fr-FR" dirty="0"/>
          </a:p>
          <a:p>
            <a:r>
              <a:rPr lang="fr-FR" dirty="0"/>
              <a:t>Passer de la </a:t>
            </a:r>
            <a:r>
              <a:rPr lang="fr-FR" b="1" dirty="0"/>
              <a:t>décision à l’exécution</a:t>
            </a:r>
            <a:r>
              <a:rPr lang="fr-FR" dirty="0"/>
              <a:t> avec assurance</a:t>
            </a:r>
          </a:p>
          <a:p>
            <a:r>
              <a:rPr lang="fr-FR" dirty="0"/>
              <a:t>Mettre en place un </a:t>
            </a:r>
            <a:r>
              <a:rPr lang="fr-FR" b="1" dirty="0"/>
              <a:t>modèle durable de suivi</a:t>
            </a:r>
            <a:r>
              <a:rPr lang="fr-FR" dirty="0"/>
              <a:t> en pharmacie communautaire</a:t>
            </a:r>
          </a:p>
          <a:p>
            <a:endParaRPr lang="en-CA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3817F-855D-703B-94E9-067F2558F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2FF1C-5283-AAA4-6BA3-499B7A26D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Migraine – Opportunités de prise en charge structurée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EB04B-410D-E672-50DB-45ACC7BD6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Patients cibles</a:t>
            </a:r>
          </a:p>
          <a:p>
            <a:r>
              <a:rPr lang="fr-FR" dirty="0"/>
              <a:t>≥ </a:t>
            </a:r>
            <a:r>
              <a:rPr lang="fr-FR" b="1" dirty="0"/>
              <a:t>4 jours de migraine/mois</a:t>
            </a:r>
            <a:r>
              <a:rPr lang="fr-FR" dirty="0"/>
              <a:t> (épisodique fréquente)</a:t>
            </a:r>
          </a:p>
          <a:p>
            <a:r>
              <a:rPr lang="fr-FR" b="1" dirty="0"/>
              <a:t>Migraine chronique</a:t>
            </a:r>
            <a:r>
              <a:rPr lang="fr-FR" dirty="0"/>
              <a:t> (≥15 jours céphalées/mois)</a:t>
            </a:r>
          </a:p>
          <a:p>
            <a:r>
              <a:rPr lang="fr-FR" dirty="0"/>
              <a:t>Triptans inefficaces ou mal tolérés</a:t>
            </a:r>
          </a:p>
          <a:p>
            <a:r>
              <a:rPr lang="fr-FR" dirty="0"/>
              <a:t>Risque d’abus médicamenteux</a:t>
            </a:r>
          </a:p>
          <a:p>
            <a:r>
              <a:rPr lang="fr-FR" dirty="0"/>
              <a:t>Impact fonctionnel important (travail, qualité de vie)</a:t>
            </a:r>
          </a:p>
          <a:p>
            <a:r>
              <a:rPr lang="fr-FR" dirty="0"/>
              <a:t>Demande explicite du patient</a:t>
            </a:r>
          </a:p>
        </p:txBody>
      </p:sp>
    </p:spTree>
    <p:extLst>
      <p:ext uri="{BB962C8B-B14F-4D97-AF65-F5344CB8AC3E}">
        <p14:creationId xmlns:p14="http://schemas.microsoft.com/office/powerpoint/2010/main" val="20259970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C16ED-06B3-37D7-33E3-2238887E9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C152D-293C-4AF9-CBD1-AF2A30AC0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Actes de prise en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75141-9B3C-B1E3-A4CF-BD99B0896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Rencontre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initiale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de PEC migraine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Anamnèse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complète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Validation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critères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prophylaxie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Mise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en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place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d’outils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(Migraine Buddy, journal)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Rencontres de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suivi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(max 2/an)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Évaluation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efficacité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/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tolérance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Ajustements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posologiques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Réévaluation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des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cibles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7723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54D11F-4C2F-422F-7E4D-C3D2160DE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3EF4D6-026A-4D52-B916-967329EE3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587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DB4846F-6AA5-4DB3-9581-D95F22BD5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6368213" y="1797517"/>
            <a:ext cx="2474555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54EC22E-2292-4292-A80B-E81DF64BF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80041"/>
            <a:ext cx="9144000" cy="5077959"/>
          </a:xfrm>
          <a:custGeom>
            <a:avLst/>
            <a:gdLst>
              <a:gd name="connsiteX0" fmla="*/ 12192000 w 12192000"/>
              <a:gd name="connsiteY0" fmla="*/ 0 h 5077959"/>
              <a:gd name="connsiteX1" fmla="*/ 12192000 w 12192000"/>
              <a:gd name="connsiteY1" fmla="*/ 1972152 h 5077959"/>
              <a:gd name="connsiteX2" fmla="*/ 12192000 w 12192000"/>
              <a:gd name="connsiteY2" fmla="*/ 2361342 h 5077959"/>
              <a:gd name="connsiteX3" fmla="*/ 12192000 w 12192000"/>
              <a:gd name="connsiteY3" fmla="*/ 5077959 h 5077959"/>
              <a:gd name="connsiteX4" fmla="*/ 0 w 12192000"/>
              <a:gd name="connsiteY4" fmla="*/ 5077959 h 5077959"/>
              <a:gd name="connsiteX5" fmla="*/ 0 w 12192000"/>
              <a:gd name="connsiteY5" fmla="*/ 2361342 h 5077959"/>
              <a:gd name="connsiteX6" fmla="*/ 0 w 12192000"/>
              <a:gd name="connsiteY6" fmla="*/ 1972152 h 5077959"/>
              <a:gd name="connsiteX7" fmla="*/ 0 w 12192000"/>
              <a:gd name="connsiteY7" fmla="*/ 12515 h 5077959"/>
              <a:gd name="connsiteX8" fmla="*/ 108623 w 12192000"/>
              <a:gd name="connsiteY8" fmla="*/ 29540 h 5077959"/>
              <a:gd name="connsiteX9" fmla="*/ 300195 w 12192000"/>
              <a:gd name="connsiteY9" fmla="*/ 56163 h 5077959"/>
              <a:gd name="connsiteX10" fmla="*/ 527528 w 12192000"/>
              <a:gd name="connsiteY10" fmla="*/ 88041 h 5077959"/>
              <a:gd name="connsiteX11" fmla="*/ 779127 w 12192000"/>
              <a:gd name="connsiteY11" fmla="*/ 121671 h 5077959"/>
              <a:gd name="connsiteX12" fmla="*/ 1062654 w 12192000"/>
              <a:gd name="connsiteY12" fmla="*/ 157052 h 5077959"/>
              <a:gd name="connsiteX13" fmla="*/ 1371726 w 12192000"/>
              <a:gd name="connsiteY13" fmla="*/ 194535 h 5077959"/>
              <a:gd name="connsiteX14" fmla="*/ 1707616 w 12192000"/>
              <a:gd name="connsiteY14" fmla="*/ 232018 h 5077959"/>
              <a:gd name="connsiteX15" fmla="*/ 2065219 w 12192000"/>
              <a:gd name="connsiteY15" fmla="*/ 270201 h 5077959"/>
              <a:gd name="connsiteX16" fmla="*/ 2450918 w 12192000"/>
              <a:gd name="connsiteY16" fmla="*/ 305583 h 5077959"/>
              <a:gd name="connsiteX17" fmla="*/ 2854496 w 12192000"/>
              <a:gd name="connsiteY17" fmla="*/ 339562 h 5077959"/>
              <a:gd name="connsiteX18" fmla="*/ 3281065 w 12192000"/>
              <a:gd name="connsiteY18" fmla="*/ 370390 h 5077959"/>
              <a:gd name="connsiteX19" fmla="*/ 3725514 w 12192000"/>
              <a:gd name="connsiteY19" fmla="*/ 399815 h 5077959"/>
              <a:gd name="connsiteX20" fmla="*/ 4189119 w 12192000"/>
              <a:gd name="connsiteY20" fmla="*/ 427490 h 5077959"/>
              <a:gd name="connsiteX21" fmla="*/ 4426671 w 12192000"/>
              <a:gd name="connsiteY21" fmla="*/ 437298 h 5077959"/>
              <a:gd name="connsiteX22" fmla="*/ 4669330 w 12192000"/>
              <a:gd name="connsiteY22" fmla="*/ 448158 h 5077959"/>
              <a:gd name="connsiteX23" fmla="*/ 4915819 w 12192000"/>
              <a:gd name="connsiteY23" fmla="*/ 458317 h 5077959"/>
              <a:gd name="connsiteX24" fmla="*/ 5163586 w 12192000"/>
              <a:gd name="connsiteY24" fmla="*/ 464973 h 5077959"/>
              <a:gd name="connsiteX25" fmla="*/ 5416461 w 12192000"/>
              <a:gd name="connsiteY25" fmla="*/ 470928 h 5077959"/>
              <a:gd name="connsiteX26" fmla="*/ 5671892 w 12192000"/>
              <a:gd name="connsiteY26" fmla="*/ 477234 h 5077959"/>
              <a:gd name="connsiteX27" fmla="*/ 5932430 w 12192000"/>
              <a:gd name="connsiteY27" fmla="*/ 481437 h 5077959"/>
              <a:gd name="connsiteX28" fmla="*/ 6195523 w 12192000"/>
              <a:gd name="connsiteY28" fmla="*/ 481437 h 5077959"/>
              <a:gd name="connsiteX29" fmla="*/ 6461170 w 12192000"/>
              <a:gd name="connsiteY29" fmla="*/ 483539 h 5077959"/>
              <a:gd name="connsiteX30" fmla="*/ 6729372 w 12192000"/>
              <a:gd name="connsiteY30" fmla="*/ 481437 h 5077959"/>
              <a:gd name="connsiteX31" fmla="*/ 7001406 w 12192000"/>
              <a:gd name="connsiteY31" fmla="*/ 477234 h 5077959"/>
              <a:gd name="connsiteX32" fmla="*/ 7273439 w 12192000"/>
              <a:gd name="connsiteY32" fmla="*/ 473380 h 5077959"/>
              <a:gd name="connsiteX33" fmla="*/ 7549303 w 12192000"/>
              <a:gd name="connsiteY33" fmla="*/ 464973 h 5077959"/>
              <a:gd name="connsiteX34" fmla="*/ 7827722 w 12192000"/>
              <a:gd name="connsiteY34" fmla="*/ 456215 h 5077959"/>
              <a:gd name="connsiteX35" fmla="*/ 8106140 w 12192000"/>
              <a:gd name="connsiteY35" fmla="*/ 446056 h 5077959"/>
              <a:gd name="connsiteX36" fmla="*/ 8387114 w 12192000"/>
              <a:gd name="connsiteY36" fmla="*/ 431694 h 5077959"/>
              <a:gd name="connsiteX37" fmla="*/ 8670640 w 12192000"/>
              <a:gd name="connsiteY37" fmla="*/ 414528 h 5077959"/>
              <a:gd name="connsiteX38" fmla="*/ 8955446 w 12192000"/>
              <a:gd name="connsiteY38" fmla="*/ 398064 h 5077959"/>
              <a:gd name="connsiteX39" fmla="*/ 9240250 w 12192000"/>
              <a:gd name="connsiteY39" fmla="*/ 377045 h 5077959"/>
              <a:gd name="connsiteX40" fmla="*/ 9528886 w 12192000"/>
              <a:gd name="connsiteY40" fmla="*/ 351823 h 5077959"/>
              <a:gd name="connsiteX41" fmla="*/ 9813691 w 12192000"/>
              <a:gd name="connsiteY41" fmla="*/ 326601 h 5077959"/>
              <a:gd name="connsiteX42" fmla="*/ 10103603 w 12192000"/>
              <a:gd name="connsiteY42" fmla="*/ 297525 h 5077959"/>
              <a:gd name="connsiteX43" fmla="*/ 10394794 w 12192000"/>
              <a:gd name="connsiteY43" fmla="*/ 265647 h 5077959"/>
              <a:gd name="connsiteX44" fmla="*/ 10682153 w 12192000"/>
              <a:gd name="connsiteY44" fmla="*/ 232018 h 5077959"/>
              <a:gd name="connsiteX45" fmla="*/ 10973344 w 12192000"/>
              <a:gd name="connsiteY45" fmla="*/ 192783 h 5077959"/>
              <a:gd name="connsiteX46" fmla="*/ 11263257 w 12192000"/>
              <a:gd name="connsiteY46" fmla="*/ 150746 h 5077959"/>
              <a:gd name="connsiteX47" fmla="*/ 11554448 w 12192000"/>
              <a:gd name="connsiteY47" fmla="*/ 109060 h 5077959"/>
              <a:gd name="connsiteX48" fmla="*/ 11844360 w 12192000"/>
              <a:gd name="connsiteY48" fmla="*/ 60367 h 5077959"/>
              <a:gd name="connsiteX49" fmla="*/ 12132996 w 12192000"/>
              <a:gd name="connsiteY49" fmla="*/ 10623 h 5077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192000" h="5077959">
                <a:moveTo>
                  <a:pt x="12192000" y="0"/>
                </a:moveTo>
                <a:lnTo>
                  <a:pt x="12192000" y="1972152"/>
                </a:lnTo>
                <a:lnTo>
                  <a:pt x="12192000" y="2361342"/>
                </a:lnTo>
                <a:lnTo>
                  <a:pt x="12192000" y="5077959"/>
                </a:lnTo>
                <a:lnTo>
                  <a:pt x="0" y="5077959"/>
                </a:lnTo>
                <a:lnTo>
                  <a:pt x="0" y="2361342"/>
                </a:lnTo>
                <a:lnTo>
                  <a:pt x="0" y="1972152"/>
                </a:lnTo>
                <a:lnTo>
                  <a:pt x="0" y="12515"/>
                </a:lnTo>
                <a:lnTo>
                  <a:pt x="108623" y="29540"/>
                </a:lnTo>
                <a:lnTo>
                  <a:pt x="300195" y="56163"/>
                </a:lnTo>
                <a:lnTo>
                  <a:pt x="527528" y="88041"/>
                </a:lnTo>
                <a:lnTo>
                  <a:pt x="779127" y="121671"/>
                </a:lnTo>
                <a:lnTo>
                  <a:pt x="1062654" y="157052"/>
                </a:lnTo>
                <a:lnTo>
                  <a:pt x="1371726" y="194535"/>
                </a:lnTo>
                <a:lnTo>
                  <a:pt x="1707616" y="232018"/>
                </a:lnTo>
                <a:lnTo>
                  <a:pt x="2065219" y="270201"/>
                </a:lnTo>
                <a:lnTo>
                  <a:pt x="2450918" y="305583"/>
                </a:lnTo>
                <a:lnTo>
                  <a:pt x="2854496" y="339562"/>
                </a:lnTo>
                <a:lnTo>
                  <a:pt x="3281065" y="370390"/>
                </a:lnTo>
                <a:lnTo>
                  <a:pt x="3725514" y="399815"/>
                </a:lnTo>
                <a:lnTo>
                  <a:pt x="4189119" y="427490"/>
                </a:lnTo>
                <a:lnTo>
                  <a:pt x="4426671" y="437298"/>
                </a:lnTo>
                <a:lnTo>
                  <a:pt x="4669330" y="448158"/>
                </a:lnTo>
                <a:lnTo>
                  <a:pt x="4915819" y="458317"/>
                </a:lnTo>
                <a:lnTo>
                  <a:pt x="5163586" y="464973"/>
                </a:lnTo>
                <a:lnTo>
                  <a:pt x="5416461" y="470928"/>
                </a:lnTo>
                <a:lnTo>
                  <a:pt x="5671892" y="477234"/>
                </a:lnTo>
                <a:lnTo>
                  <a:pt x="5932430" y="481437"/>
                </a:lnTo>
                <a:lnTo>
                  <a:pt x="6195523" y="481437"/>
                </a:lnTo>
                <a:lnTo>
                  <a:pt x="6461170" y="483539"/>
                </a:lnTo>
                <a:lnTo>
                  <a:pt x="6729372" y="481437"/>
                </a:lnTo>
                <a:lnTo>
                  <a:pt x="7001406" y="477234"/>
                </a:lnTo>
                <a:lnTo>
                  <a:pt x="7273439" y="473380"/>
                </a:lnTo>
                <a:lnTo>
                  <a:pt x="7549303" y="464973"/>
                </a:lnTo>
                <a:lnTo>
                  <a:pt x="7827722" y="456215"/>
                </a:lnTo>
                <a:lnTo>
                  <a:pt x="8106140" y="446056"/>
                </a:lnTo>
                <a:lnTo>
                  <a:pt x="8387114" y="431694"/>
                </a:lnTo>
                <a:lnTo>
                  <a:pt x="8670640" y="414528"/>
                </a:lnTo>
                <a:lnTo>
                  <a:pt x="8955446" y="398064"/>
                </a:lnTo>
                <a:lnTo>
                  <a:pt x="9240250" y="377045"/>
                </a:lnTo>
                <a:lnTo>
                  <a:pt x="9528886" y="351823"/>
                </a:lnTo>
                <a:lnTo>
                  <a:pt x="9813691" y="326601"/>
                </a:lnTo>
                <a:lnTo>
                  <a:pt x="10103603" y="297525"/>
                </a:lnTo>
                <a:lnTo>
                  <a:pt x="10394794" y="265647"/>
                </a:lnTo>
                <a:lnTo>
                  <a:pt x="10682153" y="232018"/>
                </a:lnTo>
                <a:lnTo>
                  <a:pt x="10973344" y="192783"/>
                </a:lnTo>
                <a:lnTo>
                  <a:pt x="11263257" y="150746"/>
                </a:lnTo>
                <a:lnTo>
                  <a:pt x="11554448" y="109060"/>
                </a:lnTo>
                <a:lnTo>
                  <a:pt x="11844360" y="60367"/>
                </a:lnTo>
                <a:lnTo>
                  <a:pt x="12132996" y="106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2A2039-50D4-4D49-A79F-C82A1D913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C1C7165-8A3A-44EB-88D0-4EFA36A004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 useBgFill="1">
          <p:nvSpPr>
            <p:cNvPr id="19" name="Freeform 5">
              <a:extLst>
                <a:ext uri="{FF2B5EF4-FFF2-40B4-BE49-F238E27FC236}">
                  <a16:creationId xmlns:a16="http://schemas.microsoft.com/office/drawing/2014/main" id="{A1081473-BB93-49A4-B605-4E2053739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58F38B-8C57-C671-64B8-8D5109530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5" y="973669"/>
            <a:ext cx="6619244" cy="706964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Avis important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A0360EA-FF6C-63D1-4208-F70B255D61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15424" y="3163336"/>
            <a:ext cx="6313152" cy="3416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informations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présentées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dans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cette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formation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visent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à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soutenir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compréhension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l’entente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MSSS-AQPP.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En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cas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divergence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d’interprétation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les communications et documents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officiels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l’AQPP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doivent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être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considérés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comme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référence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646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8F72C8-E640-7A1E-9CCE-E41CDC6BE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1942938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4285059" y="402165"/>
            <a:ext cx="454143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915324" y="2958541"/>
            <a:ext cx="6053670" cy="940919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0037C5-6DB6-9AC8-7CB5-5D383FCEC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CA" sz="2700" b="1">
                <a:solidFill>
                  <a:srgbClr val="EBEBEB"/>
                </a:solidFill>
              </a:rPr>
              <a:t>Actes facturables associés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9A3E72F-AD35-F062-7785-DBA4929601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246261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4091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A0533-5D14-81EE-BE4F-3646A25E9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79D6C-83EB-A354-48DC-2DADC0001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Diabète – Opportunités de prise en charge proactive</a:t>
            </a:r>
            <a:endParaRPr lang="en-CA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9BEB259-A405-62C8-C3B2-629E34514F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66441" y="2489201"/>
          <a:ext cx="6345260" cy="3530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87344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E2831-338C-0D34-8E9F-A95D49A9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EE1BC-F423-2E6F-E720-4D41595F9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Actes de prise en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D1323-BB68-1A5A-6AB8-D09B672FD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Rencontre initiale PEC diabète</a:t>
            </a:r>
          </a:p>
          <a:p>
            <a:r>
              <a:rPr lang="fr-FR" dirty="0"/>
              <a:t>Plan thérapeutique (cibles, stratégie)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Rencontres de suivi</a:t>
            </a:r>
          </a:p>
          <a:p>
            <a:r>
              <a:rPr lang="fr-FR" dirty="0"/>
              <a:t>Ajustement médicamenteux (metformine, sulfonylurée, insuline)</a:t>
            </a:r>
          </a:p>
          <a:p>
            <a:r>
              <a:rPr lang="fr-FR" dirty="0"/>
              <a:t>Prescription de bilans sanguins</a:t>
            </a:r>
          </a:p>
        </p:txBody>
      </p:sp>
    </p:spTree>
    <p:extLst>
      <p:ext uri="{BB962C8B-B14F-4D97-AF65-F5344CB8AC3E}">
        <p14:creationId xmlns:p14="http://schemas.microsoft.com/office/powerpoint/2010/main" val="38430216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5CD4D-0430-69D0-2191-AC213A228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98CD42C-2E98-437C-AF0D-ADB770381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3AA7B5C7-7348-4EFC-BEE4-5AA469D57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DD3F27-959B-CA61-0A82-514EBB00B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5" y="973669"/>
            <a:ext cx="6619244" cy="706964"/>
          </a:xfrm>
        </p:spPr>
        <p:txBody>
          <a:bodyPr>
            <a:normAutofit/>
          </a:bodyPr>
          <a:lstStyle/>
          <a:p>
            <a:r>
              <a:rPr lang="en-CA" b="1">
                <a:solidFill>
                  <a:srgbClr val="FFFFFF"/>
                </a:solidFill>
              </a:rPr>
              <a:t>Actes facturables associés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6BBD40-26F7-4779-A7E1-17EADF3488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2D604C8-92CA-7D97-7C99-4EDE487020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854435"/>
              </p:ext>
            </p:extLst>
          </p:nvPr>
        </p:nvGraphicFramePr>
        <p:xfrm>
          <a:off x="965200" y="2324100"/>
          <a:ext cx="7219037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D06BD0E-FAD2-C3CC-934F-19745A5F643A}"/>
              </a:ext>
            </a:extLst>
          </p:cNvPr>
          <p:cNvSpPr txBox="1"/>
          <p:nvPr/>
        </p:nvSpPr>
        <p:spPr>
          <a:xfrm>
            <a:off x="394447" y="5561165"/>
            <a:ext cx="8289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👉 </a:t>
            </a:r>
            <a:r>
              <a:rPr lang="fr-FR" sz="1400" b="1" dirty="0"/>
              <a:t>Formule clé</a:t>
            </a:r>
            <a:r>
              <a:rPr lang="fr-FR" sz="1400" dirty="0"/>
              <a:t>: hors cible + consentement patient = PEC possible</a:t>
            </a:r>
            <a:r>
              <a:rPr lang="fr-FR" sz="1400" b="1" dirty="0"/>
              <a:t>, même sans demande MD.</a:t>
            </a:r>
          </a:p>
          <a:p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874319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150905-D892-312E-105B-F66A71A9A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63154" y="467397"/>
            <a:ext cx="521872" cy="5919116"/>
          </a:xfrm>
          <a:prstGeom prst="rect">
            <a:avLst/>
          </a:prstGeom>
          <a:solidFill>
            <a:srgbClr val="0D0D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75B8E7-75D1-131A-3271-CF8CB37DC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265" y="2448576"/>
            <a:ext cx="6619243" cy="978379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FFFFFF"/>
                </a:solidFill>
              </a:rPr>
              <a:t>Cas cliniques</a:t>
            </a:r>
          </a:p>
        </p:txBody>
      </p:sp>
    </p:spTree>
    <p:extLst>
      <p:ext uri="{BB962C8B-B14F-4D97-AF65-F5344CB8AC3E}">
        <p14:creationId xmlns:p14="http://schemas.microsoft.com/office/powerpoint/2010/main" val="3531191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E8CF7C5-117C-459C-9B4C-82B31795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191" y="0"/>
            <a:ext cx="9145191" cy="6858000"/>
            <a:chOff x="-1588" y="0"/>
            <a:chExt cx="12193588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4B3FB86-7EC1-4073-8317-D932BC571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6F02C3-73C4-4B91-B422-EAB2FACE6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E54839-92D5-4E97-B38E-24927FD44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8959A4D-BD4D-4664-AA21-132D65AFF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CB0910B-74A9-4D39-9741-5AD6A5A54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703AEDDF-85E0-4F20-B92E-3C244FB6BF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63E3532-1B0A-9D2C-7C30-E1263D1F3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23" y="629265"/>
            <a:ext cx="3664846" cy="1622322"/>
          </a:xfrm>
        </p:spPr>
        <p:txBody>
          <a:bodyPr>
            <a:normAutofit/>
          </a:bodyPr>
          <a:lstStyle/>
          <a:p>
            <a:r>
              <a:rPr lang="en-CA"/>
              <a:t>Cas clinique HTA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4B1A4-81F2-F7F5-0375-0249535F7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23" y="2418735"/>
            <a:ext cx="3664846" cy="38117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>
                <a:solidFill>
                  <a:schemeClr val="bg1"/>
                </a:solidFill>
              </a:rPr>
              <a:t>Situation</a:t>
            </a:r>
          </a:p>
          <a:p>
            <a:pPr marL="0" indent="0">
              <a:buNone/>
            </a:pPr>
            <a:r>
              <a:rPr lang="fr-FR">
                <a:solidFill>
                  <a:schemeClr val="bg1"/>
                </a:solidFill>
              </a:rPr>
              <a:t>Homme de 62 ans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Sous </a:t>
            </a:r>
            <a:r>
              <a:rPr lang="fr-FR" b="1">
                <a:solidFill>
                  <a:schemeClr val="bg1"/>
                </a:solidFill>
              </a:rPr>
              <a:t>périndopril 2 mg DIE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Vient pour un renouvellement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Mentionne des TA à domicile autour de </a:t>
            </a:r>
            <a:r>
              <a:rPr lang="fr-FR" b="1">
                <a:solidFill>
                  <a:schemeClr val="bg1"/>
                </a:solidFill>
              </a:rPr>
              <a:t>150/90 mmHg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A perdu son médecin de famille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BB2A6-F2E8-AA27-C0FA-AC779548C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224" y="645108"/>
            <a:ext cx="3728233" cy="558536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C9E16AD-C39A-45E0-9155-60C082A8D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82056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A54A8-5222-30C8-E9C6-D390CDB41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DCE8C-8DA7-3550-9397-FC7D62E7E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Cas </a:t>
            </a:r>
            <a:r>
              <a:rPr lang="en-CA" dirty="0" err="1"/>
              <a:t>clinique</a:t>
            </a:r>
            <a:r>
              <a:rPr lang="en-CA" dirty="0"/>
              <a:t> HTA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E8000-A337-05B7-7EB2-18044FF5C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Décision pharmacienne</a:t>
            </a:r>
          </a:p>
          <a:p>
            <a:pPr marL="0" indent="0">
              <a:buNone/>
            </a:pPr>
            <a:r>
              <a:rPr lang="fr-FR" dirty="0"/>
              <a:t>Proposition d’une </a:t>
            </a:r>
            <a:r>
              <a:rPr lang="fr-FR" b="1" dirty="0"/>
              <a:t>prise en charge HTA en pharmacie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Vérification des valeurs domicile et de l’observance</a:t>
            </a:r>
          </a:p>
          <a:p>
            <a:pPr marL="0" indent="0">
              <a:buNone/>
            </a:pPr>
            <a:r>
              <a:rPr lang="fr-FR" b="1" dirty="0"/>
              <a:t>Ajustement de la dose</a:t>
            </a:r>
            <a:r>
              <a:rPr lang="fr-FR" dirty="0"/>
              <a:t> de </a:t>
            </a:r>
            <a:r>
              <a:rPr lang="fr-FR" dirty="0" err="1"/>
              <a:t>périndopril</a:t>
            </a:r>
            <a:r>
              <a:rPr lang="fr-FR" dirty="0"/>
              <a:t> pour atteindre la cible</a:t>
            </a:r>
          </a:p>
          <a:p>
            <a:pPr marL="0" indent="0">
              <a:buNone/>
            </a:pPr>
            <a:r>
              <a:rPr lang="fr-FR" dirty="0"/>
              <a:t>Prescription d’un </a:t>
            </a:r>
            <a:r>
              <a:rPr lang="fr-FR" b="1" dirty="0"/>
              <a:t>bilan sanguin de suivi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Planification d’un suivi</a:t>
            </a:r>
          </a:p>
        </p:txBody>
      </p:sp>
    </p:spTree>
    <p:extLst>
      <p:ext uri="{BB962C8B-B14F-4D97-AF65-F5344CB8AC3E}">
        <p14:creationId xmlns:p14="http://schemas.microsoft.com/office/powerpoint/2010/main" val="2085319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8CD42C-2E98-437C-AF0D-ADB770381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AA7B5C7-7348-4EFC-BEE4-5AA469D57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973669"/>
            <a:ext cx="6619244" cy="706964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Pourquoi cette conférence 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6BBD40-26F7-4779-A7E1-17EADF3488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3C57FA1-6F3D-CA55-D42D-7A4E445D46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424065"/>
              </p:ext>
            </p:extLst>
          </p:nvPr>
        </p:nvGraphicFramePr>
        <p:xfrm>
          <a:off x="965200" y="2324100"/>
          <a:ext cx="7219037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49D20-BFE3-DCE4-A207-D52211389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9D027-E0CC-E45F-F920-A92F4BF99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Cas </a:t>
            </a:r>
            <a:r>
              <a:rPr lang="en-CA" dirty="0" err="1"/>
              <a:t>clinique</a:t>
            </a:r>
            <a:r>
              <a:rPr lang="en-CA" dirty="0"/>
              <a:t> HTA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036E6-A98B-06DC-5CC5-CADAC2E92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Impact clinique</a:t>
            </a:r>
          </a:p>
          <a:p>
            <a:pPr marL="0" indent="0">
              <a:buNone/>
            </a:pPr>
            <a:r>
              <a:rPr lang="fr-FR" dirty="0"/>
              <a:t>TA mieux contrôlée</a:t>
            </a:r>
          </a:p>
          <a:p>
            <a:pPr marL="0" indent="0">
              <a:buNone/>
            </a:pPr>
            <a:r>
              <a:rPr lang="fr-FR" dirty="0"/>
              <a:t>Patient rassuré malgré l’absence de médecin</a:t>
            </a:r>
          </a:p>
          <a:p>
            <a:pPr marL="0" indent="0">
              <a:buNone/>
            </a:pPr>
            <a:r>
              <a:rPr lang="fr-FR" dirty="0"/>
              <a:t>Évitement d’un délai de prise en charge</a:t>
            </a:r>
          </a:p>
          <a:p>
            <a:pPr marL="0" indent="0">
              <a:buNone/>
            </a:pPr>
            <a:r>
              <a:rPr lang="fr-FR" dirty="0"/>
              <a:t>Suivi structuré sans passage inutile à l’urgence</a:t>
            </a:r>
          </a:p>
        </p:txBody>
      </p:sp>
    </p:spTree>
    <p:extLst>
      <p:ext uri="{BB962C8B-B14F-4D97-AF65-F5344CB8AC3E}">
        <p14:creationId xmlns:p14="http://schemas.microsoft.com/office/powerpoint/2010/main" val="35699195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E5E36F-74E0-8B24-0E31-73C3C3CC0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E8CF7C5-117C-459C-9B4C-82B31795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191" y="0"/>
            <a:ext cx="9145191" cy="6858000"/>
            <a:chOff x="-1588" y="0"/>
            <a:chExt cx="12193588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B3FB86-7EC1-4073-8317-D932BC571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46F02C3-73C4-4B91-B422-EAB2FACE6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3E54839-92D5-4E97-B38E-24927FD44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959A4D-BD4D-4664-AA21-132D65AFF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ECB0910B-74A9-4D39-9741-5AD6A5A54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703AEDDF-85E0-4F20-B92E-3C244FB6BF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E2FFB46-DC24-C2B2-934E-740BB2FDB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23" y="629265"/>
            <a:ext cx="3664846" cy="1622322"/>
          </a:xfrm>
        </p:spPr>
        <p:txBody>
          <a:bodyPr>
            <a:normAutofit/>
          </a:bodyPr>
          <a:lstStyle/>
          <a:p>
            <a:r>
              <a:rPr lang="en-CA" dirty="0"/>
              <a:t>Cas </a:t>
            </a:r>
            <a:r>
              <a:rPr lang="en-CA" dirty="0" err="1"/>
              <a:t>clinique</a:t>
            </a:r>
            <a:r>
              <a:rPr lang="en-CA" dirty="0"/>
              <a:t> </a:t>
            </a:r>
            <a:r>
              <a:rPr lang="en-CA" dirty="0" err="1"/>
              <a:t>diabète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A82D1-F406-0278-DEF0-7A0CF65AA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23" y="2418735"/>
            <a:ext cx="3664846" cy="38117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>
                <a:solidFill>
                  <a:schemeClr val="bg1"/>
                </a:solidFill>
              </a:rPr>
              <a:t>Situation</a:t>
            </a:r>
          </a:p>
          <a:p>
            <a:pPr marL="0" indent="0">
              <a:buNone/>
            </a:pPr>
            <a:r>
              <a:rPr lang="fr-FR">
                <a:solidFill>
                  <a:schemeClr val="bg1"/>
                </a:solidFill>
              </a:rPr>
              <a:t>Patiente diabétique de type 2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Sous </a:t>
            </a:r>
            <a:r>
              <a:rPr lang="fr-FR" b="1">
                <a:solidFill>
                  <a:schemeClr val="bg1"/>
                </a:solidFill>
              </a:rPr>
              <a:t>metformine 500 mg BID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Se plaint de </a:t>
            </a:r>
            <a:r>
              <a:rPr lang="fr-FR" b="1">
                <a:solidFill>
                  <a:schemeClr val="bg1"/>
                </a:solidFill>
              </a:rPr>
              <a:t>diarrhée et nausées persistantes</a:t>
            </a:r>
            <a:r>
              <a:rPr lang="fr-FR">
                <a:solidFill>
                  <a:schemeClr val="bg1"/>
                </a:solidFill>
              </a:rPr>
              <a:t> depuis l’initiation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Glycémies encore hors cible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99B542-4FA2-EED6-AEC2-16DF7CAF3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29265"/>
            <a:ext cx="3728233" cy="558536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C9E16AD-C39A-45E0-9155-60C082A8D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22516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319922-9DBB-350E-0672-5960F0BB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9E30886-05F9-4600-87C6-A496E2500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191" y="0"/>
            <a:ext cx="9145191" cy="6861555"/>
            <a:chOff x="-1588" y="0"/>
            <a:chExt cx="12193588" cy="686155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6E3D100-B353-443A-A394-8F226FEE7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D04B277-A9C3-4AA1-A0A0-C6D9B50C8E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0911518-8CE1-4410-806E-3CD2DE1C55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9A3DC92-72B1-41C6-A069-B27430DA3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248621D-BAC3-4AD3-8A23-B6328BDDA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5E8E1843-4729-4C56-A855-B13ECCBDE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C877DF2C-ED50-4DF6-9732-7A6201BC1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0BE473F5-80D8-4045-AED0-28266B6C8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E206966-14E2-95BF-3170-C61452B58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565" y="1130603"/>
            <a:ext cx="2506831" cy="4596794"/>
          </a:xfrm>
        </p:spPr>
        <p:txBody>
          <a:bodyPr anchor="ctr">
            <a:normAutofit/>
          </a:bodyPr>
          <a:lstStyle/>
          <a:p>
            <a:r>
              <a:rPr lang="en-CA" sz="2800">
                <a:solidFill>
                  <a:srgbClr val="EBEBEB"/>
                </a:solidFill>
              </a:rPr>
              <a:t>Cas clinique diabète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23D42-A93D-C6F6-623D-B48DCF2D5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7557" y="437513"/>
            <a:ext cx="4126961" cy="595432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1700" b="1"/>
              <a:t>Décision pharmacienne</a:t>
            </a:r>
          </a:p>
          <a:p>
            <a:pPr marL="0" indent="0">
              <a:buNone/>
            </a:pPr>
            <a:r>
              <a:rPr lang="fr-FR" sz="1700"/>
              <a:t>Analyse du lien temporalité ↔ metformine</a:t>
            </a:r>
          </a:p>
          <a:p>
            <a:pPr marL="0" indent="0">
              <a:buNone/>
            </a:pPr>
            <a:r>
              <a:rPr lang="fr-FR" sz="1700" b="1"/>
              <a:t>Ajustement de dose</a:t>
            </a:r>
            <a:r>
              <a:rPr lang="fr-FR" sz="1700"/>
              <a:t> à 250 mg BID temporairement</a:t>
            </a:r>
          </a:p>
          <a:p>
            <a:pPr marL="0" indent="0">
              <a:buNone/>
            </a:pPr>
            <a:r>
              <a:rPr lang="fr-FR" sz="1700"/>
              <a:t>Plan de </a:t>
            </a:r>
            <a:r>
              <a:rPr lang="fr-FR" sz="1700" b="1"/>
              <a:t>retitration progressive</a:t>
            </a:r>
            <a:r>
              <a:rPr lang="fr-FR" sz="1700"/>
              <a:t> si tolérance améliorée</a:t>
            </a:r>
          </a:p>
          <a:p>
            <a:pPr marL="0" indent="0">
              <a:buNone/>
            </a:pPr>
            <a:r>
              <a:rPr lang="fr-FR" sz="1700"/>
              <a:t>Éducation sur la prise avec les repas</a:t>
            </a:r>
          </a:p>
          <a:p>
            <a:pPr marL="0" indent="0">
              <a:buNone/>
            </a:pPr>
            <a:r>
              <a:rPr lang="fr-FR" sz="1700"/>
              <a:t>Maintien de l’objectif glycémique</a:t>
            </a:r>
          </a:p>
        </p:txBody>
      </p:sp>
    </p:spTree>
    <p:extLst>
      <p:ext uri="{BB962C8B-B14F-4D97-AF65-F5344CB8AC3E}">
        <p14:creationId xmlns:p14="http://schemas.microsoft.com/office/powerpoint/2010/main" val="8319278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97A40-FEF0-6DDD-07B9-5FAFF6220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D80E1-58D6-C5C1-A1B5-0764193E7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Cas </a:t>
            </a:r>
            <a:r>
              <a:rPr lang="en-CA" dirty="0" err="1"/>
              <a:t>clinique</a:t>
            </a:r>
            <a:r>
              <a:rPr lang="en-CA" dirty="0"/>
              <a:t> </a:t>
            </a:r>
            <a:r>
              <a:rPr lang="en-CA" dirty="0" err="1"/>
              <a:t>diabète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F7F1E-1E70-D71B-A4CC-2DD57342A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Impact clinique</a:t>
            </a:r>
          </a:p>
          <a:p>
            <a:pPr marL="0" indent="0">
              <a:buNone/>
            </a:pPr>
            <a:r>
              <a:rPr lang="fr-FR" dirty="0"/>
              <a:t>Amélioration marquée de la tolérance</a:t>
            </a:r>
          </a:p>
          <a:p>
            <a:pPr marL="0" indent="0">
              <a:buNone/>
            </a:pPr>
            <a:r>
              <a:rPr lang="fr-FR" dirty="0"/>
              <a:t>Meilleure adhésion au traitement</a:t>
            </a:r>
          </a:p>
          <a:p>
            <a:pPr marL="0" indent="0">
              <a:buNone/>
            </a:pPr>
            <a:r>
              <a:rPr lang="fr-FR" dirty="0"/>
              <a:t>Évitement d’un arrêt inutile de la metformine</a:t>
            </a:r>
          </a:p>
          <a:p>
            <a:pPr marL="0" indent="0">
              <a:buNone/>
            </a:pPr>
            <a:r>
              <a:rPr lang="fr-FR" dirty="0"/>
              <a:t>Progression vers l’atteinte des cibles glycémiques</a:t>
            </a:r>
          </a:p>
        </p:txBody>
      </p:sp>
    </p:spTree>
    <p:extLst>
      <p:ext uri="{BB962C8B-B14F-4D97-AF65-F5344CB8AC3E}">
        <p14:creationId xmlns:p14="http://schemas.microsoft.com/office/powerpoint/2010/main" val="20046414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58C500-211B-1D46-1B84-2D4D2469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4E8CF7C5-117C-459C-9B4C-82B31795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191" y="0"/>
            <a:ext cx="9145191" cy="6858000"/>
            <a:chOff x="-1588" y="0"/>
            <a:chExt cx="12193588" cy="685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4B3FB86-7EC1-4073-8317-D932BC571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46F02C3-73C4-4B91-B422-EAB2FACE6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3E54839-92D5-4E97-B38E-24927FD44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18959A4D-BD4D-4664-AA21-132D65AFF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ECB0910B-74A9-4D39-9741-5AD6A5A54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703AEDDF-85E0-4F20-B92E-3C244FB6BF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11A1806-31A3-A479-4AAD-B6740B09A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23" y="629265"/>
            <a:ext cx="3664846" cy="1622322"/>
          </a:xfrm>
        </p:spPr>
        <p:txBody>
          <a:bodyPr>
            <a:normAutofit/>
          </a:bodyPr>
          <a:lstStyle/>
          <a:p>
            <a:r>
              <a:rPr lang="fr-FR"/>
              <a:t>Cas clinique Santé mentale (anxiété)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EA0FE-6635-A323-D160-2E1A28BF9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23" y="2418735"/>
            <a:ext cx="3664846" cy="38117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>
                <a:solidFill>
                  <a:schemeClr val="bg1"/>
                </a:solidFill>
              </a:rPr>
              <a:t>Situation</a:t>
            </a:r>
          </a:p>
          <a:p>
            <a:pPr marL="0" indent="0">
              <a:buNone/>
            </a:pPr>
            <a:r>
              <a:rPr lang="fr-FR">
                <a:solidFill>
                  <a:schemeClr val="bg1"/>
                </a:solidFill>
              </a:rPr>
              <a:t>Femme de 38 ans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Sous </a:t>
            </a:r>
            <a:r>
              <a:rPr lang="fr-FR" b="1">
                <a:solidFill>
                  <a:schemeClr val="bg1"/>
                </a:solidFill>
              </a:rPr>
              <a:t>citalopram 20 mg DIE</a:t>
            </a:r>
            <a:r>
              <a:rPr lang="fr-FR">
                <a:solidFill>
                  <a:schemeClr val="bg1"/>
                </a:solidFill>
              </a:rPr>
              <a:t> depuis 6 semaines pour anxiété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Anxiété partiellement améliorée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Se plaint de </a:t>
            </a:r>
            <a:r>
              <a:rPr lang="fr-FR" b="1">
                <a:solidFill>
                  <a:schemeClr val="bg1"/>
                </a:solidFill>
              </a:rPr>
              <a:t>fatigue et baisse de motivation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Observance adéquate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BF4E34-3ED2-5217-7BCE-64E8B61AE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851" y="636315"/>
            <a:ext cx="3728233" cy="558536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C9E16AD-C39A-45E0-9155-60C082A8D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59080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9252D-AF06-EA04-8D65-D610042B1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ADCCC-D9EC-8DD6-4176-BCE94E4E0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Santé mentale (anxiété)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A5D82-D5B0-4EC0-DCF8-8CC9110B1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Décision pharmacienne</a:t>
            </a:r>
          </a:p>
          <a:p>
            <a:pPr marL="0" indent="0">
              <a:buNone/>
            </a:pPr>
            <a:r>
              <a:rPr lang="fr-FR" dirty="0"/>
              <a:t>Évaluation de la réponse partielle et de la tolérance</a:t>
            </a:r>
          </a:p>
          <a:p>
            <a:pPr marL="0" indent="0">
              <a:buNone/>
            </a:pPr>
            <a:r>
              <a:rPr lang="fr-FR" dirty="0"/>
              <a:t>Discussion bénéfices / effets indésirables</a:t>
            </a:r>
          </a:p>
          <a:p>
            <a:pPr marL="0" indent="0">
              <a:buNone/>
            </a:pPr>
            <a:r>
              <a:rPr lang="fr-FR" b="1" dirty="0"/>
              <a:t>Ajustement de la dose</a:t>
            </a:r>
            <a:r>
              <a:rPr lang="fr-FR" dirty="0"/>
              <a:t> à 30 mg DIE</a:t>
            </a:r>
          </a:p>
          <a:p>
            <a:pPr marL="0" indent="0">
              <a:buNone/>
            </a:pPr>
            <a:r>
              <a:rPr lang="fr-FR" dirty="0"/>
              <a:t>Éducation sur le délai d’effet et la surveillance</a:t>
            </a:r>
          </a:p>
          <a:p>
            <a:pPr marL="0" indent="0">
              <a:buNone/>
            </a:pPr>
            <a:r>
              <a:rPr lang="fr-FR" dirty="0"/>
              <a:t>Planification d’un suivi</a:t>
            </a:r>
          </a:p>
        </p:txBody>
      </p:sp>
    </p:spTree>
    <p:extLst>
      <p:ext uri="{BB962C8B-B14F-4D97-AF65-F5344CB8AC3E}">
        <p14:creationId xmlns:p14="http://schemas.microsoft.com/office/powerpoint/2010/main" val="34360528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92FC2-69D2-140A-96E5-8C871D91B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B37B0-79B2-B78C-01B0-A6C3DE667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Santé mentale (anxiété)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9784B-96CD-9844-F087-E48C2B158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Impact clinique</a:t>
            </a:r>
          </a:p>
          <a:p>
            <a:pPr marL="0" indent="0">
              <a:buNone/>
            </a:pPr>
            <a:r>
              <a:rPr lang="fr-FR" dirty="0"/>
              <a:t>Amélioration du contrôle de l’anxiété</a:t>
            </a:r>
          </a:p>
          <a:p>
            <a:pPr marL="0" indent="0">
              <a:buNone/>
            </a:pPr>
            <a:r>
              <a:rPr lang="fr-FR" dirty="0"/>
              <a:t>Effets indésirables demeurent tolérables</a:t>
            </a:r>
          </a:p>
          <a:p>
            <a:pPr marL="0" indent="0">
              <a:buNone/>
            </a:pPr>
            <a:r>
              <a:rPr lang="fr-FR" dirty="0"/>
              <a:t>Sentiment d’accompagnement et de sécurité</a:t>
            </a:r>
          </a:p>
          <a:p>
            <a:pPr marL="0" indent="0">
              <a:buNone/>
            </a:pPr>
            <a:r>
              <a:rPr lang="fr-FR" dirty="0"/>
              <a:t>Prévention d’un abandon prématuré du traitement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0BB2F4-2A15-FC7E-CE1C-50D53C56D440}"/>
              </a:ext>
            </a:extLst>
          </p:cNvPr>
          <p:cNvSpPr txBox="1"/>
          <p:nvPr/>
        </p:nvSpPr>
        <p:spPr>
          <a:xfrm>
            <a:off x="719666" y="508703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b="1" i="1" dirty="0"/>
              <a:t>Même démarche, même autonomie : évaluer → ajuster → suivre.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045443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69000"/>
                <a:hueMod val="108000"/>
                <a:satMod val="164000"/>
                <a:lumMod val="74000"/>
              </a:schemeClr>
              <a:schemeClr val="bg1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00311F-E2A2-3252-2D55-C921F3079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63154" y="467397"/>
            <a:ext cx="521872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  <a:noFill/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62D59AA-2F79-D65E-2AAF-12C207B4E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15" y="1293845"/>
            <a:ext cx="6866101" cy="2681256"/>
          </a:xfrm>
        </p:spPr>
        <p:txBody>
          <a:bodyPr>
            <a:normAutofit/>
          </a:bodyPr>
          <a:lstStyle/>
          <a:p>
            <a:pPr algn="ctr"/>
            <a:r>
              <a:rPr lang="fr-FR">
                <a:solidFill>
                  <a:schemeClr val="tx1"/>
                </a:solidFill>
              </a:rPr>
              <a:t>Réflexe </a:t>
            </a:r>
            <a:br>
              <a:rPr lang="fr-FR">
                <a:solidFill>
                  <a:schemeClr val="tx1"/>
                </a:solidFill>
              </a:rPr>
            </a:br>
            <a:r>
              <a:rPr lang="fr-FR">
                <a:solidFill>
                  <a:schemeClr val="tx1"/>
                </a:solidFill>
              </a:rPr>
              <a:t>JE PENSE → </a:t>
            </a:r>
            <a:br>
              <a:rPr lang="fr-FR">
                <a:solidFill>
                  <a:schemeClr val="tx1"/>
                </a:solidFill>
              </a:rPr>
            </a:br>
            <a:r>
              <a:rPr lang="fr-FR">
                <a:solidFill>
                  <a:schemeClr val="tx1"/>
                </a:solidFill>
              </a:rPr>
              <a:t>JE FACTURE</a:t>
            </a:r>
            <a:endParaRPr lang="fr-FR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69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3487AE-0F17-7DA5-D437-DED676CA1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1942938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4285059" y="402165"/>
            <a:ext cx="454143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915324" y="2958541"/>
            <a:ext cx="6053670" cy="940919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52911A-AAF0-4996-EC32-6CFCBD3D6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CA" sz="2500" b="1">
                <a:solidFill>
                  <a:srgbClr val="EBEBEB"/>
                </a:solidFill>
              </a:rPr>
              <a:t>Opportunités transversales (tous patients)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FB3DFAE-8377-9468-AC08-0769F97C9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7F9017D-57CA-D51A-4578-289BC0F6F2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3114412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648434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C062F-3BAC-435E-BC25-2EAA7A38A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7E53F-4955-DAA2-19E4-F145A3D79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/>
              <a:t>Actes souvent oubliés mais facturables</a:t>
            </a:r>
            <a:endParaRPr lang="fr-FR" b="1" dirty="0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FD4291BD-C3C5-92EE-3211-CCB8B9F20E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66441" y="2489201"/>
          <a:ext cx="6345260" cy="3530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281248F4-CAFF-AC88-A872-705A779DB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A2C785-AE66-4B2A-CCD8-EC279A6ECA4D}"/>
              </a:ext>
            </a:extLst>
          </p:cNvPr>
          <p:cNvSpPr txBox="1"/>
          <p:nvPr/>
        </p:nvSpPr>
        <p:spPr>
          <a:xfrm>
            <a:off x="484094" y="5585781"/>
            <a:ext cx="84357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dirty="0"/>
              <a:t>👉 </a:t>
            </a:r>
            <a:r>
              <a:rPr lang="fr-FR" b="1" dirty="0"/>
              <a:t>Mantra central</a:t>
            </a:r>
            <a:r>
              <a:rPr lang="fr-FR" dirty="0"/>
              <a:t> :</a:t>
            </a:r>
          </a:p>
          <a:p>
            <a:pPr>
              <a:buNone/>
            </a:pPr>
            <a:r>
              <a:rPr lang="fr-FR" i="1" dirty="0"/>
              <a:t>Ce n’est pas le médicament qui est payé, c’est le raisonnement clinique.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5995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6AC64B6-5299-4EDC-A5BA-C486DE605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191" y="0"/>
            <a:ext cx="9145191" cy="6861555"/>
            <a:chOff x="-1588" y="0"/>
            <a:chExt cx="12193588" cy="686155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A11BA08-D406-4EBC-80F9-8C9B13860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CD848F9-F2DE-446B-8417-F43DDB436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950ADE9-C1AB-43FC-837A-4805DF5D7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4A32DB1-B927-4CC4-86F7-62404124F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D096476B-32CF-4EEC-A4D2-18B931E58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300B9C-C1F6-47BC-A43F-3B172CD7F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3474BD5-5CDD-4624-B265-461D5D2FA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6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9C082B5-9FB8-47CC-AE81-E993CEC17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191" y="0"/>
            <a:ext cx="9145191" cy="6861555"/>
            <a:chOff x="-1588" y="0"/>
            <a:chExt cx="12193588" cy="686155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9775A48-EE8C-4715-94E0-D6CC9F99AA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A7DF42E-92EA-43F7-B3B1-AF3704E370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9381BF3-00FA-475A-AF22-25E832179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327A924-89E3-4A90-B5A4-93D47D66C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3FEF908F-83B8-4DD0-8A1B-F1F735BE9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9C3956E1-F253-4F36-84D5-22D5373F02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68E0CC82-48EE-47B3-8BF4-8C58CF31C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6FD92A-1BD1-9F07-BAD8-149D121ACB9A}"/>
              </a:ext>
            </a:extLst>
          </p:cNvPr>
          <p:cNvSpPr txBox="1"/>
          <p:nvPr/>
        </p:nvSpPr>
        <p:spPr>
          <a:xfrm>
            <a:off x="1262378" y="1143000"/>
            <a:ext cx="6619243" cy="3389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1430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maladies chroniques ne </a:t>
            </a:r>
            <a:r>
              <a:rPr lang="en-US" sz="3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manquent</a:t>
            </a:r>
            <a:r>
              <a:rPr lang="en-US" sz="3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pas de </a:t>
            </a:r>
            <a:r>
              <a:rPr lang="en-US" sz="3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traitements</a:t>
            </a:r>
            <a:r>
              <a:rPr lang="en-US" sz="3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A37029-09B9-9C3A-C826-B2E6B456E7B3}"/>
              </a:ext>
            </a:extLst>
          </p:cNvPr>
          <p:cNvSpPr txBox="1"/>
          <p:nvPr/>
        </p:nvSpPr>
        <p:spPr>
          <a:xfrm>
            <a:off x="1262378" y="5240851"/>
            <a:ext cx="6619243" cy="8289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3000" cap="all" dirty="0">
                <a:solidFill>
                  <a:schemeClr val="tx2"/>
                </a:solidFill>
              </a:rPr>
              <a:t>Elles </a:t>
            </a:r>
            <a:r>
              <a:rPr lang="en-US" sz="3000" cap="all" dirty="0" err="1">
                <a:solidFill>
                  <a:schemeClr val="tx2"/>
                </a:solidFill>
              </a:rPr>
              <a:t>manquent</a:t>
            </a:r>
            <a:r>
              <a:rPr lang="en-US" sz="3000" cap="all" dirty="0">
                <a:solidFill>
                  <a:schemeClr val="tx2"/>
                </a:solidFill>
              </a:rPr>
              <a:t> de </a:t>
            </a:r>
            <a:r>
              <a:rPr lang="en-US" sz="3000" cap="all" dirty="0" err="1">
                <a:solidFill>
                  <a:schemeClr val="tx2"/>
                </a:solidFill>
              </a:rPr>
              <a:t>continuité</a:t>
            </a:r>
            <a:r>
              <a:rPr lang="en-US" sz="3000" cap="all" dirty="0">
                <a:solidFill>
                  <a:schemeClr val="tx2"/>
                </a:solidFill>
              </a:rPr>
              <a:t> </a:t>
            </a:r>
            <a:r>
              <a:rPr lang="en-US" sz="3000" cap="all" dirty="0" err="1">
                <a:solidFill>
                  <a:schemeClr val="tx2"/>
                </a:solidFill>
              </a:rPr>
              <a:t>clinique</a:t>
            </a:r>
            <a:r>
              <a:rPr lang="en-US" sz="3000" cap="all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3377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85FA7-462D-4630-BCB9-9D58011B3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6CD0E-CE28-991B-5BE2-266B18FD7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LES FREINS QU’ON ENTEND LE PLUS SOUVENT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6552C-D79B-8641-95DF-CC32E3FBC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« Je manque de temps »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«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</a:rPr>
              <a:t>J’ai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</a:rPr>
              <a:t>peur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de me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</a:rPr>
              <a:t>tromper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»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« Je ne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</a:rPr>
              <a:t>veux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pas de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</a:rPr>
              <a:t>problèmes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»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« Je ne suis pas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</a:rPr>
              <a:t>sûr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</a:rPr>
              <a:t>que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</a:rPr>
              <a:t>ça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passe »</a:t>
            </a:r>
          </a:p>
        </p:txBody>
      </p:sp>
    </p:spTree>
    <p:extLst>
      <p:ext uri="{BB962C8B-B14F-4D97-AF65-F5344CB8AC3E}">
        <p14:creationId xmlns:p14="http://schemas.microsoft.com/office/powerpoint/2010/main" val="21303190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8775F-E482-C106-8DE9-D6855D6A0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099F5-5144-54F7-FDB0-4C99B0B9D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FREIN #1 : LE TEMPS</a:t>
            </a:r>
            <a:endParaRPr lang="fr-F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0D9A7-8D2A-4097-3CBF-FB44496E2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400" b="1" dirty="0"/>
              <a:t>Perception</a:t>
            </a:r>
            <a:endParaRPr lang="fr-FR" sz="2400" dirty="0"/>
          </a:p>
          <a:p>
            <a:r>
              <a:rPr lang="fr-FR" sz="2400" dirty="0"/>
              <a:t>« Les suivis cliniques prennent trop de temps »</a:t>
            </a:r>
          </a:p>
          <a:p>
            <a:pPr marL="0" indent="0">
              <a:buNone/>
            </a:pPr>
            <a:r>
              <a:rPr lang="fr-FR" sz="2400" b="1" dirty="0"/>
              <a:t>Réalité</a:t>
            </a:r>
            <a:endParaRPr lang="fr-FR" sz="2400" dirty="0"/>
          </a:p>
          <a:p>
            <a:r>
              <a:rPr lang="fr-FR" sz="2400" dirty="0"/>
              <a:t>Les suivis non structurés prennent plus de temps</a:t>
            </a:r>
          </a:p>
          <a:p>
            <a:r>
              <a:rPr lang="fr-FR" sz="2400" dirty="0"/>
              <a:t>La répétition réduit la durée</a:t>
            </a:r>
          </a:p>
          <a:p>
            <a:r>
              <a:rPr lang="fr-FR" sz="2400" dirty="0"/>
              <a:t>La structure crée de l’efficacité</a:t>
            </a:r>
          </a:p>
          <a:p>
            <a:r>
              <a:rPr lang="fr-FR" sz="2400" b="1" dirty="0"/>
              <a:t>Sous optimisation de la délégation</a:t>
            </a:r>
          </a:p>
        </p:txBody>
      </p:sp>
    </p:spTree>
    <p:extLst>
      <p:ext uri="{BB962C8B-B14F-4D97-AF65-F5344CB8AC3E}">
        <p14:creationId xmlns:p14="http://schemas.microsoft.com/office/powerpoint/2010/main" val="38166825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8A5E-4701-2F0B-BA13-5D9695DEE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31A94-03AB-4206-1317-423F3BF62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FREIN #2 : </a:t>
            </a:r>
            <a:r>
              <a:rPr lang="fr-FR" dirty="0"/>
              <a:t>LA PEUR DE SE TROMPER</a:t>
            </a:r>
            <a:endParaRPr lang="fr-F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6D1B0-F420-A547-8DC8-4DD373C7E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Perception</a:t>
            </a:r>
            <a:endParaRPr lang="fr-FR" sz="2400" dirty="0"/>
          </a:p>
          <a:p>
            <a:pPr marL="0" indent="0">
              <a:buNone/>
            </a:pPr>
            <a:r>
              <a:rPr lang="fr-FR" sz="2400" dirty="0"/>
              <a:t>« Et si je prends la mauvaise décision ? »</a:t>
            </a:r>
          </a:p>
          <a:p>
            <a:r>
              <a:rPr lang="fr-FR" sz="2400" b="1" dirty="0"/>
              <a:t>Réalité</a:t>
            </a:r>
            <a:endParaRPr lang="fr-FR" sz="2400" dirty="0"/>
          </a:p>
          <a:p>
            <a:pPr marL="0" indent="0">
              <a:buNone/>
            </a:pPr>
            <a:r>
              <a:rPr lang="fr-FR" sz="2400" dirty="0"/>
              <a:t>Ne pas décider est aussi une décision</a:t>
            </a:r>
          </a:p>
          <a:p>
            <a:pPr marL="0" indent="0">
              <a:buNone/>
            </a:pPr>
            <a:r>
              <a:rPr lang="fr-FR" sz="2400" dirty="0"/>
              <a:t>La structure réduit l’erreur</a:t>
            </a:r>
          </a:p>
          <a:p>
            <a:pPr marL="0" indent="0">
              <a:buNone/>
            </a:pPr>
            <a:r>
              <a:rPr lang="fr-FR" sz="2400" dirty="0"/>
              <a:t>La documentation protège</a:t>
            </a:r>
          </a:p>
        </p:txBody>
      </p:sp>
    </p:spTree>
    <p:extLst>
      <p:ext uri="{BB962C8B-B14F-4D97-AF65-F5344CB8AC3E}">
        <p14:creationId xmlns:p14="http://schemas.microsoft.com/office/powerpoint/2010/main" val="1992979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7AD09-36D0-8F46-7749-AFE637A92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3CC6A-A375-8D3E-2D5C-EC6EB053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FREIN #3 : </a:t>
            </a:r>
            <a:r>
              <a:rPr lang="fr-FR" dirty="0"/>
              <a:t>LA PEUR DES AUDITS / CONTRÔLES</a:t>
            </a:r>
            <a:endParaRPr lang="fr-F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DC376-9EED-B86A-7D77-080A7D42B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sz="2400" b="1" dirty="0"/>
              <a:t>Perception</a:t>
            </a:r>
            <a:endParaRPr lang="fr-FR" sz="2400" dirty="0"/>
          </a:p>
          <a:p>
            <a:pPr marL="0" indent="0">
              <a:buNone/>
            </a:pPr>
            <a:r>
              <a:rPr lang="fr-FR" sz="2400" dirty="0"/>
              <a:t>« Je ne veux pas attirer l’attention »</a:t>
            </a:r>
          </a:p>
          <a:p>
            <a:r>
              <a:rPr lang="fr-FR" sz="2400" b="1" dirty="0"/>
              <a:t>Réalité</a:t>
            </a:r>
            <a:endParaRPr lang="fr-FR" sz="2400" dirty="0"/>
          </a:p>
          <a:p>
            <a:pPr marL="0" indent="0">
              <a:buNone/>
            </a:pPr>
            <a:r>
              <a:rPr lang="fr-FR" sz="2400" dirty="0"/>
              <a:t>Les actes cliniques bien documentés sont solides</a:t>
            </a:r>
          </a:p>
          <a:p>
            <a:pPr marL="0" indent="0">
              <a:buNone/>
            </a:pPr>
            <a:r>
              <a:rPr lang="fr-FR" sz="2400" dirty="0"/>
              <a:t>La cohérence clinique est le meilleur bouclier</a:t>
            </a:r>
          </a:p>
          <a:p>
            <a:pPr marL="0" indent="0">
              <a:buNone/>
            </a:pPr>
            <a:r>
              <a:rPr lang="fr-FR" sz="2400" dirty="0"/>
              <a:t>Les audits visent les incohérences, pas la clinique</a:t>
            </a:r>
          </a:p>
        </p:txBody>
      </p:sp>
    </p:spTree>
    <p:extLst>
      <p:ext uri="{BB962C8B-B14F-4D97-AF65-F5344CB8AC3E}">
        <p14:creationId xmlns:p14="http://schemas.microsoft.com/office/powerpoint/2010/main" val="5859997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77424-30EB-F777-6A81-41F947E4F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62E5-C82E-47D7-0F88-1E05F3C85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FREIN #4 : </a:t>
            </a:r>
            <a:r>
              <a:rPr lang="fr-FR" dirty="0"/>
              <a:t>LE MANQUE DE CONFIANCE CLINIQUE</a:t>
            </a:r>
            <a:endParaRPr lang="fr-F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69CAD-57E9-BDEC-2E51-16F5325F5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2400" b="1" dirty="0"/>
              <a:t>Perception</a:t>
            </a:r>
            <a:endParaRPr lang="fr-FR" sz="2400" dirty="0"/>
          </a:p>
          <a:p>
            <a:pPr marL="0" indent="0">
              <a:buNone/>
            </a:pPr>
            <a:r>
              <a:rPr lang="fr-FR" sz="2400" dirty="0"/>
              <a:t>« Je ne suis pas un expert »</a:t>
            </a:r>
          </a:p>
          <a:p>
            <a:r>
              <a:rPr lang="fr-FR" sz="2400" b="1" dirty="0"/>
              <a:t>Réalité</a:t>
            </a:r>
            <a:endParaRPr lang="fr-FR" sz="2400" dirty="0"/>
          </a:p>
          <a:p>
            <a:pPr marL="0" indent="0">
              <a:buNone/>
            </a:pPr>
            <a:r>
              <a:rPr lang="fr-FR" sz="2400" dirty="0"/>
              <a:t>L’expertise se construit par la répétition</a:t>
            </a:r>
          </a:p>
          <a:p>
            <a:pPr marL="0" indent="0">
              <a:buNone/>
            </a:pPr>
            <a:r>
              <a:rPr lang="fr-FR" sz="2400" dirty="0"/>
              <a:t>Le pharmacien voit l’évolution</a:t>
            </a:r>
          </a:p>
          <a:p>
            <a:pPr marL="0" indent="0">
              <a:buNone/>
            </a:pPr>
            <a:r>
              <a:rPr lang="fr-FR" sz="2400" dirty="0"/>
              <a:t>La compétence vient avec la structure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C’est en forgeant qu’on devient forgeron</a:t>
            </a:r>
          </a:p>
        </p:txBody>
      </p:sp>
    </p:spTree>
    <p:extLst>
      <p:ext uri="{BB962C8B-B14F-4D97-AF65-F5344CB8AC3E}">
        <p14:creationId xmlns:p14="http://schemas.microsoft.com/office/powerpoint/2010/main" val="15490541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5DF2A-3FD3-9ED1-AE26-E2FD5BD22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1D443-4B62-6278-8A73-051172180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 PIÈGE À ÉVITER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CB9B7-7F00-CC73-BF27-72DDC3211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400" dirty="0"/>
              <a:t>Attendre d’être parfaitement prêt</a:t>
            </a:r>
          </a:p>
          <a:p>
            <a:r>
              <a:rPr lang="fr-FR" sz="2400" dirty="0"/>
              <a:t>Attendre plus de temps</a:t>
            </a:r>
          </a:p>
          <a:p>
            <a:r>
              <a:rPr lang="fr-FR" sz="2400" dirty="0"/>
              <a:t>Attendre plus de formation</a:t>
            </a:r>
          </a:p>
          <a:p>
            <a:r>
              <a:rPr lang="fr-FR" sz="2400" dirty="0"/>
              <a:t>Laisser les cas complexes à son collègue…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/>
              <a:t>➡️ </a:t>
            </a:r>
            <a:r>
              <a:rPr lang="fr-FR" sz="2400" b="1" dirty="0"/>
              <a:t>L’assurance vient après l’action, pas avant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6298886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7C43F-65B6-A5BA-02AD-8ADE3EC2D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25888-A520-FB86-B7EB-763E7E5DB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ANTI-FREIN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D22AB-C757-CE71-593A-E71972432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Vous faites déjà de la clinique</a:t>
            </a:r>
          </a:p>
          <a:p>
            <a:r>
              <a:rPr lang="fr-FR" sz="2400" dirty="0"/>
              <a:t>La structure réduit le risque</a:t>
            </a:r>
          </a:p>
          <a:p>
            <a:r>
              <a:rPr lang="fr-FR" sz="2400" dirty="0"/>
              <a:t>La facturation reconnaît la valeur</a:t>
            </a:r>
          </a:p>
          <a:p>
            <a:r>
              <a:rPr lang="fr-FR" sz="2400" dirty="0"/>
              <a:t>L’autonomie se construit</a:t>
            </a:r>
          </a:p>
        </p:txBody>
      </p:sp>
    </p:spTree>
    <p:extLst>
      <p:ext uri="{BB962C8B-B14F-4D97-AF65-F5344CB8AC3E}">
        <p14:creationId xmlns:p14="http://schemas.microsoft.com/office/powerpoint/2010/main" val="42764377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B7D80-3F57-DBDA-A4DF-F66040FBB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0806D-711C-4798-09E3-07CDDD31F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3" cy="2677648"/>
          </a:xfrm>
        </p:spPr>
        <p:txBody>
          <a:bodyPr>
            <a:normAutofit/>
          </a:bodyPr>
          <a:lstStyle/>
          <a:p>
            <a:r>
              <a:rPr lang="en-CA" dirty="0"/>
              <a:t>Collaboration </a:t>
            </a:r>
            <a:r>
              <a:rPr lang="en-CA" dirty="0" err="1"/>
              <a:t>interprofessionnelle</a:t>
            </a:r>
            <a:r>
              <a:rPr lang="en-CA" dirty="0"/>
              <a:t> </a:t>
            </a:r>
            <a:r>
              <a:rPr lang="en-CA" dirty="0" err="1"/>
              <a:t>affirmée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8793633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C5C59-ECD7-BA7C-0D50-5FAE9A6E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Collaboration ≠ soumission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9FC73-B8F9-A961-B87C-8A3B3E042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pharmacien n’est pas un messager</a:t>
            </a:r>
          </a:p>
          <a:p>
            <a:r>
              <a:rPr lang="fr-FR" dirty="0"/>
              <a:t>Il est un </a:t>
            </a:r>
            <a:r>
              <a:rPr lang="fr-FR" b="1" dirty="0"/>
              <a:t>acteur clinique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2853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1942938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4285059" y="402165"/>
            <a:ext cx="454143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915324" y="2958541"/>
            <a:ext cx="6053670" cy="940919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3BE975-3EC0-6F72-5E12-44430CAC7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fr-FR" sz="2500" b="1">
                <a:solidFill>
                  <a:srgbClr val="EBEBEB"/>
                </a:solidFill>
              </a:rPr>
              <a:t>Moments-clés où le pharmacien DOIT intervenir</a:t>
            </a:r>
            <a:endParaRPr lang="en-CA" sz="2500">
              <a:solidFill>
                <a:srgbClr val="EBEBEB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040C4C9E-260C-AF56-6344-22E0BC2FDC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265612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5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Le pharmacien est déjà en première ligne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441" y="2489202"/>
            <a:ext cx="6345260" cy="1715154"/>
          </a:xfrm>
        </p:spPr>
        <p:txBody>
          <a:bodyPr/>
          <a:lstStyle/>
          <a:p>
            <a:r>
              <a:rPr lang="fr-FR" dirty="0"/>
              <a:t>Accès</a:t>
            </a:r>
          </a:p>
          <a:p>
            <a:r>
              <a:rPr lang="fr-FR" dirty="0"/>
              <a:t>Fréquence de contact</a:t>
            </a:r>
          </a:p>
          <a:p>
            <a:r>
              <a:rPr lang="fr-FR" dirty="0"/>
              <a:t>Expertise clinique</a:t>
            </a:r>
          </a:p>
          <a:p>
            <a:r>
              <a:rPr lang="fr-FR" dirty="0"/>
              <a:t>Confiance du patient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D9DEB-5342-EECA-A91C-565FD4188067}"/>
              </a:ext>
            </a:extLst>
          </p:cNvPr>
          <p:cNvSpPr txBox="1"/>
          <p:nvPr/>
        </p:nvSpPr>
        <p:spPr>
          <a:xfrm>
            <a:off x="866441" y="449683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dirty="0"/>
              <a:t>➡️ </a:t>
            </a:r>
            <a:r>
              <a:rPr lang="fr-FR" i="1" dirty="0"/>
              <a:t>Mais sommes-nous structurés pour jouer pleinement ce rôle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441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F44C5-8A4B-389B-E285-D1CB30212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48B25-D7BF-27FA-6C94-8A25532BAF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3" cy="2677648"/>
          </a:xfrm>
        </p:spPr>
        <p:txBody>
          <a:bodyPr>
            <a:normAutofit/>
          </a:bodyPr>
          <a:lstStyle/>
          <a:p>
            <a:r>
              <a:rPr lang="fr-FR" dirty="0"/>
              <a:t>De la décision à l’exécution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8666224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08F36-AE44-2C06-2773-166D7837E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Construire son assurance clinique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9D046-8F97-EE5A-23D2-465595921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Répétition</a:t>
            </a:r>
          </a:p>
          <a:p>
            <a:r>
              <a:rPr lang="fr-FR" dirty="0"/>
              <a:t>Structure</a:t>
            </a:r>
          </a:p>
          <a:p>
            <a:r>
              <a:rPr lang="fr-FR" dirty="0"/>
              <a:t>Documentation</a:t>
            </a:r>
          </a:p>
          <a:p>
            <a:r>
              <a:rPr lang="fr-FR" dirty="0" err="1"/>
              <a:t>Rétro-action</a:t>
            </a:r>
            <a:r>
              <a:rPr lang="fr-FR" dirty="0"/>
              <a:t> par les pairs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166360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2E951-D051-AA3A-51EF-7DEA77FB0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Modèle durable en pharmacie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7B1B3-FD02-E614-6F17-3AD635D49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Plages dédiées</a:t>
            </a:r>
          </a:p>
          <a:p>
            <a:r>
              <a:rPr lang="fr-FR" dirty="0"/>
              <a:t>Suivis planifiés</a:t>
            </a:r>
          </a:p>
          <a:p>
            <a:r>
              <a:rPr lang="fr-FR" dirty="0"/>
              <a:t>Indicateurs simples</a:t>
            </a:r>
          </a:p>
          <a:p>
            <a:r>
              <a:rPr lang="fr-FR" dirty="0"/>
              <a:t>Valorisation (clinique + facturation)</a:t>
            </a:r>
          </a:p>
          <a:p>
            <a:r>
              <a:rPr lang="fr-FR" b="1" dirty="0"/>
              <a:t>Collaboration avec infirmière et/ou TP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402837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879F7-A20D-6845-113F-41813C680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36C21-078D-22CF-CADE-7B26D1BC5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SANS FACTURATION, </a:t>
            </a:r>
            <a:br>
              <a:rPr lang="fr-FR" dirty="0"/>
            </a:br>
            <a:r>
              <a:rPr lang="fr-FR" dirty="0"/>
              <a:t>LE MODÈLE S’ÉPUISE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6C6EE-4AE9-4256-6472-4A00BF7F5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Temps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clinique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non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reconnu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Pression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opérationnelle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Essoufflement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de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l’équipe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Abandon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progressif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des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suivis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792730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588C7-A754-D7EF-18F5-0A210F917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CONCLUSION</a:t>
            </a:r>
            <a:br>
              <a:rPr lang="fr-FR" b="1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B7092-6A12-85A8-2003-426F2BD18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i="1" dirty="0"/>
              <a:t>Le pharmacien n’a pas besoin de plus d’autorisations.</a:t>
            </a:r>
            <a:br>
              <a:rPr lang="fr-FR" i="1" dirty="0"/>
            </a:br>
            <a:r>
              <a:rPr lang="fr-FR" i="1" dirty="0"/>
              <a:t>Il a besoin de structure, d’assurance et de reconnaissance de sa valeur clinique.</a:t>
            </a:r>
          </a:p>
          <a:p>
            <a:pPr marL="0" indent="0">
              <a:buNone/>
            </a:pPr>
            <a:endParaRPr lang="fr-FR" i="1" dirty="0"/>
          </a:p>
          <a:p>
            <a:r>
              <a:rPr lang="fr-FR" dirty="0"/>
              <a:t>🧠 </a:t>
            </a:r>
            <a:r>
              <a:rPr lang="fr-FR" i="1" dirty="0"/>
              <a:t>La facturation suit la clinique, jamais l’inverse</a:t>
            </a:r>
            <a:endParaRPr lang="fr-FR" dirty="0"/>
          </a:p>
          <a:p>
            <a:r>
              <a:rPr lang="fr-FR" dirty="0"/>
              <a:t>🧱 </a:t>
            </a:r>
            <a:r>
              <a:rPr lang="fr-FR" i="1" dirty="0"/>
              <a:t>La structure protège l’autonomie</a:t>
            </a:r>
            <a:endParaRPr lang="fr-FR" dirty="0"/>
          </a:p>
          <a:p>
            <a:r>
              <a:rPr lang="fr-FR" dirty="0"/>
              <a:t>⏱ </a:t>
            </a:r>
            <a:r>
              <a:rPr lang="fr-FR" i="1" dirty="0"/>
              <a:t>Le temps cognitif a une valeur</a:t>
            </a:r>
            <a:endParaRPr lang="fr-FR" dirty="0"/>
          </a:p>
          <a:p>
            <a:r>
              <a:rPr lang="fr-FR" dirty="0"/>
              <a:t>🏥 </a:t>
            </a:r>
            <a:r>
              <a:rPr lang="fr-FR" i="1" dirty="0"/>
              <a:t>Un modèle clinique durable doit être reconnu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112233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26E48-F49D-D0E0-C024-4C9C6574C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88835-E91A-E334-10D9-BD66D1E8F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CONCLUSION</a:t>
            </a:r>
            <a:br>
              <a:rPr lang="fr-FR" b="1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3BCBF-445D-543A-B91C-C4157D179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CE QU’ON A VU AUJOURD’HUI</a:t>
            </a:r>
          </a:p>
          <a:p>
            <a:endParaRPr lang="fr-FR" dirty="0"/>
          </a:p>
          <a:p>
            <a:r>
              <a:rPr lang="fr-FR" dirty="0"/>
              <a:t>Le pharmacien est déjà en première ligne</a:t>
            </a:r>
          </a:p>
          <a:p>
            <a:r>
              <a:rPr lang="fr-FR" dirty="0"/>
              <a:t>Les maladies chroniques exigent continuité et jugement</a:t>
            </a:r>
          </a:p>
          <a:p>
            <a:r>
              <a:rPr lang="fr-FR" dirty="0"/>
              <a:t>L’autonomie clinique repose sur la structure</a:t>
            </a:r>
          </a:p>
          <a:p>
            <a:r>
              <a:rPr lang="fr-FR" dirty="0"/>
              <a:t>Les suivis cliniques créent de la valeur réelle</a:t>
            </a:r>
          </a:p>
          <a:p>
            <a:pPr marL="0" indent="0">
              <a:buNone/>
            </a:pP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492768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DEB90-A2B5-E276-014E-8CB3D11B8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Appel à l’action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B454B-8E04-C918-A92D-86108A982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Choisir </a:t>
            </a:r>
            <a:r>
              <a:rPr lang="fr-FR" b="1" dirty="0"/>
              <a:t>1 condition</a:t>
            </a:r>
            <a:endParaRPr lang="fr-FR" dirty="0"/>
          </a:p>
          <a:p>
            <a:r>
              <a:rPr lang="fr-FR" dirty="0"/>
              <a:t>Structurer </a:t>
            </a:r>
            <a:r>
              <a:rPr lang="fr-FR" b="1" dirty="0"/>
              <a:t>1 suivi</a:t>
            </a:r>
            <a:endParaRPr lang="fr-FR" dirty="0"/>
          </a:p>
          <a:p>
            <a:r>
              <a:rPr lang="fr-FR" dirty="0"/>
              <a:t>Poser et assumer </a:t>
            </a:r>
            <a:r>
              <a:rPr lang="fr-FR" b="1" dirty="0"/>
              <a:t>1 décision clinique de plus par jour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215544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Références</a:t>
            </a:r>
            <a:endParaRPr lang="en-US" dirty="0"/>
          </a:p>
        </p:txBody>
      </p:sp>
      <p:sp>
        <p:nvSpPr>
          <p:cNvPr id="298" name="Google Shape;298;p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Entente AQPP–MSSS 2022–2025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Ministère de la Santé et des Services </a:t>
            </a:r>
            <a:r>
              <a:rPr lang="en-US" alt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sociaux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(MSSS – Québec)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Ordre des </a:t>
            </a:r>
            <a:r>
              <a:rPr lang="en-US" alt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pharmaciens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du Québec (OPQ)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Migraine Canada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American Migraine Foundation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Manuel Merck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Migraine Buddy®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Migraine Tracker / </a:t>
            </a:r>
            <a:r>
              <a:rPr lang="en-US" alt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Calendrier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des migraines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Association des </a:t>
            </a:r>
            <a:r>
              <a:rPr lang="en-US" alt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bannières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et </a:t>
            </a:r>
            <a:r>
              <a:rPr lang="en-US" alt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chaînes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de pharmacies du Québec (ABCPQ)</a:t>
            </a:r>
          </a:p>
        </p:txBody>
      </p:sp>
    </p:spTree>
    <p:extLst>
      <p:ext uri="{BB962C8B-B14F-4D97-AF65-F5344CB8AC3E}">
        <p14:creationId xmlns:p14="http://schemas.microsoft.com/office/powerpoint/2010/main" val="573547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3E5F2-D26D-2A4A-1859-2D63E914F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MAIS…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6CD53-9444-4EBA-C27F-D6D750655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Autonomie clinique variable</a:t>
            </a:r>
          </a:p>
          <a:p>
            <a:r>
              <a:rPr lang="fr-FR" dirty="0"/>
              <a:t>Suivis peu structurés</a:t>
            </a:r>
          </a:p>
          <a:p>
            <a:r>
              <a:rPr lang="fr-FR" dirty="0"/>
              <a:t>Interventions parfois hésitantes</a:t>
            </a:r>
          </a:p>
          <a:p>
            <a:r>
              <a:rPr lang="fr-FR" dirty="0"/>
              <a:t>Rôle sous-exploité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98765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63154" y="467397"/>
            <a:ext cx="521872" cy="5919116"/>
          </a:xfrm>
          <a:prstGeom prst="rect">
            <a:avLst/>
          </a:prstGeom>
          <a:solidFill>
            <a:srgbClr val="0D0D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D875E34-1F9A-EAB4-1B70-2DEE95960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3" cy="2677648"/>
          </a:xfrm>
        </p:spPr>
        <p:txBody>
          <a:bodyPr>
            <a:normAutofit/>
          </a:bodyPr>
          <a:lstStyle/>
          <a:p>
            <a:r>
              <a:rPr lang="en-CA" dirty="0" err="1">
                <a:solidFill>
                  <a:srgbClr val="FFFFFF"/>
                </a:solidFill>
              </a:rPr>
              <a:t>Renforcer</a:t>
            </a:r>
            <a:r>
              <a:rPr lang="en-CA" dirty="0">
                <a:solidFill>
                  <a:srgbClr val="FFFFFF"/>
                </a:solidFill>
              </a:rPr>
              <a:t> </a:t>
            </a:r>
            <a:r>
              <a:rPr lang="en-CA" dirty="0" err="1">
                <a:solidFill>
                  <a:srgbClr val="FFFFFF"/>
                </a:solidFill>
              </a:rPr>
              <a:t>l’autonomie</a:t>
            </a:r>
            <a:r>
              <a:rPr lang="en-CA" dirty="0">
                <a:solidFill>
                  <a:srgbClr val="FFFFFF"/>
                </a:solidFill>
              </a:rPr>
              <a:t> </a:t>
            </a:r>
            <a:r>
              <a:rPr lang="en-CA" dirty="0" err="1">
                <a:solidFill>
                  <a:srgbClr val="FFFFFF"/>
                </a:solidFill>
              </a:rPr>
              <a:t>clinique</a:t>
            </a:r>
            <a:r>
              <a:rPr lang="en-CA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0398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AF821-9E20-AC65-ACAD-AEA092E7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Autonomie clinique : de quoi parle-t-on vraiment ?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3FDF2-F6D3-CB5B-1284-AA4FECC11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Ce que ce n’est PAS : faire de la médecine</a:t>
            </a:r>
          </a:p>
          <a:p>
            <a:r>
              <a:rPr lang="fr-FR" dirty="0"/>
              <a:t>Ce que c’est :</a:t>
            </a:r>
          </a:p>
          <a:p>
            <a:pPr lvl="1"/>
            <a:r>
              <a:rPr lang="fr-FR" dirty="0"/>
              <a:t>Évaluer</a:t>
            </a:r>
          </a:p>
          <a:p>
            <a:pPr lvl="1"/>
            <a:r>
              <a:rPr lang="fr-FR" dirty="0"/>
              <a:t>Prioriser</a:t>
            </a:r>
          </a:p>
          <a:p>
            <a:pPr lvl="1"/>
            <a:r>
              <a:rPr lang="fr-FR" dirty="0"/>
              <a:t>Décider d’agir ou de référer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638027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A87BC93-7414-47C1-A2B8-55C5AD659E0A}">
  <we:reference id="wa200007130" version="1.0.0.1" store="en-US" storeType="OMEX"/>
  <we:alternateReferences>
    <we:reference id="WA200007130" version="1.0.0.1" store="WA20000713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3194</TotalTime>
  <Words>3331</Words>
  <Application>Microsoft Macintosh PowerPoint</Application>
  <PresentationFormat>Affichage à l'écran (4:3)</PresentationFormat>
  <Paragraphs>517</Paragraphs>
  <Slides>67</Slides>
  <Notes>28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73" baseType="lpstr">
      <vt:lpstr>Aptos</vt:lpstr>
      <vt:lpstr>Arial</vt:lpstr>
      <vt:lpstr>Calibri</vt:lpstr>
      <vt:lpstr>Century Gothic</vt:lpstr>
      <vt:lpstr>Wingdings 3</vt:lpstr>
      <vt:lpstr>Ion Boardroom</vt:lpstr>
      <vt:lpstr>Soins chroniques en première ligne : renforcer l’autonomie clinique du pharmacien pour optimiser la prise en charge de maladies chroniques </vt:lpstr>
      <vt:lpstr>                                Divulgation des conflits d’intérêts potentiels                    </vt:lpstr>
      <vt:lpstr>                                Objectifs d’apprentissage                    </vt:lpstr>
      <vt:lpstr>Pourquoi cette conférence ?</vt:lpstr>
      <vt:lpstr>Présentation PowerPoint</vt:lpstr>
      <vt:lpstr>Le pharmacien est déjà en première ligne</vt:lpstr>
      <vt:lpstr>MAIS…</vt:lpstr>
      <vt:lpstr>Renforcer l’autonomie clinique </vt:lpstr>
      <vt:lpstr>Autonomie clinique : de quoi parle-t-on vraiment ?</vt:lpstr>
      <vt:lpstr>AUTONOMIE CLINIQUE : DÉFINITION</vt:lpstr>
      <vt:lpstr>Zones d’impact réelles du pharmacien</vt:lpstr>
      <vt:lpstr>CE QUE L’AUTONOMIE N’EST PAS</vt:lpstr>
      <vt:lpstr>Hypertension artérielle</vt:lpstr>
      <vt:lpstr>Diabète</vt:lpstr>
      <vt:lpstr>MPOC/ASTHME</vt:lpstr>
      <vt:lpstr>Santé mentale  (dépression / anxiété stabilisée)</vt:lpstr>
      <vt:lpstr>Les suivis cliniques structurés</vt:lpstr>
      <vt:lpstr>Le problème des suivis non structurés </vt:lpstr>
      <vt:lpstr>Un suivi clinique efficace = 4 piliers </vt:lpstr>
      <vt:lpstr>HTA | Paramètres essentiels à suivre </vt:lpstr>
      <vt:lpstr>Diabète | Paramètres essentiels à suivre </vt:lpstr>
      <vt:lpstr>MPOC | Paramètres essentiels à suivre </vt:lpstr>
      <vt:lpstr>Santé mentale| Paramètres essentiels à suivre </vt:lpstr>
      <vt:lpstr>Migraine| Paramètres essentiels à suivre </vt:lpstr>
      <vt:lpstr>Intervenir de manière proactive</vt:lpstr>
      <vt:lpstr>Réactif vs proactif </vt:lpstr>
      <vt:lpstr>Signaux faibles à ne plus ignorer</vt:lpstr>
      <vt:lpstr>Les opportunités de prise en charge</vt:lpstr>
      <vt:lpstr>Champs thérapeutiques officiellement admissibles (règles 32–33)</vt:lpstr>
      <vt:lpstr>Migraine – Opportunités de prise en charge structurée</vt:lpstr>
      <vt:lpstr>Actes de prise en charge</vt:lpstr>
      <vt:lpstr>Avis important</vt:lpstr>
      <vt:lpstr>Actes facturables associés</vt:lpstr>
      <vt:lpstr>Diabète – Opportunités de prise en charge proactive</vt:lpstr>
      <vt:lpstr>Actes de prise en charge</vt:lpstr>
      <vt:lpstr>Actes facturables associés</vt:lpstr>
      <vt:lpstr>Cas cliniques</vt:lpstr>
      <vt:lpstr>Cas clinique HTA</vt:lpstr>
      <vt:lpstr>Cas clinique HTA</vt:lpstr>
      <vt:lpstr>Cas clinique HTA</vt:lpstr>
      <vt:lpstr>Cas clinique diabète</vt:lpstr>
      <vt:lpstr>Cas clinique diabète</vt:lpstr>
      <vt:lpstr>Cas clinique diabète</vt:lpstr>
      <vt:lpstr>Cas clinique Santé mentale (anxiété)</vt:lpstr>
      <vt:lpstr>Cas clinique Santé mentale (anxiété)</vt:lpstr>
      <vt:lpstr>Cas clinique Santé mentale (anxiété)</vt:lpstr>
      <vt:lpstr>Réflexe  JE PENSE →  JE FACTURE</vt:lpstr>
      <vt:lpstr>Opportunités transversales (tous patients)</vt:lpstr>
      <vt:lpstr>Actes souvent oubliés mais facturables</vt:lpstr>
      <vt:lpstr>LES FREINS QU’ON ENTEND LE PLUS SOUVENT</vt:lpstr>
      <vt:lpstr>FREIN #1 : LE TEMPS</vt:lpstr>
      <vt:lpstr>FREIN #2 : LA PEUR DE SE TROMPER</vt:lpstr>
      <vt:lpstr>FREIN #3 : LA PEUR DES AUDITS / CONTRÔLES</vt:lpstr>
      <vt:lpstr>FREIN #4 : LE MANQUE DE CONFIANCE CLINIQUE</vt:lpstr>
      <vt:lpstr>LE PIÈGE À ÉVITER</vt:lpstr>
      <vt:lpstr>ANTI-FREIN</vt:lpstr>
      <vt:lpstr>Collaboration interprofessionnelle affirmée</vt:lpstr>
      <vt:lpstr>Collaboration ≠ soumission</vt:lpstr>
      <vt:lpstr>Moments-clés où le pharmacien DOIT intervenir</vt:lpstr>
      <vt:lpstr>De la décision à l’exécution</vt:lpstr>
      <vt:lpstr>Construire son assurance clinique</vt:lpstr>
      <vt:lpstr>Modèle durable en pharmacie</vt:lpstr>
      <vt:lpstr>SANS FACTURATION,  LE MODÈLE S’ÉPUISE</vt:lpstr>
      <vt:lpstr>CONCLUSION </vt:lpstr>
      <vt:lpstr>CONCLUSION </vt:lpstr>
      <vt:lpstr>Appel à l’action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Prise en charge de la migraine Approche centrée sur les actes cliniques, opportunité et facturation</dc:title>
  <cp:lastModifiedBy>Nirvishi Jawaheer</cp:lastModifiedBy>
  <cp:revision>36</cp:revision>
  <dcterms:created xsi:type="dcterms:W3CDTF">2013-01-27T09:14:16Z</dcterms:created>
  <dcterms:modified xsi:type="dcterms:W3CDTF">2026-03-14T10:43:22Z</dcterms:modified>
</cp:coreProperties>
</file>