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</p:sldIdLst>
  <p:sldSz cx="9144000" cy="5149850"/>
  <p:notesSz cx="9144000" cy="5149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73734" y="264489"/>
            <a:ext cx="5988050" cy="84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56A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rgbClr val="0A11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56A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A11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56A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43483" y="1359115"/>
            <a:ext cx="4041775" cy="3313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4588" y="1359115"/>
            <a:ext cx="3831590" cy="3313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56A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50"/>
            <a:ext cx="9144000" cy="1208405"/>
          </a:xfrm>
          <a:custGeom>
            <a:avLst/>
            <a:gdLst/>
            <a:ahLst/>
            <a:cxnLst/>
            <a:rect l="l" t="t" r="r" b="b"/>
            <a:pathLst>
              <a:path w="9144000" h="1208405">
                <a:moveTo>
                  <a:pt x="9144000" y="0"/>
                </a:moveTo>
                <a:lnTo>
                  <a:pt x="0" y="0"/>
                </a:lnTo>
                <a:lnTo>
                  <a:pt x="0" y="1208074"/>
                </a:lnTo>
                <a:lnTo>
                  <a:pt x="9144000" y="1208074"/>
                </a:lnTo>
                <a:lnTo>
                  <a:pt x="9144000" y="0"/>
                </a:lnTo>
                <a:close/>
              </a:path>
            </a:pathLst>
          </a:custGeom>
          <a:solidFill>
            <a:srgbClr val="F1F1F1">
              <a:alpha val="89802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-50"/>
            <a:ext cx="631190" cy="631825"/>
          </a:xfrm>
          <a:custGeom>
            <a:avLst/>
            <a:gdLst/>
            <a:ahLst/>
            <a:cxnLst/>
            <a:rect l="l" t="t" r="r" b="b"/>
            <a:pathLst>
              <a:path w="631190" h="631825">
                <a:moveTo>
                  <a:pt x="630936" y="0"/>
                </a:moveTo>
                <a:lnTo>
                  <a:pt x="0" y="0"/>
                </a:lnTo>
                <a:lnTo>
                  <a:pt x="0" y="631494"/>
                </a:lnTo>
                <a:lnTo>
                  <a:pt x="630936" y="631494"/>
                </a:lnTo>
                <a:lnTo>
                  <a:pt x="630936" y="0"/>
                </a:lnTo>
                <a:close/>
              </a:path>
            </a:pathLst>
          </a:custGeom>
          <a:solidFill>
            <a:srgbClr val="0A1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-38"/>
            <a:ext cx="475615" cy="467359"/>
          </a:xfrm>
          <a:custGeom>
            <a:avLst/>
            <a:gdLst/>
            <a:ahLst/>
            <a:cxnLst/>
            <a:rect l="l" t="t" r="r" b="b"/>
            <a:pathLst>
              <a:path w="475615" h="467359">
                <a:moveTo>
                  <a:pt x="475488" y="0"/>
                </a:moveTo>
                <a:lnTo>
                  <a:pt x="0" y="0"/>
                </a:lnTo>
                <a:lnTo>
                  <a:pt x="0" y="466763"/>
                </a:lnTo>
                <a:lnTo>
                  <a:pt x="475488" y="466763"/>
                </a:lnTo>
                <a:lnTo>
                  <a:pt x="475488" y="0"/>
                </a:lnTo>
                <a:close/>
              </a:path>
            </a:pathLst>
          </a:custGeom>
          <a:solidFill>
            <a:srgbClr val="006BB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3734" y="264489"/>
            <a:ext cx="7796530" cy="84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56A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575" y="1228724"/>
            <a:ext cx="7923530" cy="3105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rgbClr val="0A11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9360"/>
            <a:ext cx="292608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6.png"/><Relationship Id="rId14" Type="http://schemas.openxmlformats.org/officeDocument/2006/relationships/image" Target="../media/image27.png"/><Relationship Id="rId15" Type="http://schemas.openxmlformats.org/officeDocument/2006/relationships/image" Target="../media/image28.png"/><Relationship Id="rId16" Type="http://schemas.openxmlformats.org/officeDocument/2006/relationships/image" Target="../media/image29.png"/><Relationship Id="rId17" Type="http://schemas.openxmlformats.org/officeDocument/2006/relationships/image" Target="../media/image30.png"/><Relationship Id="rId18" Type="http://schemas.openxmlformats.org/officeDocument/2006/relationships/image" Target="../media/image31.png"/><Relationship Id="rId19" Type="http://schemas.openxmlformats.org/officeDocument/2006/relationships/image" Target="../media/image32.png"/><Relationship Id="rId20" Type="http://schemas.openxmlformats.org/officeDocument/2006/relationships/image" Target="../media/image33.png"/><Relationship Id="rId21" Type="http://schemas.openxmlformats.org/officeDocument/2006/relationships/image" Target="../media/image34.png"/><Relationship Id="rId22" Type="http://schemas.openxmlformats.org/officeDocument/2006/relationships/image" Target="../media/image35.png"/><Relationship Id="rId23" Type="http://schemas.openxmlformats.org/officeDocument/2006/relationships/image" Target="../media/image36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0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1.jpg"/><Relationship Id="rId3" Type="http://schemas.openxmlformats.org/officeDocument/2006/relationships/image" Target="../media/image62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3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0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1.jpg"/><Relationship Id="rId3" Type="http://schemas.openxmlformats.org/officeDocument/2006/relationships/hyperlink" Target="https://www.wwaesthetics.com/blog-posts/what-is-skin-typing-fitzpatrick-scale" TargetMode="Externa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Relationship Id="rId3" Type="http://schemas.openxmlformats.org/officeDocument/2006/relationships/image" Target="../media/image80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1.jpg"/><Relationship Id="rId3" Type="http://schemas.openxmlformats.org/officeDocument/2006/relationships/image" Target="../media/image9.jp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2.jp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ancercareontario.ca/en/search?nav-search=melanoma&amp;sort_by=field_universal_date&amp;f%5b0%5d=field_type_of_contents%3A1406" TargetMode="External"/><Relationship Id="rId3" Type="http://schemas.openxmlformats.org/officeDocument/2006/relationships/hyperlink" Target="https://www.aad.org/member/clinical-quality/guidelines" TargetMode="External"/><Relationship Id="rId4" Type="http://schemas.openxmlformats.org/officeDocument/2006/relationships/hyperlink" Target="https://dermnetnz.org/" TargetMode="External"/><Relationship Id="rId5" Type="http://schemas.openxmlformats.org/officeDocument/2006/relationships/hyperlink" Target="https://www.dermaweb.com/fr" TargetMode="External"/><Relationship Id="rId6" Type="http://schemas.openxmlformats.org/officeDocument/2006/relationships/image" Target="../media/image8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jpg"/></Relationships>
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fr.dreamstime.com/types-l%C3%A9sions-cutan%C3%A9es-dermatologie-primaires-secondaires-l%C3%A9sion-cutan%C3%A9e-kyste-fissure-macule-nodule-papule-polype-image242126997" TargetMode="External"/><Relationship Id="rId3" Type="http://schemas.openxmlformats.org/officeDocument/2006/relationships/hyperlink" Target="https://www.opq.org/wp-content/uploads/2020/12/Guide_exercice_nouv_act_16dec2020.pdf" TargetMode="External"/></Relationships>
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25696" y="0"/>
            <a:ext cx="4718685" cy="5148580"/>
          </a:xfrm>
          <a:custGeom>
            <a:avLst/>
            <a:gdLst/>
            <a:ahLst/>
            <a:cxnLst/>
            <a:rect l="l" t="t" r="r" b="b"/>
            <a:pathLst>
              <a:path w="4718684" h="5148580">
                <a:moveTo>
                  <a:pt x="0" y="5148071"/>
                </a:moveTo>
                <a:lnTo>
                  <a:pt x="4718304" y="5148071"/>
                </a:lnTo>
                <a:lnTo>
                  <a:pt x="4718304" y="0"/>
                </a:lnTo>
                <a:lnTo>
                  <a:pt x="0" y="0"/>
                </a:lnTo>
                <a:lnTo>
                  <a:pt x="0" y="5148071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548632" y="3403028"/>
            <a:ext cx="3237230" cy="6381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>
                <a:solidFill>
                  <a:srgbClr val="FFFFFF"/>
                </a:solidFill>
                <a:latin typeface="Arial"/>
                <a:cs typeface="Arial"/>
              </a:rPr>
              <a:t>Réjean</a:t>
            </a:r>
            <a:r>
              <a:rPr dirty="0" sz="1350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FFFFFF"/>
                </a:solidFill>
                <a:latin typeface="Arial"/>
                <a:cs typeface="Arial"/>
              </a:rPr>
              <a:t>Lemay,</a:t>
            </a:r>
            <a:r>
              <a:rPr dirty="0" sz="135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FFFFFF"/>
                </a:solidFill>
                <a:latin typeface="Arial"/>
                <a:cs typeface="Arial"/>
              </a:rPr>
              <a:t>Pharm.D.,</a:t>
            </a:r>
            <a:r>
              <a:rPr dirty="0" sz="1350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FFFFFF"/>
                </a:solidFill>
                <a:latin typeface="Arial"/>
                <a:cs typeface="Arial"/>
              </a:rPr>
              <a:t>C.P.H.,</a:t>
            </a:r>
            <a:r>
              <a:rPr dirty="0" sz="1350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Arial"/>
                <a:cs typeface="Arial"/>
              </a:rPr>
              <a:t>M.B.A.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35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dirty="0" sz="135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FFFFFF"/>
                </a:solidFill>
                <a:latin typeface="Arial"/>
                <a:cs typeface="Arial"/>
              </a:rPr>
              <a:t>mars</a:t>
            </a:r>
            <a:r>
              <a:rPr dirty="0" sz="1350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Arial"/>
                <a:cs typeface="Arial"/>
              </a:rPr>
              <a:t>2026</a:t>
            </a:r>
            <a:endParaRPr sz="135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563998" y="686638"/>
            <a:ext cx="4133215" cy="1098550"/>
          </a:xfrm>
          <a:prstGeom prst="rect"/>
        </p:spPr>
        <p:txBody>
          <a:bodyPr wrap="square" lIns="0" tIns="53340" rIns="0" bIns="0" rtlCol="0" vert="horz">
            <a:spAutoFit/>
          </a:bodyPr>
          <a:lstStyle/>
          <a:p>
            <a:pPr marL="12700" marR="5080">
              <a:lnSpc>
                <a:spcPct val="90200"/>
              </a:lnSpc>
              <a:spcBef>
                <a:spcPts val="420"/>
              </a:spcBef>
            </a:pPr>
            <a:r>
              <a:rPr dirty="0" sz="2500">
                <a:solidFill>
                  <a:srgbClr val="FFFFFF"/>
                </a:solidFill>
              </a:rPr>
              <a:t>Dermatologie</a:t>
            </a:r>
            <a:r>
              <a:rPr dirty="0" sz="2500" spc="-60">
                <a:solidFill>
                  <a:srgbClr val="FFFFFF"/>
                </a:solidFill>
              </a:rPr>
              <a:t> </a:t>
            </a:r>
            <a:r>
              <a:rPr dirty="0" sz="2500">
                <a:solidFill>
                  <a:srgbClr val="FFFFFF"/>
                </a:solidFill>
              </a:rPr>
              <a:t>en</a:t>
            </a:r>
            <a:r>
              <a:rPr dirty="0" sz="2500" spc="-60">
                <a:solidFill>
                  <a:srgbClr val="FFFFFF"/>
                </a:solidFill>
              </a:rPr>
              <a:t> </a:t>
            </a:r>
            <a:r>
              <a:rPr dirty="0" sz="2500" spc="-10">
                <a:solidFill>
                  <a:srgbClr val="FFFFFF"/>
                </a:solidFill>
              </a:rPr>
              <a:t>première </a:t>
            </a:r>
            <a:r>
              <a:rPr dirty="0" sz="2500">
                <a:solidFill>
                  <a:srgbClr val="FFFFFF"/>
                </a:solidFill>
              </a:rPr>
              <a:t>ligne</a:t>
            </a:r>
            <a:r>
              <a:rPr dirty="0" sz="2500" spc="-45">
                <a:solidFill>
                  <a:srgbClr val="FFFFFF"/>
                </a:solidFill>
              </a:rPr>
              <a:t> </a:t>
            </a:r>
            <a:r>
              <a:rPr dirty="0" sz="2500">
                <a:solidFill>
                  <a:srgbClr val="FFFFFF"/>
                </a:solidFill>
              </a:rPr>
              <a:t>:</a:t>
            </a:r>
            <a:r>
              <a:rPr dirty="0" sz="2500" spc="-55">
                <a:solidFill>
                  <a:srgbClr val="FFFFFF"/>
                </a:solidFill>
              </a:rPr>
              <a:t> </a:t>
            </a:r>
            <a:r>
              <a:rPr dirty="0" sz="2500">
                <a:solidFill>
                  <a:srgbClr val="FFFFFF"/>
                </a:solidFill>
              </a:rPr>
              <a:t>reconnaître,</a:t>
            </a:r>
            <a:r>
              <a:rPr dirty="0" sz="2500" spc="-60">
                <a:solidFill>
                  <a:srgbClr val="FFFFFF"/>
                </a:solidFill>
              </a:rPr>
              <a:t> </a:t>
            </a:r>
            <a:r>
              <a:rPr dirty="0" sz="2500">
                <a:solidFill>
                  <a:srgbClr val="FFFFFF"/>
                </a:solidFill>
              </a:rPr>
              <a:t>décider</a:t>
            </a:r>
            <a:r>
              <a:rPr dirty="0" sz="2500" spc="15">
                <a:solidFill>
                  <a:srgbClr val="FFFFFF"/>
                </a:solidFill>
              </a:rPr>
              <a:t> </a:t>
            </a:r>
            <a:r>
              <a:rPr dirty="0" sz="2500" spc="-25">
                <a:solidFill>
                  <a:srgbClr val="FFFFFF"/>
                </a:solidFill>
              </a:rPr>
              <a:t>et </a:t>
            </a:r>
            <a:r>
              <a:rPr dirty="0" sz="2500">
                <a:solidFill>
                  <a:srgbClr val="FFFFFF"/>
                </a:solidFill>
              </a:rPr>
              <a:t>intervenir</a:t>
            </a:r>
            <a:r>
              <a:rPr dirty="0" sz="2500" spc="-35">
                <a:solidFill>
                  <a:srgbClr val="FFFFFF"/>
                </a:solidFill>
              </a:rPr>
              <a:t> </a:t>
            </a:r>
            <a:r>
              <a:rPr dirty="0" sz="2500">
                <a:solidFill>
                  <a:srgbClr val="FFFFFF"/>
                </a:solidFill>
              </a:rPr>
              <a:t>en</a:t>
            </a:r>
            <a:r>
              <a:rPr dirty="0" sz="2500" spc="-20">
                <a:solidFill>
                  <a:srgbClr val="FFFFFF"/>
                </a:solidFill>
              </a:rPr>
              <a:t> </a:t>
            </a:r>
            <a:r>
              <a:rPr dirty="0" sz="2500" spc="-10">
                <a:solidFill>
                  <a:srgbClr val="FFFFFF"/>
                </a:solidFill>
              </a:rPr>
              <a:t>pharmacie</a:t>
            </a:r>
            <a:endParaRPr sz="2500"/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4425950" cy="5148580"/>
            <a:chOff x="0" y="0"/>
            <a:chExt cx="4425950" cy="514858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4425950" cy="5148580"/>
            </a:xfrm>
            <a:custGeom>
              <a:avLst/>
              <a:gdLst/>
              <a:ahLst/>
              <a:cxnLst/>
              <a:rect l="l" t="t" r="r" b="b"/>
              <a:pathLst>
                <a:path w="4425950" h="5148580">
                  <a:moveTo>
                    <a:pt x="4425696" y="0"/>
                  </a:moveTo>
                  <a:lnTo>
                    <a:pt x="0" y="0"/>
                  </a:lnTo>
                  <a:lnTo>
                    <a:pt x="0" y="5148071"/>
                  </a:lnTo>
                  <a:lnTo>
                    <a:pt x="4425696" y="5148071"/>
                  </a:lnTo>
                  <a:lnTo>
                    <a:pt x="4425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Fédération des Pharmaciens du Québec - FPQ | Facebook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" y="3724913"/>
              <a:ext cx="1645920" cy="1423157"/>
            </a:xfrm>
            <a:prstGeom prst="rect">
              <a:avLst/>
            </a:prstGeom>
          </p:spPr>
        </p:pic>
        <p:pic>
          <p:nvPicPr>
            <p:cNvPr id="8" name="object 8" descr="Ozempic Face: Causes, Prevention &amp; Solutions - EverVital Nutrition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15" y="146430"/>
              <a:ext cx="1426464" cy="1427734"/>
            </a:xfrm>
            <a:prstGeom prst="rect">
              <a:avLst/>
            </a:prstGeom>
          </p:spPr>
        </p:pic>
        <p:pic>
          <p:nvPicPr>
            <p:cNvPr id="9" name="object 9" descr="Cancer de la peau : surveillez aussi vos ongles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1055" y="155562"/>
              <a:ext cx="1737360" cy="1162316"/>
            </a:xfrm>
            <a:prstGeom prst="rect">
              <a:avLst/>
            </a:prstGeom>
          </p:spPr>
        </p:pic>
        <p:pic>
          <p:nvPicPr>
            <p:cNvPr id="10" name="object 10" descr="Urticaire chronique sans déclencheur connu - Bibliothèque médicale -  Santé8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015" y="1592452"/>
              <a:ext cx="2414016" cy="224231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599051" y="2215260"/>
            <a:ext cx="3185795" cy="3886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350">
                <a:solidFill>
                  <a:srgbClr val="FFFFFF"/>
                </a:solidFill>
                <a:latin typeface="Arial"/>
                <a:cs typeface="Arial"/>
              </a:rPr>
              <a:t>Voir</a:t>
            </a:r>
            <a:r>
              <a:rPr dirty="0" sz="235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350">
                <a:solidFill>
                  <a:srgbClr val="FFFFFF"/>
                </a:solidFill>
                <a:latin typeface="Arial"/>
                <a:cs typeface="Arial"/>
              </a:rPr>
              <a:t>au-delà</a:t>
            </a:r>
            <a:r>
              <a:rPr dirty="0" sz="235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35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235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35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dirty="0" sz="235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350" spc="-20">
                <a:solidFill>
                  <a:srgbClr val="FFFFFF"/>
                </a:solidFill>
                <a:latin typeface="Arial"/>
                <a:cs typeface="Arial"/>
              </a:rPr>
              <a:t>peau</a:t>
            </a:r>
            <a:endParaRPr sz="2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Collecte</a:t>
            </a:r>
            <a:r>
              <a:rPr dirty="0" spc="-65"/>
              <a:t> </a:t>
            </a:r>
            <a:r>
              <a:rPr dirty="0"/>
              <a:t>de</a:t>
            </a:r>
            <a:r>
              <a:rPr dirty="0" spc="-55"/>
              <a:t> </a:t>
            </a:r>
            <a:r>
              <a:rPr dirty="0"/>
              <a:t>renseignements:</a:t>
            </a:r>
            <a:r>
              <a:rPr dirty="0" spc="-55"/>
              <a:t> </a:t>
            </a:r>
            <a:r>
              <a:rPr dirty="0" spc="-10"/>
              <a:t>méthodes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84016" y="1226049"/>
            <a:ext cx="7840345" cy="533400"/>
            <a:chOff x="684016" y="1226049"/>
            <a:chExt cx="7840345" cy="533400"/>
          </a:xfrm>
        </p:grpSpPr>
        <p:sp>
          <p:nvSpPr>
            <p:cNvPr id="4" name="object 4"/>
            <p:cNvSpPr/>
            <p:nvPr/>
          </p:nvSpPr>
          <p:spPr>
            <a:xfrm>
              <a:off x="690372" y="1432280"/>
              <a:ext cx="7827645" cy="320675"/>
            </a:xfrm>
            <a:custGeom>
              <a:avLst/>
              <a:gdLst/>
              <a:ahLst/>
              <a:cxnLst/>
              <a:rect l="l" t="t" r="r" b="b"/>
              <a:pathLst>
                <a:path w="7827645" h="320675">
                  <a:moveTo>
                    <a:pt x="0" y="320319"/>
                  </a:moveTo>
                  <a:lnTo>
                    <a:pt x="7827264" y="320319"/>
                  </a:lnTo>
                  <a:lnTo>
                    <a:pt x="7827264" y="0"/>
                  </a:lnTo>
                  <a:lnTo>
                    <a:pt x="0" y="0"/>
                  </a:lnTo>
                  <a:lnTo>
                    <a:pt x="0" y="320319"/>
                  </a:lnTo>
                  <a:close/>
                </a:path>
              </a:pathLst>
            </a:custGeom>
            <a:ln w="12711">
              <a:solidFill>
                <a:srgbClr val="0056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078992" y="1235582"/>
              <a:ext cx="5477510" cy="375285"/>
            </a:xfrm>
            <a:custGeom>
              <a:avLst/>
              <a:gdLst/>
              <a:ahLst/>
              <a:cxnLst/>
              <a:rect l="l" t="t" r="r" b="b"/>
              <a:pathLst>
                <a:path w="5477509" h="375284">
                  <a:moveTo>
                    <a:pt x="5414772" y="0"/>
                  </a:moveTo>
                  <a:lnTo>
                    <a:pt x="62484" y="0"/>
                  </a:lnTo>
                  <a:lnTo>
                    <a:pt x="38163" y="4905"/>
                  </a:lnTo>
                  <a:lnTo>
                    <a:pt x="18302" y="18287"/>
                  </a:lnTo>
                  <a:lnTo>
                    <a:pt x="4910" y="38147"/>
                  </a:lnTo>
                  <a:lnTo>
                    <a:pt x="0" y="62484"/>
                  </a:lnTo>
                  <a:lnTo>
                    <a:pt x="0" y="312674"/>
                  </a:lnTo>
                  <a:lnTo>
                    <a:pt x="4910" y="337010"/>
                  </a:lnTo>
                  <a:lnTo>
                    <a:pt x="18302" y="356869"/>
                  </a:lnTo>
                  <a:lnTo>
                    <a:pt x="38163" y="370252"/>
                  </a:lnTo>
                  <a:lnTo>
                    <a:pt x="62484" y="375158"/>
                  </a:lnTo>
                  <a:lnTo>
                    <a:pt x="5414772" y="375158"/>
                  </a:lnTo>
                  <a:lnTo>
                    <a:pt x="5439108" y="370252"/>
                  </a:lnTo>
                  <a:lnTo>
                    <a:pt x="5458968" y="356870"/>
                  </a:lnTo>
                  <a:lnTo>
                    <a:pt x="5472350" y="337010"/>
                  </a:lnTo>
                  <a:lnTo>
                    <a:pt x="5477256" y="312674"/>
                  </a:lnTo>
                  <a:lnTo>
                    <a:pt x="5477256" y="62484"/>
                  </a:lnTo>
                  <a:lnTo>
                    <a:pt x="5472350" y="38147"/>
                  </a:lnTo>
                  <a:lnTo>
                    <a:pt x="5458968" y="18287"/>
                  </a:lnTo>
                  <a:lnTo>
                    <a:pt x="5439108" y="4905"/>
                  </a:lnTo>
                  <a:lnTo>
                    <a:pt x="5414772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78992" y="1235582"/>
              <a:ext cx="5477510" cy="375285"/>
            </a:xfrm>
            <a:custGeom>
              <a:avLst/>
              <a:gdLst/>
              <a:ahLst/>
              <a:cxnLst/>
              <a:rect l="l" t="t" r="r" b="b"/>
              <a:pathLst>
                <a:path w="5477509" h="375284">
                  <a:moveTo>
                    <a:pt x="0" y="62484"/>
                  </a:moveTo>
                  <a:lnTo>
                    <a:pt x="4910" y="38147"/>
                  </a:lnTo>
                  <a:lnTo>
                    <a:pt x="18302" y="18287"/>
                  </a:lnTo>
                  <a:lnTo>
                    <a:pt x="38163" y="4905"/>
                  </a:lnTo>
                  <a:lnTo>
                    <a:pt x="62484" y="0"/>
                  </a:lnTo>
                  <a:lnTo>
                    <a:pt x="5414772" y="0"/>
                  </a:lnTo>
                  <a:lnTo>
                    <a:pt x="5439108" y="4905"/>
                  </a:lnTo>
                  <a:lnTo>
                    <a:pt x="5458968" y="18287"/>
                  </a:lnTo>
                  <a:lnTo>
                    <a:pt x="5472350" y="38147"/>
                  </a:lnTo>
                  <a:lnTo>
                    <a:pt x="5477256" y="62484"/>
                  </a:lnTo>
                  <a:lnTo>
                    <a:pt x="5477256" y="312674"/>
                  </a:lnTo>
                  <a:lnTo>
                    <a:pt x="5472350" y="337010"/>
                  </a:lnTo>
                  <a:lnTo>
                    <a:pt x="5458968" y="356870"/>
                  </a:lnTo>
                  <a:lnTo>
                    <a:pt x="5439108" y="370252"/>
                  </a:lnTo>
                  <a:lnTo>
                    <a:pt x="5414772" y="375158"/>
                  </a:lnTo>
                  <a:lnTo>
                    <a:pt x="62484" y="375158"/>
                  </a:lnTo>
                  <a:lnTo>
                    <a:pt x="38163" y="370252"/>
                  </a:lnTo>
                  <a:lnTo>
                    <a:pt x="18302" y="356869"/>
                  </a:lnTo>
                  <a:lnTo>
                    <a:pt x="4910" y="337010"/>
                  </a:lnTo>
                  <a:lnTo>
                    <a:pt x="0" y="312674"/>
                  </a:lnTo>
                  <a:lnTo>
                    <a:pt x="0" y="62484"/>
                  </a:lnTo>
                  <a:close/>
                </a:path>
              </a:pathLst>
            </a:custGeom>
            <a:ln w="1906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684016" y="1811773"/>
            <a:ext cx="7840345" cy="1769110"/>
            <a:chOff x="684016" y="1811773"/>
            <a:chExt cx="7840345" cy="1769110"/>
          </a:xfrm>
        </p:grpSpPr>
        <p:sp>
          <p:nvSpPr>
            <p:cNvPr id="8" name="object 8"/>
            <p:cNvSpPr/>
            <p:nvPr/>
          </p:nvSpPr>
          <p:spPr>
            <a:xfrm>
              <a:off x="690372" y="2018029"/>
              <a:ext cx="7827645" cy="1556385"/>
            </a:xfrm>
            <a:custGeom>
              <a:avLst/>
              <a:gdLst/>
              <a:ahLst/>
              <a:cxnLst/>
              <a:rect l="l" t="t" r="r" b="b"/>
              <a:pathLst>
                <a:path w="7827645" h="1556385">
                  <a:moveTo>
                    <a:pt x="0" y="1555877"/>
                  </a:moveTo>
                  <a:lnTo>
                    <a:pt x="7827264" y="1555877"/>
                  </a:lnTo>
                  <a:lnTo>
                    <a:pt x="7827264" y="0"/>
                  </a:lnTo>
                  <a:lnTo>
                    <a:pt x="0" y="0"/>
                  </a:lnTo>
                  <a:lnTo>
                    <a:pt x="0" y="1555877"/>
                  </a:lnTo>
                  <a:close/>
                </a:path>
              </a:pathLst>
            </a:custGeom>
            <a:ln w="12711">
              <a:solidFill>
                <a:srgbClr val="0056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78992" y="1821306"/>
              <a:ext cx="5477510" cy="384810"/>
            </a:xfrm>
            <a:custGeom>
              <a:avLst/>
              <a:gdLst/>
              <a:ahLst/>
              <a:cxnLst/>
              <a:rect l="l" t="t" r="r" b="b"/>
              <a:pathLst>
                <a:path w="5477509" h="384810">
                  <a:moveTo>
                    <a:pt x="5413248" y="0"/>
                  </a:moveTo>
                  <a:lnTo>
                    <a:pt x="64008" y="0"/>
                  </a:lnTo>
                  <a:lnTo>
                    <a:pt x="39095" y="5036"/>
                  </a:lnTo>
                  <a:lnTo>
                    <a:pt x="18749" y="18764"/>
                  </a:lnTo>
                  <a:lnTo>
                    <a:pt x="5030" y="39112"/>
                  </a:lnTo>
                  <a:lnTo>
                    <a:pt x="0" y="64007"/>
                  </a:lnTo>
                  <a:lnTo>
                    <a:pt x="0" y="320294"/>
                  </a:lnTo>
                  <a:lnTo>
                    <a:pt x="5030" y="345243"/>
                  </a:lnTo>
                  <a:lnTo>
                    <a:pt x="18749" y="365585"/>
                  </a:lnTo>
                  <a:lnTo>
                    <a:pt x="39095" y="379283"/>
                  </a:lnTo>
                  <a:lnTo>
                    <a:pt x="64008" y="384301"/>
                  </a:lnTo>
                  <a:lnTo>
                    <a:pt x="5413248" y="384301"/>
                  </a:lnTo>
                  <a:lnTo>
                    <a:pt x="5438143" y="379283"/>
                  </a:lnTo>
                  <a:lnTo>
                    <a:pt x="5458491" y="365585"/>
                  </a:lnTo>
                  <a:lnTo>
                    <a:pt x="5472219" y="345243"/>
                  </a:lnTo>
                  <a:lnTo>
                    <a:pt x="5477256" y="320294"/>
                  </a:lnTo>
                  <a:lnTo>
                    <a:pt x="5477256" y="64007"/>
                  </a:lnTo>
                  <a:lnTo>
                    <a:pt x="5472219" y="39112"/>
                  </a:lnTo>
                  <a:lnTo>
                    <a:pt x="5458491" y="18764"/>
                  </a:lnTo>
                  <a:lnTo>
                    <a:pt x="5438143" y="5036"/>
                  </a:lnTo>
                  <a:lnTo>
                    <a:pt x="5413248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078992" y="1821306"/>
              <a:ext cx="5477510" cy="384810"/>
            </a:xfrm>
            <a:custGeom>
              <a:avLst/>
              <a:gdLst/>
              <a:ahLst/>
              <a:cxnLst/>
              <a:rect l="l" t="t" r="r" b="b"/>
              <a:pathLst>
                <a:path w="5477509" h="384810">
                  <a:moveTo>
                    <a:pt x="0" y="64007"/>
                  </a:moveTo>
                  <a:lnTo>
                    <a:pt x="5030" y="39112"/>
                  </a:lnTo>
                  <a:lnTo>
                    <a:pt x="18749" y="18764"/>
                  </a:lnTo>
                  <a:lnTo>
                    <a:pt x="39095" y="5036"/>
                  </a:lnTo>
                  <a:lnTo>
                    <a:pt x="64008" y="0"/>
                  </a:lnTo>
                  <a:lnTo>
                    <a:pt x="5413248" y="0"/>
                  </a:lnTo>
                  <a:lnTo>
                    <a:pt x="5438143" y="5036"/>
                  </a:lnTo>
                  <a:lnTo>
                    <a:pt x="5458491" y="18764"/>
                  </a:lnTo>
                  <a:lnTo>
                    <a:pt x="5472219" y="39112"/>
                  </a:lnTo>
                  <a:lnTo>
                    <a:pt x="5477256" y="64007"/>
                  </a:lnTo>
                  <a:lnTo>
                    <a:pt x="5477256" y="320294"/>
                  </a:lnTo>
                  <a:lnTo>
                    <a:pt x="5472219" y="345243"/>
                  </a:lnTo>
                  <a:lnTo>
                    <a:pt x="5458491" y="365585"/>
                  </a:lnTo>
                  <a:lnTo>
                    <a:pt x="5438143" y="379283"/>
                  </a:lnTo>
                  <a:lnTo>
                    <a:pt x="5413248" y="384301"/>
                  </a:lnTo>
                  <a:lnTo>
                    <a:pt x="64008" y="384301"/>
                  </a:lnTo>
                  <a:lnTo>
                    <a:pt x="39095" y="379283"/>
                  </a:lnTo>
                  <a:lnTo>
                    <a:pt x="18749" y="365585"/>
                  </a:lnTo>
                  <a:lnTo>
                    <a:pt x="5030" y="345243"/>
                  </a:lnTo>
                  <a:lnTo>
                    <a:pt x="0" y="320294"/>
                  </a:lnTo>
                  <a:lnTo>
                    <a:pt x="0" y="64007"/>
                  </a:lnTo>
                  <a:close/>
                </a:path>
              </a:pathLst>
            </a:custGeom>
            <a:ln w="1906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281938" y="1301559"/>
            <a:ext cx="2332355" cy="2172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2225">
              <a:lnSpc>
                <a:spcPct val="100000"/>
              </a:lnSpc>
              <a:spcBef>
                <a:spcPts val="95"/>
              </a:spcBef>
            </a:pPr>
            <a:r>
              <a:rPr dirty="0" sz="1300">
                <a:solidFill>
                  <a:srgbClr val="FFFFFF"/>
                </a:solidFill>
                <a:latin typeface="Arial"/>
                <a:cs typeface="Arial"/>
              </a:rPr>
              <a:t>Méthode</a:t>
            </a:r>
            <a:r>
              <a:rPr dirty="0" sz="1300" spc="3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dirty="0" sz="13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dirty="0" sz="13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dirty="0" sz="13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Arial"/>
                <a:cs typeface="Arial"/>
              </a:rPr>
              <a:t>dimensions</a:t>
            </a:r>
            <a:r>
              <a:rPr dirty="0" sz="1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50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300">
              <a:latin typeface="Arial"/>
              <a:cs typeface="Arial"/>
            </a:endParaRPr>
          </a:p>
          <a:p>
            <a:pPr marL="22225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Arial"/>
                <a:cs typeface="Arial"/>
              </a:rPr>
              <a:t>Méthode</a:t>
            </a:r>
            <a:r>
              <a:rPr dirty="0" sz="13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Arial"/>
                <a:cs typeface="Arial"/>
              </a:rPr>
              <a:t>PQRSTU</a:t>
            </a:r>
            <a:endParaRPr sz="130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1255"/>
              </a:spcBef>
              <a:buFont typeface="Arial"/>
              <a:buChar char="•"/>
              <a:tabLst>
                <a:tab pos="127000" algn="l"/>
              </a:tabLst>
            </a:pP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P</a:t>
            </a:r>
            <a:r>
              <a:rPr dirty="0" sz="1300" spc="-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–</a:t>
            </a:r>
            <a:r>
              <a:rPr dirty="0" sz="1300" spc="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0A1139"/>
                </a:solidFill>
                <a:latin typeface="Arial"/>
                <a:cs typeface="Arial"/>
              </a:rPr>
              <a:t>Palliatif/Provoquer</a:t>
            </a:r>
            <a:r>
              <a:rPr dirty="0" sz="1300" spc="7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spc="-25" b="1">
                <a:solidFill>
                  <a:srgbClr val="0A1139"/>
                </a:solidFill>
                <a:latin typeface="Arial"/>
                <a:cs typeface="Arial"/>
              </a:rPr>
              <a:t>par</a:t>
            </a:r>
            <a:endParaRPr sz="1300">
              <a:latin typeface="Arial"/>
              <a:cs typeface="Arial"/>
            </a:endParaRPr>
          </a:p>
          <a:p>
            <a:pPr marL="127000" indent="-114300">
              <a:lnSpc>
                <a:spcPts val="1535"/>
              </a:lnSpc>
              <a:spcBef>
                <a:spcPts val="30"/>
              </a:spcBef>
              <a:buFont typeface="Arial"/>
              <a:buChar char="•"/>
              <a:tabLst>
                <a:tab pos="127000" algn="l"/>
              </a:tabLst>
            </a:pP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Q</a:t>
            </a:r>
            <a:r>
              <a:rPr dirty="0" sz="13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–</a:t>
            </a:r>
            <a:r>
              <a:rPr dirty="0" sz="1300" spc="-10" b="1">
                <a:solidFill>
                  <a:srgbClr val="0A1139"/>
                </a:solidFill>
                <a:latin typeface="Arial"/>
                <a:cs typeface="Arial"/>
              </a:rPr>
              <a:t> Qualité/Quantité</a:t>
            </a:r>
            <a:endParaRPr sz="1300">
              <a:latin typeface="Arial"/>
              <a:cs typeface="Arial"/>
            </a:endParaRPr>
          </a:p>
          <a:p>
            <a:pPr marL="126364" indent="-113664">
              <a:lnSpc>
                <a:spcPts val="1535"/>
              </a:lnSpc>
              <a:buFont typeface="Arial"/>
              <a:buChar char="•"/>
              <a:tabLst>
                <a:tab pos="126364" algn="l"/>
              </a:tabLst>
            </a:pP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R</a:t>
            </a:r>
            <a:r>
              <a:rPr dirty="0" sz="13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–</a:t>
            </a:r>
            <a:r>
              <a:rPr dirty="0" sz="13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0A1139"/>
                </a:solidFill>
                <a:latin typeface="Arial"/>
                <a:cs typeface="Arial"/>
              </a:rPr>
              <a:t>Région/Irradiation</a:t>
            </a:r>
            <a:endParaRPr sz="130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30"/>
              </a:spcBef>
              <a:buFont typeface="Arial"/>
              <a:buChar char="•"/>
              <a:tabLst>
                <a:tab pos="127000" algn="l"/>
              </a:tabLst>
            </a:pP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S</a:t>
            </a:r>
            <a:r>
              <a:rPr dirty="0" sz="13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– </a:t>
            </a:r>
            <a:r>
              <a:rPr dirty="0" sz="1300" spc="-10" b="1">
                <a:solidFill>
                  <a:srgbClr val="0A1139"/>
                </a:solidFill>
                <a:latin typeface="Arial"/>
                <a:cs typeface="Arial"/>
              </a:rPr>
              <a:t>Symptômes associés</a:t>
            </a:r>
            <a:endParaRPr sz="130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127000" algn="l"/>
              </a:tabLst>
            </a:pP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T</a:t>
            </a:r>
            <a:r>
              <a:rPr dirty="0" sz="13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–</a:t>
            </a:r>
            <a:r>
              <a:rPr dirty="0" sz="1300" spc="-10" b="1">
                <a:solidFill>
                  <a:srgbClr val="0A1139"/>
                </a:solidFill>
                <a:latin typeface="Arial"/>
                <a:cs typeface="Arial"/>
              </a:rPr>
              <a:t> Temps</a:t>
            </a:r>
            <a:endParaRPr sz="130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30"/>
              </a:spcBef>
              <a:buFont typeface="Arial"/>
              <a:buChar char="•"/>
              <a:tabLst>
                <a:tab pos="127000" algn="l"/>
              </a:tabLst>
            </a:pP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U</a:t>
            </a:r>
            <a:r>
              <a:rPr dirty="0" sz="13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0A1139"/>
                </a:solidFill>
                <a:latin typeface="Arial"/>
                <a:cs typeface="Arial"/>
              </a:rPr>
              <a:t>–</a:t>
            </a:r>
            <a:r>
              <a:rPr dirty="0" sz="13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0A1139"/>
                </a:solidFill>
                <a:latin typeface="Arial"/>
                <a:cs typeface="Arial"/>
              </a:rPr>
              <a:t>‘’Understanding’’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84016" y="3632953"/>
            <a:ext cx="7840345" cy="542290"/>
            <a:chOff x="684016" y="3632953"/>
            <a:chExt cx="7840345" cy="542290"/>
          </a:xfrm>
        </p:grpSpPr>
        <p:sp>
          <p:nvSpPr>
            <p:cNvPr id="13" name="object 13"/>
            <p:cNvSpPr/>
            <p:nvPr/>
          </p:nvSpPr>
          <p:spPr>
            <a:xfrm>
              <a:off x="690372" y="3839323"/>
              <a:ext cx="7827645" cy="329565"/>
            </a:xfrm>
            <a:custGeom>
              <a:avLst/>
              <a:gdLst/>
              <a:ahLst/>
              <a:cxnLst/>
              <a:rect l="l" t="t" r="r" b="b"/>
              <a:pathLst>
                <a:path w="7827645" h="329564">
                  <a:moveTo>
                    <a:pt x="0" y="329476"/>
                  </a:moveTo>
                  <a:lnTo>
                    <a:pt x="7827264" y="329476"/>
                  </a:lnTo>
                  <a:lnTo>
                    <a:pt x="7827264" y="0"/>
                  </a:lnTo>
                  <a:lnTo>
                    <a:pt x="0" y="0"/>
                  </a:lnTo>
                  <a:lnTo>
                    <a:pt x="0" y="329476"/>
                  </a:lnTo>
                  <a:close/>
                </a:path>
              </a:pathLst>
            </a:custGeom>
            <a:ln w="12711">
              <a:solidFill>
                <a:srgbClr val="0056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078992" y="3642486"/>
              <a:ext cx="5477510" cy="384810"/>
            </a:xfrm>
            <a:custGeom>
              <a:avLst/>
              <a:gdLst/>
              <a:ahLst/>
              <a:cxnLst/>
              <a:rect l="l" t="t" r="r" b="b"/>
              <a:pathLst>
                <a:path w="5477509" h="384810">
                  <a:moveTo>
                    <a:pt x="5413248" y="0"/>
                  </a:moveTo>
                  <a:lnTo>
                    <a:pt x="64008" y="0"/>
                  </a:lnTo>
                  <a:lnTo>
                    <a:pt x="39095" y="5038"/>
                  </a:lnTo>
                  <a:lnTo>
                    <a:pt x="18749" y="18780"/>
                  </a:lnTo>
                  <a:lnTo>
                    <a:pt x="5030" y="39165"/>
                  </a:lnTo>
                  <a:lnTo>
                    <a:pt x="0" y="64135"/>
                  </a:lnTo>
                  <a:lnTo>
                    <a:pt x="0" y="320382"/>
                  </a:lnTo>
                  <a:lnTo>
                    <a:pt x="5030" y="345320"/>
                  </a:lnTo>
                  <a:lnTo>
                    <a:pt x="18749" y="365686"/>
                  </a:lnTo>
                  <a:lnTo>
                    <a:pt x="39095" y="379418"/>
                  </a:lnTo>
                  <a:lnTo>
                    <a:pt x="64008" y="384454"/>
                  </a:lnTo>
                  <a:lnTo>
                    <a:pt x="5413248" y="384454"/>
                  </a:lnTo>
                  <a:lnTo>
                    <a:pt x="5438143" y="379418"/>
                  </a:lnTo>
                  <a:lnTo>
                    <a:pt x="5458491" y="365686"/>
                  </a:lnTo>
                  <a:lnTo>
                    <a:pt x="5472219" y="345320"/>
                  </a:lnTo>
                  <a:lnTo>
                    <a:pt x="5477256" y="320382"/>
                  </a:lnTo>
                  <a:lnTo>
                    <a:pt x="5477256" y="64135"/>
                  </a:lnTo>
                  <a:lnTo>
                    <a:pt x="5472219" y="39165"/>
                  </a:lnTo>
                  <a:lnTo>
                    <a:pt x="5458491" y="18780"/>
                  </a:lnTo>
                  <a:lnTo>
                    <a:pt x="5438143" y="5038"/>
                  </a:lnTo>
                  <a:lnTo>
                    <a:pt x="5413248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078992" y="3642486"/>
              <a:ext cx="5477510" cy="384810"/>
            </a:xfrm>
            <a:custGeom>
              <a:avLst/>
              <a:gdLst/>
              <a:ahLst/>
              <a:cxnLst/>
              <a:rect l="l" t="t" r="r" b="b"/>
              <a:pathLst>
                <a:path w="5477509" h="384810">
                  <a:moveTo>
                    <a:pt x="0" y="64135"/>
                  </a:moveTo>
                  <a:lnTo>
                    <a:pt x="5030" y="39165"/>
                  </a:lnTo>
                  <a:lnTo>
                    <a:pt x="18749" y="18780"/>
                  </a:lnTo>
                  <a:lnTo>
                    <a:pt x="39095" y="5038"/>
                  </a:lnTo>
                  <a:lnTo>
                    <a:pt x="64008" y="0"/>
                  </a:lnTo>
                  <a:lnTo>
                    <a:pt x="5413248" y="0"/>
                  </a:lnTo>
                  <a:lnTo>
                    <a:pt x="5438143" y="5038"/>
                  </a:lnTo>
                  <a:lnTo>
                    <a:pt x="5458491" y="18780"/>
                  </a:lnTo>
                  <a:lnTo>
                    <a:pt x="5472219" y="39165"/>
                  </a:lnTo>
                  <a:lnTo>
                    <a:pt x="5477256" y="64135"/>
                  </a:lnTo>
                  <a:lnTo>
                    <a:pt x="5477256" y="320382"/>
                  </a:lnTo>
                  <a:lnTo>
                    <a:pt x="5472219" y="345320"/>
                  </a:lnTo>
                  <a:lnTo>
                    <a:pt x="5458491" y="365686"/>
                  </a:lnTo>
                  <a:lnTo>
                    <a:pt x="5438143" y="379418"/>
                  </a:lnTo>
                  <a:lnTo>
                    <a:pt x="5413248" y="384454"/>
                  </a:lnTo>
                  <a:lnTo>
                    <a:pt x="64008" y="384454"/>
                  </a:lnTo>
                  <a:lnTo>
                    <a:pt x="39095" y="379418"/>
                  </a:lnTo>
                  <a:lnTo>
                    <a:pt x="18749" y="365686"/>
                  </a:lnTo>
                  <a:lnTo>
                    <a:pt x="5030" y="345320"/>
                  </a:lnTo>
                  <a:lnTo>
                    <a:pt x="0" y="320382"/>
                  </a:lnTo>
                  <a:lnTo>
                    <a:pt x="0" y="64135"/>
                  </a:lnTo>
                  <a:close/>
                </a:path>
              </a:pathLst>
            </a:custGeom>
            <a:ln w="1906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1266316" y="3717416"/>
            <a:ext cx="200025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Méthode</a:t>
            </a:r>
            <a:r>
              <a:rPr dirty="0" sz="13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dirty="0" sz="13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PASS</a:t>
            </a:r>
            <a:r>
              <a:rPr dirty="0" sz="13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ONE</a:t>
            </a:r>
            <a:r>
              <a:rPr dirty="0" baseline="22875" sz="1275" b="1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dirty="0" baseline="22875" sz="1275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50" b="1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5479" y="4475429"/>
            <a:ext cx="6221730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®</a:t>
            </a:r>
            <a:r>
              <a:rPr dirty="0" sz="135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Méthode</a:t>
            </a:r>
            <a:r>
              <a:rPr dirty="0" sz="1350" spc="-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135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Dr.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20">
                <a:solidFill>
                  <a:srgbClr val="0A1139"/>
                </a:solidFill>
                <a:latin typeface="Arial"/>
                <a:cs typeface="Arial"/>
              </a:rPr>
              <a:t>V.Smit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&amp;</a:t>
            </a:r>
            <a:r>
              <a:rPr dirty="0" sz="135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R,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Snijders</a:t>
            </a: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pour</a:t>
            </a:r>
            <a:r>
              <a:rPr dirty="0" sz="1350" spc="-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l’examen</a:t>
            </a:r>
            <a:r>
              <a:rPr dirty="0" sz="135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physique</a:t>
            </a: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en</a:t>
            </a:r>
            <a:r>
              <a:rPr dirty="0" sz="135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dermatologie.</a:t>
            </a:r>
            <a:endParaRPr sz="13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10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73734" y="264489"/>
            <a:ext cx="4446905" cy="840105"/>
          </a:xfrm>
          <a:prstGeom prst="rect"/>
        </p:spPr>
        <p:txBody>
          <a:bodyPr wrap="square" lIns="0" tIns="62230" rIns="0" bIns="0" rtlCol="0" vert="horz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90"/>
              </a:spcBef>
            </a:pPr>
            <a:r>
              <a:rPr dirty="0"/>
              <a:t>Collecte</a:t>
            </a:r>
            <a:r>
              <a:rPr dirty="0" spc="-40"/>
              <a:t> </a:t>
            </a:r>
            <a:r>
              <a:rPr dirty="0"/>
              <a:t>de</a:t>
            </a:r>
            <a:r>
              <a:rPr dirty="0" spc="-30"/>
              <a:t> </a:t>
            </a:r>
            <a:r>
              <a:rPr dirty="0" spc="-10"/>
              <a:t>renseignements </a:t>
            </a:r>
            <a:r>
              <a:rPr dirty="0"/>
              <a:t>Quand –</a:t>
            </a:r>
            <a:r>
              <a:rPr dirty="0" spc="-30"/>
              <a:t> </a:t>
            </a:r>
            <a:r>
              <a:rPr dirty="0"/>
              <a:t>où</a:t>
            </a:r>
            <a:r>
              <a:rPr dirty="0" spc="-45"/>
              <a:t> </a:t>
            </a:r>
            <a:r>
              <a:rPr dirty="0"/>
              <a:t>–</a:t>
            </a:r>
            <a:r>
              <a:rPr dirty="0" spc="-30"/>
              <a:t> </a:t>
            </a:r>
            <a:r>
              <a:rPr dirty="0"/>
              <a:t>comment</a:t>
            </a:r>
            <a:r>
              <a:rPr dirty="0" spc="-5"/>
              <a:t> </a:t>
            </a:r>
            <a:r>
              <a:rPr dirty="0" spc="-5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-12700" y="-21526"/>
            <a:ext cx="192405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75">
                <a:solidFill>
                  <a:srgbClr val="0A1139"/>
                </a:solidFill>
                <a:latin typeface="Arial"/>
                <a:cs typeface="Arial"/>
              </a:rPr>
              <a:t>11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85800" y="1931161"/>
            <a:ext cx="2461895" cy="1640205"/>
            <a:chOff x="685800" y="1931161"/>
            <a:chExt cx="2461895" cy="1640205"/>
          </a:xfrm>
        </p:grpSpPr>
        <p:sp>
          <p:nvSpPr>
            <p:cNvPr id="5" name="object 5"/>
            <p:cNvSpPr/>
            <p:nvPr/>
          </p:nvSpPr>
          <p:spPr>
            <a:xfrm>
              <a:off x="685800" y="1931161"/>
              <a:ext cx="2204085" cy="1400175"/>
            </a:xfrm>
            <a:custGeom>
              <a:avLst/>
              <a:gdLst/>
              <a:ahLst/>
              <a:cxnLst/>
              <a:rect l="l" t="t" r="r" b="b"/>
              <a:pathLst>
                <a:path w="2204085" h="1400175">
                  <a:moveTo>
                    <a:pt x="2063750" y="0"/>
                  </a:moveTo>
                  <a:lnTo>
                    <a:pt x="139903" y="0"/>
                  </a:lnTo>
                  <a:lnTo>
                    <a:pt x="95682" y="7130"/>
                  </a:lnTo>
                  <a:lnTo>
                    <a:pt x="57278" y="26989"/>
                  </a:lnTo>
                  <a:lnTo>
                    <a:pt x="26993" y="57278"/>
                  </a:lnTo>
                  <a:lnTo>
                    <a:pt x="7132" y="95699"/>
                  </a:lnTo>
                  <a:lnTo>
                    <a:pt x="0" y="139954"/>
                  </a:lnTo>
                  <a:lnTo>
                    <a:pt x="0" y="1260221"/>
                  </a:lnTo>
                  <a:lnTo>
                    <a:pt x="7132" y="1304475"/>
                  </a:lnTo>
                  <a:lnTo>
                    <a:pt x="26993" y="1342896"/>
                  </a:lnTo>
                  <a:lnTo>
                    <a:pt x="57278" y="1373185"/>
                  </a:lnTo>
                  <a:lnTo>
                    <a:pt x="95682" y="1393044"/>
                  </a:lnTo>
                  <a:lnTo>
                    <a:pt x="139903" y="1400175"/>
                  </a:lnTo>
                  <a:lnTo>
                    <a:pt x="2063750" y="1400175"/>
                  </a:lnTo>
                  <a:lnTo>
                    <a:pt x="2108004" y="1393044"/>
                  </a:lnTo>
                  <a:lnTo>
                    <a:pt x="2146425" y="1373185"/>
                  </a:lnTo>
                  <a:lnTo>
                    <a:pt x="2176714" y="1342896"/>
                  </a:lnTo>
                  <a:lnTo>
                    <a:pt x="2196573" y="1304475"/>
                  </a:lnTo>
                  <a:lnTo>
                    <a:pt x="2203704" y="1260221"/>
                  </a:lnTo>
                  <a:lnTo>
                    <a:pt x="2203704" y="139954"/>
                  </a:lnTo>
                  <a:lnTo>
                    <a:pt x="2196573" y="95699"/>
                  </a:lnTo>
                  <a:lnTo>
                    <a:pt x="2176714" y="57278"/>
                  </a:lnTo>
                  <a:lnTo>
                    <a:pt x="2146425" y="26989"/>
                  </a:lnTo>
                  <a:lnTo>
                    <a:pt x="2108004" y="7130"/>
                  </a:lnTo>
                  <a:lnTo>
                    <a:pt x="2063750" y="0"/>
                  </a:lnTo>
                  <a:close/>
                </a:path>
              </a:pathLst>
            </a:custGeom>
            <a:solidFill>
              <a:srgbClr val="52B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37259" y="2164460"/>
              <a:ext cx="2204085" cy="1400810"/>
            </a:xfrm>
            <a:custGeom>
              <a:avLst/>
              <a:gdLst/>
              <a:ahLst/>
              <a:cxnLst/>
              <a:rect l="l" t="t" r="r" b="b"/>
              <a:pathLst>
                <a:path w="2204085" h="1400810">
                  <a:moveTo>
                    <a:pt x="2063750" y="0"/>
                  </a:moveTo>
                  <a:lnTo>
                    <a:pt x="139903" y="0"/>
                  </a:lnTo>
                  <a:lnTo>
                    <a:pt x="95682" y="7143"/>
                  </a:lnTo>
                  <a:lnTo>
                    <a:pt x="57278" y="27033"/>
                  </a:lnTo>
                  <a:lnTo>
                    <a:pt x="26993" y="57360"/>
                  </a:lnTo>
                  <a:lnTo>
                    <a:pt x="7132" y="95812"/>
                  </a:lnTo>
                  <a:lnTo>
                    <a:pt x="0" y="140081"/>
                  </a:lnTo>
                  <a:lnTo>
                    <a:pt x="0" y="1260221"/>
                  </a:lnTo>
                  <a:lnTo>
                    <a:pt x="7132" y="1304489"/>
                  </a:lnTo>
                  <a:lnTo>
                    <a:pt x="26993" y="1342941"/>
                  </a:lnTo>
                  <a:lnTo>
                    <a:pt x="57278" y="1373268"/>
                  </a:lnTo>
                  <a:lnTo>
                    <a:pt x="95682" y="1393158"/>
                  </a:lnTo>
                  <a:lnTo>
                    <a:pt x="139903" y="1400302"/>
                  </a:lnTo>
                  <a:lnTo>
                    <a:pt x="2063750" y="1400302"/>
                  </a:lnTo>
                  <a:lnTo>
                    <a:pt x="2108004" y="1393158"/>
                  </a:lnTo>
                  <a:lnTo>
                    <a:pt x="2146425" y="1373268"/>
                  </a:lnTo>
                  <a:lnTo>
                    <a:pt x="2176714" y="1342941"/>
                  </a:lnTo>
                  <a:lnTo>
                    <a:pt x="2196573" y="1304489"/>
                  </a:lnTo>
                  <a:lnTo>
                    <a:pt x="2203704" y="1260221"/>
                  </a:lnTo>
                  <a:lnTo>
                    <a:pt x="2203704" y="140081"/>
                  </a:lnTo>
                  <a:lnTo>
                    <a:pt x="2196573" y="95812"/>
                  </a:lnTo>
                  <a:lnTo>
                    <a:pt x="2176714" y="57360"/>
                  </a:lnTo>
                  <a:lnTo>
                    <a:pt x="2146425" y="27033"/>
                  </a:lnTo>
                  <a:lnTo>
                    <a:pt x="2108004" y="7143"/>
                  </a:lnTo>
                  <a:lnTo>
                    <a:pt x="206375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37259" y="2164460"/>
              <a:ext cx="2204085" cy="1400810"/>
            </a:xfrm>
            <a:custGeom>
              <a:avLst/>
              <a:gdLst/>
              <a:ahLst/>
              <a:cxnLst/>
              <a:rect l="l" t="t" r="r" b="b"/>
              <a:pathLst>
                <a:path w="2204085" h="1400810">
                  <a:moveTo>
                    <a:pt x="0" y="140081"/>
                  </a:moveTo>
                  <a:lnTo>
                    <a:pt x="7132" y="95812"/>
                  </a:lnTo>
                  <a:lnTo>
                    <a:pt x="26993" y="57360"/>
                  </a:lnTo>
                  <a:lnTo>
                    <a:pt x="57278" y="27033"/>
                  </a:lnTo>
                  <a:lnTo>
                    <a:pt x="95682" y="7143"/>
                  </a:lnTo>
                  <a:lnTo>
                    <a:pt x="139903" y="0"/>
                  </a:lnTo>
                  <a:lnTo>
                    <a:pt x="2063750" y="0"/>
                  </a:lnTo>
                  <a:lnTo>
                    <a:pt x="2108004" y="7143"/>
                  </a:lnTo>
                  <a:lnTo>
                    <a:pt x="2146425" y="27033"/>
                  </a:lnTo>
                  <a:lnTo>
                    <a:pt x="2176714" y="57360"/>
                  </a:lnTo>
                  <a:lnTo>
                    <a:pt x="2196573" y="95812"/>
                  </a:lnTo>
                  <a:lnTo>
                    <a:pt x="2203704" y="140081"/>
                  </a:lnTo>
                  <a:lnTo>
                    <a:pt x="2203704" y="1260221"/>
                  </a:lnTo>
                  <a:lnTo>
                    <a:pt x="2196573" y="1304489"/>
                  </a:lnTo>
                  <a:lnTo>
                    <a:pt x="2176714" y="1342941"/>
                  </a:lnTo>
                  <a:lnTo>
                    <a:pt x="2146425" y="1373268"/>
                  </a:lnTo>
                  <a:lnTo>
                    <a:pt x="2108004" y="1393158"/>
                  </a:lnTo>
                  <a:lnTo>
                    <a:pt x="2063750" y="1400302"/>
                  </a:lnTo>
                  <a:lnTo>
                    <a:pt x="139903" y="1400302"/>
                  </a:lnTo>
                  <a:lnTo>
                    <a:pt x="95682" y="1393158"/>
                  </a:lnTo>
                  <a:lnTo>
                    <a:pt x="57278" y="1373268"/>
                  </a:lnTo>
                  <a:lnTo>
                    <a:pt x="26993" y="1342941"/>
                  </a:lnTo>
                  <a:lnTo>
                    <a:pt x="7132" y="1304489"/>
                  </a:lnTo>
                  <a:lnTo>
                    <a:pt x="0" y="1260221"/>
                  </a:lnTo>
                  <a:lnTo>
                    <a:pt x="0" y="140081"/>
                  </a:lnTo>
                  <a:close/>
                </a:path>
              </a:pathLst>
            </a:custGeom>
            <a:ln w="12711">
              <a:solidFill>
                <a:srgbClr val="52B7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1138808" y="2672143"/>
            <a:ext cx="1787525" cy="36830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ts val="1335"/>
              </a:lnSpc>
              <a:spcBef>
                <a:spcPts val="125"/>
              </a:spcBef>
            </a:pPr>
            <a:r>
              <a:rPr dirty="0" sz="1200" b="1">
                <a:solidFill>
                  <a:srgbClr val="0A1139"/>
                </a:solidFill>
                <a:latin typeface="Arial"/>
                <a:cs typeface="Arial"/>
              </a:rPr>
              <a:t>Quand</a:t>
            </a:r>
            <a:r>
              <a:rPr dirty="0" sz="1200" spc="-7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0A1139"/>
                </a:solidFill>
                <a:latin typeface="Arial"/>
                <a:cs typeface="Arial"/>
              </a:rPr>
              <a:t>?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2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début</a:t>
            </a:r>
            <a:r>
              <a:rPr dirty="0" sz="1200" spc="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brutal</a:t>
            </a:r>
            <a:r>
              <a:rPr dirty="0" sz="12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0A1139"/>
                </a:solidFill>
                <a:latin typeface="Arial"/>
                <a:cs typeface="Arial"/>
              </a:rPr>
              <a:t>ou</a:t>
            </a:r>
            <a:endParaRPr sz="1200">
              <a:latin typeface="Arial"/>
              <a:cs typeface="Arial"/>
            </a:endParaRPr>
          </a:p>
          <a:p>
            <a:pPr algn="ctr" marL="8255">
              <a:lnSpc>
                <a:spcPts val="1335"/>
              </a:lnSpc>
            </a:pP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progressif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74135" y="1931161"/>
            <a:ext cx="2461895" cy="1640205"/>
            <a:chOff x="3374135" y="1931161"/>
            <a:chExt cx="2461895" cy="1640205"/>
          </a:xfrm>
        </p:grpSpPr>
        <p:sp>
          <p:nvSpPr>
            <p:cNvPr id="10" name="object 10"/>
            <p:cNvSpPr/>
            <p:nvPr/>
          </p:nvSpPr>
          <p:spPr>
            <a:xfrm>
              <a:off x="3374135" y="1931161"/>
              <a:ext cx="2204085" cy="1400175"/>
            </a:xfrm>
            <a:custGeom>
              <a:avLst/>
              <a:gdLst/>
              <a:ahLst/>
              <a:cxnLst/>
              <a:rect l="l" t="t" r="r" b="b"/>
              <a:pathLst>
                <a:path w="2204085" h="1400175">
                  <a:moveTo>
                    <a:pt x="2063750" y="0"/>
                  </a:moveTo>
                  <a:lnTo>
                    <a:pt x="139953" y="0"/>
                  </a:lnTo>
                  <a:lnTo>
                    <a:pt x="95699" y="7130"/>
                  </a:lnTo>
                  <a:lnTo>
                    <a:pt x="57278" y="26989"/>
                  </a:lnTo>
                  <a:lnTo>
                    <a:pt x="26989" y="57278"/>
                  </a:lnTo>
                  <a:lnTo>
                    <a:pt x="7130" y="95699"/>
                  </a:lnTo>
                  <a:lnTo>
                    <a:pt x="0" y="139954"/>
                  </a:lnTo>
                  <a:lnTo>
                    <a:pt x="0" y="1260221"/>
                  </a:lnTo>
                  <a:lnTo>
                    <a:pt x="7130" y="1304475"/>
                  </a:lnTo>
                  <a:lnTo>
                    <a:pt x="26989" y="1342896"/>
                  </a:lnTo>
                  <a:lnTo>
                    <a:pt x="57278" y="1373185"/>
                  </a:lnTo>
                  <a:lnTo>
                    <a:pt x="95699" y="1393044"/>
                  </a:lnTo>
                  <a:lnTo>
                    <a:pt x="139953" y="1400175"/>
                  </a:lnTo>
                  <a:lnTo>
                    <a:pt x="2063750" y="1400175"/>
                  </a:lnTo>
                  <a:lnTo>
                    <a:pt x="2108004" y="1393044"/>
                  </a:lnTo>
                  <a:lnTo>
                    <a:pt x="2146425" y="1373185"/>
                  </a:lnTo>
                  <a:lnTo>
                    <a:pt x="2176714" y="1342896"/>
                  </a:lnTo>
                  <a:lnTo>
                    <a:pt x="2196573" y="1304475"/>
                  </a:lnTo>
                  <a:lnTo>
                    <a:pt x="2203704" y="1260221"/>
                  </a:lnTo>
                  <a:lnTo>
                    <a:pt x="2203704" y="139954"/>
                  </a:lnTo>
                  <a:lnTo>
                    <a:pt x="2196573" y="95699"/>
                  </a:lnTo>
                  <a:lnTo>
                    <a:pt x="2176714" y="57278"/>
                  </a:lnTo>
                  <a:lnTo>
                    <a:pt x="2146425" y="26989"/>
                  </a:lnTo>
                  <a:lnTo>
                    <a:pt x="2108004" y="7130"/>
                  </a:lnTo>
                  <a:lnTo>
                    <a:pt x="2063750" y="0"/>
                  </a:lnTo>
                  <a:close/>
                </a:path>
              </a:pathLst>
            </a:custGeom>
            <a:solidFill>
              <a:srgbClr val="52B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625595" y="2164460"/>
              <a:ext cx="2204085" cy="1400810"/>
            </a:xfrm>
            <a:custGeom>
              <a:avLst/>
              <a:gdLst/>
              <a:ahLst/>
              <a:cxnLst/>
              <a:rect l="l" t="t" r="r" b="b"/>
              <a:pathLst>
                <a:path w="2204085" h="1400810">
                  <a:moveTo>
                    <a:pt x="2063750" y="0"/>
                  </a:moveTo>
                  <a:lnTo>
                    <a:pt x="139953" y="0"/>
                  </a:lnTo>
                  <a:lnTo>
                    <a:pt x="95699" y="7143"/>
                  </a:lnTo>
                  <a:lnTo>
                    <a:pt x="57278" y="27033"/>
                  </a:lnTo>
                  <a:lnTo>
                    <a:pt x="26989" y="57360"/>
                  </a:lnTo>
                  <a:lnTo>
                    <a:pt x="7130" y="95812"/>
                  </a:lnTo>
                  <a:lnTo>
                    <a:pt x="0" y="140081"/>
                  </a:lnTo>
                  <a:lnTo>
                    <a:pt x="0" y="1260221"/>
                  </a:lnTo>
                  <a:lnTo>
                    <a:pt x="7130" y="1304489"/>
                  </a:lnTo>
                  <a:lnTo>
                    <a:pt x="26989" y="1342941"/>
                  </a:lnTo>
                  <a:lnTo>
                    <a:pt x="57278" y="1373268"/>
                  </a:lnTo>
                  <a:lnTo>
                    <a:pt x="95699" y="1393158"/>
                  </a:lnTo>
                  <a:lnTo>
                    <a:pt x="139953" y="1400302"/>
                  </a:lnTo>
                  <a:lnTo>
                    <a:pt x="2063750" y="1400302"/>
                  </a:lnTo>
                  <a:lnTo>
                    <a:pt x="2108004" y="1393158"/>
                  </a:lnTo>
                  <a:lnTo>
                    <a:pt x="2146425" y="1373268"/>
                  </a:lnTo>
                  <a:lnTo>
                    <a:pt x="2176714" y="1342941"/>
                  </a:lnTo>
                  <a:lnTo>
                    <a:pt x="2196573" y="1304489"/>
                  </a:lnTo>
                  <a:lnTo>
                    <a:pt x="2203704" y="1260221"/>
                  </a:lnTo>
                  <a:lnTo>
                    <a:pt x="2203704" y="140081"/>
                  </a:lnTo>
                  <a:lnTo>
                    <a:pt x="2196573" y="95812"/>
                  </a:lnTo>
                  <a:lnTo>
                    <a:pt x="2176714" y="57360"/>
                  </a:lnTo>
                  <a:lnTo>
                    <a:pt x="2146425" y="27033"/>
                  </a:lnTo>
                  <a:lnTo>
                    <a:pt x="2108004" y="7143"/>
                  </a:lnTo>
                  <a:lnTo>
                    <a:pt x="206375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625595" y="2164460"/>
              <a:ext cx="2204085" cy="1400810"/>
            </a:xfrm>
            <a:custGeom>
              <a:avLst/>
              <a:gdLst/>
              <a:ahLst/>
              <a:cxnLst/>
              <a:rect l="l" t="t" r="r" b="b"/>
              <a:pathLst>
                <a:path w="2204085" h="1400810">
                  <a:moveTo>
                    <a:pt x="0" y="140081"/>
                  </a:moveTo>
                  <a:lnTo>
                    <a:pt x="7130" y="95812"/>
                  </a:lnTo>
                  <a:lnTo>
                    <a:pt x="26989" y="57360"/>
                  </a:lnTo>
                  <a:lnTo>
                    <a:pt x="57278" y="27033"/>
                  </a:lnTo>
                  <a:lnTo>
                    <a:pt x="95699" y="7143"/>
                  </a:lnTo>
                  <a:lnTo>
                    <a:pt x="139953" y="0"/>
                  </a:lnTo>
                  <a:lnTo>
                    <a:pt x="2063750" y="0"/>
                  </a:lnTo>
                  <a:lnTo>
                    <a:pt x="2108004" y="7143"/>
                  </a:lnTo>
                  <a:lnTo>
                    <a:pt x="2146425" y="27033"/>
                  </a:lnTo>
                  <a:lnTo>
                    <a:pt x="2176714" y="57360"/>
                  </a:lnTo>
                  <a:lnTo>
                    <a:pt x="2196573" y="95812"/>
                  </a:lnTo>
                  <a:lnTo>
                    <a:pt x="2203704" y="140081"/>
                  </a:lnTo>
                  <a:lnTo>
                    <a:pt x="2203704" y="1260221"/>
                  </a:lnTo>
                  <a:lnTo>
                    <a:pt x="2196573" y="1304489"/>
                  </a:lnTo>
                  <a:lnTo>
                    <a:pt x="2176714" y="1342941"/>
                  </a:lnTo>
                  <a:lnTo>
                    <a:pt x="2146425" y="1373268"/>
                  </a:lnTo>
                  <a:lnTo>
                    <a:pt x="2108004" y="1393158"/>
                  </a:lnTo>
                  <a:lnTo>
                    <a:pt x="2063750" y="1400302"/>
                  </a:lnTo>
                  <a:lnTo>
                    <a:pt x="139953" y="1400302"/>
                  </a:lnTo>
                  <a:lnTo>
                    <a:pt x="95699" y="1393158"/>
                  </a:lnTo>
                  <a:lnTo>
                    <a:pt x="57278" y="1373268"/>
                  </a:lnTo>
                  <a:lnTo>
                    <a:pt x="26989" y="1342941"/>
                  </a:lnTo>
                  <a:lnTo>
                    <a:pt x="7130" y="1304489"/>
                  </a:lnTo>
                  <a:lnTo>
                    <a:pt x="0" y="1260221"/>
                  </a:lnTo>
                  <a:lnTo>
                    <a:pt x="0" y="140081"/>
                  </a:lnTo>
                  <a:close/>
                </a:path>
              </a:pathLst>
            </a:custGeom>
            <a:ln w="12711">
              <a:solidFill>
                <a:srgbClr val="52B7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3735704" y="2196718"/>
            <a:ext cx="1985010" cy="1322705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algn="ctr" marL="12700" marR="5080" indent="-5080">
              <a:lnSpc>
                <a:spcPct val="86700"/>
              </a:lnSpc>
              <a:spcBef>
                <a:spcPts val="320"/>
              </a:spcBef>
            </a:pPr>
            <a:r>
              <a:rPr dirty="0" sz="1200" b="1">
                <a:solidFill>
                  <a:srgbClr val="0A1139"/>
                </a:solidFill>
                <a:latin typeface="Arial"/>
                <a:cs typeface="Arial"/>
              </a:rPr>
              <a:t>Où?</a:t>
            </a:r>
            <a:r>
              <a:rPr dirty="0" sz="12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2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Début</a:t>
            </a:r>
            <a:r>
              <a:rPr dirty="0" sz="12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localisée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0A1139"/>
                </a:solidFill>
                <a:latin typeface="Arial"/>
                <a:cs typeface="Arial"/>
              </a:rPr>
              <a:t>une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seule</a:t>
            </a:r>
            <a:r>
              <a:rPr dirty="0" sz="12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lésion, 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région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circonscrite,</a:t>
            </a:r>
            <a:r>
              <a:rPr dirty="0" sz="12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zone</a:t>
            </a:r>
            <a:r>
              <a:rPr dirty="0" sz="1200" spc="-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exposée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versus</a:t>
            </a:r>
            <a:r>
              <a:rPr dirty="0" sz="1200" spc="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zone</a:t>
            </a:r>
            <a:r>
              <a:rPr dirty="0" sz="12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non</a:t>
            </a:r>
            <a:r>
              <a:rPr dirty="0" sz="1200" spc="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couvert, microtraumatismes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fréquents?,</a:t>
            </a:r>
            <a:r>
              <a:rPr dirty="0" sz="12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Site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2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chaleur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importants</a:t>
            </a:r>
            <a:r>
              <a:rPr dirty="0" sz="12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(macération),</a:t>
            </a:r>
            <a:r>
              <a:rPr dirty="0" sz="12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0A1139"/>
                </a:solidFill>
                <a:latin typeface="Arial"/>
                <a:cs typeface="Arial"/>
              </a:rPr>
              <a:t>Site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découvert</a:t>
            </a:r>
            <a:r>
              <a:rPr dirty="0" sz="12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lors</a:t>
            </a:r>
            <a:r>
              <a:rPr dirty="0" sz="12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du</a:t>
            </a:r>
            <a:r>
              <a:rPr dirty="0" sz="1200" spc="-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sommeil?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071615" y="1931161"/>
            <a:ext cx="2452370" cy="1640205"/>
            <a:chOff x="6071615" y="1931161"/>
            <a:chExt cx="2452370" cy="1640205"/>
          </a:xfrm>
        </p:grpSpPr>
        <p:sp>
          <p:nvSpPr>
            <p:cNvPr id="15" name="object 15"/>
            <p:cNvSpPr/>
            <p:nvPr/>
          </p:nvSpPr>
          <p:spPr>
            <a:xfrm>
              <a:off x="6071615" y="1931161"/>
              <a:ext cx="2194560" cy="1400175"/>
            </a:xfrm>
            <a:custGeom>
              <a:avLst/>
              <a:gdLst/>
              <a:ahLst/>
              <a:cxnLst/>
              <a:rect l="l" t="t" r="r" b="b"/>
              <a:pathLst>
                <a:path w="2194559" h="1400175">
                  <a:moveTo>
                    <a:pt x="2054606" y="0"/>
                  </a:moveTo>
                  <a:lnTo>
                    <a:pt x="139954" y="0"/>
                  </a:lnTo>
                  <a:lnTo>
                    <a:pt x="95699" y="7130"/>
                  </a:lnTo>
                  <a:lnTo>
                    <a:pt x="57278" y="26989"/>
                  </a:lnTo>
                  <a:lnTo>
                    <a:pt x="26989" y="57278"/>
                  </a:lnTo>
                  <a:lnTo>
                    <a:pt x="7130" y="95699"/>
                  </a:lnTo>
                  <a:lnTo>
                    <a:pt x="0" y="139954"/>
                  </a:lnTo>
                  <a:lnTo>
                    <a:pt x="0" y="1260221"/>
                  </a:lnTo>
                  <a:lnTo>
                    <a:pt x="7130" y="1304475"/>
                  </a:lnTo>
                  <a:lnTo>
                    <a:pt x="26989" y="1342896"/>
                  </a:lnTo>
                  <a:lnTo>
                    <a:pt x="57278" y="1373185"/>
                  </a:lnTo>
                  <a:lnTo>
                    <a:pt x="95699" y="1393044"/>
                  </a:lnTo>
                  <a:lnTo>
                    <a:pt x="139954" y="1400175"/>
                  </a:lnTo>
                  <a:lnTo>
                    <a:pt x="2054606" y="1400175"/>
                  </a:lnTo>
                  <a:lnTo>
                    <a:pt x="2098860" y="1393044"/>
                  </a:lnTo>
                  <a:lnTo>
                    <a:pt x="2137281" y="1373185"/>
                  </a:lnTo>
                  <a:lnTo>
                    <a:pt x="2167570" y="1342896"/>
                  </a:lnTo>
                  <a:lnTo>
                    <a:pt x="2187429" y="1304475"/>
                  </a:lnTo>
                  <a:lnTo>
                    <a:pt x="2194560" y="1260221"/>
                  </a:lnTo>
                  <a:lnTo>
                    <a:pt x="2194560" y="139954"/>
                  </a:lnTo>
                  <a:lnTo>
                    <a:pt x="2187429" y="95699"/>
                  </a:lnTo>
                  <a:lnTo>
                    <a:pt x="2167570" y="57278"/>
                  </a:lnTo>
                  <a:lnTo>
                    <a:pt x="2137281" y="26989"/>
                  </a:lnTo>
                  <a:lnTo>
                    <a:pt x="2098860" y="7130"/>
                  </a:lnTo>
                  <a:lnTo>
                    <a:pt x="2054606" y="0"/>
                  </a:lnTo>
                  <a:close/>
                </a:path>
              </a:pathLst>
            </a:custGeom>
            <a:solidFill>
              <a:srgbClr val="52B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6313931" y="2164460"/>
              <a:ext cx="2204085" cy="1400810"/>
            </a:xfrm>
            <a:custGeom>
              <a:avLst/>
              <a:gdLst/>
              <a:ahLst/>
              <a:cxnLst/>
              <a:rect l="l" t="t" r="r" b="b"/>
              <a:pathLst>
                <a:path w="2204084" h="1400810">
                  <a:moveTo>
                    <a:pt x="2063749" y="0"/>
                  </a:moveTo>
                  <a:lnTo>
                    <a:pt x="139953" y="0"/>
                  </a:lnTo>
                  <a:lnTo>
                    <a:pt x="95699" y="7143"/>
                  </a:lnTo>
                  <a:lnTo>
                    <a:pt x="57278" y="27033"/>
                  </a:lnTo>
                  <a:lnTo>
                    <a:pt x="26989" y="57360"/>
                  </a:lnTo>
                  <a:lnTo>
                    <a:pt x="7130" y="95812"/>
                  </a:lnTo>
                  <a:lnTo>
                    <a:pt x="0" y="140081"/>
                  </a:lnTo>
                  <a:lnTo>
                    <a:pt x="0" y="1260221"/>
                  </a:lnTo>
                  <a:lnTo>
                    <a:pt x="7130" y="1304489"/>
                  </a:lnTo>
                  <a:lnTo>
                    <a:pt x="26989" y="1342941"/>
                  </a:lnTo>
                  <a:lnTo>
                    <a:pt x="57278" y="1373268"/>
                  </a:lnTo>
                  <a:lnTo>
                    <a:pt x="95699" y="1393158"/>
                  </a:lnTo>
                  <a:lnTo>
                    <a:pt x="139953" y="1400302"/>
                  </a:lnTo>
                  <a:lnTo>
                    <a:pt x="2063749" y="1400302"/>
                  </a:lnTo>
                  <a:lnTo>
                    <a:pt x="2108004" y="1393158"/>
                  </a:lnTo>
                  <a:lnTo>
                    <a:pt x="2146425" y="1373268"/>
                  </a:lnTo>
                  <a:lnTo>
                    <a:pt x="2176714" y="1342941"/>
                  </a:lnTo>
                  <a:lnTo>
                    <a:pt x="2196573" y="1304489"/>
                  </a:lnTo>
                  <a:lnTo>
                    <a:pt x="2203703" y="1260221"/>
                  </a:lnTo>
                  <a:lnTo>
                    <a:pt x="2203703" y="140081"/>
                  </a:lnTo>
                  <a:lnTo>
                    <a:pt x="2196573" y="95812"/>
                  </a:lnTo>
                  <a:lnTo>
                    <a:pt x="2176714" y="57360"/>
                  </a:lnTo>
                  <a:lnTo>
                    <a:pt x="2146425" y="27033"/>
                  </a:lnTo>
                  <a:lnTo>
                    <a:pt x="2108004" y="7143"/>
                  </a:lnTo>
                  <a:lnTo>
                    <a:pt x="206374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313931" y="2164460"/>
              <a:ext cx="2204085" cy="1400810"/>
            </a:xfrm>
            <a:custGeom>
              <a:avLst/>
              <a:gdLst/>
              <a:ahLst/>
              <a:cxnLst/>
              <a:rect l="l" t="t" r="r" b="b"/>
              <a:pathLst>
                <a:path w="2204084" h="1400810">
                  <a:moveTo>
                    <a:pt x="0" y="140081"/>
                  </a:moveTo>
                  <a:lnTo>
                    <a:pt x="7130" y="95812"/>
                  </a:lnTo>
                  <a:lnTo>
                    <a:pt x="26989" y="57360"/>
                  </a:lnTo>
                  <a:lnTo>
                    <a:pt x="57278" y="27033"/>
                  </a:lnTo>
                  <a:lnTo>
                    <a:pt x="95699" y="7143"/>
                  </a:lnTo>
                  <a:lnTo>
                    <a:pt x="139953" y="0"/>
                  </a:lnTo>
                  <a:lnTo>
                    <a:pt x="2063749" y="0"/>
                  </a:lnTo>
                  <a:lnTo>
                    <a:pt x="2108004" y="7143"/>
                  </a:lnTo>
                  <a:lnTo>
                    <a:pt x="2146425" y="27033"/>
                  </a:lnTo>
                  <a:lnTo>
                    <a:pt x="2176714" y="57360"/>
                  </a:lnTo>
                  <a:lnTo>
                    <a:pt x="2196573" y="95812"/>
                  </a:lnTo>
                  <a:lnTo>
                    <a:pt x="2203703" y="140081"/>
                  </a:lnTo>
                  <a:lnTo>
                    <a:pt x="2203703" y="1260221"/>
                  </a:lnTo>
                  <a:lnTo>
                    <a:pt x="2196573" y="1304489"/>
                  </a:lnTo>
                  <a:lnTo>
                    <a:pt x="2176714" y="1342941"/>
                  </a:lnTo>
                  <a:lnTo>
                    <a:pt x="2146425" y="1373268"/>
                  </a:lnTo>
                  <a:lnTo>
                    <a:pt x="2108004" y="1393158"/>
                  </a:lnTo>
                  <a:lnTo>
                    <a:pt x="2063749" y="1400302"/>
                  </a:lnTo>
                  <a:lnTo>
                    <a:pt x="139953" y="1400302"/>
                  </a:lnTo>
                  <a:lnTo>
                    <a:pt x="95699" y="1393158"/>
                  </a:lnTo>
                  <a:lnTo>
                    <a:pt x="57278" y="1373268"/>
                  </a:lnTo>
                  <a:lnTo>
                    <a:pt x="26989" y="1342941"/>
                  </a:lnTo>
                  <a:lnTo>
                    <a:pt x="7130" y="1304489"/>
                  </a:lnTo>
                  <a:lnTo>
                    <a:pt x="0" y="1260221"/>
                  </a:lnTo>
                  <a:lnTo>
                    <a:pt x="0" y="140081"/>
                  </a:lnTo>
                  <a:close/>
                </a:path>
              </a:pathLst>
            </a:custGeom>
            <a:ln w="12711">
              <a:solidFill>
                <a:srgbClr val="52B7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6418707" y="2513901"/>
            <a:ext cx="2008505" cy="680085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algn="ctr" marL="12065" marR="5080">
              <a:lnSpc>
                <a:spcPct val="85200"/>
              </a:lnSpc>
              <a:spcBef>
                <a:spcPts val="340"/>
              </a:spcBef>
            </a:pPr>
            <a:r>
              <a:rPr dirty="0" sz="1200" b="1">
                <a:solidFill>
                  <a:srgbClr val="0A1139"/>
                </a:solidFill>
                <a:latin typeface="Arial"/>
                <a:cs typeface="Arial"/>
              </a:rPr>
              <a:t>Comment</a:t>
            </a:r>
            <a:r>
              <a:rPr dirty="0" sz="1200" spc="-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0A1139"/>
                </a:solidFill>
                <a:latin typeface="Arial"/>
                <a:cs typeface="Arial"/>
              </a:rPr>
              <a:t>? </a:t>
            </a:r>
            <a:r>
              <a:rPr dirty="0" sz="1200" spc="-20">
                <a:solidFill>
                  <a:srgbClr val="0A1139"/>
                </a:solidFill>
                <a:latin typeface="Arial"/>
                <a:cs typeface="Arial"/>
              </a:rPr>
              <a:t>ATCD,</a:t>
            </a:r>
            <a:r>
              <a:rPr dirty="0" sz="12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épisodes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semblables,</a:t>
            </a:r>
            <a:r>
              <a:rPr dirty="0" sz="12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Résolution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spontanée,</a:t>
            </a:r>
            <a:r>
              <a:rPr dirty="0" sz="12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traitement</a:t>
            </a:r>
            <a:r>
              <a:rPr dirty="0" sz="12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0A1139"/>
                </a:solidFill>
                <a:latin typeface="Arial"/>
                <a:cs typeface="Arial"/>
              </a:rPr>
              <a:t>utilisé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ou</a:t>
            </a:r>
            <a:r>
              <a:rPr dirty="0" sz="12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0A1139"/>
                </a:solidFill>
                <a:latin typeface="Arial"/>
                <a:cs typeface="Arial"/>
              </a:rPr>
              <a:t>‘’emprunté d’un</a:t>
            </a:r>
            <a:r>
              <a:rPr dirty="0" sz="12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0A1139"/>
                </a:solidFill>
                <a:latin typeface="Arial"/>
                <a:cs typeface="Arial"/>
              </a:rPr>
              <a:t>ami’’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73734" y="264489"/>
            <a:ext cx="6247765" cy="840105"/>
          </a:xfrm>
          <a:prstGeom prst="rect"/>
        </p:spPr>
        <p:txBody>
          <a:bodyPr wrap="square" lIns="0" tIns="62230" rIns="0" bIns="0" rtlCol="0" vert="horz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90"/>
              </a:spcBef>
            </a:pPr>
            <a:r>
              <a:rPr dirty="0"/>
              <a:t>Méthode</a:t>
            </a:r>
            <a:r>
              <a:rPr dirty="0" spc="-75"/>
              <a:t> </a:t>
            </a:r>
            <a:r>
              <a:rPr dirty="0" spc="-35"/>
              <a:t>PASS</a:t>
            </a:r>
            <a:r>
              <a:rPr dirty="0" spc="-80"/>
              <a:t> </a:t>
            </a:r>
            <a:r>
              <a:rPr dirty="0"/>
              <a:t>ONE®</a:t>
            </a:r>
            <a:r>
              <a:rPr dirty="0" spc="-125"/>
              <a:t> </a:t>
            </a:r>
            <a:r>
              <a:rPr dirty="0" spc="-10"/>
              <a:t>modifiée </a:t>
            </a:r>
            <a:r>
              <a:rPr dirty="0"/>
              <a:t>Description</a:t>
            </a:r>
            <a:r>
              <a:rPr dirty="0" spc="-40"/>
              <a:t> </a:t>
            </a:r>
            <a:r>
              <a:rPr dirty="0"/>
              <a:t>dermatologique</a:t>
            </a:r>
            <a:r>
              <a:rPr dirty="0" spc="-85"/>
              <a:t> </a:t>
            </a:r>
            <a:r>
              <a:rPr dirty="0"/>
              <a:t>des</a:t>
            </a:r>
            <a:r>
              <a:rPr dirty="0" spc="-70"/>
              <a:t> </a:t>
            </a:r>
            <a:r>
              <a:rPr dirty="0" spc="-10"/>
              <a:t>lésions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73730" y="1288155"/>
          <a:ext cx="8381365" cy="3749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3275"/>
                <a:gridCol w="2073275"/>
                <a:gridCol w="2073275"/>
                <a:gridCol w="2073275"/>
              </a:tblGrid>
              <a:tr h="173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225"/>
                        </a:lnSpc>
                        <a:spcBef>
                          <a:spcPts val="40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Critère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1225"/>
                        </a:lnSpc>
                        <a:spcBef>
                          <a:spcPts val="40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Définition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875">
                        <a:lnSpc>
                          <a:spcPts val="1225"/>
                        </a:lnSpc>
                        <a:spcBef>
                          <a:spcPts val="40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Exemples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 marL="3810">
                        <a:lnSpc>
                          <a:spcPct val="100000"/>
                        </a:lnSpc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dirty="0" sz="1050" spc="-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dirty="0" sz="105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Place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Localisation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0160" marR="245745">
                        <a:lnSpc>
                          <a:spcPct val="100299"/>
                        </a:lnSpc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Zone</a:t>
                      </a:r>
                      <a:r>
                        <a:rPr dirty="0" sz="105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anatomique</a:t>
                      </a:r>
                      <a:r>
                        <a:rPr dirty="0" sz="105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atteinte,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latéralité,</a:t>
                      </a:r>
                      <a:r>
                        <a:rPr dirty="0" sz="105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caractère</a:t>
                      </a:r>
                      <a:r>
                        <a:rPr dirty="0" sz="105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localisé</a:t>
                      </a:r>
                      <a:r>
                        <a:rPr dirty="0" sz="105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ou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diffus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377825">
                        <a:lnSpc>
                          <a:spcPct val="100299"/>
                        </a:lnSpc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Cuir</a:t>
                      </a:r>
                      <a:r>
                        <a:rPr dirty="0" sz="1050" spc="-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chevelu,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visage,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plis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inguinaux,</a:t>
                      </a:r>
                      <a:r>
                        <a:rPr dirty="0" sz="105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tronc</a:t>
                      </a:r>
                      <a:r>
                        <a:rPr dirty="0" sz="105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;</a:t>
                      </a:r>
                      <a:r>
                        <a:rPr dirty="0" sz="105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unilatéral</a:t>
                      </a:r>
                      <a:r>
                        <a:rPr dirty="0" sz="105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6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bilatéral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</a:tr>
              <a:tr h="465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050" spc="-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dirty="0" sz="105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Arrangement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Disposition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0160" marR="320040">
                        <a:lnSpc>
                          <a:spcPct val="103299"/>
                        </a:lnSpc>
                        <a:spcBef>
                          <a:spcPts val="535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Manière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dont les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lésions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sont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organisées entre</a:t>
                      </a:r>
                      <a:r>
                        <a:rPr dirty="0" sz="1050" spc="-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elles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679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103505">
                        <a:lnSpc>
                          <a:spcPct val="103299"/>
                        </a:lnSpc>
                        <a:spcBef>
                          <a:spcPts val="535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Isolées,</a:t>
                      </a:r>
                      <a:r>
                        <a:rPr dirty="0" sz="105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groupées,</a:t>
                      </a:r>
                      <a:r>
                        <a:rPr dirty="0" sz="105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en</a:t>
                      </a:r>
                      <a:r>
                        <a:rPr dirty="0" sz="105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nappes,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linéaires,</a:t>
                      </a:r>
                      <a:r>
                        <a:rPr dirty="0" sz="105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en</a:t>
                      </a:r>
                      <a:r>
                        <a:rPr dirty="0" sz="105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anneau,</a:t>
                      </a:r>
                      <a:r>
                        <a:rPr dirty="0" sz="105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en</a:t>
                      </a:r>
                      <a:r>
                        <a:rPr dirty="0" sz="105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bouquet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679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</a:tr>
              <a:tr h="332105"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z="105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dirty="0" sz="105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Size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Taille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0160" marR="218440">
                        <a:lnSpc>
                          <a:spcPct val="103000"/>
                        </a:lnSpc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Dimension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105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lésions</a:t>
                      </a:r>
                      <a:r>
                        <a:rPr dirty="0" sz="1050" spc="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(mm</a:t>
                      </a:r>
                      <a:r>
                        <a:rPr dirty="0" sz="105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ou cm)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Papule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05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;</a:t>
                      </a:r>
                      <a:r>
                        <a:rPr dirty="0" sz="1050" spc="-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plaque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cm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</a:tr>
              <a:tr h="332105"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dirty="0" sz="105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Shape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889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Forme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889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0160" marR="80645">
                        <a:lnSpc>
                          <a:spcPct val="103000"/>
                        </a:lnSpc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Forme</a:t>
                      </a:r>
                      <a:r>
                        <a:rPr dirty="0" sz="105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géométrique</a:t>
                      </a:r>
                      <a:r>
                        <a:rPr dirty="0" sz="1050" spc="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globale</a:t>
                      </a:r>
                      <a:r>
                        <a:rPr dirty="0" sz="105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05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la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lésion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423545">
                        <a:lnSpc>
                          <a:spcPct val="103000"/>
                        </a:lnSpc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Ronde,</a:t>
                      </a:r>
                      <a:r>
                        <a:rPr dirty="0" sz="1050" spc="-5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ovale,</a:t>
                      </a:r>
                      <a:r>
                        <a:rPr dirty="0" sz="1050" spc="-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polycyclique, annulaire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</a:tr>
              <a:tr h="332105"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0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Outline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895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Contours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895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0160" marR="107950">
                        <a:lnSpc>
                          <a:spcPct val="103099"/>
                        </a:lnSpc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Limites</a:t>
                      </a:r>
                      <a:r>
                        <a:rPr dirty="0" sz="105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lésion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par</a:t>
                      </a:r>
                      <a:r>
                        <a:rPr dirty="0" sz="1050" spc="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rapport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à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peau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saine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Nets,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flous,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irréguliers,</a:t>
                      </a:r>
                      <a:r>
                        <a:rPr dirty="0" sz="1050" spc="-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festonnés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895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</a:tr>
              <a:tr h="465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 marL="6985">
                        <a:lnSpc>
                          <a:spcPct val="100000"/>
                        </a:lnSpc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z="105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dirty="0" sz="105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Nuance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Couleur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Couleur</a:t>
                      </a:r>
                      <a:r>
                        <a:rPr dirty="0" sz="1050" spc="-7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dominante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ou</a:t>
                      </a:r>
                      <a:r>
                        <a:rPr dirty="0" sz="105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variations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101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chromatiques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768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Érythémateuse,</a:t>
                      </a:r>
                      <a:r>
                        <a:rPr dirty="0" sz="1050" spc="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hypopigmentée,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hyperpigmentée,</a:t>
                      </a:r>
                      <a:r>
                        <a:rPr dirty="0" sz="1050" spc="6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violacée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768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 marL="9525">
                        <a:lnSpc>
                          <a:spcPct val="100000"/>
                        </a:lnSpc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dirty="0" sz="105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Efflorescence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184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Types</a:t>
                      </a:r>
                      <a:r>
                        <a:rPr dirty="0" sz="105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lésions</a:t>
                      </a:r>
                      <a:r>
                        <a:rPr dirty="0" sz="105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cutanées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184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0160" marR="116839">
                        <a:lnSpc>
                          <a:spcPct val="100299"/>
                        </a:lnSpc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Type</a:t>
                      </a:r>
                      <a:r>
                        <a:rPr dirty="0" sz="105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morphologique</a:t>
                      </a:r>
                      <a:r>
                        <a:rPr dirty="0" sz="105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05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105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lésion dermatologique</a:t>
                      </a:r>
                      <a:r>
                        <a:rPr dirty="0" sz="1050" spc="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(primaire</a:t>
                      </a:r>
                      <a:r>
                        <a:rPr dirty="0" sz="1050" spc="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ou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secondaire)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76200">
                        <a:lnSpc>
                          <a:spcPct val="103000"/>
                        </a:lnSpc>
                        <a:spcBef>
                          <a:spcPts val="685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Macule,</a:t>
                      </a:r>
                      <a:r>
                        <a:rPr dirty="0" sz="1050" spc="-5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papule,</a:t>
                      </a:r>
                      <a:r>
                        <a:rPr dirty="0" sz="1050" spc="-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plaque,</a:t>
                      </a:r>
                      <a:r>
                        <a:rPr dirty="0" sz="1050" spc="-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vésicule,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pustule,</a:t>
                      </a:r>
                      <a:r>
                        <a:rPr dirty="0" sz="1050" spc="-6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squame,</a:t>
                      </a:r>
                      <a:r>
                        <a:rPr dirty="0" sz="1050" spc="-5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croûte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869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</a:tr>
              <a:tr h="332105"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z="105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dirty="0" sz="105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Nombre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927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Quantité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927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Nombre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lésions</a:t>
                      </a:r>
                      <a:r>
                        <a:rPr dirty="0" sz="105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observées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927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Lésion</a:t>
                      </a:r>
                      <a:r>
                        <a:rPr dirty="0" sz="105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unique</a:t>
                      </a:r>
                      <a:r>
                        <a:rPr dirty="0" sz="105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;</a:t>
                      </a:r>
                      <a:r>
                        <a:rPr dirty="0" sz="105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lésions</a:t>
                      </a:r>
                      <a:r>
                        <a:rPr dirty="0" sz="1050" spc="-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multiples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12700">
                        <a:lnSpc>
                          <a:spcPts val="1115"/>
                        </a:lnSpc>
                        <a:spcBef>
                          <a:spcPts val="40"/>
                        </a:spcBef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(&gt;10)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</a:tr>
              <a:tr h="332105"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dirty="0" sz="105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Évolution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Temps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939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Mode</a:t>
                      </a:r>
                      <a:r>
                        <a:rPr dirty="0" sz="1050" spc="5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d’apparition</a:t>
                      </a:r>
                      <a:r>
                        <a:rPr dirty="0" sz="105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050" spc="-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évolution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10160">
                        <a:lnSpc>
                          <a:spcPts val="1110"/>
                        </a:lnSpc>
                        <a:spcBef>
                          <a:spcPts val="40"/>
                        </a:spcBef>
                      </a:pP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dans</a:t>
                      </a:r>
                      <a:r>
                        <a:rPr dirty="0" sz="1050" spc="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dirty="0" sz="105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temps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12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8580"/>
            <a:chOff x="0" y="0"/>
            <a:chExt cx="9144000" cy="5148580"/>
          </a:xfrm>
        </p:grpSpPr>
        <p:sp>
          <p:nvSpPr>
            <p:cNvPr id="3" name="object 3"/>
            <p:cNvSpPr/>
            <p:nvPr/>
          </p:nvSpPr>
          <p:spPr>
            <a:xfrm>
              <a:off x="0" y="338581"/>
              <a:ext cx="3886200" cy="4809490"/>
            </a:xfrm>
            <a:custGeom>
              <a:avLst/>
              <a:gdLst/>
              <a:ahLst/>
              <a:cxnLst/>
              <a:rect l="l" t="t" r="r" b="b"/>
              <a:pathLst>
                <a:path w="3886200" h="4809490">
                  <a:moveTo>
                    <a:pt x="0" y="4809490"/>
                  </a:moveTo>
                  <a:lnTo>
                    <a:pt x="3886200" y="4809490"/>
                  </a:lnTo>
                  <a:lnTo>
                    <a:pt x="3886200" y="0"/>
                  </a:lnTo>
                  <a:lnTo>
                    <a:pt x="0" y="0"/>
                  </a:lnTo>
                  <a:lnTo>
                    <a:pt x="0" y="4809490"/>
                  </a:lnTo>
                  <a:close/>
                </a:path>
              </a:pathLst>
            </a:custGeom>
            <a:solidFill>
              <a:srgbClr val="6183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274573"/>
              <a:ext cx="9144000" cy="64135"/>
            </a:xfrm>
            <a:custGeom>
              <a:avLst/>
              <a:gdLst/>
              <a:ahLst/>
              <a:cxnLst/>
              <a:rect l="l" t="t" r="r" b="b"/>
              <a:pathLst>
                <a:path w="9144000" h="64135">
                  <a:moveTo>
                    <a:pt x="0" y="64008"/>
                  </a:moveTo>
                  <a:lnTo>
                    <a:pt x="9144000" y="64008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12"/>
              <a:ext cx="3886200" cy="274955"/>
            </a:xfrm>
            <a:custGeom>
              <a:avLst/>
              <a:gdLst/>
              <a:ahLst/>
              <a:cxnLst/>
              <a:rect l="l" t="t" r="r" b="b"/>
              <a:pathLst>
                <a:path w="3886200" h="274955">
                  <a:moveTo>
                    <a:pt x="0" y="274561"/>
                  </a:moveTo>
                  <a:lnTo>
                    <a:pt x="3886200" y="274561"/>
                  </a:lnTo>
                  <a:lnTo>
                    <a:pt x="3886200" y="0"/>
                  </a:lnTo>
                  <a:lnTo>
                    <a:pt x="0" y="0"/>
                  </a:lnTo>
                  <a:lnTo>
                    <a:pt x="0" y="274561"/>
                  </a:lnTo>
                  <a:close/>
                </a:path>
              </a:pathLst>
            </a:custGeom>
            <a:solidFill>
              <a:srgbClr val="6183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886200" y="0"/>
              <a:ext cx="5257800" cy="5148580"/>
            </a:xfrm>
            <a:custGeom>
              <a:avLst/>
              <a:gdLst/>
              <a:ahLst/>
              <a:cxnLst/>
              <a:rect l="l" t="t" r="r" b="b"/>
              <a:pathLst>
                <a:path w="5257800" h="5148580">
                  <a:moveTo>
                    <a:pt x="0" y="0"/>
                  </a:moveTo>
                  <a:lnTo>
                    <a:pt x="0" y="5148071"/>
                  </a:lnTo>
                  <a:lnTo>
                    <a:pt x="5257800" y="5148071"/>
                  </a:lnTo>
                  <a:lnTo>
                    <a:pt x="525780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94411" y="573100"/>
            <a:ext cx="2339975" cy="856615"/>
          </a:xfrm>
          <a:prstGeom prst="rect"/>
        </p:spPr>
        <p:txBody>
          <a:bodyPr wrap="square" lIns="0" tIns="30480" rIns="0" bIns="0" rtlCol="0" vert="horz">
            <a:spAutoFit/>
          </a:bodyPr>
          <a:lstStyle/>
          <a:p>
            <a:pPr marL="12700" marR="5080">
              <a:lnSpc>
                <a:spcPts val="3250"/>
              </a:lnSpc>
              <a:spcBef>
                <a:spcPts val="240"/>
              </a:spcBef>
            </a:pPr>
            <a:r>
              <a:rPr dirty="0" sz="2750" spc="-100">
                <a:solidFill>
                  <a:srgbClr val="FFFFFF"/>
                </a:solidFill>
              </a:rPr>
              <a:t>Cueillette</a:t>
            </a:r>
            <a:r>
              <a:rPr dirty="0" sz="2750" spc="-114">
                <a:solidFill>
                  <a:srgbClr val="FFFFFF"/>
                </a:solidFill>
              </a:rPr>
              <a:t> </a:t>
            </a:r>
            <a:r>
              <a:rPr dirty="0" sz="2750" spc="-25">
                <a:solidFill>
                  <a:srgbClr val="FFFFFF"/>
                </a:solidFill>
              </a:rPr>
              <a:t>de </a:t>
            </a:r>
            <a:r>
              <a:rPr dirty="0" sz="2750" spc="-105">
                <a:solidFill>
                  <a:srgbClr val="FFFFFF"/>
                </a:solidFill>
              </a:rPr>
              <a:t>renseignements</a:t>
            </a:r>
            <a:endParaRPr sz="2750"/>
          </a:p>
        </p:txBody>
      </p:sp>
      <p:grpSp>
        <p:nvGrpSpPr>
          <p:cNvPr id="8" name="object 8"/>
          <p:cNvGrpSpPr/>
          <p:nvPr/>
        </p:nvGrpSpPr>
        <p:grpSpPr>
          <a:xfrm>
            <a:off x="4279391" y="466343"/>
            <a:ext cx="4476115" cy="498475"/>
            <a:chOff x="4279391" y="466343"/>
            <a:chExt cx="4476115" cy="49847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6823" y="466343"/>
              <a:ext cx="4448556" cy="4983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79391" y="502919"/>
              <a:ext cx="4439412" cy="45262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43399" y="503427"/>
              <a:ext cx="4343400" cy="393700"/>
            </a:xfrm>
            <a:custGeom>
              <a:avLst/>
              <a:gdLst/>
              <a:ahLst/>
              <a:cxnLst/>
              <a:rect l="l" t="t" r="r" b="b"/>
              <a:pathLst>
                <a:path w="4343400" h="393700">
                  <a:moveTo>
                    <a:pt x="4277868" y="0"/>
                  </a:moveTo>
                  <a:lnTo>
                    <a:pt x="65532" y="0"/>
                  </a:lnTo>
                  <a:lnTo>
                    <a:pt x="40022" y="5149"/>
                  </a:lnTo>
                  <a:lnTo>
                    <a:pt x="19192" y="19192"/>
                  </a:lnTo>
                  <a:lnTo>
                    <a:pt x="5149" y="40022"/>
                  </a:lnTo>
                  <a:lnTo>
                    <a:pt x="0" y="65532"/>
                  </a:lnTo>
                  <a:lnTo>
                    <a:pt x="0" y="327914"/>
                  </a:lnTo>
                  <a:lnTo>
                    <a:pt x="5149" y="353423"/>
                  </a:lnTo>
                  <a:lnTo>
                    <a:pt x="19192" y="374253"/>
                  </a:lnTo>
                  <a:lnTo>
                    <a:pt x="40022" y="388296"/>
                  </a:lnTo>
                  <a:lnTo>
                    <a:pt x="65532" y="393446"/>
                  </a:lnTo>
                  <a:lnTo>
                    <a:pt x="4277868" y="393446"/>
                  </a:lnTo>
                  <a:lnTo>
                    <a:pt x="4303377" y="388296"/>
                  </a:lnTo>
                  <a:lnTo>
                    <a:pt x="4324207" y="374253"/>
                  </a:lnTo>
                  <a:lnTo>
                    <a:pt x="4338250" y="353423"/>
                  </a:lnTo>
                  <a:lnTo>
                    <a:pt x="4343400" y="327914"/>
                  </a:lnTo>
                  <a:lnTo>
                    <a:pt x="4343400" y="65532"/>
                  </a:lnTo>
                  <a:lnTo>
                    <a:pt x="4338250" y="40022"/>
                  </a:lnTo>
                  <a:lnTo>
                    <a:pt x="4324207" y="19192"/>
                  </a:lnTo>
                  <a:lnTo>
                    <a:pt x="4303377" y="5149"/>
                  </a:lnTo>
                  <a:lnTo>
                    <a:pt x="4277868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4410836" y="566864"/>
            <a:ext cx="4150995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>
                <a:latin typeface="Arial"/>
                <a:cs typeface="Arial"/>
              </a:rPr>
              <a:t>Âge,</a:t>
            </a:r>
            <a:r>
              <a:rPr dirty="0" sz="1350" spc="5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état</a:t>
            </a:r>
            <a:r>
              <a:rPr dirty="0" sz="1350" spc="13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santé,</a:t>
            </a:r>
            <a:r>
              <a:rPr dirty="0" sz="1350" spc="14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symtômes</a:t>
            </a:r>
            <a:r>
              <a:rPr dirty="0" sz="1350" spc="13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systémiques</a:t>
            </a:r>
            <a:r>
              <a:rPr dirty="0" sz="1350" spc="12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associés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279391" y="868679"/>
            <a:ext cx="4476115" cy="489584"/>
            <a:chOff x="4279391" y="868679"/>
            <a:chExt cx="4476115" cy="489584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6823" y="868679"/>
              <a:ext cx="4448556" cy="48920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79391" y="905255"/>
              <a:ext cx="1385315" cy="45262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343399" y="906017"/>
              <a:ext cx="4343400" cy="384810"/>
            </a:xfrm>
            <a:custGeom>
              <a:avLst/>
              <a:gdLst/>
              <a:ahLst/>
              <a:cxnLst/>
              <a:rect l="l" t="t" r="r" b="b"/>
              <a:pathLst>
                <a:path w="4343400" h="384809">
                  <a:moveTo>
                    <a:pt x="4279392" y="0"/>
                  </a:moveTo>
                  <a:lnTo>
                    <a:pt x="64008" y="0"/>
                  </a:lnTo>
                  <a:lnTo>
                    <a:pt x="39112" y="5038"/>
                  </a:lnTo>
                  <a:lnTo>
                    <a:pt x="18764" y="18780"/>
                  </a:lnTo>
                  <a:lnTo>
                    <a:pt x="5036" y="39165"/>
                  </a:lnTo>
                  <a:lnTo>
                    <a:pt x="0" y="64134"/>
                  </a:lnTo>
                  <a:lnTo>
                    <a:pt x="0" y="320420"/>
                  </a:lnTo>
                  <a:lnTo>
                    <a:pt x="5036" y="345316"/>
                  </a:lnTo>
                  <a:lnTo>
                    <a:pt x="18764" y="365664"/>
                  </a:lnTo>
                  <a:lnTo>
                    <a:pt x="39112" y="379392"/>
                  </a:lnTo>
                  <a:lnTo>
                    <a:pt x="64008" y="384428"/>
                  </a:lnTo>
                  <a:lnTo>
                    <a:pt x="4279392" y="384428"/>
                  </a:lnTo>
                  <a:lnTo>
                    <a:pt x="4304287" y="379392"/>
                  </a:lnTo>
                  <a:lnTo>
                    <a:pt x="4324635" y="365664"/>
                  </a:lnTo>
                  <a:lnTo>
                    <a:pt x="4338363" y="345316"/>
                  </a:lnTo>
                  <a:lnTo>
                    <a:pt x="4343400" y="320420"/>
                  </a:lnTo>
                  <a:lnTo>
                    <a:pt x="4343400" y="64134"/>
                  </a:lnTo>
                  <a:lnTo>
                    <a:pt x="4338363" y="39165"/>
                  </a:lnTo>
                  <a:lnTo>
                    <a:pt x="4324635" y="18780"/>
                  </a:lnTo>
                  <a:lnTo>
                    <a:pt x="4304287" y="5038"/>
                  </a:lnTo>
                  <a:lnTo>
                    <a:pt x="4279392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4410836" y="968882"/>
            <a:ext cx="1099185" cy="2349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>
                <a:latin typeface="Arial"/>
                <a:cs typeface="Arial"/>
              </a:rPr>
              <a:t>Taille</a:t>
            </a:r>
            <a:r>
              <a:rPr dirty="0" sz="1350" spc="3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et</a:t>
            </a:r>
            <a:r>
              <a:rPr dirty="0" sz="1350" spc="-80">
                <a:latin typeface="Arial"/>
                <a:cs typeface="Arial"/>
              </a:rPr>
              <a:t> </a:t>
            </a:r>
            <a:r>
              <a:rPr dirty="0" sz="1350" spc="-20">
                <a:latin typeface="Arial"/>
                <a:cs typeface="Arial"/>
              </a:rPr>
              <a:t>poids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279391" y="1271015"/>
            <a:ext cx="4531360" cy="3790315"/>
            <a:chOff x="4279391" y="1271015"/>
            <a:chExt cx="4531360" cy="379031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06823" y="1271015"/>
              <a:ext cx="4448556" cy="4892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79391" y="1307591"/>
              <a:ext cx="3378708" cy="45262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343399" y="1308734"/>
              <a:ext cx="4343400" cy="384810"/>
            </a:xfrm>
            <a:custGeom>
              <a:avLst/>
              <a:gdLst/>
              <a:ahLst/>
              <a:cxnLst/>
              <a:rect l="l" t="t" r="r" b="b"/>
              <a:pathLst>
                <a:path w="4343400" h="384810">
                  <a:moveTo>
                    <a:pt x="4279392" y="0"/>
                  </a:moveTo>
                  <a:lnTo>
                    <a:pt x="64008" y="0"/>
                  </a:lnTo>
                  <a:lnTo>
                    <a:pt x="39112" y="5038"/>
                  </a:lnTo>
                  <a:lnTo>
                    <a:pt x="18764" y="18780"/>
                  </a:lnTo>
                  <a:lnTo>
                    <a:pt x="5036" y="39165"/>
                  </a:lnTo>
                  <a:lnTo>
                    <a:pt x="0" y="64135"/>
                  </a:lnTo>
                  <a:lnTo>
                    <a:pt x="0" y="320294"/>
                  </a:lnTo>
                  <a:lnTo>
                    <a:pt x="5036" y="345263"/>
                  </a:lnTo>
                  <a:lnTo>
                    <a:pt x="18764" y="365648"/>
                  </a:lnTo>
                  <a:lnTo>
                    <a:pt x="39112" y="379390"/>
                  </a:lnTo>
                  <a:lnTo>
                    <a:pt x="64008" y="384428"/>
                  </a:lnTo>
                  <a:lnTo>
                    <a:pt x="4279392" y="384428"/>
                  </a:lnTo>
                  <a:lnTo>
                    <a:pt x="4304287" y="379390"/>
                  </a:lnTo>
                  <a:lnTo>
                    <a:pt x="4324635" y="365648"/>
                  </a:lnTo>
                  <a:lnTo>
                    <a:pt x="4338363" y="345263"/>
                  </a:lnTo>
                  <a:lnTo>
                    <a:pt x="4343400" y="320294"/>
                  </a:lnTo>
                  <a:lnTo>
                    <a:pt x="4343400" y="64135"/>
                  </a:lnTo>
                  <a:lnTo>
                    <a:pt x="4338363" y="39165"/>
                  </a:lnTo>
                  <a:lnTo>
                    <a:pt x="4324635" y="18780"/>
                  </a:lnTo>
                  <a:lnTo>
                    <a:pt x="4304287" y="5038"/>
                  </a:lnTo>
                  <a:lnTo>
                    <a:pt x="4279392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06823" y="1664207"/>
              <a:ext cx="4448556" cy="49834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79391" y="1700783"/>
              <a:ext cx="2107691" cy="46177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343399" y="1702307"/>
              <a:ext cx="4343400" cy="393700"/>
            </a:xfrm>
            <a:custGeom>
              <a:avLst/>
              <a:gdLst/>
              <a:ahLst/>
              <a:cxnLst/>
              <a:rect l="l" t="t" r="r" b="b"/>
              <a:pathLst>
                <a:path w="4343400" h="393700">
                  <a:moveTo>
                    <a:pt x="4277868" y="0"/>
                  </a:moveTo>
                  <a:lnTo>
                    <a:pt x="65532" y="0"/>
                  </a:lnTo>
                  <a:lnTo>
                    <a:pt x="40022" y="5149"/>
                  </a:lnTo>
                  <a:lnTo>
                    <a:pt x="19192" y="19192"/>
                  </a:lnTo>
                  <a:lnTo>
                    <a:pt x="5149" y="40022"/>
                  </a:lnTo>
                  <a:lnTo>
                    <a:pt x="0" y="65531"/>
                  </a:lnTo>
                  <a:lnTo>
                    <a:pt x="0" y="327913"/>
                  </a:lnTo>
                  <a:lnTo>
                    <a:pt x="5149" y="353442"/>
                  </a:lnTo>
                  <a:lnTo>
                    <a:pt x="19192" y="374316"/>
                  </a:lnTo>
                  <a:lnTo>
                    <a:pt x="40022" y="388403"/>
                  </a:lnTo>
                  <a:lnTo>
                    <a:pt x="65532" y="393572"/>
                  </a:lnTo>
                  <a:lnTo>
                    <a:pt x="4277868" y="393572"/>
                  </a:lnTo>
                  <a:lnTo>
                    <a:pt x="4303377" y="388403"/>
                  </a:lnTo>
                  <a:lnTo>
                    <a:pt x="4324207" y="374316"/>
                  </a:lnTo>
                  <a:lnTo>
                    <a:pt x="4338250" y="353442"/>
                  </a:lnTo>
                  <a:lnTo>
                    <a:pt x="4343400" y="327913"/>
                  </a:lnTo>
                  <a:lnTo>
                    <a:pt x="4343400" y="65531"/>
                  </a:lnTo>
                  <a:lnTo>
                    <a:pt x="4338250" y="40022"/>
                  </a:lnTo>
                  <a:lnTo>
                    <a:pt x="4324207" y="19192"/>
                  </a:lnTo>
                  <a:lnTo>
                    <a:pt x="4303377" y="5149"/>
                  </a:lnTo>
                  <a:lnTo>
                    <a:pt x="4277868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06823" y="2066543"/>
              <a:ext cx="4448556" cy="4983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79391" y="2011679"/>
              <a:ext cx="4530852" cy="64465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343399" y="2105024"/>
              <a:ext cx="4343400" cy="393700"/>
            </a:xfrm>
            <a:custGeom>
              <a:avLst/>
              <a:gdLst/>
              <a:ahLst/>
              <a:cxnLst/>
              <a:rect l="l" t="t" r="r" b="b"/>
              <a:pathLst>
                <a:path w="4343400" h="393700">
                  <a:moveTo>
                    <a:pt x="4277868" y="0"/>
                  </a:moveTo>
                  <a:lnTo>
                    <a:pt x="65532" y="0"/>
                  </a:lnTo>
                  <a:lnTo>
                    <a:pt x="40022" y="5149"/>
                  </a:lnTo>
                  <a:lnTo>
                    <a:pt x="19192" y="19192"/>
                  </a:lnTo>
                  <a:lnTo>
                    <a:pt x="5149" y="40022"/>
                  </a:lnTo>
                  <a:lnTo>
                    <a:pt x="0" y="65532"/>
                  </a:lnTo>
                  <a:lnTo>
                    <a:pt x="0" y="327914"/>
                  </a:lnTo>
                  <a:lnTo>
                    <a:pt x="5149" y="353423"/>
                  </a:lnTo>
                  <a:lnTo>
                    <a:pt x="19192" y="374253"/>
                  </a:lnTo>
                  <a:lnTo>
                    <a:pt x="40022" y="388296"/>
                  </a:lnTo>
                  <a:lnTo>
                    <a:pt x="65532" y="393446"/>
                  </a:lnTo>
                  <a:lnTo>
                    <a:pt x="4277868" y="393446"/>
                  </a:lnTo>
                  <a:lnTo>
                    <a:pt x="4303377" y="388296"/>
                  </a:lnTo>
                  <a:lnTo>
                    <a:pt x="4324207" y="374253"/>
                  </a:lnTo>
                  <a:lnTo>
                    <a:pt x="4338250" y="353423"/>
                  </a:lnTo>
                  <a:lnTo>
                    <a:pt x="4343400" y="327914"/>
                  </a:lnTo>
                  <a:lnTo>
                    <a:pt x="4343400" y="65532"/>
                  </a:lnTo>
                  <a:lnTo>
                    <a:pt x="4338250" y="40022"/>
                  </a:lnTo>
                  <a:lnTo>
                    <a:pt x="4324207" y="19192"/>
                  </a:lnTo>
                  <a:lnTo>
                    <a:pt x="4303377" y="5149"/>
                  </a:lnTo>
                  <a:lnTo>
                    <a:pt x="4277868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06823" y="2468879"/>
              <a:ext cx="4448556" cy="49834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279391" y="2505455"/>
              <a:ext cx="2153412" cy="46177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343399" y="2507741"/>
              <a:ext cx="4343400" cy="393700"/>
            </a:xfrm>
            <a:custGeom>
              <a:avLst/>
              <a:gdLst/>
              <a:ahLst/>
              <a:cxnLst/>
              <a:rect l="l" t="t" r="r" b="b"/>
              <a:pathLst>
                <a:path w="4343400" h="393700">
                  <a:moveTo>
                    <a:pt x="4277868" y="0"/>
                  </a:moveTo>
                  <a:lnTo>
                    <a:pt x="65532" y="0"/>
                  </a:lnTo>
                  <a:lnTo>
                    <a:pt x="40022" y="5149"/>
                  </a:lnTo>
                  <a:lnTo>
                    <a:pt x="19192" y="19192"/>
                  </a:lnTo>
                  <a:lnTo>
                    <a:pt x="5149" y="40022"/>
                  </a:lnTo>
                  <a:lnTo>
                    <a:pt x="0" y="65531"/>
                  </a:lnTo>
                  <a:lnTo>
                    <a:pt x="0" y="327913"/>
                  </a:lnTo>
                  <a:lnTo>
                    <a:pt x="5149" y="353423"/>
                  </a:lnTo>
                  <a:lnTo>
                    <a:pt x="19192" y="374253"/>
                  </a:lnTo>
                  <a:lnTo>
                    <a:pt x="40022" y="388296"/>
                  </a:lnTo>
                  <a:lnTo>
                    <a:pt x="65532" y="393446"/>
                  </a:lnTo>
                  <a:lnTo>
                    <a:pt x="4277868" y="393446"/>
                  </a:lnTo>
                  <a:lnTo>
                    <a:pt x="4303377" y="388296"/>
                  </a:lnTo>
                  <a:lnTo>
                    <a:pt x="4324207" y="374253"/>
                  </a:lnTo>
                  <a:lnTo>
                    <a:pt x="4338250" y="353423"/>
                  </a:lnTo>
                  <a:lnTo>
                    <a:pt x="4343400" y="327913"/>
                  </a:lnTo>
                  <a:lnTo>
                    <a:pt x="4343400" y="65531"/>
                  </a:lnTo>
                  <a:lnTo>
                    <a:pt x="4338250" y="40022"/>
                  </a:lnTo>
                  <a:lnTo>
                    <a:pt x="4324207" y="19192"/>
                  </a:lnTo>
                  <a:lnTo>
                    <a:pt x="4303377" y="5149"/>
                  </a:lnTo>
                  <a:lnTo>
                    <a:pt x="4277868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06823" y="2871215"/>
              <a:ext cx="4448556" cy="49834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79391" y="2907791"/>
              <a:ext cx="1211580" cy="46177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343399" y="2910331"/>
              <a:ext cx="4343400" cy="393700"/>
            </a:xfrm>
            <a:custGeom>
              <a:avLst/>
              <a:gdLst/>
              <a:ahLst/>
              <a:cxnLst/>
              <a:rect l="l" t="t" r="r" b="b"/>
              <a:pathLst>
                <a:path w="4343400" h="393700">
                  <a:moveTo>
                    <a:pt x="4277868" y="0"/>
                  </a:moveTo>
                  <a:lnTo>
                    <a:pt x="65532" y="0"/>
                  </a:lnTo>
                  <a:lnTo>
                    <a:pt x="40022" y="5169"/>
                  </a:lnTo>
                  <a:lnTo>
                    <a:pt x="19192" y="19256"/>
                  </a:lnTo>
                  <a:lnTo>
                    <a:pt x="5149" y="40130"/>
                  </a:lnTo>
                  <a:lnTo>
                    <a:pt x="0" y="65658"/>
                  </a:lnTo>
                  <a:lnTo>
                    <a:pt x="0" y="328040"/>
                  </a:lnTo>
                  <a:lnTo>
                    <a:pt x="5149" y="353550"/>
                  </a:lnTo>
                  <a:lnTo>
                    <a:pt x="19192" y="374380"/>
                  </a:lnTo>
                  <a:lnTo>
                    <a:pt x="40022" y="388423"/>
                  </a:lnTo>
                  <a:lnTo>
                    <a:pt x="65532" y="393572"/>
                  </a:lnTo>
                  <a:lnTo>
                    <a:pt x="4277868" y="393572"/>
                  </a:lnTo>
                  <a:lnTo>
                    <a:pt x="4303377" y="388423"/>
                  </a:lnTo>
                  <a:lnTo>
                    <a:pt x="4324207" y="374380"/>
                  </a:lnTo>
                  <a:lnTo>
                    <a:pt x="4338250" y="353550"/>
                  </a:lnTo>
                  <a:lnTo>
                    <a:pt x="4343400" y="328040"/>
                  </a:lnTo>
                  <a:lnTo>
                    <a:pt x="4343400" y="65658"/>
                  </a:lnTo>
                  <a:lnTo>
                    <a:pt x="4338250" y="40130"/>
                  </a:lnTo>
                  <a:lnTo>
                    <a:pt x="4324207" y="19256"/>
                  </a:lnTo>
                  <a:lnTo>
                    <a:pt x="4303377" y="5169"/>
                  </a:lnTo>
                  <a:lnTo>
                    <a:pt x="4277868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06823" y="3273551"/>
              <a:ext cx="4448556" cy="48920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79391" y="3310127"/>
              <a:ext cx="1303019" cy="46177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343399" y="3313048"/>
              <a:ext cx="4343400" cy="384810"/>
            </a:xfrm>
            <a:custGeom>
              <a:avLst/>
              <a:gdLst/>
              <a:ahLst/>
              <a:cxnLst/>
              <a:rect l="l" t="t" r="r" b="b"/>
              <a:pathLst>
                <a:path w="4343400" h="384810">
                  <a:moveTo>
                    <a:pt x="4279392" y="0"/>
                  </a:moveTo>
                  <a:lnTo>
                    <a:pt x="64008" y="0"/>
                  </a:lnTo>
                  <a:lnTo>
                    <a:pt x="39112" y="5038"/>
                  </a:lnTo>
                  <a:lnTo>
                    <a:pt x="18764" y="18780"/>
                  </a:lnTo>
                  <a:lnTo>
                    <a:pt x="5036" y="39165"/>
                  </a:lnTo>
                  <a:lnTo>
                    <a:pt x="0" y="64135"/>
                  </a:lnTo>
                  <a:lnTo>
                    <a:pt x="0" y="320294"/>
                  </a:lnTo>
                  <a:lnTo>
                    <a:pt x="5036" y="345263"/>
                  </a:lnTo>
                  <a:lnTo>
                    <a:pt x="18764" y="365648"/>
                  </a:lnTo>
                  <a:lnTo>
                    <a:pt x="39112" y="379390"/>
                  </a:lnTo>
                  <a:lnTo>
                    <a:pt x="64008" y="384429"/>
                  </a:lnTo>
                  <a:lnTo>
                    <a:pt x="4279392" y="384429"/>
                  </a:lnTo>
                  <a:lnTo>
                    <a:pt x="4304287" y="379390"/>
                  </a:lnTo>
                  <a:lnTo>
                    <a:pt x="4324635" y="365648"/>
                  </a:lnTo>
                  <a:lnTo>
                    <a:pt x="4338363" y="345263"/>
                  </a:lnTo>
                  <a:lnTo>
                    <a:pt x="4343400" y="320294"/>
                  </a:lnTo>
                  <a:lnTo>
                    <a:pt x="4343400" y="64135"/>
                  </a:lnTo>
                  <a:lnTo>
                    <a:pt x="4338363" y="39165"/>
                  </a:lnTo>
                  <a:lnTo>
                    <a:pt x="4324635" y="18780"/>
                  </a:lnTo>
                  <a:lnTo>
                    <a:pt x="4304287" y="5038"/>
                  </a:lnTo>
                  <a:lnTo>
                    <a:pt x="4279392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06823" y="3675887"/>
              <a:ext cx="4448556" cy="4892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79391" y="3712463"/>
              <a:ext cx="3268979" cy="46177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343399" y="3715765"/>
              <a:ext cx="4343400" cy="384810"/>
            </a:xfrm>
            <a:custGeom>
              <a:avLst/>
              <a:gdLst/>
              <a:ahLst/>
              <a:cxnLst/>
              <a:rect l="l" t="t" r="r" b="b"/>
              <a:pathLst>
                <a:path w="4343400" h="384810">
                  <a:moveTo>
                    <a:pt x="4279392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7"/>
                  </a:lnTo>
                  <a:lnTo>
                    <a:pt x="0" y="320319"/>
                  </a:lnTo>
                  <a:lnTo>
                    <a:pt x="5036" y="345257"/>
                  </a:lnTo>
                  <a:lnTo>
                    <a:pt x="18764" y="365623"/>
                  </a:lnTo>
                  <a:lnTo>
                    <a:pt x="39112" y="379355"/>
                  </a:lnTo>
                  <a:lnTo>
                    <a:pt x="64008" y="384390"/>
                  </a:lnTo>
                  <a:lnTo>
                    <a:pt x="4279392" y="384390"/>
                  </a:lnTo>
                  <a:lnTo>
                    <a:pt x="4304287" y="379355"/>
                  </a:lnTo>
                  <a:lnTo>
                    <a:pt x="4324635" y="365623"/>
                  </a:lnTo>
                  <a:lnTo>
                    <a:pt x="4338363" y="345257"/>
                  </a:lnTo>
                  <a:lnTo>
                    <a:pt x="4343400" y="320319"/>
                  </a:lnTo>
                  <a:lnTo>
                    <a:pt x="4343400" y="64007"/>
                  </a:lnTo>
                  <a:lnTo>
                    <a:pt x="4338363" y="39112"/>
                  </a:lnTo>
                  <a:lnTo>
                    <a:pt x="4324635" y="18764"/>
                  </a:lnTo>
                  <a:lnTo>
                    <a:pt x="4304287" y="5036"/>
                  </a:lnTo>
                  <a:lnTo>
                    <a:pt x="4279392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306823" y="4069079"/>
              <a:ext cx="4448556" cy="49834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279391" y="4114799"/>
              <a:ext cx="2189988" cy="46177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343399" y="4109300"/>
              <a:ext cx="4343400" cy="393700"/>
            </a:xfrm>
            <a:custGeom>
              <a:avLst/>
              <a:gdLst/>
              <a:ahLst/>
              <a:cxnLst/>
              <a:rect l="l" t="t" r="r" b="b"/>
              <a:pathLst>
                <a:path w="4343400" h="393700">
                  <a:moveTo>
                    <a:pt x="4277868" y="0"/>
                  </a:moveTo>
                  <a:lnTo>
                    <a:pt x="65532" y="0"/>
                  </a:lnTo>
                  <a:lnTo>
                    <a:pt x="40022" y="5155"/>
                  </a:lnTo>
                  <a:lnTo>
                    <a:pt x="19192" y="19215"/>
                  </a:lnTo>
                  <a:lnTo>
                    <a:pt x="5149" y="40065"/>
                  </a:lnTo>
                  <a:lnTo>
                    <a:pt x="0" y="65595"/>
                  </a:lnTo>
                  <a:lnTo>
                    <a:pt x="0" y="327952"/>
                  </a:lnTo>
                  <a:lnTo>
                    <a:pt x="5149" y="353487"/>
                  </a:lnTo>
                  <a:lnTo>
                    <a:pt x="19192" y="374337"/>
                  </a:lnTo>
                  <a:lnTo>
                    <a:pt x="40022" y="388393"/>
                  </a:lnTo>
                  <a:lnTo>
                    <a:pt x="65532" y="393547"/>
                  </a:lnTo>
                  <a:lnTo>
                    <a:pt x="4277868" y="393547"/>
                  </a:lnTo>
                  <a:lnTo>
                    <a:pt x="4303377" y="388393"/>
                  </a:lnTo>
                  <a:lnTo>
                    <a:pt x="4324207" y="374337"/>
                  </a:lnTo>
                  <a:lnTo>
                    <a:pt x="4338250" y="353487"/>
                  </a:lnTo>
                  <a:lnTo>
                    <a:pt x="4343400" y="327952"/>
                  </a:lnTo>
                  <a:lnTo>
                    <a:pt x="4343400" y="65595"/>
                  </a:lnTo>
                  <a:lnTo>
                    <a:pt x="4338250" y="40065"/>
                  </a:lnTo>
                  <a:lnTo>
                    <a:pt x="4324207" y="19215"/>
                  </a:lnTo>
                  <a:lnTo>
                    <a:pt x="4303377" y="5155"/>
                  </a:lnTo>
                  <a:lnTo>
                    <a:pt x="4277868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306823" y="4471415"/>
              <a:ext cx="4448556" cy="49834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79391" y="4425695"/>
              <a:ext cx="4247388" cy="63550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343399" y="4512005"/>
              <a:ext cx="4343400" cy="393700"/>
            </a:xfrm>
            <a:custGeom>
              <a:avLst/>
              <a:gdLst/>
              <a:ahLst/>
              <a:cxnLst/>
              <a:rect l="l" t="t" r="r" b="b"/>
              <a:pathLst>
                <a:path w="4343400" h="393700">
                  <a:moveTo>
                    <a:pt x="4277868" y="0"/>
                  </a:moveTo>
                  <a:lnTo>
                    <a:pt x="65532" y="0"/>
                  </a:lnTo>
                  <a:lnTo>
                    <a:pt x="40022" y="5153"/>
                  </a:lnTo>
                  <a:lnTo>
                    <a:pt x="19192" y="19208"/>
                  </a:lnTo>
                  <a:lnTo>
                    <a:pt x="5149" y="40055"/>
                  </a:lnTo>
                  <a:lnTo>
                    <a:pt x="0" y="65582"/>
                  </a:lnTo>
                  <a:lnTo>
                    <a:pt x="0" y="327952"/>
                  </a:lnTo>
                  <a:lnTo>
                    <a:pt x="5149" y="353479"/>
                  </a:lnTo>
                  <a:lnTo>
                    <a:pt x="19192" y="374326"/>
                  </a:lnTo>
                  <a:lnTo>
                    <a:pt x="40022" y="388381"/>
                  </a:lnTo>
                  <a:lnTo>
                    <a:pt x="65532" y="393534"/>
                  </a:lnTo>
                  <a:lnTo>
                    <a:pt x="4277868" y="393534"/>
                  </a:lnTo>
                  <a:lnTo>
                    <a:pt x="4303377" y="388381"/>
                  </a:lnTo>
                  <a:lnTo>
                    <a:pt x="4324207" y="374326"/>
                  </a:lnTo>
                  <a:lnTo>
                    <a:pt x="4338250" y="353479"/>
                  </a:lnTo>
                  <a:lnTo>
                    <a:pt x="4343400" y="327952"/>
                  </a:lnTo>
                  <a:lnTo>
                    <a:pt x="4343400" y="65582"/>
                  </a:lnTo>
                  <a:lnTo>
                    <a:pt x="4338250" y="40055"/>
                  </a:lnTo>
                  <a:lnTo>
                    <a:pt x="4324207" y="19208"/>
                  </a:lnTo>
                  <a:lnTo>
                    <a:pt x="4303377" y="5153"/>
                  </a:lnTo>
                  <a:lnTo>
                    <a:pt x="4277868" y="0"/>
                  </a:lnTo>
                  <a:close/>
                </a:path>
              </a:pathLst>
            </a:custGeom>
            <a:solidFill>
              <a:srgbClr val="B3BA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4410836" y="1371218"/>
            <a:ext cx="4187190" cy="3545204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>
                <a:latin typeface="Arial"/>
                <a:cs typeface="Arial"/>
              </a:rPr>
              <a:t>Prise</a:t>
            </a:r>
            <a:r>
              <a:rPr dirty="0" sz="1350" spc="1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médicaments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(Rx,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MVL,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 spc="-20">
                <a:latin typeface="Arial"/>
                <a:cs typeface="Arial"/>
              </a:rPr>
              <a:t>PSN)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350">
                <a:latin typeface="Arial"/>
                <a:cs typeface="Arial"/>
              </a:rPr>
              <a:t>Facteurs</a:t>
            </a:r>
            <a:r>
              <a:rPr dirty="0" sz="1350" spc="14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déclencheurs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ts val="1530"/>
              </a:lnSpc>
              <a:spcBef>
                <a:spcPts val="819"/>
              </a:spcBef>
            </a:pPr>
            <a:r>
              <a:rPr dirty="0" sz="1350">
                <a:latin typeface="Arial"/>
                <a:cs typeface="Arial"/>
              </a:rPr>
              <a:t>Êtes-vous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allé</a:t>
            </a:r>
            <a:r>
              <a:rPr dirty="0" sz="1350" spc="8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à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l’étranger</a:t>
            </a:r>
            <a:r>
              <a:rPr dirty="0" sz="1350" spc="11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récemment?</a:t>
            </a:r>
            <a:r>
              <a:rPr dirty="0" sz="1350" spc="8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Si</a:t>
            </a:r>
            <a:r>
              <a:rPr dirty="0" sz="1350" spc="12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oui,</a:t>
            </a:r>
            <a:r>
              <a:rPr dirty="0" sz="1350" spc="11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à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 spc="-20">
                <a:latin typeface="Arial"/>
                <a:cs typeface="Arial"/>
              </a:rPr>
              <a:t>quel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ts val="1530"/>
              </a:lnSpc>
            </a:pPr>
            <a:r>
              <a:rPr dirty="0" sz="1350" spc="-10">
                <a:latin typeface="Arial"/>
                <a:cs typeface="Arial"/>
              </a:rPr>
              <a:t>endroit?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dirty="0" sz="1350">
                <a:latin typeface="Arial"/>
                <a:cs typeface="Arial"/>
              </a:rPr>
              <a:t>Apparence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des</a:t>
            </a:r>
            <a:r>
              <a:rPr dirty="0" sz="1350" spc="12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lésions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dirty="0" sz="1350" spc="-10">
                <a:latin typeface="Arial"/>
                <a:cs typeface="Arial"/>
              </a:rPr>
              <a:t>Vaccination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dirty="0" sz="1350">
                <a:latin typeface="Arial"/>
                <a:cs typeface="Arial"/>
              </a:rPr>
              <a:t>Aspect</a:t>
            </a:r>
            <a:r>
              <a:rPr dirty="0" sz="1350" spc="13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initial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dirty="0" sz="1350">
                <a:latin typeface="Arial"/>
                <a:cs typeface="Arial"/>
              </a:rPr>
              <a:t>Évolution</a:t>
            </a:r>
            <a:r>
              <a:rPr dirty="0" sz="1350" spc="8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et</a:t>
            </a:r>
            <a:r>
              <a:rPr dirty="0" sz="1350" spc="10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aspect</a:t>
            </a:r>
            <a:r>
              <a:rPr dirty="0" sz="1350" spc="10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actuel</a:t>
            </a:r>
            <a:r>
              <a:rPr dirty="0" sz="1350" spc="12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des</a:t>
            </a:r>
            <a:r>
              <a:rPr dirty="0" sz="1350" spc="8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lésions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dirty="0" sz="1350">
                <a:latin typeface="Arial"/>
                <a:cs typeface="Arial"/>
              </a:rPr>
              <a:t>Localisation</a:t>
            </a:r>
            <a:r>
              <a:rPr dirty="0" sz="1350" spc="13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des</a:t>
            </a:r>
            <a:r>
              <a:rPr dirty="0" sz="1350" spc="13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lésions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ts val="1530"/>
              </a:lnSpc>
              <a:spcBef>
                <a:spcPts val="819"/>
              </a:spcBef>
            </a:pPr>
            <a:r>
              <a:rPr dirty="0" sz="1350">
                <a:latin typeface="Arial"/>
                <a:cs typeface="Arial"/>
              </a:rPr>
              <a:t>Symptômes</a:t>
            </a:r>
            <a:r>
              <a:rPr dirty="0" sz="1350" spc="10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subjectifs</a:t>
            </a:r>
            <a:r>
              <a:rPr dirty="0" sz="1350" spc="20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:</a:t>
            </a:r>
            <a:r>
              <a:rPr dirty="0" sz="1350" spc="4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prurit,</a:t>
            </a:r>
            <a:r>
              <a:rPr dirty="0" sz="1350" spc="4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douleur,</a:t>
            </a:r>
            <a:r>
              <a:rPr dirty="0" sz="1350" spc="12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sensibilité,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ts val="1530"/>
              </a:lnSpc>
            </a:pPr>
            <a:r>
              <a:rPr dirty="0" sz="1350">
                <a:latin typeface="Arial"/>
                <a:cs typeface="Arial"/>
              </a:rPr>
              <a:t>sensation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brûlure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8580"/>
            <a:chOff x="0" y="0"/>
            <a:chExt cx="9144000" cy="5148580"/>
          </a:xfrm>
        </p:grpSpPr>
        <p:sp>
          <p:nvSpPr>
            <p:cNvPr id="3" name="object 3"/>
            <p:cNvSpPr/>
            <p:nvPr/>
          </p:nvSpPr>
          <p:spPr>
            <a:xfrm>
              <a:off x="0" y="338581"/>
              <a:ext cx="3886200" cy="4809490"/>
            </a:xfrm>
            <a:custGeom>
              <a:avLst/>
              <a:gdLst/>
              <a:ahLst/>
              <a:cxnLst/>
              <a:rect l="l" t="t" r="r" b="b"/>
              <a:pathLst>
                <a:path w="3886200" h="4809490">
                  <a:moveTo>
                    <a:pt x="0" y="4809490"/>
                  </a:moveTo>
                  <a:lnTo>
                    <a:pt x="3886200" y="4809490"/>
                  </a:lnTo>
                  <a:lnTo>
                    <a:pt x="3886200" y="0"/>
                  </a:lnTo>
                  <a:lnTo>
                    <a:pt x="0" y="0"/>
                  </a:lnTo>
                  <a:lnTo>
                    <a:pt x="0" y="4809490"/>
                  </a:lnTo>
                  <a:close/>
                </a:path>
              </a:pathLst>
            </a:custGeom>
            <a:solidFill>
              <a:srgbClr val="6183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274573"/>
              <a:ext cx="9144000" cy="64135"/>
            </a:xfrm>
            <a:custGeom>
              <a:avLst/>
              <a:gdLst/>
              <a:ahLst/>
              <a:cxnLst/>
              <a:rect l="l" t="t" r="r" b="b"/>
              <a:pathLst>
                <a:path w="9144000" h="64135">
                  <a:moveTo>
                    <a:pt x="0" y="64008"/>
                  </a:moveTo>
                  <a:lnTo>
                    <a:pt x="9144000" y="64008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12"/>
              <a:ext cx="3886200" cy="274955"/>
            </a:xfrm>
            <a:custGeom>
              <a:avLst/>
              <a:gdLst/>
              <a:ahLst/>
              <a:cxnLst/>
              <a:rect l="l" t="t" r="r" b="b"/>
              <a:pathLst>
                <a:path w="3886200" h="274955">
                  <a:moveTo>
                    <a:pt x="0" y="274561"/>
                  </a:moveTo>
                  <a:lnTo>
                    <a:pt x="3886200" y="274561"/>
                  </a:lnTo>
                  <a:lnTo>
                    <a:pt x="3886200" y="0"/>
                  </a:lnTo>
                  <a:lnTo>
                    <a:pt x="0" y="0"/>
                  </a:lnTo>
                  <a:lnTo>
                    <a:pt x="0" y="274561"/>
                  </a:lnTo>
                  <a:close/>
                </a:path>
              </a:pathLst>
            </a:custGeom>
            <a:solidFill>
              <a:srgbClr val="6183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886200" y="0"/>
              <a:ext cx="5257800" cy="5148580"/>
            </a:xfrm>
            <a:custGeom>
              <a:avLst/>
              <a:gdLst/>
              <a:ahLst/>
              <a:cxnLst/>
              <a:rect l="l" t="t" r="r" b="b"/>
              <a:pathLst>
                <a:path w="5257800" h="5148580">
                  <a:moveTo>
                    <a:pt x="0" y="0"/>
                  </a:moveTo>
                  <a:lnTo>
                    <a:pt x="0" y="5148071"/>
                  </a:lnTo>
                  <a:lnTo>
                    <a:pt x="5257800" y="5148071"/>
                  </a:lnTo>
                  <a:lnTo>
                    <a:pt x="525780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10540" y="535000"/>
            <a:ext cx="2343785" cy="856615"/>
          </a:xfrm>
          <a:prstGeom prst="rect"/>
        </p:spPr>
        <p:txBody>
          <a:bodyPr wrap="square" lIns="0" tIns="30480" rIns="0" bIns="0" rtlCol="0" vert="horz">
            <a:spAutoFit/>
          </a:bodyPr>
          <a:lstStyle/>
          <a:p>
            <a:pPr marL="12700" marR="5080">
              <a:lnSpc>
                <a:spcPts val="3250"/>
              </a:lnSpc>
              <a:spcBef>
                <a:spcPts val="240"/>
              </a:spcBef>
            </a:pPr>
            <a:r>
              <a:rPr dirty="0" sz="2750" spc="-95">
                <a:solidFill>
                  <a:srgbClr val="FFFFFF"/>
                </a:solidFill>
              </a:rPr>
              <a:t>Cueillette</a:t>
            </a:r>
            <a:r>
              <a:rPr dirty="0" sz="2750" spc="-145">
                <a:solidFill>
                  <a:srgbClr val="FFFFFF"/>
                </a:solidFill>
              </a:rPr>
              <a:t> </a:t>
            </a:r>
            <a:r>
              <a:rPr dirty="0" sz="2750" spc="-25">
                <a:solidFill>
                  <a:srgbClr val="FFFFFF"/>
                </a:solidFill>
              </a:rPr>
              <a:t>de </a:t>
            </a:r>
            <a:r>
              <a:rPr dirty="0" sz="2750" spc="-100">
                <a:solidFill>
                  <a:srgbClr val="FFFFFF"/>
                </a:solidFill>
              </a:rPr>
              <a:t>renseignements</a:t>
            </a:r>
            <a:endParaRPr sz="2750"/>
          </a:p>
        </p:txBody>
      </p:sp>
      <p:grpSp>
        <p:nvGrpSpPr>
          <p:cNvPr id="8" name="object 8"/>
          <p:cNvGrpSpPr/>
          <p:nvPr/>
        </p:nvGrpSpPr>
        <p:grpSpPr>
          <a:xfrm>
            <a:off x="4379976" y="192150"/>
            <a:ext cx="3886200" cy="467359"/>
            <a:chOff x="4379976" y="192150"/>
            <a:chExt cx="3886200" cy="467359"/>
          </a:xfrm>
        </p:grpSpPr>
        <p:sp>
          <p:nvSpPr>
            <p:cNvPr id="9" name="object 9"/>
            <p:cNvSpPr/>
            <p:nvPr/>
          </p:nvSpPr>
          <p:spPr>
            <a:xfrm>
              <a:off x="4379976" y="192150"/>
              <a:ext cx="3886200" cy="467359"/>
            </a:xfrm>
            <a:custGeom>
              <a:avLst/>
              <a:gdLst/>
              <a:ahLst/>
              <a:cxnLst/>
              <a:rect l="l" t="t" r="r" b="b"/>
              <a:pathLst>
                <a:path w="3886200" h="467359">
                  <a:moveTo>
                    <a:pt x="3839591" y="0"/>
                  </a:moveTo>
                  <a:lnTo>
                    <a:pt x="46609" y="0"/>
                  </a:lnTo>
                  <a:lnTo>
                    <a:pt x="28449" y="3677"/>
                  </a:lnTo>
                  <a:lnTo>
                    <a:pt x="13636" y="13700"/>
                  </a:lnTo>
                  <a:lnTo>
                    <a:pt x="3657" y="28557"/>
                  </a:lnTo>
                  <a:lnTo>
                    <a:pt x="0" y="46736"/>
                  </a:lnTo>
                  <a:lnTo>
                    <a:pt x="0" y="420116"/>
                  </a:lnTo>
                  <a:lnTo>
                    <a:pt x="3657" y="438294"/>
                  </a:lnTo>
                  <a:lnTo>
                    <a:pt x="13636" y="453151"/>
                  </a:lnTo>
                  <a:lnTo>
                    <a:pt x="28449" y="463174"/>
                  </a:lnTo>
                  <a:lnTo>
                    <a:pt x="46609" y="466851"/>
                  </a:lnTo>
                  <a:lnTo>
                    <a:pt x="3839591" y="466851"/>
                  </a:lnTo>
                  <a:lnTo>
                    <a:pt x="3857750" y="463174"/>
                  </a:lnTo>
                  <a:lnTo>
                    <a:pt x="3872563" y="453151"/>
                  </a:lnTo>
                  <a:lnTo>
                    <a:pt x="3882542" y="438294"/>
                  </a:lnTo>
                  <a:lnTo>
                    <a:pt x="3886200" y="420116"/>
                  </a:lnTo>
                  <a:lnTo>
                    <a:pt x="3886200" y="46736"/>
                  </a:lnTo>
                  <a:lnTo>
                    <a:pt x="3882542" y="28557"/>
                  </a:lnTo>
                  <a:lnTo>
                    <a:pt x="3872563" y="13700"/>
                  </a:lnTo>
                  <a:lnTo>
                    <a:pt x="3857750" y="3677"/>
                  </a:lnTo>
                  <a:lnTo>
                    <a:pt x="3839591" y="0"/>
                  </a:lnTo>
                  <a:close/>
                </a:path>
              </a:pathLst>
            </a:custGeom>
            <a:solidFill>
              <a:srgbClr val="D2D9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45915" y="321683"/>
              <a:ext cx="207737" cy="20791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964810" y="317690"/>
            <a:ext cx="124142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latin typeface="Arial"/>
                <a:cs typeface="Arial"/>
              </a:rPr>
              <a:t>Contact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infectieux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79976" y="777874"/>
            <a:ext cx="3886200" cy="476250"/>
            <a:chOff x="4379976" y="777874"/>
            <a:chExt cx="3886200" cy="476250"/>
          </a:xfrm>
        </p:grpSpPr>
        <p:sp>
          <p:nvSpPr>
            <p:cNvPr id="13" name="object 13"/>
            <p:cNvSpPr/>
            <p:nvPr/>
          </p:nvSpPr>
          <p:spPr>
            <a:xfrm>
              <a:off x="4379976" y="777874"/>
              <a:ext cx="3886200" cy="476250"/>
            </a:xfrm>
            <a:custGeom>
              <a:avLst/>
              <a:gdLst/>
              <a:ahLst/>
              <a:cxnLst/>
              <a:rect l="l" t="t" r="r" b="b"/>
              <a:pathLst>
                <a:path w="3886200" h="476250">
                  <a:moveTo>
                    <a:pt x="3838702" y="0"/>
                  </a:moveTo>
                  <a:lnTo>
                    <a:pt x="47498" y="0"/>
                  </a:lnTo>
                  <a:lnTo>
                    <a:pt x="29039" y="3744"/>
                  </a:lnTo>
                  <a:lnTo>
                    <a:pt x="13938" y="13954"/>
                  </a:lnTo>
                  <a:lnTo>
                    <a:pt x="3742" y="29092"/>
                  </a:lnTo>
                  <a:lnTo>
                    <a:pt x="0" y="47625"/>
                  </a:lnTo>
                  <a:lnTo>
                    <a:pt x="0" y="428371"/>
                  </a:lnTo>
                  <a:lnTo>
                    <a:pt x="3742" y="446903"/>
                  </a:lnTo>
                  <a:lnTo>
                    <a:pt x="13938" y="462041"/>
                  </a:lnTo>
                  <a:lnTo>
                    <a:pt x="29039" y="472251"/>
                  </a:lnTo>
                  <a:lnTo>
                    <a:pt x="47498" y="475996"/>
                  </a:lnTo>
                  <a:lnTo>
                    <a:pt x="3838702" y="475996"/>
                  </a:lnTo>
                  <a:lnTo>
                    <a:pt x="3857160" y="472251"/>
                  </a:lnTo>
                  <a:lnTo>
                    <a:pt x="3872261" y="462041"/>
                  </a:lnTo>
                  <a:lnTo>
                    <a:pt x="3882457" y="446903"/>
                  </a:lnTo>
                  <a:lnTo>
                    <a:pt x="3886200" y="428371"/>
                  </a:lnTo>
                  <a:lnTo>
                    <a:pt x="3886200" y="47625"/>
                  </a:lnTo>
                  <a:lnTo>
                    <a:pt x="3882457" y="29092"/>
                  </a:lnTo>
                  <a:lnTo>
                    <a:pt x="3872261" y="13954"/>
                  </a:lnTo>
                  <a:lnTo>
                    <a:pt x="3857160" y="3744"/>
                  </a:lnTo>
                  <a:lnTo>
                    <a:pt x="3838702" y="0"/>
                  </a:lnTo>
                  <a:close/>
                </a:path>
              </a:pathLst>
            </a:custGeom>
            <a:solidFill>
              <a:srgbClr val="D2D9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2316" y="926132"/>
              <a:ext cx="174936" cy="17961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964810" y="908684"/>
            <a:ext cx="2848610" cy="21272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latin typeface="Arial"/>
                <a:cs typeface="Arial"/>
              </a:rPr>
              <a:t>Maladie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endocrinienne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(thyroïde,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diabète)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379976" y="1372869"/>
            <a:ext cx="3886200" cy="3423285"/>
            <a:chOff x="4379976" y="1372869"/>
            <a:chExt cx="3886200" cy="3423285"/>
          </a:xfrm>
        </p:grpSpPr>
        <p:sp>
          <p:nvSpPr>
            <p:cNvPr id="17" name="object 17"/>
            <p:cNvSpPr/>
            <p:nvPr/>
          </p:nvSpPr>
          <p:spPr>
            <a:xfrm>
              <a:off x="4379976" y="1372869"/>
              <a:ext cx="3886200" cy="466725"/>
            </a:xfrm>
            <a:custGeom>
              <a:avLst/>
              <a:gdLst/>
              <a:ahLst/>
              <a:cxnLst/>
              <a:rect l="l" t="t" r="r" b="b"/>
              <a:pathLst>
                <a:path w="3886200" h="466725">
                  <a:moveTo>
                    <a:pt x="3839591" y="0"/>
                  </a:moveTo>
                  <a:lnTo>
                    <a:pt x="46609" y="0"/>
                  </a:lnTo>
                  <a:lnTo>
                    <a:pt x="28449" y="3657"/>
                  </a:lnTo>
                  <a:lnTo>
                    <a:pt x="13636" y="13636"/>
                  </a:lnTo>
                  <a:lnTo>
                    <a:pt x="3657" y="28449"/>
                  </a:lnTo>
                  <a:lnTo>
                    <a:pt x="0" y="46609"/>
                  </a:lnTo>
                  <a:lnTo>
                    <a:pt x="0" y="419988"/>
                  </a:lnTo>
                  <a:lnTo>
                    <a:pt x="3657" y="438167"/>
                  </a:lnTo>
                  <a:lnTo>
                    <a:pt x="13636" y="453024"/>
                  </a:lnTo>
                  <a:lnTo>
                    <a:pt x="28449" y="463047"/>
                  </a:lnTo>
                  <a:lnTo>
                    <a:pt x="46609" y="466725"/>
                  </a:lnTo>
                  <a:lnTo>
                    <a:pt x="3839591" y="466725"/>
                  </a:lnTo>
                  <a:lnTo>
                    <a:pt x="3857750" y="463047"/>
                  </a:lnTo>
                  <a:lnTo>
                    <a:pt x="3872563" y="453024"/>
                  </a:lnTo>
                  <a:lnTo>
                    <a:pt x="3882542" y="438167"/>
                  </a:lnTo>
                  <a:lnTo>
                    <a:pt x="3886200" y="419988"/>
                  </a:lnTo>
                  <a:lnTo>
                    <a:pt x="3886200" y="46609"/>
                  </a:lnTo>
                  <a:lnTo>
                    <a:pt x="3882542" y="28449"/>
                  </a:lnTo>
                  <a:lnTo>
                    <a:pt x="3872563" y="13636"/>
                  </a:lnTo>
                  <a:lnTo>
                    <a:pt x="3857750" y="3657"/>
                  </a:lnTo>
                  <a:lnTo>
                    <a:pt x="3839591" y="0"/>
                  </a:lnTo>
                  <a:close/>
                </a:path>
              </a:pathLst>
            </a:custGeom>
            <a:solidFill>
              <a:srgbClr val="D2D9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45915" y="1535625"/>
              <a:ext cx="207738" cy="14173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379976" y="1958593"/>
              <a:ext cx="3886200" cy="476250"/>
            </a:xfrm>
            <a:custGeom>
              <a:avLst/>
              <a:gdLst/>
              <a:ahLst/>
              <a:cxnLst/>
              <a:rect l="l" t="t" r="r" b="b"/>
              <a:pathLst>
                <a:path w="3886200" h="476250">
                  <a:moveTo>
                    <a:pt x="3838702" y="0"/>
                  </a:moveTo>
                  <a:lnTo>
                    <a:pt x="47498" y="0"/>
                  </a:lnTo>
                  <a:lnTo>
                    <a:pt x="29039" y="3724"/>
                  </a:lnTo>
                  <a:lnTo>
                    <a:pt x="13938" y="13890"/>
                  </a:lnTo>
                  <a:lnTo>
                    <a:pt x="3742" y="28985"/>
                  </a:lnTo>
                  <a:lnTo>
                    <a:pt x="0" y="47497"/>
                  </a:lnTo>
                  <a:lnTo>
                    <a:pt x="0" y="428244"/>
                  </a:lnTo>
                  <a:lnTo>
                    <a:pt x="3742" y="446776"/>
                  </a:lnTo>
                  <a:lnTo>
                    <a:pt x="13938" y="461914"/>
                  </a:lnTo>
                  <a:lnTo>
                    <a:pt x="29039" y="472124"/>
                  </a:lnTo>
                  <a:lnTo>
                    <a:pt x="47498" y="475869"/>
                  </a:lnTo>
                  <a:lnTo>
                    <a:pt x="3838702" y="475869"/>
                  </a:lnTo>
                  <a:lnTo>
                    <a:pt x="3857160" y="472124"/>
                  </a:lnTo>
                  <a:lnTo>
                    <a:pt x="3872261" y="461914"/>
                  </a:lnTo>
                  <a:lnTo>
                    <a:pt x="3882457" y="446776"/>
                  </a:lnTo>
                  <a:lnTo>
                    <a:pt x="3886200" y="428244"/>
                  </a:lnTo>
                  <a:lnTo>
                    <a:pt x="3886200" y="47497"/>
                  </a:lnTo>
                  <a:lnTo>
                    <a:pt x="3882457" y="28985"/>
                  </a:lnTo>
                  <a:lnTo>
                    <a:pt x="3872261" y="13890"/>
                  </a:lnTo>
                  <a:lnTo>
                    <a:pt x="3857160" y="3724"/>
                  </a:lnTo>
                  <a:lnTo>
                    <a:pt x="3838702" y="0"/>
                  </a:lnTo>
                  <a:close/>
                </a:path>
              </a:pathLst>
            </a:custGeom>
            <a:solidFill>
              <a:srgbClr val="D2D9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32249" y="2110686"/>
              <a:ext cx="235345" cy="17168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379976" y="2553461"/>
              <a:ext cx="3886200" cy="466725"/>
            </a:xfrm>
            <a:custGeom>
              <a:avLst/>
              <a:gdLst/>
              <a:ahLst/>
              <a:cxnLst/>
              <a:rect l="l" t="t" r="r" b="b"/>
              <a:pathLst>
                <a:path w="3886200" h="466725">
                  <a:moveTo>
                    <a:pt x="3839591" y="0"/>
                  </a:moveTo>
                  <a:lnTo>
                    <a:pt x="46609" y="0"/>
                  </a:lnTo>
                  <a:lnTo>
                    <a:pt x="28449" y="3657"/>
                  </a:lnTo>
                  <a:lnTo>
                    <a:pt x="13636" y="13636"/>
                  </a:lnTo>
                  <a:lnTo>
                    <a:pt x="3657" y="28449"/>
                  </a:lnTo>
                  <a:lnTo>
                    <a:pt x="0" y="46609"/>
                  </a:lnTo>
                  <a:lnTo>
                    <a:pt x="0" y="420116"/>
                  </a:lnTo>
                  <a:lnTo>
                    <a:pt x="3657" y="438275"/>
                  </a:lnTo>
                  <a:lnTo>
                    <a:pt x="13636" y="453088"/>
                  </a:lnTo>
                  <a:lnTo>
                    <a:pt x="28449" y="463067"/>
                  </a:lnTo>
                  <a:lnTo>
                    <a:pt x="46609" y="466725"/>
                  </a:lnTo>
                  <a:lnTo>
                    <a:pt x="3839591" y="466725"/>
                  </a:lnTo>
                  <a:lnTo>
                    <a:pt x="3857750" y="463067"/>
                  </a:lnTo>
                  <a:lnTo>
                    <a:pt x="3872563" y="453088"/>
                  </a:lnTo>
                  <a:lnTo>
                    <a:pt x="3882542" y="438275"/>
                  </a:lnTo>
                  <a:lnTo>
                    <a:pt x="3886200" y="420116"/>
                  </a:lnTo>
                  <a:lnTo>
                    <a:pt x="3886200" y="46609"/>
                  </a:lnTo>
                  <a:lnTo>
                    <a:pt x="3882542" y="28449"/>
                  </a:lnTo>
                  <a:lnTo>
                    <a:pt x="3872563" y="13636"/>
                  </a:lnTo>
                  <a:lnTo>
                    <a:pt x="3857750" y="3657"/>
                  </a:lnTo>
                  <a:lnTo>
                    <a:pt x="3839591" y="0"/>
                  </a:lnTo>
                  <a:close/>
                </a:path>
              </a:pathLst>
            </a:custGeom>
            <a:solidFill>
              <a:srgbClr val="D2D9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8216" y="2693262"/>
              <a:ext cx="182863" cy="18657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379976" y="3139185"/>
              <a:ext cx="3886200" cy="476250"/>
            </a:xfrm>
            <a:custGeom>
              <a:avLst/>
              <a:gdLst/>
              <a:ahLst/>
              <a:cxnLst/>
              <a:rect l="l" t="t" r="r" b="b"/>
              <a:pathLst>
                <a:path w="3886200" h="476250">
                  <a:moveTo>
                    <a:pt x="3838702" y="0"/>
                  </a:moveTo>
                  <a:lnTo>
                    <a:pt x="47498" y="0"/>
                  </a:lnTo>
                  <a:lnTo>
                    <a:pt x="29039" y="3744"/>
                  </a:lnTo>
                  <a:lnTo>
                    <a:pt x="13938" y="13954"/>
                  </a:lnTo>
                  <a:lnTo>
                    <a:pt x="3742" y="29092"/>
                  </a:lnTo>
                  <a:lnTo>
                    <a:pt x="0" y="47625"/>
                  </a:lnTo>
                  <a:lnTo>
                    <a:pt x="0" y="428371"/>
                  </a:lnTo>
                  <a:lnTo>
                    <a:pt x="3742" y="446883"/>
                  </a:lnTo>
                  <a:lnTo>
                    <a:pt x="13938" y="461978"/>
                  </a:lnTo>
                  <a:lnTo>
                    <a:pt x="29039" y="472144"/>
                  </a:lnTo>
                  <a:lnTo>
                    <a:pt x="47498" y="475869"/>
                  </a:lnTo>
                  <a:lnTo>
                    <a:pt x="3838702" y="475869"/>
                  </a:lnTo>
                  <a:lnTo>
                    <a:pt x="3857160" y="472144"/>
                  </a:lnTo>
                  <a:lnTo>
                    <a:pt x="3872261" y="461978"/>
                  </a:lnTo>
                  <a:lnTo>
                    <a:pt x="3882457" y="446883"/>
                  </a:lnTo>
                  <a:lnTo>
                    <a:pt x="3886200" y="428371"/>
                  </a:lnTo>
                  <a:lnTo>
                    <a:pt x="3886200" y="47625"/>
                  </a:lnTo>
                  <a:lnTo>
                    <a:pt x="3882457" y="29092"/>
                  </a:lnTo>
                  <a:lnTo>
                    <a:pt x="3872261" y="13954"/>
                  </a:lnTo>
                  <a:lnTo>
                    <a:pt x="3857160" y="3744"/>
                  </a:lnTo>
                  <a:lnTo>
                    <a:pt x="3838702" y="0"/>
                  </a:lnTo>
                  <a:close/>
                </a:path>
              </a:pathLst>
            </a:custGeom>
            <a:solidFill>
              <a:srgbClr val="D2D9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46462" y="3263671"/>
              <a:ext cx="208011" cy="22715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379976" y="3724909"/>
              <a:ext cx="3886200" cy="476250"/>
            </a:xfrm>
            <a:custGeom>
              <a:avLst/>
              <a:gdLst/>
              <a:ahLst/>
              <a:cxnLst/>
              <a:rect l="l" t="t" r="r" b="b"/>
              <a:pathLst>
                <a:path w="3886200" h="476250">
                  <a:moveTo>
                    <a:pt x="3838702" y="0"/>
                  </a:moveTo>
                  <a:lnTo>
                    <a:pt x="47498" y="0"/>
                  </a:lnTo>
                  <a:lnTo>
                    <a:pt x="29039" y="3744"/>
                  </a:lnTo>
                  <a:lnTo>
                    <a:pt x="13938" y="13954"/>
                  </a:lnTo>
                  <a:lnTo>
                    <a:pt x="3742" y="29092"/>
                  </a:lnTo>
                  <a:lnTo>
                    <a:pt x="0" y="47625"/>
                  </a:lnTo>
                  <a:lnTo>
                    <a:pt x="0" y="428320"/>
                  </a:lnTo>
                  <a:lnTo>
                    <a:pt x="3742" y="446848"/>
                  </a:lnTo>
                  <a:lnTo>
                    <a:pt x="13938" y="461978"/>
                  </a:lnTo>
                  <a:lnTo>
                    <a:pt x="29039" y="472179"/>
                  </a:lnTo>
                  <a:lnTo>
                    <a:pt x="47498" y="475919"/>
                  </a:lnTo>
                  <a:lnTo>
                    <a:pt x="3838702" y="475919"/>
                  </a:lnTo>
                  <a:lnTo>
                    <a:pt x="3857160" y="472179"/>
                  </a:lnTo>
                  <a:lnTo>
                    <a:pt x="3872261" y="461978"/>
                  </a:lnTo>
                  <a:lnTo>
                    <a:pt x="3882457" y="446848"/>
                  </a:lnTo>
                  <a:lnTo>
                    <a:pt x="3886200" y="428320"/>
                  </a:lnTo>
                  <a:lnTo>
                    <a:pt x="3886200" y="47625"/>
                  </a:lnTo>
                  <a:lnTo>
                    <a:pt x="3882457" y="29092"/>
                  </a:lnTo>
                  <a:lnTo>
                    <a:pt x="3872261" y="13954"/>
                  </a:lnTo>
                  <a:lnTo>
                    <a:pt x="3857160" y="3744"/>
                  </a:lnTo>
                  <a:lnTo>
                    <a:pt x="3838702" y="0"/>
                  </a:lnTo>
                  <a:close/>
                </a:path>
              </a:pathLst>
            </a:custGeom>
            <a:solidFill>
              <a:srgbClr val="D2D9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33342" y="3850400"/>
              <a:ext cx="232714" cy="22510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379976" y="4319803"/>
              <a:ext cx="3886200" cy="476250"/>
            </a:xfrm>
            <a:custGeom>
              <a:avLst/>
              <a:gdLst/>
              <a:ahLst/>
              <a:cxnLst/>
              <a:rect l="l" t="t" r="r" b="b"/>
              <a:pathLst>
                <a:path w="3886200" h="476250">
                  <a:moveTo>
                    <a:pt x="3838702" y="0"/>
                  </a:moveTo>
                  <a:lnTo>
                    <a:pt x="47498" y="0"/>
                  </a:lnTo>
                  <a:lnTo>
                    <a:pt x="29039" y="3740"/>
                  </a:lnTo>
                  <a:lnTo>
                    <a:pt x="13938" y="13939"/>
                  </a:lnTo>
                  <a:lnTo>
                    <a:pt x="3742" y="29066"/>
                  </a:lnTo>
                  <a:lnTo>
                    <a:pt x="0" y="47586"/>
                  </a:lnTo>
                  <a:lnTo>
                    <a:pt x="0" y="428320"/>
                  </a:lnTo>
                  <a:lnTo>
                    <a:pt x="3742" y="446846"/>
                  </a:lnTo>
                  <a:lnTo>
                    <a:pt x="13938" y="461972"/>
                  </a:lnTo>
                  <a:lnTo>
                    <a:pt x="29039" y="472168"/>
                  </a:lnTo>
                  <a:lnTo>
                    <a:pt x="47498" y="475907"/>
                  </a:lnTo>
                  <a:lnTo>
                    <a:pt x="3838702" y="475907"/>
                  </a:lnTo>
                  <a:lnTo>
                    <a:pt x="3857160" y="472168"/>
                  </a:lnTo>
                  <a:lnTo>
                    <a:pt x="3872261" y="461972"/>
                  </a:lnTo>
                  <a:lnTo>
                    <a:pt x="3882457" y="446846"/>
                  </a:lnTo>
                  <a:lnTo>
                    <a:pt x="3886200" y="428320"/>
                  </a:lnTo>
                  <a:lnTo>
                    <a:pt x="3886200" y="47586"/>
                  </a:lnTo>
                  <a:lnTo>
                    <a:pt x="3882457" y="29066"/>
                  </a:lnTo>
                  <a:lnTo>
                    <a:pt x="3872261" y="13939"/>
                  </a:lnTo>
                  <a:lnTo>
                    <a:pt x="3857160" y="3740"/>
                  </a:lnTo>
                  <a:lnTo>
                    <a:pt x="3838702" y="0"/>
                  </a:lnTo>
                  <a:close/>
                </a:path>
              </a:pathLst>
            </a:custGeom>
            <a:solidFill>
              <a:srgbClr val="D2D9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4530877" y="4449266"/>
              <a:ext cx="231775" cy="200025"/>
            </a:xfrm>
            <a:custGeom>
              <a:avLst/>
              <a:gdLst/>
              <a:ahLst/>
              <a:cxnLst/>
              <a:rect l="l" t="t" r="r" b="b"/>
              <a:pathLst>
                <a:path w="231775" h="200025">
                  <a:moveTo>
                    <a:pt x="171869" y="108356"/>
                  </a:moveTo>
                  <a:lnTo>
                    <a:pt x="147815" y="38709"/>
                  </a:lnTo>
                  <a:lnTo>
                    <a:pt x="116166" y="14782"/>
                  </a:lnTo>
                  <a:lnTo>
                    <a:pt x="85280" y="5537"/>
                  </a:lnTo>
                  <a:lnTo>
                    <a:pt x="103759" y="29845"/>
                  </a:lnTo>
                  <a:lnTo>
                    <a:pt x="113601" y="58166"/>
                  </a:lnTo>
                  <a:lnTo>
                    <a:pt x="104419" y="118325"/>
                  </a:lnTo>
                  <a:lnTo>
                    <a:pt x="60401" y="161645"/>
                  </a:lnTo>
                  <a:lnTo>
                    <a:pt x="0" y="171678"/>
                  </a:lnTo>
                  <a:lnTo>
                    <a:pt x="5829" y="176872"/>
                  </a:lnTo>
                  <a:lnTo>
                    <a:pt x="12192" y="181686"/>
                  </a:lnTo>
                  <a:lnTo>
                    <a:pt x="19024" y="186055"/>
                  </a:lnTo>
                  <a:lnTo>
                    <a:pt x="26238" y="189903"/>
                  </a:lnTo>
                  <a:lnTo>
                    <a:pt x="65024" y="199948"/>
                  </a:lnTo>
                  <a:lnTo>
                    <a:pt x="103428" y="194995"/>
                  </a:lnTo>
                  <a:lnTo>
                    <a:pt x="137058" y="176466"/>
                  </a:lnTo>
                  <a:lnTo>
                    <a:pt x="161544" y="145796"/>
                  </a:lnTo>
                  <a:lnTo>
                    <a:pt x="171869" y="108356"/>
                  </a:lnTo>
                  <a:close/>
                </a:path>
                <a:path w="231775" h="200025">
                  <a:moveTo>
                    <a:pt x="231241" y="134175"/>
                  </a:moveTo>
                  <a:lnTo>
                    <a:pt x="225234" y="125730"/>
                  </a:lnTo>
                  <a:lnTo>
                    <a:pt x="224688" y="124929"/>
                  </a:lnTo>
                  <a:lnTo>
                    <a:pt x="224688" y="123875"/>
                  </a:lnTo>
                  <a:lnTo>
                    <a:pt x="230428" y="115684"/>
                  </a:lnTo>
                  <a:lnTo>
                    <a:pt x="230974" y="114630"/>
                  </a:lnTo>
                  <a:lnTo>
                    <a:pt x="230974" y="113576"/>
                  </a:lnTo>
                  <a:lnTo>
                    <a:pt x="229882" y="111988"/>
                  </a:lnTo>
                  <a:lnTo>
                    <a:pt x="228511" y="111455"/>
                  </a:lnTo>
                  <a:lnTo>
                    <a:pt x="227685" y="111721"/>
                  </a:lnTo>
                  <a:lnTo>
                    <a:pt x="218122" y="114096"/>
                  </a:lnTo>
                  <a:lnTo>
                    <a:pt x="217030" y="113576"/>
                  </a:lnTo>
                  <a:lnTo>
                    <a:pt x="211289" y="105384"/>
                  </a:lnTo>
                  <a:lnTo>
                    <a:pt x="210464" y="104330"/>
                  </a:lnTo>
                  <a:lnTo>
                    <a:pt x="209372" y="104063"/>
                  </a:lnTo>
                  <a:lnTo>
                    <a:pt x="207187" y="104597"/>
                  </a:lnTo>
                  <a:lnTo>
                    <a:pt x="206375" y="105651"/>
                  </a:lnTo>
                  <a:lnTo>
                    <a:pt x="206375" y="106705"/>
                  </a:lnTo>
                  <a:lnTo>
                    <a:pt x="205828" y="115684"/>
                  </a:lnTo>
                  <a:lnTo>
                    <a:pt x="205828" y="116738"/>
                  </a:lnTo>
                  <a:lnTo>
                    <a:pt x="205003" y="117538"/>
                  </a:lnTo>
                  <a:lnTo>
                    <a:pt x="203911" y="118059"/>
                  </a:lnTo>
                  <a:lnTo>
                    <a:pt x="194348" y="120180"/>
                  </a:lnTo>
                  <a:lnTo>
                    <a:pt x="193522" y="120967"/>
                  </a:lnTo>
                  <a:lnTo>
                    <a:pt x="193522" y="123342"/>
                  </a:lnTo>
                  <a:lnTo>
                    <a:pt x="194068" y="124409"/>
                  </a:lnTo>
                  <a:lnTo>
                    <a:pt x="195160" y="124663"/>
                  </a:lnTo>
                  <a:lnTo>
                    <a:pt x="203365" y="128892"/>
                  </a:lnTo>
                  <a:lnTo>
                    <a:pt x="203631" y="129159"/>
                  </a:lnTo>
                  <a:lnTo>
                    <a:pt x="204177" y="129425"/>
                  </a:lnTo>
                  <a:lnTo>
                    <a:pt x="204724" y="130479"/>
                  </a:lnTo>
                  <a:lnTo>
                    <a:pt x="204724" y="141312"/>
                  </a:lnTo>
                  <a:lnTo>
                    <a:pt x="205270" y="142367"/>
                  </a:lnTo>
                  <a:lnTo>
                    <a:pt x="207467" y="142887"/>
                  </a:lnTo>
                  <a:lnTo>
                    <a:pt x="208559" y="142633"/>
                  </a:lnTo>
                  <a:lnTo>
                    <a:pt x="209372" y="141833"/>
                  </a:lnTo>
                  <a:lnTo>
                    <a:pt x="215392" y="134708"/>
                  </a:lnTo>
                  <a:lnTo>
                    <a:pt x="216204" y="133908"/>
                  </a:lnTo>
                  <a:lnTo>
                    <a:pt x="217297" y="133642"/>
                  </a:lnTo>
                  <a:lnTo>
                    <a:pt x="218401" y="133908"/>
                  </a:lnTo>
                  <a:lnTo>
                    <a:pt x="227418" y="137083"/>
                  </a:lnTo>
                  <a:lnTo>
                    <a:pt x="228511" y="137350"/>
                  </a:lnTo>
                  <a:lnTo>
                    <a:pt x="229603" y="137083"/>
                  </a:lnTo>
                  <a:lnTo>
                    <a:pt x="231241" y="135496"/>
                  </a:lnTo>
                  <a:lnTo>
                    <a:pt x="231241" y="134175"/>
                  </a:lnTo>
                  <a:close/>
                </a:path>
                <a:path w="231775" h="200025">
                  <a:moveTo>
                    <a:pt x="231241" y="43573"/>
                  </a:moveTo>
                  <a:lnTo>
                    <a:pt x="230974" y="41465"/>
                  </a:lnTo>
                  <a:lnTo>
                    <a:pt x="229882" y="40411"/>
                  </a:lnTo>
                  <a:lnTo>
                    <a:pt x="219494" y="29578"/>
                  </a:lnTo>
                  <a:lnTo>
                    <a:pt x="218401" y="28524"/>
                  </a:lnTo>
                  <a:lnTo>
                    <a:pt x="218122" y="26670"/>
                  </a:lnTo>
                  <a:lnTo>
                    <a:pt x="218668" y="25082"/>
                  </a:lnTo>
                  <a:lnTo>
                    <a:pt x="224409" y="11620"/>
                  </a:lnTo>
                  <a:lnTo>
                    <a:pt x="224955" y="10033"/>
                  </a:lnTo>
                  <a:lnTo>
                    <a:pt x="224688" y="8178"/>
                  </a:lnTo>
                  <a:lnTo>
                    <a:pt x="222491" y="6070"/>
                  </a:lnTo>
                  <a:lnTo>
                    <a:pt x="220306" y="5537"/>
                  </a:lnTo>
                  <a:lnTo>
                    <a:pt x="218948" y="6337"/>
                  </a:lnTo>
                  <a:lnTo>
                    <a:pt x="204457" y="13208"/>
                  </a:lnTo>
                  <a:lnTo>
                    <a:pt x="202539" y="12674"/>
                  </a:lnTo>
                  <a:lnTo>
                    <a:pt x="189699" y="254"/>
                  </a:lnTo>
                  <a:lnTo>
                    <a:pt x="187515" y="0"/>
                  </a:lnTo>
                  <a:lnTo>
                    <a:pt x="185864" y="520"/>
                  </a:lnTo>
                  <a:lnTo>
                    <a:pt x="184226" y="1320"/>
                  </a:lnTo>
                  <a:lnTo>
                    <a:pt x="183413" y="3162"/>
                  </a:lnTo>
                  <a:lnTo>
                    <a:pt x="183413" y="4749"/>
                  </a:lnTo>
                  <a:lnTo>
                    <a:pt x="185597" y="20599"/>
                  </a:lnTo>
                  <a:lnTo>
                    <a:pt x="184772" y="22186"/>
                  </a:lnTo>
                  <a:lnTo>
                    <a:pt x="168643" y="29845"/>
                  </a:lnTo>
                  <a:lnTo>
                    <a:pt x="167830" y="31432"/>
                  </a:lnTo>
                  <a:lnTo>
                    <a:pt x="168376" y="34861"/>
                  </a:lnTo>
                  <a:lnTo>
                    <a:pt x="169748" y="36449"/>
                  </a:lnTo>
                  <a:lnTo>
                    <a:pt x="171386" y="36715"/>
                  </a:lnTo>
                  <a:lnTo>
                    <a:pt x="186690" y="41198"/>
                  </a:lnTo>
                  <a:lnTo>
                    <a:pt x="187236" y="41732"/>
                  </a:lnTo>
                  <a:lnTo>
                    <a:pt x="188061" y="42252"/>
                  </a:lnTo>
                  <a:lnTo>
                    <a:pt x="188607" y="42786"/>
                  </a:lnTo>
                  <a:lnTo>
                    <a:pt x="189153" y="44373"/>
                  </a:lnTo>
                  <a:lnTo>
                    <a:pt x="191884" y="60744"/>
                  </a:lnTo>
                  <a:lnTo>
                    <a:pt x="193243" y="62064"/>
                  </a:lnTo>
                  <a:lnTo>
                    <a:pt x="197078" y="62598"/>
                  </a:lnTo>
                  <a:lnTo>
                    <a:pt x="198437" y="61544"/>
                  </a:lnTo>
                  <a:lnTo>
                    <a:pt x="199263" y="59956"/>
                  </a:lnTo>
                  <a:lnTo>
                    <a:pt x="206641" y="47015"/>
                  </a:lnTo>
                  <a:lnTo>
                    <a:pt x="207467" y="45427"/>
                  </a:lnTo>
                  <a:lnTo>
                    <a:pt x="209105" y="44640"/>
                  </a:lnTo>
                  <a:lnTo>
                    <a:pt x="227965" y="47536"/>
                  </a:lnTo>
                  <a:lnTo>
                    <a:pt x="229603" y="46748"/>
                  </a:lnTo>
                  <a:lnTo>
                    <a:pt x="231241" y="43573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4964810" y="1346009"/>
            <a:ext cx="3250565" cy="34105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1405"/>
              </a:lnSpc>
              <a:spcBef>
                <a:spcPts val="125"/>
              </a:spcBef>
            </a:pPr>
            <a:r>
              <a:rPr dirty="0" sz="1200">
                <a:latin typeface="Arial"/>
                <a:cs typeface="Arial"/>
              </a:rPr>
              <a:t>Contexte psychosocial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(type d’emploi,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milieu </a:t>
            </a:r>
            <a:r>
              <a:rPr dirty="0" sz="1200" spc="-25"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05"/>
              </a:lnSpc>
            </a:pPr>
            <a:r>
              <a:rPr dirty="0" sz="1200">
                <a:latin typeface="Arial"/>
                <a:cs typeface="Arial"/>
              </a:rPr>
              <a:t>vie, stresseurs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quotidien)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85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ts val="1405"/>
              </a:lnSpc>
              <a:spcBef>
                <a:spcPts val="5"/>
              </a:spcBef>
            </a:pPr>
            <a:r>
              <a:rPr dirty="0" sz="1200" spc="-25">
                <a:latin typeface="Arial"/>
                <a:cs typeface="Arial"/>
              </a:rPr>
              <a:t>Tabac</a:t>
            </a:r>
            <a:r>
              <a:rPr dirty="0" sz="1200" spc="-10">
                <a:latin typeface="Arial"/>
                <a:cs typeface="Arial"/>
              </a:rPr>
              <a:t> (paquets-</a:t>
            </a:r>
            <a:r>
              <a:rPr dirty="0" sz="1200">
                <a:latin typeface="Arial"/>
                <a:cs typeface="Arial"/>
              </a:rPr>
              <a:t>années,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nb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cigarette/jour,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05"/>
              </a:lnSpc>
            </a:pPr>
            <a:r>
              <a:rPr dirty="0" sz="1200">
                <a:latin typeface="Arial"/>
                <a:cs typeface="Arial"/>
              </a:rPr>
              <a:t>exposition à la fumée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secondaire)</a:t>
            </a:r>
            <a:endParaRPr sz="1200">
              <a:latin typeface="Arial"/>
              <a:cs typeface="Arial"/>
            </a:endParaRPr>
          </a:p>
          <a:p>
            <a:pPr marL="12700" marR="2078355">
              <a:lnSpc>
                <a:spcPts val="4660"/>
              </a:lnSpc>
              <a:spcBef>
                <a:spcPts val="10"/>
              </a:spcBef>
            </a:pPr>
            <a:r>
              <a:rPr dirty="0" sz="1200">
                <a:latin typeface="Arial"/>
                <a:cs typeface="Arial"/>
              </a:rPr>
              <a:t>Alcool,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drogues </a:t>
            </a:r>
            <a:r>
              <a:rPr dirty="0" sz="1200">
                <a:latin typeface="Arial"/>
                <a:cs typeface="Arial"/>
              </a:rPr>
              <a:t>Activité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physique Alimentation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z="1200">
              <a:latin typeface="Arial"/>
              <a:cs typeface="Arial"/>
            </a:endParaRPr>
          </a:p>
          <a:p>
            <a:pPr marL="12700" marR="313055">
              <a:lnSpc>
                <a:spcPts val="1370"/>
              </a:lnSpc>
            </a:pPr>
            <a:r>
              <a:rPr dirty="0" sz="1200">
                <a:latin typeface="Arial"/>
                <a:cs typeface="Arial"/>
              </a:rPr>
              <a:t>Sommeil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(prurit</a:t>
            </a:r>
            <a:r>
              <a:rPr dirty="0" sz="1200" spc="3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réveille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nuit-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gale,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lichen plan)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Évaluation</a:t>
            </a:r>
            <a:r>
              <a:rPr dirty="0" spc="-40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l’état</a:t>
            </a:r>
            <a:r>
              <a:rPr dirty="0" spc="-35"/>
              <a:t> </a:t>
            </a:r>
            <a:r>
              <a:rPr dirty="0"/>
              <a:t>physique</a:t>
            </a:r>
            <a:r>
              <a:rPr dirty="0" spc="-25"/>
              <a:t> </a:t>
            </a:r>
            <a:r>
              <a:rPr dirty="0"/>
              <a:t>:</a:t>
            </a:r>
            <a:r>
              <a:rPr dirty="0" spc="-100"/>
              <a:t> </a:t>
            </a:r>
            <a:r>
              <a:rPr dirty="0" spc="-10"/>
              <a:t>dermatologie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02336" y="1134871"/>
            <a:ext cx="4105910" cy="3679190"/>
            <a:chOff x="402336" y="1134871"/>
            <a:chExt cx="4105910" cy="3679190"/>
          </a:xfrm>
        </p:grpSpPr>
        <p:sp>
          <p:nvSpPr>
            <p:cNvPr id="4" name="object 4"/>
            <p:cNvSpPr/>
            <p:nvPr/>
          </p:nvSpPr>
          <p:spPr>
            <a:xfrm>
              <a:off x="402336" y="1134871"/>
              <a:ext cx="4105910" cy="3679190"/>
            </a:xfrm>
            <a:custGeom>
              <a:avLst/>
              <a:gdLst/>
              <a:ahLst/>
              <a:cxnLst/>
              <a:rect l="l" t="t" r="r" b="b"/>
              <a:pathLst>
                <a:path w="4105910" h="3679190">
                  <a:moveTo>
                    <a:pt x="3738117" y="0"/>
                  </a:moveTo>
                  <a:lnTo>
                    <a:pt x="367588" y="0"/>
                  </a:lnTo>
                  <a:lnTo>
                    <a:pt x="321480" y="2866"/>
                  </a:lnTo>
                  <a:lnTo>
                    <a:pt x="277080" y="11236"/>
                  </a:lnTo>
                  <a:lnTo>
                    <a:pt x="234733" y="24764"/>
                  </a:lnTo>
                  <a:lnTo>
                    <a:pt x="194785" y="43106"/>
                  </a:lnTo>
                  <a:lnTo>
                    <a:pt x="157579" y="65917"/>
                  </a:lnTo>
                  <a:lnTo>
                    <a:pt x="123460" y="92853"/>
                  </a:lnTo>
                  <a:lnTo>
                    <a:pt x="92772" y="123567"/>
                  </a:lnTo>
                  <a:lnTo>
                    <a:pt x="65860" y="157717"/>
                  </a:lnTo>
                  <a:lnTo>
                    <a:pt x="43069" y="194956"/>
                  </a:lnTo>
                  <a:lnTo>
                    <a:pt x="24743" y="234941"/>
                  </a:lnTo>
                  <a:lnTo>
                    <a:pt x="11226" y="277326"/>
                  </a:lnTo>
                  <a:lnTo>
                    <a:pt x="2864" y="321767"/>
                  </a:lnTo>
                  <a:lnTo>
                    <a:pt x="0" y="367919"/>
                  </a:lnTo>
                  <a:lnTo>
                    <a:pt x="0" y="3311232"/>
                  </a:lnTo>
                  <a:lnTo>
                    <a:pt x="2864" y="3357384"/>
                  </a:lnTo>
                  <a:lnTo>
                    <a:pt x="11226" y="3401825"/>
                  </a:lnTo>
                  <a:lnTo>
                    <a:pt x="24743" y="3444210"/>
                  </a:lnTo>
                  <a:lnTo>
                    <a:pt x="43069" y="3484195"/>
                  </a:lnTo>
                  <a:lnTo>
                    <a:pt x="65860" y="3521434"/>
                  </a:lnTo>
                  <a:lnTo>
                    <a:pt x="92772" y="3555584"/>
                  </a:lnTo>
                  <a:lnTo>
                    <a:pt x="123460" y="3586298"/>
                  </a:lnTo>
                  <a:lnTo>
                    <a:pt x="157579" y="3613234"/>
                  </a:lnTo>
                  <a:lnTo>
                    <a:pt x="194785" y="3636045"/>
                  </a:lnTo>
                  <a:lnTo>
                    <a:pt x="234733" y="3654387"/>
                  </a:lnTo>
                  <a:lnTo>
                    <a:pt x="277080" y="3667915"/>
                  </a:lnTo>
                  <a:lnTo>
                    <a:pt x="321480" y="3676285"/>
                  </a:lnTo>
                  <a:lnTo>
                    <a:pt x="367588" y="3679151"/>
                  </a:lnTo>
                  <a:lnTo>
                    <a:pt x="3738117" y="3679151"/>
                  </a:lnTo>
                  <a:lnTo>
                    <a:pt x="3784213" y="3676285"/>
                  </a:lnTo>
                  <a:lnTo>
                    <a:pt x="3828602" y="3667915"/>
                  </a:lnTo>
                  <a:lnTo>
                    <a:pt x="3870940" y="3654387"/>
                  </a:lnTo>
                  <a:lnTo>
                    <a:pt x="3910881" y="3636045"/>
                  </a:lnTo>
                  <a:lnTo>
                    <a:pt x="3948083" y="3613234"/>
                  </a:lnTo>
                  <a:lnTo>
                    <a:pt x="3982198" y="3586298"/>
                  </a:lnTo>
                  <a:lnTo>
                    <a:pt x="4012884" y="3555584"/>
                  </a:lnTo>
                  <a:lnTo>
                    <a:pt x="4039794" y="3521434"/>
                  </a:lnTo>
                  <a:lnTo>
                    <a:pt x="4062585" y="3484195"/>
                  </a:lnTo>
                  <a:lnTo>
                    <a:pt x="4080911" y="3444210"/>
                  </a:lnTo>
                  <a:lnTo>
                    <a:pt x="4094428" y="3401825"/>
                  </a:lnTo>
                  <a:lnTo>
                    <a:pt x="4102791" y="3357384"/>
                  </a:lnTo>
                  <a:lnTo>
                    <a:pt x="4105655" y="3311232"/>
                  </a:lnTo>
                  <a:lnTo>
                    <a:pt x="4105655" y="367919"/>
                  </a:lnTo>
                  <a:lnTo>
                    <a:pt x="4102791" y="321767"/>
                  </a:lnTo>
                  <a:lnTo>
                    <a:pt x="4094428" y="277326"/>
                  </a:lnTo>
                  <a:lnTo>
                    <a:pt x="4080911" y="234941"/>
                  </a:lnTo>
                  <a:lnTo>
                    <a:pt x="4062585" y="194956"/>
                  </a:lnTo>
                  <a:lnTo>
                    <a:pt x="4039794" y="157717"/>
                  </a:lnTo>
                  <a:lnTo>
                    <a:pt x="4012884" y="123567"/>
                  </a:lnTo>
                  <a:lnTo>
                    <a:pt x="3982198" y="92853"/>
                  </a:lnTo>
                  <a:lnTo>
                    <a:pt x="3948083" y="65917"/>
                  </a:lnTo>
                  <a:lnTo>
                    <a:pt x="3910881" y="43106"/>
                  </a:lnTo>
                  <a:lnTo>
                    <a:pt x="3870940" y="24764"/>
                  </a:lnTo>
                  <a:lnTo>
                    <a:pt x="3828602" y="11236"/>
                  </a:lnTo>
                  <a:lnTo>
                    <a:pt x="3784213" y="2866"/>
                  </a:lnTo>
                  <a:lnTo>
                    <a:pt x="3738117" y="0"/>
                  </a:lnTo>
                  <a:close/>
                </a:path>
              </a:pathLst>
            </a:custGeom>
            <a:solidFill>
              <a:srgbClr val="CAD1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818387" y="2246883"/>
              <a:ext cx="3282950" cy="421005"/>
            </a:xfrm>
            <a:custGeom>
              <a:avLst/>
              <a:gdLst/>
              <a:ahLst/>
              <a:cxnLst/>
              <a:rect l="l" t="t" r="r" b="b"/>
              <a:pathLst>
                <a:path w="3282950" h="421005">
                  <a:moveTo>
                    <a:pt x="3240659" y="0"/>
                  </a:moveTo>
                  <a:lnTo>
                    <a:pt x="42062" y="0"/>
                  </a:lnTo>
                  <a:lnTo>
                    <a:pt x="25690" y="3300"/>
                  </a:lnTo>
                  <a:lnTo>
                    <a:pt x="12320" y="12303"/>
                  </a:lnTo>
                  <a:lnTo>
                    <a:pt x="3305" y="25663"/>
                  </a:lnTo>
                  <a:lnTo>
                    <a:pt x="0" y="42037"/>
                  </a:lnTo>
                  <a:lnTo>
                    <a:pt x="0" y="378840"/>
                  </a:lnTo>
                  <a:lnTo>
                    <a:pt x="3305" y="395233"/>
                  </a:lnTo>
                  <a:lnTo>
                    <a:pt x="12320" y="408638"/>
                  </a:lnTo>
                  <a:lnTo>
                    <a:pt x="25690" y="417685"/>
                  </a:lnTo>
                  <a:lnTo>
                    <a:pt x="42062" y="421005"/>
                  </a:lnTo>
                  <a:lnTo>
                    <a:pt x="3240659" y="421005"/>
                  </a:lnTo>
                  <a:lnTo>
                    <a:pt x="3257032" y="417685"/>
                  </a:lnTo>
                  <a:lnTo>
                    <a:pt x="3270392" y="408638"/>
                  </a:lnTo>
                  <a:lnTo>
                    <a:pt x="3279395" y="395233"/>
                  </a:lnTo>
                  <a:lnTo>
                    <a:pt x="3282696" y="378840"/>
                  </a:lnTo>
                  <a:lnTo>
                    <a:pt x="3282696" y="42037"/>
                  </a:lnTo>
                  <a:lnTo>
                    <a:pt x="3279395" y="25663"/>
                  </a:lnTo>
                  <a:lnTo>
                    <a:pt x="3270392" y="12303"/>
                  </a:lnTo>
                  <a:lnTo>
                    <a:pt x="3257032" y="3300"/>
                  </a:lnTo>
                  <a:lnTo>
                    <a:pt x="3240659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818387" y="2246883"/>
              <a:ext cx="3282950" cy="421005"/>
            </a:xfrm>
            <a:custGeom>
              <a:avLst/>
              <a:gdLst/>
              <a:ahLst/>
              <a:cxnLst/>
              <a:rect l="l" t="t" r="r" b="b"/>
              <a:pathLst>
                <a:path w="3282950" h="421005">
                  <a:moveTo>
                    <a:pt x="0" y="42037"/>
                  </a:moveTo>
                  <a:lnTo>
                    <a:pt x="3305" y="25663"/>
                  </a:lnTo>
                  <a:lnTo>
                    <a:pt x="12320" y="12303"/>
                  </a:lnTo>
                  <a:lnTo>
                    <a:pt x="25690" y="3300"/>
                  </a:lnTo>
                  <a:lnTo>
                    <a:pt x="42062" y="0"/>
                  </a:lnTo>
                  <a:lnTo>
                    <a:pt x="3240659" y="0"/>
                  </a:lnTo>
                  <a:lnTo>
                    <a:pt x="3257032" y="3300"/>
                  </a:lnTo>
                  <a:lnTo>
                    <a:pt x="3270392" y="12303"/>
                  </a:lnTo>
                  <a:lnTo>
                    <a:pt x="3279395" y="25663"/>
                  </a:lnTo>
                  <a:lnTo>
                    <a:pt x="3282696" y="42037"/>
                  </a:lnTo>
                  <a:lnTo>
                    <a:pt x="3282696" y="378840"/>
                  </a:lnTo>
                  <a:lnTo>
                    <a:pt x="3279395" y="395233"/>
                  </a:lnTo>
                  <a:lnTo>
                    <a:pt x="3270392" y="408638"/>
                  </a:lnTo>
                  <a:lnTo>
                    <a:pt x="3257032" y="417685"/>
                  </a:lnTo>
                  <a:lnTo>
                    <a:pt x="3240659" y="421005"/>
                  </a:lnTo>
                  <a:lnTo>
                    <a:pt x="42062" y="421005"/>
                  </a:lnTo>
                  <a:lnTo>
                    <a:pt x="25690" y="417685"/>
                  </a:lnTo>
                  <a:lnTo>
                    <a:pt x="12320" y="408638"/>
                  </a:lnTo>
                  <a:lnTo>
                    <a:pt x="3305" y="395233"/>
                  </a:lnTo>
                  <a:lnTo>
                    <a:pt x="0" y="378840"/>
                  </a:lnTo>
                  <a:lnTo>
                    <a:pt x="0" y="42037"/>
                  </a:lnTo>
                  <a:close/>
                </a:path>
              </a:pathLst>
            </a:custGeom>
            <a:ln w="127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8136" y="2212847"/>
              <a:ext cx="397763" cy="35204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26396" y="2265997"/>
            <a:ext cx="3267075" cy="3778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238125">
              <a:lnSpc>
                <a:spcPts val="137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Expliquer l’examen</a:t>
            </a:r>
            <a:r>
              <a:rPr dirty="0" sz="12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dirty="0" sz="1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obtenir</a:t>
            </a:r>
            <a:r>
              <a:rPr dirty="0" sz="12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</a:rPr>
              <a:t>le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70"/>
              </a:lnSpc>
            </a:pP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consentement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11720" y="2725229"/>
            <a:ext cx="3296285" cy="443865"/>
            <a:chOff x="811720" y="2725229"/>
            <a:chExt cx="3296285" cy="443865"/>
          </a:xfrm>
        </p:grpSpPr>
        <p:sp>
          <p:nvSpPr>
            <p:cNvPr id="10" name="object 10"/>
            <p:cNvSpPr/>
            <p:nvPr/>
          </p:nvSpPr>
          <p:spPr>
            <a:xfrm>
              <a:off x="818388" y="2731896"/>
              <a:ext cx="3282950" cy="430530"/>
            </a:xfrm>
            <a:custGeom>
              <a:avLst/>
              <a:gdLst/>
              <a:ahLst/>
              <a:cxnLst/>
              <a:rect l="l" t="t" r="r" b="b"/>
              <a:pathLst>
                <a:path w="3282950" h="430530">
                  <a:moveTo>
                    <a:pt x="3239770" y="0"/>
                  </a:moveTo>
                  <a:lnTo>
                    <a:pt x="42976" y="0"/>
                  </a:lnTo>
                  <a:lnTo>
                    <a:pt x="26247" y="3387"/>
                  </a:lnTo>
                  <a:lnTo>
                    <a:pt x="12587" y="12620"/>
                  </a:lnTo>
                  <a:lnTo>
                    <a:pt x="3377" y="26306"/>
                  </a:lnTo>
                  <a:lnTo>
                    <a:pt x="0" y="43052"/>
                  </a:lnTo>
                  <a:lnTo>
                    <a:pt x="0" y="387095"/>
                  </a:lnTo>
                  <a:lnTo>
                    <a:pt x="3377" y="403842"/>
                  </a:lnTo>
                  <a:lnTo>
                    <a:pt x="12587" y="417528"/>
                  </a:lnTo>
                  <a:lnTo>
                    <a:pt x="26247" y="426761"/>
                  </a:lnTo>
                  <a:lnTo>
                    <a:pt x="42976" y="430149"/>
                  </a:lnTo>
                  <a:lnTo>
                    <a:pt x="3239770" y="430149"/>
                  </a:lnTo>
                  <a:lnTo>
                    <a:pt x="3256442" y="426761"/>
                  </a:lnTo>
                  <a:lnTo>
                    <a:pt x="3270091" y="417528"/>
                  </a:lnTo>
                  <a:lnTo>
                    <a:pt x="3279310" y="403842"/>
                  </a:lnTo>
                  <a:lnTo>
                    <a:pt x="3282696" y="387095"/>
                  </a:lnTo>
                  <a:lnTo>
                    <a:pt x="3282696" y="43052"/>
                  </a:lnTo>
                  <a:lnTo>
                    <a:pt x="3279310" y="26306"/>
                  </a:lnTo>
                  <a:lnTo>
                    <a:pt x="3270091" y="12620"/>
                  </a:lnTo>
                  <a:lnTo>
                    <a:pt x="3256442" y="3387"/>
                  </a:lnTo>
                  <a:lnTo>
                    <a:pt x="3239770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18388" y="2731896"/>
              <a:ext cx="3282950" cy="430530"/>
            </a:xfrm>
            <a:custGeom>
              <a:avLst/>
              <a:gdLst/>
              <a:ahLst/>
              <a:cxnLst/>
              <a:rect l="l" t="t" r="r" b="b"/>
              <a:pathLst>
                <a:path w="3282950" h="430530">
                  <a:moveTo>
                    <a:pt x="0" y="43052"/>
                  </a:moveTo>
                  <a:lnTo>
                    <a:pt x="3377" y="26306"/>
                  </a:lnTo>
                  <a:lnTo>
                    <a:pt x="12587" y="12620"/>
                  </a:lnTo>
                  <a:lnTo>
                    <a:pt x="26247" y="3387"/>
                  </a:lnTo>
                  <a:lnTo>
                    <a:pt x="42976" y="0"/>
                  </a:lnTo>
                  <a:lnTo>
                    <a:pt x="3239770" y="0"/>
                  </a:lnTo>
                  <a:lnTo>
                    <a:pt x="3256442" y="3387"/>
                  </a:lnTo>
                  <a:lnTo>
                    <a:pt x="3270091" y="12620"/>
                  </a:lnTo>
                  <a:lnTo>
                    <a:pt x="3279310" y="26306"/>
                  </a:lnTo>
                  <a:lnTo>
                    <a:pt x="3282696" y="43052"/>
                  </a:lnTo>
                  <a:lnTo>
                    <a:pt x="3282696" y="387095"/>
                  </a:lnTo>
                  <a:lnTo>
                    <a:pt x="3279310" y="403842"/>
                  </a:lnTo>
                  <a:lnTo>
                    <a:pt x="3270091" y="417528"/>
                  </a:lnTo>
                  <a:lnTo>
                    <a:pt x="3256442" y="426761"/>
                  </a:lnTo>
                  <a:lnTo>
                    <a:pt x="3239770" y="430149"/>
                  </a:lnTo>
                  <a:lnTo>
                    <a:pt x="42976" y="430149"/>
                  </a:lnTo>
                  <a:lnTo>
                    <a:pt x="26247" y="426761"/>
                  </a:lnTo>
                  <a:lnTo>
                    <a:pt x="12587" y="417528"/>
                  </a:lnTo>
                  <a:lnTo>
                    <a:pt x="3377" y="403842"/>
                  </a:lnTo>
                  <a:lnTo>
                    <a:pt x="0" y="387095"/>
                  </a:lnTo>
                  <a:lnTo>
                    <a:pt x="0" y="43052"/>
                  </a:lnTo>
                  <a:close/>
                </a:path>
              </a:pathLst>
            </a:custGeom>
            <a:ln w="127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2768" y="2779775"/>
              <a:ext cx="416051" cy="36118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826432" y="2838386"/>
            <a:ext cx="326707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10109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Lavage</a:t>
            </a:r>
            <a:r>
              <a:rPr dirty="0" sz="12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dirty="0" sz="12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mains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11720" y="3219513"/>
            <a:ext cx="3296285" cy="443865"/>
            <a:chOff x="811720" y="3219513"/>
            <a:chExt cx="3296285" cy="443865"/>
          </a:xfrm>
        </p:grpSpPr>
        <p:sp>
          <p:nvSpPr>
            <p:cNvPr id="15" name="object 15"/>
            <p:cNvSpPr/>
            <p:nvPr/>
          </p:nvSpPr>
          <p:spPr>
            <a:xfrm>
              <a:off x="818388" y="3226180"/>
              <a:ext cx="3282950" cy="430530"/>
            </a:xfrm>
            <a:custGeom>
              <a:avLst/>
              <a:gdLst/>
              <a:ahLst/>
              <a:cxnLst/>
              <a:rect l="l" t="t" r="r" b="b"/>
              <a:pathLst>
                <a:path w="3282950" h="430529">
                  <a:moveTo>
                    <a:pt x="3239770" y="0"/>
                  </a:moveTo>
                  <a:lnTo>
                    <a:pt x="42976" y="0"/>
                  </a:lnTo>
                  <a:lnTo>
                    <a:pt x="26247" y="3367"/>
                  </a:lnTo>
                  <a:lnTo>
                    <a:pt x="12587" y="12557"/>
                  </a:lnTo>
                  <a:lnTo>
                    <a:pt x="3377" y="26199"/>
                  </a:lnTo>
                  <a:lnTo>
                    <a:pt x="0" y="42926"/>
                  </a:lnTo>
                  <a:lnTo>
                    <a:pt x="0" y="387096"/>
                  </a:lnTo>
                  <a:lnTo>
                    <a:pt x="3377" y="403842"/>
                  </a:lnTo>
                  <a:lnTo>
                    <a:pt x="12587" y="417528"/>
                  </a:lnTo>
                  <a:lnTo>
                    <a:pt x="26247" y="426761"/>
                  </a:lnTo>
                  <a:lnTo>
                    <a:pt x="42976" y="430149"/>
                  </a:lnTo>
                  <a:lnTo>
                    <a:pt x="3239770" y="430149"/>
                  </a:lnTo>
                  <a:lnTo>
                    <a:pt x="3256442" y="426761"/>
                  </a:lnTo>
                  <a:lnTo>
                    <a:pt x="3270091" y="417528"/>
                  </a:lnTo>
                  <a:lnTo>
                    <a:pt x="3279310" y="403842"/>
                  </a:lnTo>
                  <a:lnTo>
                    <a:pt x="3282696" y="387096"/>
                  </a:lnTo>
                  <a:lnTo>
                    <a:pt x="3282696" y="42926"/>
                  </a:lnTo>
                  <a:lnTo>
                    <a:pt x="3279310" y="26199"/>
                  </a:lnTo>
                  <a:lnTo>
                    <a:pt x="3270091" y="12557"/>
                  </a:lnTo>
                  <a:lnTo>
                    <a:pt x="3256442" y="3367"/>
                  </a:lnTo>
                  <a:lnTo>
                    <a:pt x="3239770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818388" y="3226180"/>
              <a:ext cx="3282950" cy="430530"/>
            </a:xfrm>
            <a:custGeom>
              <a:avLst/>
              <a:gdLst/>
              <a:ahLst/>
              <a:cxnLst/>
              <a:rect l="l" t="t" r="r" b="b"/>
              <a:pathLst>
                <a:path w="3282950" h="430529">
                  <a:moveTo>
                    <a:pt x="0" y="42926"/>
                  </a:moveTo>
                  <a:lnTo>
                    <a:pt x="3377" y="26199"/>
                  </a:lnTo>
                  <a:lnTo>
                    <a:pt x="12587" y="12557"/>
                  </a:lnTo>
                  <a:lnTo>
                    <a:pt x="26247" y="3367"/>
                  </a:lnTo>
                  <a:lnTo>
                    <a:pt x="42976" y="0"/>
                  </a:lnTo>
                  <a:lnTo>
                    <a:pt x="3239770" y="0"/>
                  </a:lnTo>
                  <a:lnTo>
                    <a:pt x="3256442" y="3367"/>
                  </a:lnTo>
                  <a:lnTo>
                    <a:pt x="3270091" y="12557"/>
                  </a:lnTo>
                  <a:lnTo>
                    <a:pt x="3279310" y="26199"/>
                  </a:lnTo>
                  <a:lnTo>
                    <a:pt x="3282696" y="42926"/>
                  </a:lnTo>
                  <a:lnTo>
                    <a:pt x="3282696" y="387096"/>
                  </a:lnTo>
                  <a:lnTo>
                    <a:pt x="3279310" y="403842"/>
                  </a:lnTo>
                  <a:lnTo>
                    <a:pt x="3270091" y="417528"/>
                  </a:lnTo>
                  <a:lnTo>
                    <a:pt x="3256442" y="426761"/>
                  </a:lnTo>
                  <a:lnTo>
                    <a:pt x="3239770" y="430149"/>
                  </a:lnTo>
                  <a:lnTo>
                    <a:pt x="42976" y="430149"/>
                  </a:lnTo>
                  <a:lnTo>
                    <a:pt x="26247" y="426761"/>
                  </a:lnTo>
                  <a:lnTo>
                    <a:pt x="12587" y="417528"/>
                  </a:lnTo>
                  <a:lnTo>
                    <a:pt x="3377" y="403842"/>
                  </a:lnTo>
                  <a:lnTo>
                    <a:pt x="0" y="387096"/>
                  </a:lnTo>
                  <a:lnTo>
                    <a:pt x="0" y="42926"/>
                  </a:lnTo>
                  <a:close/>
                </a:path>
              </a:pathLst>
            </a:custGeom>
            <a:ln w="127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2416" y="3273551"/>
              <a:ext cx="416052" cy="36118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26432" y="3331527"/>
            <a:ext cx="326707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575945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Utilisation</a:t>
            </a:r>
            <a:r>
              <a:rPr dirty="0" sz="1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dirty="0" sz="1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EPI</a:t>
            </a:r>
            <a:r>
              <a:rPr dirty="0" sz="12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(si</a:t>
            </a:r>
            <a:r>
              <a:rPr dirty="0" sz="1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nécessaire)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11720" y="3713670"/>
            <a:ext cx="3296285" cy="434340"/>
            <a:chOff x="811720" y="3713670"/>
            <a:chExt cx="3296285" cy="434340"/>
          </a:xfrm>
        </p:grpSpPr>
        <p:sp>
          <p:nvSpPr>
            <p:cNvPr id="20" name="object 20"/>
            <p:cNvSpPr/>
            <p:nvPr/>
          </p:nvSpPr>
          <p:spPr>
            <a:xfrm>
              <a:off x="818388" y="3720337"/>
              <a:ext cx="3282950" cy="421005"/>
            </a:xfrm>
            <a:custGeom>
              <a:avLst/>
              <a:gdLst/>
              <a:ahLst/>
              <a:cxnLst/>
              <a:rect l="l" t="t" r="r" b="b"/>
              <a:pathLst>
                <a:path w="3282950" h="421004">
                  <a:moveTo>
                    <a:pt x="3240659" y="0"/>
                  </a:moveTo>
                  <a:lnTo>
                    <a:pt x="42062" y="0"/>
                  </a:lnTo>
                  <a:lnTo>
                    <a:pt x="25690" y="3302"/>
                  </a:lnTo>
                  <a:lnTo>
                    <a:pt x="12320" y="12319"/>
                  </a:lnTo>
                  <a:lnTo>
                    <a:pt x="3305" y="25717"/>
                  </a:lnTo>
                  <a:lnTo>
                    <a:pt x="0" y="42164"/>
                  </a:lnTo>
                  <a:lnTo>
                    <a:pt x="0" y="378904"/>
                  </a:lnTo>
                  <a:lnTo>
                    <a:pt x="3305" y="395287"/>
                  </a:lnTo>
                  <a:lnTo>
                    <a:pt x="12320" y="408670"/>
                  </a:lnTo>
                  <a:lnTo>
                    <a:pt x="25690" y="417695"/>
                  </a:lnTo>
                  <a:lnTo>
                    <a:pt x="42062" y="421005"/>
                  </a:lnTo>
                  <a:lnTo>
                    <a:pt x="3240659" y="421005"/>
                  </a:lnTo>
                  <a:lnTo>
                    <a:pt x="3257032" y="417696"/>
                  </a:lnTo>
                  <a:lnTo>
                    <a:pt x="3270392" y="408674"/>
                  </a:lnTo>
                  <a:lnTo>
                    <a:pt x="3279395" y="395292"/>
                  </a:lnTo>
                  <a:lnTo>
                    <a:pt x="3282696" y="378904"/>
                  </a:lnTo>
                  <a:lnTo>
                    <a:pt x="3282696" y="42164"/>
                  </a:lnTo>
                  <a:lnTo>
                    <a:pt x="3279395" y="25717"/>
                  </a:lnTo>
                  <a:lnTo>
                    <a:pt x="3270392" y="12319"/>
                  </a:lnTo>
                  <a:lnTo>
                    <a:pt x="3257032" y="3302"/>
                  </a:lnTo>
                  <a:lnTo>
                    <a:pt x="3240659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818388" y="3720337"/>
              <a:ext cx="3282950" cy="421005"/>
            </a:xfrm>
            <a:custGeom>
              <a:avLst/>
              <a:gdLst/>
              <a:ahLst/>
              <a:cxnLst/>
              <a:rect l="l" t="t" r="r" b="b"/>
              <a:pathLst>
                <a:path w="3282950" h="421004">
                  <a:moveTo>
                    <a:pt x="0" y="42164"/>
                  </a:moveTo>
                  <a:lnTo>
                    <a:pt x="3305" y="25717"/>
                  </a:lnTo>
                  <a:lnTo>
                    <a:pt x="12320" y="12319"/>
                  </a:lnTo>
                  <a:lnTo>
                    <a:pt x="25690" y="3302"/>
                  </a:lnTo>
                  <a:lnTo>
                    <a:pt x="42062" y="0"/>
                  </a:lnTo>
                  <a:lnTo>
                    <a:pt x="3240659" y="0"/>
                  </a:lnTo>
                  <a:lnTo>
                    <a:pt x="3257032" y="3302"/>
                  </a:lnTo>
                  <a:lnTo>
                    <a:pt x="3270392" y="12319"/>
                  </a:lnTo>
                  <a:lnTo>
                    <a:pt x="3279395" y="25717"/>
                  </a:lnTo>
                  <a:lnTo>
                    <a:pt x="3282696" y="42164"/>
                  </a:lnTo>
                  <a:lnTo>
                    <a:pt x="3282696" y="378904"/>
                  </a:lnTo>
                  <a:lnTo>
                    <a:pt x="3279395" y="395292"/>
                  </a:lnTo>
                  <a:lnTo>
                    <a:pt x="3270392" y="408674"/>
                  </a:lnTo>
                  <a:lnTo>
                    <a:pt x="3257032" y="417696"/>
                  </a:lnTo>
                  <a:lnTo>
                    <a:pt x="3240659" y="421005"/>
                  </a:lnTo>
                  <a:lnTo>
                    <a:pt x="42062" y="421005"/>
                  </a:lnTo>
                  <a:lnTo>
                    <a:pt x="25690" y="417695"/>
                  </a:lnTo>
                  <a:lnTo>
                    <a:pt x="12320" y="408670"/>
                  </a:lnTo>
                  <a:lnTo>
                    <a:pt x="3305" y="395287"/>
                  </a:lnTo>
                  <a:lnTo>
                    <a:pt x="0" y="378904"/>
                  </a:lnTo>
                  <a:lnTo>
                    <a:pt x="0" y="42164"/>
                  </a:lnTo>
                  <a:close/>
                </a:path>
              </a:pathLst>
            </a:custGeom>
            <a:ln w="127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9616" y="3767327"/>
              <a:ext cx="388620" cy="352044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826396" y="3823995"/>
            <a:ext cx="326707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00076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Respect</a:t>
            </a:r>
            <a:r>
              <a:rPr dirty="0" sz="1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l’intimité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77240" y="4180745"/>
            <a:ext cx="3330575" cy="434340"/>
            <a:chOff x="777240" y="4180745"/>
            <a:chExt cx="3330575" cy="434340"/>
          </a:xfrm>
        </p:grpSpPr>
        <p:sp>
          <p:nvSpPr>
            <p:cNvPr id="25" name="object 25"/>
            <p:cNvSpPr/>
            <p:nvPr/>
          </p:nvSpPr>
          <p:spPr>
            <a:xfrm>
              <a:off x="818388" y="4187100"/>
              <a:ext cx="3282950" cy="421005"/>
            </a:xfrm>
            <a:custGeom>
              <a:avLst/>
              <a:gdLst/>
              <a:ahLst/>
              <a:cxnLst/>
              <a:rect l="l" t="t" r="r" b="b"/>
              <a:pathLst>
                <a:path w="3282950" h="421004">
                  <a:moveTo>
                    <a:pt x="3240659" y="0"/>
                  </a:moveTo>
                  <a:lnTo>
                    <a:pt x="42062" y="0"/>
                  </a:lnTo>
                  <a:lnTo>
                    <a:pt x="25690" y="3308"/>
                  </a:lnTo>
                  <a:lnTo>
                    <a:pt x="12320" y="12330"/>
                  </a:lnTo>
                  <a:lnTo>
                    <a:pt x="3305" y="25712"/>
                  </a:lnTo>
                  <a:lnTo>
                    <a:pt x="0" y="42100"/>
                  </a:lnTo>
                  <a:lnTo>
                    <a:pt x="0" y="378891"/>
                  </a:lnTo>
                  <a:lnTo>
                    <a:pt x="25690" y="417684"/>
                  </a:lnTo>
                  <a:lnTo>
                    <a:pt x="3240659" y="421005"/>
                  </a:lnTo>
                  <a:lnTo>
                    <a:pt x="3257032" y="417694"/>
                  </a:lnTo>
                  <a:lnTo>
                    <a:pt x="3270392" y="408668"/>
                  </a:lnTo>
                  <a:lnTo>
                    <a:pt x="3279395" y="395282"/>
                  </a:lnTo>
                  <a:lnTo>
                    <a:pt x="3282696" y="378891"/>
                  </a:lnTo>
                  <a:lnTo>
                    <a:pt x="3282696" y="42100"/>
                  </a:lnTo>
                  <a:lnTo>
                    <a:pt x="3279395" y="25712"/>
                  </a:lnTo>
                  <a:lnTo>
                    <a:pt x="3270392" y="12330"/>
                  </a:lnTo>
                  <a:lnTo>
                    <a:pt x="3257032" y="3308"/>
                  </a:lnTo>
                  <a:lnTo>
                    <a:pt x="3240659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818388" y="4187100"/>
              <a:ext cx="3282950" cy="421005"/>
            </a:xfrm>
            <a:custGeom>
              <a:avLst/>
              <a:gdLst/>
              <a:ahLst/>
              <a:cxnLst/>
              <a:rect l="l" t="t" r="r" b="b"/>
              <a:pathLst>
                <a:path w="3282950" h="421004">
                  <a:moveTo>
                    <a:pt x="0" y="42100"/>
                  </a:moveTo>
                  <a:lnTo>
                    <a:pt x="3305" y="25712"/>
                  </a:lnTo>
                  <a:lnTo>
                    <a:pt x="12320" y="12330"/>
                  </a:lnTo>
                  <a:lnTo>
                    <a:pt x="25690" y="3308"/>
                  </a:lnTo>
                  <a:lnTo>
                    <a:pt x="42062" y="0"/>
                  </a:lnTo>
                  <a:lnTo>
                    <a:pt x="3240659" y="0"/>
                  </a:lnTo>
                  <a:lnTo>
                    <a:pt x="3257032" y="3308"/>
                  </a:lnTo>
                  <a:lnTo>
                    <a:pt x="3270392" y="12330"/>
                  </a:lnTo>
                  <a:lnTo>
                    <a:pt x="3279395" y="25712"/>
                  </a:lnTo>
                  <a:lnTo>
                    <a:pt x="3282696" y="42100"/>
                  </a:lnTo>
                  <a:lnTo>
                    <a:pt x="3282696" y="378891"/>
                  </a:lnTo>
                  <a:lnTo>
                    <a:pt x="3279395" y="395282"/>
                  </a:lnTo>
                  <a:lnTo>
                    <a:pt x="3270392" y="408668"/>
                  </a:lnTo>
                  <a:lnTo>
                    <a:pt x="3257032" y="417694"/>
                  </a:lnTo>
                  <a:lnTo>
                    <a:pt x="3240659" y="421005"/>
                  </a:lnTo>
                  <a:lnTo>
                    <a:pt x="42062" y="420992"/>
                  </a:lnTo>
                  <a:lnTo>
                    <a:pt x="25690" y="417684"/>
                  </a:lnTo>
                  <a:lnTo>
                    <a:pt x="12320" y="408662"/>
                  </a:lnTo>
                  <a:lnTo>
                    <a:pt x="3305" y="395280"/>
                  </a:lnTo>
                  <a:lnTo>
                    <a:pt x="0" y="378891"/>
                  </a:lnTo>
                  <a:lnTo>
                    <a:pt x="0" y="42100"/>
                  </a:lnTo>
                  <a:close/>
                </a:path>
              </a:pathLst>
            </a:custGeom>
            <a:ln w="127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7240" y="4233671"/>
              <a:ext cx="406908" cy="352044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826396" y="4291913"/>
            <a:ext cx="326707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30480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Exposer</a:t>
            </a:r>
            <a:r>
              <a:rPr dirty="0" sz="12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uniquement</a:t>
            </a:r>
            <a:r>
              <a:rPr dirty="0" sz="12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dirty="0" sz="1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zone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examiner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818888" y="1134871"/>
            <a:ext cx="4097020" cy="3679190"/>
          </a:xfrm>
          <a:custGeom>
            <a:avLst/>
            <a:gdLst/>
            <a:ahLst/>
            <a:cxnLst/>
            <a:rect l="l" t="t" r="r" b="b"/>
            <a:pathLst>
              <a:path w="4097020" h="3679190">
                <a:moveTo>
                  <a:pt x="3728973" y="0"/>
                </a:moveTo>
                <a:lnTo>
                  <a:pt x="367538" y="0"/>
                </a:lnTo>
                <a:lnTo>
                  <a:pt x="321442" y="2866"/>
                </a:lnTo>
                <a:lnTo>
                  <a:pt x="277053" y="11236"/>
                </a:lnTo>
                <a:lnTo>
                  <a:pt x="234715" y="24764"/>
                </a:lnTo>
                <a:lnTo>
                  <a:pt x="194774" y="43106"/>
                </a:lnTo>
                <a:lnTo>
                  <a:pt x="157572" y="65917"/>
                </a:lnTo>
                <a:lnTo>
                  <a:pt x="123457" y="92853"/>
                </a:lnTo>
                <a:lnTo>
                  <a:pt x="92771" y="123567"/>
                </a:lnTo>
                <a:lnTo>
                  <a:pt x="65861" y="157717"/>
                </a:lnTo>
                <a:lnTo>
                  <a:pt x="43070" y="194956"/>
                </a:lnTo>
                <a:lnTo>
                  <a:pt x="24744" y="234941"/>
                </a:lnTo>
                <a:lnTo>
                  <a:pt x="11227" y="277326"/>
                </a:lnTo>
                <a:lnTo>
                  <a:pt x="2864" y="321767"/>
                </a:lnTo>
                <a:lnTo>
                  <a:pt x="0" y="367919"/>
                </a:lnTo>
                <a:lnTo>
                  <a:pt x="0" y="3311232"/>
                </a:lnTo>
                <a:lnTo>
                  <a:pt x="2864" y="3357382"/>
                </a:lnTo>
                <a:lnTo>
                  <a:pt x="11227" y="3401821"/>
                </a:lnTo>
                <a:lnTo>
                  <a:pt x="24744" y="3444205"/>
                </a:lnTo>
                <a:lnTo>
                  <a:pt x="43070" y="3484189"/>
                </a:lnTo>
                <a:lnTo>
                  <a:pt x="65861" y="3521429"/>
                </a:lnTo>
                <a:lnTo>
                  <a:pt x="92771" y="3555579"/>
                </a:lnTo>
                <a:lnTo>
                  <a:pt x="123457" y="3586294"/>
                </a:lnTo>
                <a:lnTo>
                  <a:pt x="157572" y="3613230"/>
                </a:lnTo>
                <a:lnTo>
                  <a:pt x="194774" y="3636042"/>
                </a:lnTo>
                <a:lnTo>
                  <a:pt x="234715" y="3654385"/>
                </a:lnTo>
                <a:lnTo>
                  <a:pt x="277053" y="3667914"/>
                </a:lnTo>
                <a:lnTo>
                  <a:pt x="321442" y="3676285"/>
                </a:lnTo>
                <a:lnTo>
                  <a:pt x="367538" y="3679151"/>
                </a:lnTo>
                <a:lnTo>
                  <a:pt x="3728973" y="3679151"/>
                </a:lnTo>
                <a:lnTo>
                  <a:pt x="3775069" y="3676285"/>
                </a:lnTo>
                <a:lnTo>
                  <a:pt x="3819458" y="3667914"/>
                </a:lnTo>
                <a:lnTo>
                  <a:pt x="3861796" y="3654385"/>
                </a:lnTo>
                <a:lnTo>
                  <a:pt x="3901737" y="3636042"/>
                </a:lnTo>
                <a:lnTo>
                  <a:pt x="3938939" y="3613230"/>
                </a:lnTo>
                <a:lnTo>
                  <a:pt x="3973054" y="3586294"/>
                </a:lnTo>
                <a:lnTo>
                  <a:pt x="4003740" y="3555579"/>
                </a:lnTo>
                <a:lnTo>
                  <a:pt x="4030650" y="3521429"/>
                </a:lnTo>
                <a:lnTo>
                  <a:pt x="4053441" y="3484189"/>
                </a:lnTo>
                <a:lnTo>
                  <a:pt x="4071767" y="3444205"/>
                </a:lnTo>
                <a:lnTo>
                  <a:pt x="4085284" y="3401821"/>
                </a:lnTo>
                <a:lnTo>
                  <a:pt x="4093647" y="3357382"/>
                </a:lnTo>
                <a:lnTo>
                  <a:pt x="4096512" y="3311232"/>
                </a:lnTo>
                <a:lnTo>
                  <a:pt x="4096512" y="367919"/>
                </a:lnTo>
                <a:lnTo>
                  <a:pt x="4093647" y="321767"/>
                </a:lnTo>
                <a:lnTo>
                  <a:pt x="4085284" y="277326"/>
                </a:lnTo>
                <a:lnTo>
                  <a:pt x="4071767" y="234941"/>
                </a:lnTo>
                <a:lnTo>
                  <a:pt x="4053441" y="194956"/>
                </a:lnTo>
                <a:lnTo>
                  <a:pt x="4030650" y="157717"/>
                </a:lnTo>
                <a:lnTo>
                  <a:pt x="4003740" y="123567"/>
                </a:lnTo>
                <a:lnTo>
                  <a:pt x="3973054" y="92853"/>
                </a:lnTo>
                <a:lnTo>
                  <a:pt x="3938939" y="65917"/>
                </a:lnTo>
                <a:lnTo>
                  <a:pt x="3901737" y="43106"/>
                </a:lnTo>
                <a:lnTo>
                  <a:pt x="3861796" y="24764"/>
                </a:lnTo>
                <a:lnTo>
                  <a:pt x="3819458" y="11236"/>
                </a:lnTo>
                <a:lnTo>
                  <a:pt x="3775069" y="2866"/>
                </a:lnTo>
                <a:lnTo>
                  <a:pt x="3728973" y="0"/>
                </a:lnTo>
                <a:close/>
              </a:path>
            </a:pathLst>
          </a:custGeom>
          <a:solidFill>
            <a:srgbClr val="CAD1E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686346" y="1208798"/>
            <a:ext cx="7437755" cy="8401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4951095" algn="l"/>
              </a:tabLst>
            </a:pPr>
            <a:r>
              <a:rPr dirty="0" sz="5350" spc="-10">
                <a:solidFill>
                  <a:srgbClr val="4658DC"/>
                </a:solidFill>
                <a:latin typeface="Arial"/>
                <a:cs typeface="Arial"/>
              </a:rPr>
              <a:t>Introduction</a:t>
            </a:r>
            <a:r>
              <a:rPr dirty="0" sz="5350">
                <a:solidFill>
                  <a:srgbClr val="4658DC"/>
                </a:solidFill>
                <a:latin typeface="Arial"/>
                <a:cs typeface="Arial"/>
              </a:rPr>
              <a:t>	</a:t>
            </a:r>
            <a:r>
              <a:rPr dirty="0" sz="5350" spc="-25">
                <a:solidFill>
                  <a:srgbClr val="4658DC"/>
                </a:solidFill>
                <a:latin typeface="Arial"/>
                <a:cs typeface="Arial"/>
              </a:rPr>
              <a:t>Examen</a:t>
            </a:r>
            <a:endParaRPr sz="535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219128" y="2240216"/>
            <a:ext cx="3296285" cy="544195"/>
            <a:chOff x="5219128" y="2240216"/>
            <a:chExt cx="3296285" cy="544195"/>
          </a:xfrm>
        </p:grpSpPr>
        <p:sp>
          <p:nvSpPr>
            <p:cNvPr id="32" name="object 32"/>
            <p:cNvSpPr/>
            <p:nvPr/>
          </p:nvSpPr>
          <p:spPr>
            <a:xfrm>
              <a:off x="5225795" y="2246883"/>
              <a:ext cx="3282950" cy="530860"/>
            </a:xfrm>
            <a:custGeom>
              <a:avLst/>
              <a:gdLst/>
              <a:ahLst/>
              <a:cxnLst/>
              <a:rect l="l" t="t" r="r" b="b"/>
              <a:pathLst>
                <a:path w="3282950" h="530860">
                  <a:moveTo>
                    <a:pt x="3229609" y="0"/>
                  </a:moveTo>
                  <a:lnTo>
                    <a:pt x="53086" y="0"/>
                  </a:lnTo>
                  <a:lnTo>
                    <a:pt x="32414" y="4169"/>
                  </a:lnTo>
                  <a:lnTo>
                    <a:pt x="15541" y="15541"/>
                  </a:lnTo>
                  <a:lnTo>
                    <a:pt x="4169" y="32414"/>
                  </a:lnTo>
                  <a:lnTo>
                    <a:pt x="0" y="53086"/>
                  </a:lnTo>
                  <a:lnTo>
                    <a:pt x="0" y="477646"/>
                  </a:lnTo>
                  <a:lnTo>
                    <a:pt x="4169" y="498318"/>
                  </a:lnTo>
                  <a:lnTo>
                    <a:pt x="15541" y="515191"/>
                  </a:lnTo>
                  <a:lnTo>
                    <a:pt x="32414" y="526563"/>
                  </a:lnTo>
                  <a:lnTo>
                    <a:pt x="53086" y="530732"/>
                  </a:lnTo>
                  <a:lnTo>
                    <a:pt x="3229609" y="530732"/>
                  </a:lnTo>
                  <a:lnTo>
                    <a:pt x="3250281" y="526563"/>
                  </a:lnTo>
                  <a:lnTo>
                    <a:pt x="3267154" y="515191"/>
                  </a:lnTo>
                  <a:lnTo>
                    <a:pt x="3278526" y="498318"/>
                  </a:lnTo>
                  <a:lnTo>
                    <a:pt x="3282696" y="477646"/>
                  </a:lnTo>
                  <a:lnTo>
                    <a:pt x="3282696" y="53086"/>
                  </a:lnTo>
                  <a:lnTo>
                    <a:pt x="3278526" y="32414"/>
                  </a:lnTo>
                  <a:lnTo>
                    <a:pt x="3267154" y="15541"/>
                  </a:lnTo>
                  <a:lnTo>
                    <a:pt x="3250281" y="4169"/>
                  </a:lnTo>
                  <a:lnTo>
                    <a:pt x="3229609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5225795" y="2246883"/>
              <a:ext cx="3282950" cy="530860"/>
            </a:xfrm>
            <a:custGeom>
              <a:avLst/>
              <a:gdLst/>
              <a:ahLst/>
              <a:cxnLst/>
              <a:rect l="l" t="t" r="r" b="b"/>
              <a:pathLst>
                <a:path w="3282950" h="530860">
                  <a:moveTo>
                    <a:pt x="0" y="53086"/>
                  </a:moveTo>
                  <a:lnTo>
                    <a:pt x="4169" y="32414"/>
                  </a:lnTo>
                  <a:lnTo>
                    <a:pt x="15541" y="15541"/>
                  </a:lnTo>
                  <a:lnTo>
                    <a:pt x="32414" y="4169"/>
                  </a:lnTo>
                  <a:lnTo>
                    <a:pt x="53086" y="0"/>
                  </a:lnTo>
                  <a:lnTo>
                    <a:pt x="3229609" y="0"/>
                  </a:lnTo>
                  <a:lnTo>
                    <a:pt x="3250281" y="4169"/>
                  </a:lnTo>
                  <a:lnTo>
                    <a:pt x="3267154" y="15541"/>
                  </a:lnTo>
                  <a:lnTo>
                    <a:pt x="3278526" y="32414"/>
                  </a:lnTo>
                  <a:lnTo>
                    <a:pt x="3282696" y="53086"/>
                  </a:lnTo>
                  <a:lnTo>
                    <a:pt x="3282696" y="477646"/>
                  </a:lnTo>
                  <a:lnTo>
                    <a:pt x="3278526" y="498318"/>
                  </a:lnTo>
                  <a:lnTo>
                    <a:pt x="3267154" y="515191"/>
                  </a:lnTo>
                  <a:lnTo>
                    <a:pt x="3250281" y="526563"/>
                  </a:lnTo>
                  <a:lnTo>
                    <a:pt x="3229609" y="530732"/>
                  </a:lnTo>
                  <a:lnTo>
                    <a:pt x="53086" y="530732"/>
                  </a:lnTo>
                  <a:lnTo>
                    <a:pt x="32414" y="526563"/>
                  </a:lnTo>
                  <a:lnTo>
                    <a:pt x="15541" y="515191"/>
                  </a:lnTo>
                  <a:lnTo>
                    <a:pt x="4169" y="498318"/>
                  </a:lnTo>
                  <a:lnTo>
                    <a:pt x="0" y="477646"/>
                  </a:lnTo>
                  <a:lnTo>
                    <a:pt x="0" y="53086"/>
                  </a:lnTo>
                  <a:close/>
                </a:path>
              </a:pathLst>
            </a:custGeom>
            <a:ln w="127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16167" y="2267711"/>
              <a:ext cx="416051" cy="352044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5234236" y="2320861"/>
            <a:ext cx="3266440" cy="3778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048385">
              <a:lnSpc>
                <a:spcPts val="137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Inspection</a:t>
            </a:r>
            <a:r>
              <a:rPr dirty="0" sz="12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générale</a:t>
            </a:r>
            <a:endParaRPr sz="1200">
              <a:latin typeface="Arial"/>
              <a:cs typeface="Arial"/>
            </a:endParaRPr>
          </a:p>
          <a:p>
            <a:pPr marL="107950">
              <a:lnSpc>
                <a:spcPts val="1370"/>
              </a:lnSpc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(état</a:t>
            </a:r>
            <a:r>
              <a:rPr dirty="0" sz="1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général,</a:t>
            </a:r>
            <a:r>
              <a:rPr dirty="0" sz="1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peau</a:t>
            </a:r>
            <a:r>
              <a:rPr dirty="0" sz="1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visible,</a:t>
            </a:r>
            <a:r>
              <a:rPr dirty="0" sz="1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confort</a:t>
            </a:r>
            <a:r>
              <a:rPr dirty="0" sz="1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dirty="0" sz="1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patient)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219128" y="2853372"/>
            <a:ext cx="3296285" cy="553720"/>
            <a:chOff x="5219128" y="2853372"/>
            <a:chExt cx="3296285" cy="553720"/>
          </a:xfrm>
        </p:grpSpPr>
        <p:sp>
          <p:nvSpPr>
            <p:cNvPr id="37" name="object 37"/>
            <p:cNvSpPr/>
            <p:nvPr/>
          </p:nvSpPr>
          <p:spPr>
            <a:xfrm>
              <a:off x="5225795" y="2860039"/>
              <a:ext cx="3282950" cy="540385"/>
            </a:xfrm>
            <a:custGeom>
              <a:avLst/>
              <a:gdLst/>
              <a:ahLst/>
              <a:cxnLst/>
              <a:rect l="l" t="t" r="r" b="b"/>
              <a:pathLst>
                <a:path w="3282950" h="540385">
                  <a:moveTo>
                    <a:pt x="3228721" y="0"/>
                  </a:moveTo>
                  <a:lnTo>
                    <a:pt x="53975" y="0"/>
                  </a:lnTo>
                  <a:lnTo>
                    <a:pt x="32950" y="4236"/>
                  </a:lnTo>
                  <a:lnTo>
                    <a:pt x="15795" y="15795"/>
                  </a:lnTo>
                  <a:lnTo>
                    <a:pt x="4236" y="32950"/>
                  </a:lnTo>
                  <a:lnTo>
                    <a:pt x="0" y="53975"/>
                  </a:lnTo>
                  <a:lnTo>
                    <a:pt x="0" y="486029"/>
                  </a:lnTo>
                  <a:lnTo>
                    <a:pt x="4236" y="506999"/>
                  </a:lnTo>
                  <a:lnTo>
                    <a:pt x="15795" y="524160"/>
                  </a:lnTo>
                  <a:lnTo>
                    <a:pt x="32950" y="535749"/>
                  </a:lnTo>
                  <a:lnTo>
                    <a:pt x="53975" y="540004"/>
                  </a:lnTo>
                  <a:lnTo>
                    <a:pt x="3228721" y="540004"/>
                  </a:lnTo>
                  <a:lnTo>
                    <a:pt x="3249745" y="535749"/>
                  </a:lnTo>
                  <a:lnTo>
                    <a:pt x="3266900" y="524160"/>
                  </a:lnTo>
                  <a:lnTo>
                    <a:pt x="3278459" y="506999"/>
                  </a:lnTo>
                  <a:lnTo>
                    <a:pt x="3282696" y="486029"/>
                  </a:lnTo>
                  <a:lnTo>
                    <a:pt x="3282696" y="53975"/>
                  </a:lnTo>
                  <a:lnTo>
                    <a:pt x="3278459" y="32950"/>
                  </a:lnTo>
                  <a:lnTo>
                    <a:pt x="3266900" y="15795"/>
                  </a:lnTo>
                  <a:lnTo>
                    <a:pt x="3249745" y="4236"/>
                  </a:lnTo>
                  <a:lnTo>
                    <a:pt x="3228721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5225795" y="2860039"/>
              <a:ext cx="3282950" cy="540385"/>
            </a:xfrm>
            <a:custGeom>
              <a:avLst/>
              <a:gdLst/>
              <a:ahLst/>
              <a:cxnLst/>
              <a:rect l="l" t="t" r="r" b="b"/>
              <a:pathLst>
                <a:path w="3282950" h="540385">
                  <a:moveTo>
                    <a:pt x="0" y="53975"/>
                  </a:moveTo>
                  <a:lnTo>
                    <a:pt x="4236" y="32950"/>
                  </a:lnTo>
                  <a:lnTo>
                    <a:pt x="15795" y="15795"/>
                  </a:lnTo>
                  <a:lnTo>
                    <a:pt x="32950" y="4236"/>
                  </a:lnTo>
                  <a:lnTo>
                    <a:pt x="53975" y="0"/>
                  </a:lnTo>
                  <a:lnTo>
                    <a:pt x="3228721" y="0"/>
                  </a:lnTo>
                  <a:lnTo>
                    <a:pt x="3249745" y="4236"/>
                  </a:lnTo>
                  <a:lnTo>
                    <a:pt x="3266900" y="15795"/>
                  </a:lnTo>
                  <a:lnTo>
                    <a:pt x="3278459" y="32950"/>
                  </a:lnTo>
                  <a:lnTo>
                    <a:pt x="3282696" y="53975"/>
                  </a:lnTo>
                  <a:lnTo>
                    <a:pt x="3282696" y="486029"/>
                  </a:lnTo>
                  <a:lnTo>
                    <a:pt x="3278459" y="506999"/>
                  </a:lnTo>
                  <a:lnTo>
                    <a:pt x="3266900" y="524160"/>
                  </a:lnTo>
                  <a:lnTo>
                    <a:pt x="3249745" y="535749"/>
                  </a:lnTo>
                  <a:lnTo>
                    <a:pt x="3228721" y="540004"/>
                  </a:lnTo>
                  <a:lnTo>
                    <a:pt x="53975" y="540004"/>
                  </a:lnTo>
                  <a:lnTo>
                    <a:pt x="32950" y="535749"/>
                  </a:lnTo>
                  <a:lnTo>
                    <a:pt x="15795" y="524160"/>
                  </a:lnTo>
                  <a:lnTo>
                    <a:pt x="4236" y="506999"/>
                  </a:lnTo>
                  <a:lnTo>
                    <a:pt x="0" y="486029"/>
                  </a:lnTo>
                  <a:lnTo>
                    <a:pt x="0" y="53975"/>
                  </a:lnTo>
                  <a:close/>
                </a:path>
              </a:pathLst>
            </a:custGeom>
            <a:ln w="127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14999" y="2962655"/>
              <a:ext cx="416051" cy="361188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5234270" y="3020885"/>
            <a:ext cx="3265804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84074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Signes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vitaux</a:t>
            </a:r>
            <a:r>
              <a:rPr dirty="0" sz="12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(si</a:t>
            </a:r>
            <a:r>
              <a:rPr dirty="0" sz="1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indiqués)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219128" y="3475672"/>
            <a:ext cx="3296285" cy="553720"/>
            <a:chOff x="5219128" y="3475672"/>
            <a:chExt cx="3296285" cy="553720"/>
          </a:xfrm>
        </p:grpSpPr>
        <p:sp>
          <p:nvSpPr>
            <p:cNvPr id="42" name="object 42"/>
            <p:cNvSpPr/>
            <p:nvPr/>
          </p:nvSpPr>
          <p:spPr>
            <a:xfrm>
              <a:off x="5225795" y="3482339"/>
              <a:ext cx="3282950" cy="540385"/>
            </a:xfrm>
            <a:custGeom>
              <a:avLst/>
              <a:gdLst/>
              <a:ahLst/>
              <a:cxnLst/>
              <a:rect l="l" t="t" r="r" b="b"/>
              <a:pathLst>
                <a:path w="3282950" h="540385">
                  <a:moveTo>
                    <a:pt x="3228721" y="0"/>
                  </a:moveTo>
                  <a:lnTo>
                    <a:pt x="53975" y="0"/>
                  </a:lnTo>
                  <a:lnTo>
                    <a:pt x="32950" y="4256"/>
                  </a:lnTo>
                  <a:lnTo>
                    <a:pt x="15795" y="15859"/>
                  </a:lnTo>
                  <a:lnTo>
                    <a:pt x="4236" y="33057"/>
                  </a:lnTo>
                  <a:lnTo>
                    <a:pt x="0" y="54101"/>
                  </a:lnTo>
                  <a:lnTo>
                    <a:pt x="0" y="486016"/>
                  </a:lnTo>
                  <a:lnTo>
                    <a:pt x="4236" y="507039"/>
                  </a:lnTo>
                  <a:lnTo>
                    <a:pt x="15795" y="524203"/>
                  </a:lnTo>
                  <a:lnTo>
                    <a:pt x="32950" y="535774"/>
                  </a:lnTo>
                  <a:lnTo>
                    <a:pt x="53975" y="540016"/>
                  </a:lnTo>
                  <a:lnTo>
                    <a:pt x="3228721" y="540016"/>
                  </a:lnTo>
                  <a:lnTo>
                    <a:pt x="3249745" y="535774"/>
                  </a:lnTo>
                  <a:lnTo>
                    <a:pt x="3266900" y="524203"/>
                  </a:lnTo>
                  <a:lnTo>
                    <a:pt x="3278459" y="507039"/>
                  </a:lnTo>
                  <a:lnTo>
                    <a:pt x="3282696" y="486016"/>
                  </a:lnTo>
                  <a:lnTo>
                    <a:pt x="3282696" y="54101"/>
                  </a:lnTo>
                  <a:lnTo>
                    <a:pt x="3278459" y="33057"/>
                  </a:lnTo>
                  <a:lnTo>
                    <a:pt x="3266900" y="15859"/>
                  </a:lnTo>
                  <a:lnTo>
                    <a:pt x="3249745" y="4256"/>
                  </a:lnTo>
                  <a:lnTo>
                    <a:pt x="3228721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5225795" y="3482339"/>
              <a:ext cx="3282950" cy="540385"/>
            </a:xfrm>
            <a:custGeom>
              <a:avLst/>
              <a:gdLst/>
              <a:ahLst/>
              <a:cxnLst/>
              <a:rect l="l" t="t" r="r" b="b"/>
              <a:pathLst>
                <a:path w="3282950" h="540385">
                  <a:moveTo>
                    <a:pt x="0" y="54101"/>
                  </a:moveTo>
                  <a:lnTo>
                    <a:pt x="4236" y="33057"/>
                  </a:lnTo>
                  <a:lnTo>
                    <a:pt x="15795" y="15859"/>
                  </a:lnTo>
                  <a:lnTo>
                    <a:pt x="32950" y="4256"/>
                  </a:lnTo>
                  <a:lnTo>
                    <a:pt x="53975" y="0"/>
                  </a:lnTo>
                  <a:lnTo>
                    <a:pt x="3228721" y="0"/>
                  </a:lnTo>
                  <a:lnTo>
                    <a:pt x="3249745" y="4256"/>
                  </a:lnTo>
                  <a:lnTo>
                    <a:pt x="3266900" y="15859"/>
                  </a:lnTo>
                  <a:lnTo>
                    <a:pt x="3278459" y="33057"/>
                  </a:lnTo>
                  <a:lnTo>
                    <a:pt x="3282696" y="54101"/>
                  </a:lnTo>
                  <a:lnTo>
                    <a:pt x="3282696" y="486016"/>
                  </a:lnTo>
                  <a:lnTo>
                    <a:pt x="3278459" y="507039"/>
                  </a:lnTo>
                  <a:lnTo>
                    <a:pt x="3266900" y="524203"/>
                  </a:lnTo>
                  <a:lnTo>
                    <a:pt x="3249745" y="535774"/>
                  </a:lnTo>
                  <a:lnTo>
                    <a:pt x="3228721" y="540016"/>
                  </a:lnTo>
                  <a:lnTo>
                    <a:pt x="53975" y="540016"/>
                  </a:lnTo>
                  <a:lnTo>
                    <a:pt x="32950" y="535774"/>
                  </a:lnTo>
                  <a:lnTo>
                    <a:pt x="15795" y="524203"/>
                  </a:lnTo>
                  <a:lnTo>
                    <a:pt x="4236" y="507039"/>
                  </a:lnTo>
                  <a:lnTo>
                    <a:pt x="0" y="486016"/>
                  </a:lnTo>
                  <a:lnTo>
                    <a:pt x="0" y="54101"/>
                  </a:lnTo>
                  <a:close/>
                </a:path>
              </a:pathLst>
            </a:custGeom>
            <a:ln w="127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59551" y="3502151"/>
              <a:ext cx="406908" cy="361188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5234270" y="3562540"/>
            <a:ext cx="3265804" cy="3778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683895">
              <a:lnSpc>
                <a:spcPts val="137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Examen</a:t>
            </a:r>
            <a:r>
              <a:rPr dirty="0" sz="12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ciblé</a:t>
            </a:r>
            <a:r>
              <a:rPr dirty="0" sz="12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dermatologique</a:t>
            </a:r>
            <a:endParaRPr sz="1200">
              <a:latin typeface="Arial"/>
              <a:cs typeface="Arial"/>
            </a:endParaRPr>
          </a:p>
          <a:p>
            <a:pPr marL="506730">
              <a:lnSpc>
                <a:spcPts val="1370"/>
              </a:lnSpc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(lésions,</a:t>
            </a:r>
            <a:r>
              <a:rPr dirty="0" sz="1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distribution,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PASS</a:t>
            </a:r>
            <a:r>
              <a:rPr dirty="0" sz="1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Arial"/>
                <a:cs typeface="Arial"/>
              </a:rPr>
              <a:t>ONE)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5219440" y="4098373"/>
            <a:ext cx="3295650" cy="543560"/>
            <a:chOff x="5219440" y="4098373"/>
            <a:chExt cx="3295650" cy="543560"/>
          </a:xfrm>
        </p:grpSpPr>
        <p:sp>
          <p:nvSpPr>
            <p:cNvPr id="47" name="object 47"/>
            <p:cNvSpPr/>
            <p:nvPr/>
          </p:nvSpPr>
          <p:spPr>
            <a:xfrm>
              <a:off x="5225796" y="4104728"/>
              <a:ext cx="3282950" cy="530860"/>
            </a:xfrm>
            <a:custGeom>
              <a:avLst/>
              <a:gdLst/>
              <a:ahLst/>
              <a:cxnLst/>
              <a:rect l="l" t="t" r="r" b="b"/>
              <a:pathLst>
                <a:path w="3282950" h="530860">
                  <a:moveTo>
                    <a:pt x="3229609" y="0"/>
                  </a:moveTo>
                  <a:lnTo>
                    <a:pt x="53086" y="0"/>
                  </a:lnTo>
                  <a:lnTo>
                    <a:pt x="32414" y="4170"/>
                  </a:lnTo>
                  <a:lnTo>
                    <a:pt x="15541" y="15546"/>
                  </a:lnTo>
                  <a:lnTo>
                    <a:pt x="4169" y="32420"/>
                  </a:lnTo>
                  <a:lnTo>
                    <a:pt x="0" y="53086"/>
                  </a:lnTo>
                  <a:lnTo>
                    <a:pt x="0" y="477735"/>
                  </a:lnTo>
                  <a:lnTo>
                    <a:pt x="4169" y="498401"/>
                  </a:lnTo>
                  <a:lnTo>
                    <a:pt x="15541" y="515275"/>
                  </a:lnTo>
                  <a:lnTo>
                    <a:pt x="32414" y="526650"/>
                  </a:lnTo>
                  <a:lnTo>
                    <a:pt x="53086" y="530821"/>
                  </a:lnTo>
                  <a:lnTo>
                    <a:pt x="3229609" y="530821"/>
                  </a:lnTo>
                  <a:lnTo>
                    <a:pt x="3250281" y="526650"/>
                  </a:lnTo>
                  <a:lnTo>
                    <a:pt x="3267154" y="515275"/>
                  </a:lnTo>
                  <a:lnTo>
                    <a:pt x="3278526" y="498401"/>
                  </a:lnTo>
                  <a:lnTo>
                    <a:pt x="3282696" y="477735"/>
                  </a:lnTo>
                  <a:lnTo>
                    <a:pt x="3282696" y="53086"/>
                  </a:lnTo>
                  <a:lnTo>
                    <a:pt x="3278526" y="32420"/>
                  </a:lnTo>
                  <a:lnTo>
                    <a:pt x="3267154" y="15546"/>
                  </a:lnTo>
                  <a:lnTo>
                    <a:pt x="3250281" y="4170"/>
                  </a:lnTo>
                  <a:lnTo>
                    <a:pt x="3229609" y="0"/>
                  </a:lnTo>
                  <a:close/>
                </a:path>
              </a:pathLst>
            </a:custGeom>
            <a:solidFill>
              <a:srgbClr val="0056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5225796" y="4104728"/>
              <a:ext cx="3282950" cy="530860"/>
            </a:xfrm>
            <a:custGeom>
              <a:avLst/>
              <a:gdLst/>
              <a:ahLst/>
              <a:cxnLst/>
              <a:rect l="l" t="t" r="r" b="b"/>
              <a:pathLst>
                <a:path w="3282950" h="530860">
                  <a:moveTo>
                    <a:pt x="0" y="53086"/>
                  </a:moveTo>
                  <a:lnTo>
                    <a:pt x="4169" y="32420"/>
                  </a:lnTo>
                  <a:lnTo>
                    <a:pt x="15541" y="15546"/>
                  </a:lnTo>
                  <a:lnTo>
                    <a:pt x="32414" y="4170"/>
                  </a:lnTo>
                  <a:lnTo>
                    <a:pt x="53086" y="0"/>
                  </a:lnTo>
                  <a:lnTo>
                    <a:pt x="3229609" y="0"/>
                  </a:lnTo>
                  <a:lnTo>
                    <a:pt x="3250281" y="4170"/>
                  </a:lnTo>
                  <a:lnTo>
                    <a:pt x="3267154" y="15546"/>
                  </a:lnTo>
                  <a:lnTo>
                    <a:pt x="3278526" y="32420"/>
                  </a:lnTo>
                  <a:lnTo>
                    <a:pt x="3282696" y="53086"/>
                  </a:lnTo>
                  <a:lnTo>
                    <a:pt x="3282696" y="477735"/>
                  </a:lnTo>
                  <a:lnTo>
                    <a:pt x="3278526" y="498401"/>
                  </a:lnTo>
                  <a:lnTo>
                    <a:pt x="3267154" y="515275"/>
                  </a:lnTo>
                  <a:lnTo>
                    <a:pt x="3250281" y="526650"/>
                  </a:lnTo>
                  <a:lnTo>
                    <a:pt x="3229609" y="530821"/>
                  </a:lnTo>
                  <a:lnTo>
                    <a:pt x="53086" y="530821"/>
                  </a:lnTo>
                  <a:lnTo>
                    <a:pt x="32414" y="526650"/>
                  </a:lnTo>
                  <a:lnTo>
                    <a:pt x="15541" y="515275"/>
                  </a:lnTo>
                  <a:lnTo>
                    <a:pt x="4169" y="498401"/>
                  </a:lnTo>
                  <a:lnTo>
                    <a:pt x="0" y="477735"/>
                  </a:lnTo>
                  <a:lnTo>
                    <a:pt x="0" y="53086"/>
                  </a:lnTo>
                  <a:close/>
                </a:path>
              </a:pathLst>
            </a:custGeom>
            <a:ln w="127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95544" y="4206239"/>
              <a:ext cx="342900" cy="352044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5234236" y="4262907"/>
            <a:ext cx="3266440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553085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Examen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par</a:t>
            </a:r>
            <a:r>
              <a:rPr dirty="0" sz="12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système,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dirty="0" sz="1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pertinent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15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Palpation:</a:t>
            </a:r>
            <a:r>
              <a:rPr dirty="0" spc="-95"/>
              <a:t> </a:t>
            </a:r>
            <a:r>
              <a:rPr dirty="0"/>
              <a:t>ce</a:t>
            </a:r>
            <a:r>
              <a:rPr dirty="0" spc="-10"/>
              <a:t> </a:t>
            </a:r>
            <a:r>
              <a:rPr dirty="0"/>
              <a:t>que</a:t>
            </a:r>
            <a:r>
              <a:rPr dirty="0" spc="-10"/>
              <a:t> </a:t>
            </a:r>
            <a:r>
              <a:rPr dirty="0"/>
              <a:t>la</a:t>
            </a:r>
            <a:r>
              <a:rPr dirty="0" spc="-10"/>
              <a:t> </a:t>
            </a:r>
            <a:r>
              <a:rPr dirty="0"/>
              <a:t>main</a:t>
            </a:r>
            <a:r>
              <a:rPr dirty="0" spc="-70"/>
              <a:t> </a:t>
            </a:r>
            <a:r>
              <a:rPr dirty="0" spc="-10"/>
              <a:t>révèle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217803"/>
            <a:ext cx="1428750" cy="1630045"/>
          </a:xfrm>
          <a:prstGeom prst="rect">
            <a:avLst/>
          </a:prstGeom>
        </p:spPr>
        <p:txBody>
          <a:bodyPr wrap="square" lIns="0" tIns="14160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115"/>
              </a:spcBef>
              <a:buChar char="•"/>
              <a:tabLst>
                <a:tab pos="298450" algn="l"/>
              </a:tabLst>
            </a:pP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Chaleur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1020"/>
              </a:spcBef>
              <a:buChar char="•"/>
              <a:tabLst>
                <a:tab pos="298450" algn="l"/>
              </a:tabLst>
            </a:pP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Douleur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1015"/>
              </a:spcBef>
              <a:buChar char="•"/>
              <a:tabLst>
                <a:tab pos="298450" algn="l"/>
              </a:tabLst>
            </a:pP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Induration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940"/>
              </a:spcBef>
              <a:buChar char="•"/>
              <a:tabLst>
                <a:tab pos="298450" algn="l"/>
              </a:tabLst>
            </a:pP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Fluctuation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16</a:t>
            </a:r>
            <a:endParaRPr sz="1350">
              <a:latin typeface="Arial"/>
              <a:cs typeface="Arial"/>
            </a:endParaRPr>
          </a:p>
        </p:txBody>
      </p:sp>
      <p:pic>
        <p:nvPicPr>
          <p:cNvPr id="5" name="object 5" descr="Palpation | Examen dermatologique | Leçons - LearnDerm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9159" y="970178"/>
            <a:ext cx="3813047" cy="320319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79092" y="4379290"/>
            <a:ext cx="4737100" cy="366395"/>
          </a:xfrm>
          <a:prstGeom prst="rect">
            <a:avLst/>
          </a:prstGeom>
          <a:ln w="12711">
            <a:solidFill>
              <a:srgbClr val="52B782"/>
            </a:solidFill>
          </a:ln>
        </p:spPr>
        <p:txBody>
          <a:bodyPr wrap="square" lIns="0" tIns="43180" rIns="0" bIns="0" rtlCol="0" vert="horz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Douleur</a:t>
            </a:r>
            <a:r>
              <a:rPr dirty="0" sz="18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disproportionnée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=</a:t>
            </a:r>
            <a:r>
              <a:rPr dirty="0" sz="18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drapeau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rouge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Chronologie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215771"/>
            <a:ext cx="3517265" cy="1483360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825"/>
              </a:spcBef>
              <a:buChar char="•"/>
              <a:tabLst>
                <a:tab pos="29845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Aigu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(&lt;72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h)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730"/>
              </a:spcBef>
              <a:buChar char="•"/>
              <a:tabLst>
                <a:tab pos="298450" algn="l"/>
              </a:tabLst>
            </a:pP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Subaigu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655"/>
              </a:spcBef>
              <a:buChar char="•"/>
              <a:tabLst>
                <a:tab pos="298450" algn="l"/>
              </a:tabLst>
            </a:pP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Chronique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725"/>
              </a:spcBef>
              <a:buChar char="•"/>
              <a:tabLst>
                <a:tab pos="29845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Évolution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rapide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ou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progressive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 descr="Icône de vecteur de chronologie | Vecteur Premium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4077" y="1545401"/>
            <a:ext cx="2263213" cy="19155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17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Contexte</a:t>
            </a:r>
            <a:r>
              <a:rPr dirty="0" spc="-30"/>
              <a:t> </a:t>
            </a:r>
            <a:r>
              <a:rPr dirty="0"/>
              <a:t>réglementaire</a:t>
            </a:r>
            <a:r>
              <a:rPr dirty="0" spc="-75"/>
              <a:t> </a:t>
            </a:r>
            <a:r>
              <a:rPr dirty="0"/>
              <a:t>et</a:t>
            </a:r>
            <a:r>
              <a:rPr dirty="0" spc="-90"/>
              <a:t> </a:t>
            </a:r>
            <a:r>
              <a:rPr dirty="0"/>
              <a:t>risques </a:t>
            </a:r>
            <a:r>
              <a:rPr dirty="0" spc="-10"/>
              <a:t>cliniques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5800" y="1629028"/>
            <a:ext cx="3731260" cy="2242820"/>
          </a:xfrm>
          <a:prstGeom prst="rect">
            <a:avLst/>
          </a:prstGeom>
          <a:solidFill>
            <a:srgbClr val="52B782"/>
          </a:solidFill>
        </p:spPr>
        <p:txBody>
          <a:bodyPr wrap="square" lIns="0" tIns="40640" rIns="0" bIns="0" rtlCol="0" vert="horz">
            <a:spAutoFit/>
          </a:bodyPr>
          <a:lstStyle/>
          <a:p>
            <a:pPr marL="69850">
              <a:lnSpc>
                <a:spcPct val="100000"/>
              </a:lnSpc>
              <a:spcBef>
                <a:spcPts val="32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Cadre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 réglementaire</a:t>
            </a:r>
            <a:endParaRPr sz="1800">
              <a:latin typeface="Arial"/>
              <a:cs typeface="Arial"/>
            </a:endParaRPr>
          </a:p>
          <a:p>
            <a:pPr marL="240665" indent="-170815">
              <a:lnSpc>
                <a:spcPct val="100000"/>
              </a:lnSpc>
              <a:spcBef>
                <a:spcPts val="440"/>
              </a:spcBef>
              <a:buChar char="•"/>
              <a:tabLst>
                <a:tab pos="240665" algn="l"/>
              </a:tabLst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Évaluation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l’état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physique</a:t>
            </a:r>
            <a:endParaRPr sz="1800">
              <a:latin typeface="Arial"/>
              <a:cs typeface="Arial"/>
            </a:endParaRPr>
          </a:p>
          <a:p>
            <a:pPr marL="240029" marR="300355" indent="-170815">
              <a:lnSpc>
                <a:spcPct val="85200"/>
              </a:lnSpc>
              <a:spcBef>
                <a:spcPts val="325"/>
              </a:spcBef>
              <a:buChar char="•"/>
              <a:tabLst>
                <a:tab pos="241300" algn="l"/>
              </a:tabLst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Prise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charge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dermatoses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simples,</a:t>
            </a:r>
            <a:r>
              <a:rPr dirty="0" sz="18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typiques,</a:t>
            </a:r>
            <a:r>
              <a:rPr dirty="0" sz="18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non 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compliquées</a:t>
            </a:r>
            <a:endParaRPr sz="1800">
              <a:latin typeface="Arial"/>
              <a:cs typeface="Arial"/>
            </a:endParaRPr>
          </a:p>
          <a:p>
            <a:pPr marL="240029" marR="866140" indent="-170815">
              <a:lnSpc>
                <a:spcPts val="1880"/>
              </a:lnSpc>
              <a:spcBef>
                <a:spcPts val="370"/>
              </a:spcBef>
              <a:buChar char="•"/>
              <a:tabLst>
                <a:tab pos="241300" algn="l"/>
              </a:tabLst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Obligation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d’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identifier</a:t>
            </a:r>
            <a:r>
              <a:rPr dirty="0" sz="18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les 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drapeaux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rouges</a:t>
            </a:r>
            <a:endParaRPr sz="1800">
              <a:latin typeface="Arial"/>
              <a:cs typeface="Arial"/>
            </a:endParaRPr>
          </a:p>
          <a:p>
            <a:pPr marL="240665" indent="-170815">
              <a:lnSpc>
                <a:spcPts val="2150"/>
              </a:lnSpc>
              <a:buChar char="•"/>
              <a:tabLst>
                <a:tab pos="240665" algn="l"/>
              </a:tabLst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Responsabilité</a:t>
            </a:r>
            <a:r>
              <a:rPr dirty="0" sz="1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professionnelle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946" y="3765346"/>
            <a:ext cx="1818005" cy="3009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dirty="0" sz="18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 banaliser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1455" y="1629028"/>
            <a:ext cx="3721735" cy="2242820"/>
          </a:xfrm>
          <a:prstGeom prst="rect">
            <a:avLst/>
          </a:prstGeom>
          <a:solidFill>
            <a:srgbClr val="52B782"/>
          </a:solidFill>
        </p:spPr>
        <p:txBody>
          <a:bodyPr wrap="square" lIns="0" tIns="40640" rIns="0" bIns="0" rtlCol="0" vert="horz">
            <a:spAutoFit/>
          </a:bodyPr>
          <a:lstStyle/>
          <a:p>
            <a:pPr marL="68580">
              <a:lnSpc>
                <a:spcPct val="100000"/>
              </a:lnSpc>
              <a:spcBef>
                <a:spcPts val="32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Erreurs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fréquentes</a:t>
            </a:r>
            <a:r>
              <a:rPr dirty="0" sz="1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240029" marR="564515" indent="-171450">
              <a:lnSpc>
                <a:spcPts val="1810"/>
              </a:lnSpc>
              <a:spcBef>
                <a:spcPts val="790"/>
              </a:spcBef>
              <a:buChar char="•"/>
              <a:tabLst>
                <a:tab pos="240029" algn="l"/>
              </a:tabLst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traiter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infection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profonde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comme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eczéma</a:t>
            </a:r>
            <a:endParaRPr sz="1800">
              <a:latin typeface="Arial"/>
              <a:cs typeface="Arial"/>
            </a:endParaRPr>
          </a:p>
          <a:p>
            <a:pPr marL="240029" marR="1268730" indent="-171450">
              <a:lnSpc>
                <a:spcPts val="1810"/>
              </a:lnSpc>
              <a:spcBef>
                <a:spcPts val="425"/>
              </a:spcBef>
              <a:buChar char="•"/>
              <a:tabLst>
                <a:tab pos="240029" algn="l"/>
              </a:tabLst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masquer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maladie systémique:</a:t>
            </a:r>
            <a:endParaRPr sz="1800">
              <a:latin typeface="Arial"/>
              <a:cs typeface="Arial"/>
            </a:endParaRPr>
          </a:p>
          <a:p>
            <a:pPr marL="239395" indent="-170815">
              <a:lnSpc>
                <a:spcPct val="100000"/>
              </a:lnSpc>
              <a:spcBef>
                <a:spcPts val="70"/>
              </a:spcBef>
              <a:buChar char="•"/>
              <a:tabLst>
                <a:tab pos="239395" algn="l"/>
              </a:tabLst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retard</a:t>
            </a: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d’orientation</a:t>
            </a:r>
            <a:endParaRPr sz="1800">
              <a:latin typeface="Arial"/>
              <a:cs typeface="Arial"/>
            </a:endParaRPr>
          </a:p>
          <a:p>
            <a:pPr marL="239395" indent="-170815">
              <a:lnSpc>
                <a:spcPct val="100000"/>
              </a:lnSpc>
              <a:spcBef>
                <a:spcPts val="5"/>
              </a:spcBef>
              <a:buChar char="•"/>
              <a:tabLst>
                <a:tab pos="239395" algn="l"/>
              </a:tabLst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excès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confiance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18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34454" y="321513"/>
            <a:ext cx="5401310" cy="44386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750" spc="-430" b="1">
                <a:solidFill>
                  <a:srgbClr val="090909"/>
                </a:solidFill>
                <a:latin typeface="Arial"/>
                <a:cs typeface="Arial"/>
              </a:rPr>
              <a:t>Les</a:t>
            </a:r>
            <a:r>
              <a:rPr dirty="0" sz="2750" spc="-34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750" spc="-320" b="1">
                <a:solidFill>
                  <a:srgbClr val="090909"/>
                </a:solidFill>
                <a:latin typeface="Arial"/>
                <a:cs typeface="Arial"/>
              </a:rPr>
              <a:t>"Faux</a:t>
            </a:r>
            <a:r>
              <a:rPr dirty="0" sz="2750" spc="-28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750" spc="-355" b="1">
                <a:solidFill>
                  <a:srgbClr val="090909"/>
                </a:solidFill>
                <a:latin typeface="Arial"/>
                <a:cs typeface="Arial"/>
              </a:rPr>
              <a:t>Espoirs"</a:t>
            </a:r>
            <a:r>
              <a:rPr dirty="0" sz="2750" spc="-29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750" spc="-245" b="1">
                <a:solidFill>
                  <a:srgbClr val="090909"/>
                </a:solidFill>
                <a:latin typeface="Arial"/>
                <a:cs typeface="Arial"/>
              </a:rPr>
              <a:t>d'une</a:t>
            </a:r>
            <a:r>
              <a:rPr dirty="0" sz="2750" spc="-26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750" spc="-240" b="1">
                <a:solidFill>
                  <a:srgbClr val="090909"/>
                </a:solidFill>
                <a:latin typeface="Arial"/>
                <a:cs typeface="Arial"/>
              </a:rPr>
              <a:t>IA</a:t>
            </a:r>
            <a:r>
              <a:rPr dirty="0" sz="2750" spc="-32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750" spc="-300" b="1">
                <a:solidFill>
                  <a:srgbClr val="090909"/>
                </a:solidFill>
                <a:latin typeface="Arial"/>
                <a:cs typeface="Arial"/>
              </a:rPr>
              <a:t>Omnisciente</a:t>
            </a:r>
            <a:endParaRPr sz="2750">
              <a:latin typeface="Arial"/>
              <a:cs typeface="Arial"/>
            </a:endParaRPr>
          </a:p>
        </p:txBody>
      </p:sp>
      <p:pic>
        <p:nvPicPr>
          <p:cNvPr id="4" name="object 4" descr="Faux espoirs et vrais dangers à l'ère de l'IA : la téléexpertise  dermatologique sur le grill - France Assos Santé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4904" y="1253807"/>
            <a:ext cx="3602736" cy="354190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12589" y="1485391"/>
            <a:ext cx="3877945" cy="2807335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148590" marR="19050" indent="-136525">
              <a:lnSpc>
                <a:spcPct val="81500"/>
              </a:lnSpc>
              <a:spcBef>
                <a:spcPts val="480"/>
              </a:spcBef>
              <a:buClr>
                <a:srgbClr val="6183AC"/>
              </a:buClr>
              <a:buSzPct val="87096"/>
              <a:buFont typeface="Arial"/>
              <a:buChar char="•"/>
              <a:tabLst>
                <a:tab pos="149860" algn="l"/>
              </a:tabLst>
            </a:pPr>
            <a:r>
              <a:rPr dirty="0" sz="1550" spc="-100" b="1">
                <a:solidFill>
                  <a:srgbClr val="090909"/>
                </a:solidFill>
                <a:latin typeface="Arial"/>
                <a:cs typeface="Arial"/>
              </a:rPr>
              <a:t>Aide</a:t>
            </a:r>
            <a:r>
              <a:rPr dirty="0" sz="1550" spc="-6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90909"/>
                </a:solidFill>
                <a:latin typeface="Arial"/>
                <a:cs typeface="Arial"/>
              </a:rPr>
              <a:t>et</a:t>
            </a:r>
            <a:r>
              <a:rPr dirty="0" sz="1550" spc="-3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5" b="1">
                <a:solidFill>
                  <a:srgbClr val="090909"/>
                </a:solidFill>
                <a:latin typeface="Arial"/>
                <a:cs typeface="Arial"/>
              </a:rPr>
              <a:t>non</a:t>
            </a:r>
            <a:r>
              <a:rPr dirty="0" sz="1550" spc="-4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10" b="1">
                <a:solidFill>
                  <a:srgbClr val="090909"/>
                </a:solidFill>
                <a:latin typeface="Arial"/>
                <a:cs typeface="Arial"/>
              </a:rPr>
              <a:t>diagnostic</a:t>
            </a:r>
            <a:r>
              <a:rPr dirty="0" sz="1550" spc="-7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80" b="1">
                <a:solidFill>
                  <a:srgbClr val="090909"/>
                </a:solidFill>
                <a:latin typeface="Arial"/>
                <a:cs typeface="Arial"/>
              </a:rPr>
              <a:t>:</a:t>
            </a:r>
            <a:r>
              <a:rPr dirty="0" sz="1550" spc="-1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80">
                <a:solidFill>
                  <a:srgbClr val="090909"/>
                </a:solidFill>
                <a:latin typeface="Arial"/>
                <a:cs typeface="Arial"/>
              </a:rPr>
              <a:t>L'IA</a:t>
            </a:r>
            <a:r>
              <a:rPr dirty="0" sz="1550" spc="-40">
                <a:solidFill>
                  <a:srgbClr val="090909"/>
                </a:solidFill>
                <a:latin typeface="Arial"/>
                <a:cs typeface="Arial"/>
              </a:rPr>
              <a:t> reste</a:t>
            </a:r>
            <a:r>
              <a:rPr dirty="0" sz="1550" spc="-5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65">
                <a:solidFill>
                  <a:srgbClr val="090909"/>
                </a:solidFill>
                <a:latin typeface="Arial"/>
                <a:cs typeface="Arial"/>
              </a:rPr>
              <a:t>une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40">
                <a:solidFill>
                  <a:srgbClr val="090909"/>
                </a:solidFill>
                <a:latin typeface="Arial"/>
                <a:cs typeface="Arial"/>
              </a:rPr>
              <a:t>aide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50">
                <a:solidFill>
                  <a:srgbClr val="090909"/>
                </a:solidFill>
                <a:latin typeface="Arial"/>
                <a:cs typeface="Arial"/>
              </a:rPr>
              <a:t>à </a:t>
            </a:r>
            <a:r>
              <a:rPr dirty="0" sz="1550" spc="-50">
                <a:solidFill>
                  <a:srgbClr val="090909"/>
                </a:solidFill>
                <a:latin typeface="Arial"/>
                <a:cs typeface="Arial"/>
              </a:rPr>
              <a:t>	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la 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décision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90909"/>
                </a:solidFill>
                <a:latin typeface="Arial"/>
                <a:cs typeface="Arial"/>
              </a:rPr>
              <a:t>et</a:t>
            </a:r>
            <a:r>
              <a:rPr dirty="0" sz="1550" spc="-2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non</a:t>
            </a:r>
            <a:r>
              <a:rPr dirty="0" sz="1550" spc="-3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un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90909"/>
                </a:solidFill>
                <a:latin typeface="Arial"/>
                <a:cs typeface="Arial"/>
              </a:rPr>
              <a:t>outil</a:t>
            </a:r>
            <a:r>
              <a:rPr dirty="0" sz="1550" spc="-7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50">
                <a:solidFill>
                  <a:srgbClr val="090909"/>
                </a:solidFill>
                <a:latin typeface="Arial"/>
                <a:cs typeface="Arial"/>
              </a:rPr>
              <a:t>de</a:t>
            </a:r>
            <a:r>
              <a:rPr dirty="0" sz="1550" spc="-6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diagnostic 	autonome.</a:t>
            </a:r>
            <a:endParaRPr sz="15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75"/>
              </a:spcBef>
              <a:buClr>
                <a:srgbClr val="6183AC"/>
              </a:buClr>
              <a:buFont typeface="Arial"/>
              <a:buChar char="•"/>
            </a:pPr>
            <a:endParaRPr sz="1550">
              <a:latin typeface="Arial"/>
              <a:cs typeface="Arial"/>
            </a:endParaRPr>
          </a:p>
          <a:p>
            <a:pPr marL="149860" marR="5080" indent="-137795">
              <a:lnSpc>
                <a:spcPct val="82800"/>
              </a:lnSpc>
              <a:buClr>
                <a:srgbClr val="6183AC"/>
              </a:buClr>
              <a:buSzPct val="87096"/>
              <a:buFont typeface="Arial"/>
              <a:buChar char="•"/>
              <a:tabLst>
                <a:tab pos="149860" algn="l"/>
              </a:tabLst>
            </a:pPr>
            <a:r>
              <a:rPr dirty="0" sz="1550" spc="-140" b="1">
                <a:solidFill>
                  <a:srgbClr val="090909"/>
                </a:solidFill>
                <a:latin typeface="Arial"/>
                <a:cs typeface="Arial"/>
              </a:rPr>
              <a:t>Faux</a:t>
            </a:r>
            <a:r>
              <a:rPr dirty="0" sz="1550" spc="-7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85" b="1">
                <a:solidFill>
                  <a:srgbClr val="090909"/>
                </a:solidFill>
                <a:latin typeface="Arial"/>
                <a:cs typeface="Arial"/>
              </a:rPr>
              <a:t>positifs</a:t>
            </a:r>
            <a:r>
              <a:rPr dirty="0" sz="1550" spc="-5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35" b="1">
                <a:solidFill>
                  <a:srgbClr val="090909"/>
                </a:solidFill>
                <a:latin typeface="Arial"/>
                <a:cs typeface="Arial"/>
              </a:rPr>
              <a:t>massifs</a:t>
            </a:r>
            <a:r>
              <a:rPr dirty="0" sz="1550" spc="-5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85" b="1">
                <a:solidFill>
                  <a:srgbClr val="090909"/>
                </a:solidFill>
                <a:latin typeface="Arial"/>
                <a:cs typeface="Arial"/>
              </a:rPr>
              <a:t>:</a:t>
            </a:r>
            <a:r>
              <a:rPr dirty="0" sz="1550" spc="-4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30">
                <a:solidFill>
                  <a:srgbClr val="090909"/>
                </a:solidFill>
                <a:latin typeface="Arial"/>
                <a:cs typeface="Arial"/>
              </a:rPr>
              <a:t>Des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études</a:t>
            </a:r>
            <a:r>
              <a:rPr dirty="0" sz="1550" spc="-4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montrent </a:t>
            </a:r>
            <a:r>
              <a:rPr dirty="0" sz="1550" spc="-65">
                <a:solidFill>
                  <a:srgbClr val="090909"/>
                </a:solidFill>
                <a:latin typeface="Arial"/>
                <a:cs typeface="Arial"/>
              </a:rPr>
              <a:t>que</a:t>
            </a:r>
            <a:r>
              <a:rPr dirty="0" sz="1550" spc="-7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l'IA</a:t>
            </a:r>
            <a:r>
              <a:rPr dirty="0" sz="1550" spc="-5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75">
                <a:solidFill>
                  <a:srgbClr val="090909"/>
                </a:solidFill>
                <a:latin typeface="Arial"/>
                <a:cs typeface="Arial"/>
              </a:rPr>
              <a:t>signale</a:t>
            </a:r>
            <a:r>
              <a:rPr dirty="0" sz="1550" spc="-7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souvent</a:t>
            </a:r>
            <a:r>
              <a:rPr dirty="0" sz="1550" spc="-2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60">
                <a:solidFill>
                  <a:srgbClr val="090909"/>
                </a:solidFill>
                <a:latin typeface="Arial"/>
                <a:cs typeface="Arial"/>
              </a:rPr>
              <a:t>comme</a:t>
            </a:r>
            <a:r>
              <a:rPr dirty="0" sz="1550" spc="-7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malignes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45">
                <a:solidFill>
                  <a:srgbClr val="090909"/>
                </a:solidFill>
                <a:latin typeface="Arial"/>
                <a:cs typeface="Arial"/>
              </a:rPr>
              <a:t>des </a:t>
            </a:r>
            <a:r>
              <a:rPr dirty="0" sz="1550" spc="-70">
                <a:solidFill>
                  <a:srgbClr val="090909"/>
                </a:solidFill>
                <a:latin typeface="Arial"/>
                <a:cs typeface="Arial"/>
              </a:rPr>
              <a:t>lésions</a:t>
            </a:r>
            <a:r>
              <a:rPr dirty="0" sz="1550" spc="-3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75">
                <a:solidFill>
                  <a:srgbClr val="090909"/>
                </a:solidFill>
                <a:latin typeface="Arial"/>
                <a:cs typeface="Arial"/>
              </a:rPr>
              <a:t>jugées</a:t>
            </a:r>
            <a:r>
              <a:rPr dirty="0" sz="1550" spc="-10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60">
                <a:solidFill>
                  <a:srgbClr val="090909"/>
                </a:solidFill>
                <a:latin typeface="Arial"/>
                <a:cs typeface="Arial"/>
              </a:rPr>
              <a:t>bénignes</a:t>
            </a:r>
            <a:r>
              <a:rPr dirty="0" sz="1550" spc="-2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40">
                <a:solidFill>
                  <a:srgbClr val="090909"/>
                </a:solidFill>
                <a:latin typeface="Arial"/>
                <a:cs typeface="Arial"/>
              </a:rPr>
              <a:t>par</a:t>
            </a:r>
            <a:r>
              <a:rPr dirty="0" sz="1550" spc="-3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un</a:t>
            </a:r>
            <a:r>
              <a:rPr dirty="0" sz="1550" spc="-2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œil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humain, </a:t>
            </a:r>
            <a:r>
              <a:rPr dirty="0" sz="1550" spc="-40">
                <a:solidFill>
                  <a:srgbClr val="090909"/>
                </a:solidFill>
                <a:latin typeface="Arial"/>
                <a:cs typeface="Arial"/>
              </a:rPr>
              <a:t>générant</a:t>
            </a:r>
            <a:r>
              <a:rPr dirty="0" sz="1550" spc="-1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65">
                <a:solidFill>
                  <a:srgbClr val="090909"/>
                </a:solidFill>
                <a:latin typeface="Arial"/>
                <a:cs typeface="Arial"/>
              </a:rPr>
              <a:t>une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anxiété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inutile.</a:t>
            </a:r>
            <a:endParaRPr sz="15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  <a:buClr>
                <a:srgbClr val="6183AC"/>
              </a:buClr>
              <a:buFont typeface="Arial"/>
              <a:buChar char="•"/>
            </a:pPr>
            <a:endParaRPr sz="1550">
              <a:latin typeface="Arial"/>
              <a:cs typeface="Arial"/>
            </a:endParaRPr>
          </a:p>
          <a:p>
            <a:pPr marL="149860" marR="32384" indent="-137795">
              <a:lnSpc>
                <a:spcPct val="82800"/>
              </a:lnSpc>
              <a:buClr>
                <a:srgbClr val="6183AC"/>
              </a:buClr>
              <a:buSzPct val="87096"/>
              <a:buFont typeface="Arial"/>
              <a:buChar char="•"/>
              <a:tabLst>
                <a:tab pos="149860" algn="l"/>
              </a:tabLst>
            </a:pPr>
            <a:r>
              <a:rPr dirty="0" sz="1550" spc="-160" b="1">
                <a:solidFill>
                  <a:srgbClr val="090909"/>
                </a:solidFill>
                <a:latin typeface="Arial"/>
                <a:cs typeface="Arial"/>
              </a:rPr>
              <a:t>Fausse</a:t>
            </a:r>
            <a:r>
              <a:rPr dirty="0" sz="1550" spc="-8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95" b="1">
                <a:solidFill>
                  <a:srgbClr val="090909"/>
                </a:solidFill>
                <a:latin typeface="Arial"/>
                <a:cs typeface="Arial"/>
              </a:rPr>
              <a:t>sécurité</a:t>
            </a:r>
            <a:r>
              <a:rPr dirty="0" sz="1550" spc="-8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90909"/>
                </a:solidFill>
                <a:latin typeface="Arial"/>
                <a:cs typeface="Arial"/>
              </a:rPr>
              <a:t>:</a:t>
            </a:r>
            <a:r>
              <a:rPr dirty="0" sz="1550" spc="-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30">
                <a:solidFill>
                  <a:srgbClr val="090909"/>
                </a:solidFill>
                <a:latin typeface="Arial"/>
                <a:cs typeface="Arial"/>
              </a:rPr>
              <a:t>À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35">
                <a:solidFill>
                  <a:srgbClr val="090909"/>
                </a:solidFill>
                <a:latin typeface="Arial"/>
                <a:cs typeface="Arial"/>
              </a:rPr>
              <a:t>l'inverse, </a:t>
            </a:r>
            <a:r>
              <a:rPr dirty="0" sz="1550" spc="-65">
                <a:solidFill>
                  <a:srgbClr val="090909"/>
                </a:solidFill>
                <a:latin typeface="Arial"/>
                <a:cs typeface="Arial"/>
              </a:rPr>
              <a:t>une</a:t>
            </a:r>
            <a:r>
              <a:rPr dirty="0" sz="1550" spc="-7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mauvaise </a:t>
            </a:r>
            <a:r>
              <a:rPr dirty="0" sz="1550">
                <a:solidFill>
                  <a:srgbClr val="090909"/>
                </a:solidFill>
                <a:latin typeface="Arial"/>
                <a:cs typeface="Arial"/>
              </a:rPr>
              <a:t>interprétation </a:t>
            </a:r>
            <a:r>
              <a:rPr dirty="0" sz="1550" spc="-40">
                <a:solidFill>
                  <a:srgbClr val="090909"/>
                </a:solidFill>
                <a:latin typeface="Arial"/>
                <a:cs typeface="Arial"/>
              </a:rPr>
              <a:t>par</a:t>
            </a:r>
            <a:r>
              <a:rPr dirty="0" sz="1550" spc="-1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20">
                <a:solidFill>
                  <a:srgbClr val="090909"/>
                </a:solidFill>
                <a:latin typeface="Arial"/>
                <a:cs typeface="Arial"/>
              </a:rPr>
              <a:t>l'algorithme</a:t>
            </a:r>
            <a:r>
              <a:rPr dirty="0" sz="1550" spc="-3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90909"/>
                </a:solidFill>
                <a:latin typeface="Arial"/>
                <a:cs typeface="Arial"/>
              </a:rPr>
              <a:t>peut</a:t>
            </a:r>
            <a:r>
              <a:rPr dirty="0" sz="1550" spc="-6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retarder </a:t>
            </a:r>
            <a:r>
              <a:rPr dirty="0" sz="1550" spc="-65">
                <a:solidFill>
                  <a:srgbClr val="090909"/>
                </a:solidFill>
                <a:latin typeface="Arial"/>
                <a:cs typeface="Arial"/>
              </a:rPr>
              <a:t>une</a:t>
            </a:r>
            <a:r>
              <a:rPr dirty="0" sz="1550" spc="-6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40">
                <a:solidFill>
                  <a:srgbClr val="090909"/>
                </a:solidFill>
                <a:latin typeface="Arial"/>
                <a:cs typeface="Arial"/>
              </a:rPr>
              <a:t>prise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60">
                <a:solidFill>
                  <a:srgbClr val="090909"/>
                </a:solidFill>
                <a:latin typeface="Arial"/>
                <a:cs typeface="Arial"/>
              </a:rPr>
              <a:t>en</a:t>
            </a:r>
            <a:r>
              <a:rPr dirty="0" sz="1550" spc="-10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70">
                <a:solidFill>
                  <a:srgbClr val="090909"/>
                </a:solidFill>
                <a:latin typeface="Arial"/>
                <a:cs typeface="Arial"/>
              </a:rPr>
              <a:t>charge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vitale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50">
                <a:solidFill>
                  <a:srgbClr val="090909"/>
                </a:solidFill>
                <a:latin typeface="Arial"/>
                <a:cs typeface="Arial"/>
              </a:rPr>
              <a:t>en</a:t>
            </a:r>
            <a:r>
              <a:rPr dirty="0" sz="1550" spc="-2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rassurant </a:t>
            </a:r>
            <a:r>
              <a:rPr dirty="0" sz="1550" spc="-55">
                <a:solidFill>
                  <a:srgbClr val="090909"/>
                </a:solidFill>
                <a:latin typeface="Arial"/>
                <a:cs typeface="Arial"/>
              </a:rPr>
              <a:t>faussement</a:t>
            </a:r>
            <a:r>
              <a:rPr dirty="0" sz="1550" spc="-10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90909"/>
                </a:solidFill>
                <a:latin typeface="Arial"/>
                <a:cs typeface="Arial"/>
              </a:rPr>
              <a:t>le</a:t>
            </a:r>
            <a:r>
              <a:rPr dirty="0" sz="1550" spc="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90909"/>
                </a:solidFill>
                <a:latin typeface="Arial"/>
                <a:cs typeface="Arial"/>
              </a:rPr>
              <a:t>patient.</a:t>
            </a:r>
            <a:endParaRPr sz="15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43725" y="25463"/>
            <a:ext cx="17272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Divulgation</a:t>
            </a:r>
            <a:r>
              <a:rPr dirty="0" spc="-45"/>
              <a:t> </a:t>
            </a:r>
            <a:r>
              <a:rPr dirty="0"/>
              <a:t>de</a:t>
            </a:r>
            <a:r>
              <a:rPr dirty="0" spc="-35"/>
              <a:t> </a:t>
            </a:r>
            <a:r>
              <a:rPr dirty="0"/>
              <a:t>conflits</a:t>
            </a:r>
            <a:r>
              <a:rPr dirty="0" spc="-75"/>
              <a:t> </a:t>
            </a:r>
            <a:r>
              <a:rPr dirty="0" spc="-10"/>
              <a:t>d’intérêts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310233"/>
            <a:ext cx="7500620" cy="2914015"/>
          </a:xfrm>
          <a:prstGeom prst="rect">
            <a:avLst/>
          </a:prstGeom>
        </p:spPr>
        <p:txBody>
          <a:bodyPr wrap="square" lIns="0" tIns="105410" rIns="0" bIns="0" rtlCol="0" vert="horz">
            <a:spAutoFit/>
          </a:bodyPr>
          <a:lstStyle/>
          <a:p>
            <a:pPr marL="479425" indent="-342900">
              <a:lnSpc>
                <a:spcPct val="100000"/>
              </a:lnSpc>
              <a:spcBef>
                <a:spcPts val="830"/>
              </a:spcBef>
              <a:buFont typeface="Arial"/>
              <a:buChar char="•"/>
              <a:tabLst>
                <a:tab pos="479425" algn="l"/>
              </a:tabLst>
            </a:pPr>
            <a:r>
              <a:rPr dirty="0" sz="1550" spc="-10" b="1">
                <a:solidFill>
                  <a:srgbClr val="0A1139"/>
                </a:solidFill>
                <a:latin typeface="Arial"/>
                <a:cs typeface="Arial"/>
              </a:rPr>
              <a:t>Conférencier/consultant:</a:t>
            </a:r>
            <a:endParaRPr sz="1550">
              <a:latin typeface="Arial"/>
              <a:cs typeface="Arial"/>
            </a:endParaRPr>
          </a:p>
          <a:p>
            <a:pPr marL="699135">
              <a:lnSpc>
                <a:spcPct val="100000"/>
              </a:lnSpc>
              <a:spcBef>
                <a:spcPts val="740"/>
              </a:spcBef>
            </a:pP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Mantra</a:t>
            </a:r>
            <a:r>
              <a:rPr dirty="0" sz="15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Pharma</a:t>
            </a:r>
            <a:r>
              <a:rPr dirty="0" sz="15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Inc,</a:t>
            </a:r>
            <a:r>
              <a:rPr dirty="0" sz="15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Orimed</a:t>
            </a:r>
            <a:r>
              <a:rPr dirty="0" sz="15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Pharma</a:t>
            </a:r>
            <a:r>
              <a:rPr dirty="0" sz="15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20">
                <a:solidFill>
                  <a:srgbClr val="0A1139"/>
                </a:solidFill>
                <a:latin typeface="Arial"/>
                <a:cs typeface="Arial"/>
              </a:rPr>
              <a:t>Inc.</a:t>
            </a:r>
            <a:endParaRPr sz="1550">
              <a:latin typeface="Arial"/>
              <a:cs typeface="Arial"/>
            </a:endParaRPr>
          </a:p>
          <a:p>
            <a:pPr marL="699135">
              <a:lnSpc>
                <a:spcPct val="100000"/>
              </a:lnSpc>
              <a:spcBef>
                <a:spcPts val="810"/>
              </a:spcBef>
            </a:pP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Médecins</a:t>
            </a:r>
            <a:r>
              <a:rPr dirty="0" sz="15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francophones</a:t>
            </a:r>
            <a:r>
              <a:rPr dirty="0" sz="15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du</a:t>
            </a:r>
            <a:r>
              <a:rPr dirty="0" sz="1550" spc="2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Canada</a:t>
            </a:r>
            <a:endParaRPr sz="1550">
              <a:latin typeface="Arial"/>
              <a:cs typeface="Arial"/>
            </a:endParaRPr>
          </a:p>
          <a:p>
            <a:pPr marL="699135">
              <a:lnSpc>
                <a:spcPct val="100000"/>
              </a:lnSpc>
              <a:spcBef>
                <a:spcPts val="740"/>
              </a:spcBef>
            </a:pP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Comités</a:t>
            </a:r>
            <a:r>
              <a:rPr dirty="0" sz="1550" spc="2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d’experts</a:t>
            </a:r>
            <a:r>
              <a:rPr dirty="0" sz="15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INESSS</a:t>
            </a:r>
            <a:endParaRPr sz="15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1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Propriété</a:t>
            </a:r>
            <a:r>
              <a:rPr dirty="0" sz="1550" spc="17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d’action</a:t>
            </a:r>
            <a:r>
              <a:rPr dirty="0" sz="1550" spc="1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550" spc="1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aucune</a:t>
            </a:r>
            <a:endParaRPr sz="15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4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Subventions</a:t>
            </a:r>
            <a:r>
              <a:rPr dirty="0" sz="1550" spc="7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550" spc="16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recherche</a:t>
            </a:r>
            <a:r>
              <a:rPr dirty="0" sz="1550" spc="20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5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aucune</a:t>
            </a:r>
            <a:endParaRPr sz="15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25"/>
              </a:spcBef>
            </a:pPr>
            <a:endParaRPr sz="1550">
              <a:latin typeface="Arial"/>
              <a:cs typeface="Arial"/>
            </a:endParaRPr>
          </a:p>
          <a:p>
            <a:pPr marL="12700">
              <a:lnSpc>
                <a:spcPts val="1795"/>
              </a:lnSpc>
              <a:spcBef>
                <a:spcPts val="5"/>
              </a:spcBef>
            </a:pP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J’ai</a:t>
            </a:r>
            <a:r>
              <a:rPr dirty="0" sz="15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reçu</a:t>
            </a:r>
            <a:r>
              <a:rPr dirty="0" sz="15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15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honoraires</a:t>
            </a:r>
            <a:r>
              <a:rPr dirty="0" sz="15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5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15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Fédération</a:t>
            </a:r>
            <a:r>
              <a:rPr dirty="0" sz="15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15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pharmaciens</a:t>
            </a:r>
            <a:r>
              <a:rPr dirty="0" sz="15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du</a:t>
            </a:r>
            <a:r>
              <a:rPr dirty="0" sz="15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Québec</a:t>
            </a:r>
            <a:r>
              <a:rPr dirty="0" sz="15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(FPQ)</a:t>
            </a:r>
            <a:r>
              <a:rPr dirty="0" sz="1550" spc="110">
                <a:solidFill>
                  <a:srgbClr val="0A1139"/>
                </a:solidFill>
                <a:latin typeface="Arial"/>
                <a:cs typeface="Arial"/>
              </a:rPr>
              <a:t>  </a:t>
            </a:r>
            <a:r>
              <a:rPr dirty="0" sz="1550" spc="-20">
                <a:solidFill>
                  <a:srgbClr val="0A1139"/>
                </a:solidFill>
                <a:latin typeface="Arial"/>
                <a:cs typeface="Arial"/>
              </a:rPr>
              <a:t>pour</a:t>
            </a:r>
            <a:endParaRPr sz="1550">
              <a:latin typeface="Arial"/>
              <a:cs typeface="Arial"/>
            </a:endParaRPr>
          </a:p>
          <a:p>
            <a:pPr marL="12700">
              <a:lnSpc>
                <a:spcPts val="1795"/>
              </a:lnSpc>
            </a:pP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cette</a:t>
            </a:r>
            <a:r>
              <a:rPr dirty="0" sz="15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conférence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Faux espoirs et vrais dangers à l'ère de l'IA : la téléexpertise  dermatologique sur le grill - France Assos Santé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8951" y="1253807"/>
            <a:ext cx="3758184" cy="35419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12589" y="1448434"/>
            <a:ext cx="4241165" cy="2846070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algn="just" marL="147320" marR="5080" indent="-135255">
              <a:lnSpc>
                <a:spcPct val="78700"/>
              </a:lnSpc>
              <a:spcBef>
                <a:spcPts val="430"/>
              </a:spcBef>
              <a:buClr>
                <a:srgbClr val="6183AC"/>
              </a:buClr>
              <a:buSzPct val="80769"/>
              <a:buFont typeface="Arial"/>
              <a:buChar char="•"/>
              <a:tabLst>
                <a:tab pos="149860" algn="l"/>
              </a:tabLst>
            </a:pPr>
            <a:r>
              <a:rPr dirty="0" sz="1300" spc="-130" b="1">
                <a:solidFill>
                  <a:srgbClr val="090909"/>
                </a:solidFill>
                <a:latin typeface="Arial"/>
                <a:cs typeface="Arial"/>
              </a:rPr>
              <a:t>Erreurs</a:t>
            </a:r>
            <a:r>
              <a:rPr dirty="0" sz="1300" spc="3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60" b="1">
                <a:solidFill>
                  <a:srgbClr val="090909"/>
                </a:solidFill>
                <a:latin typeface="Arial"/>
                <a:cs typeface="Arial"/>
              </a:rPr>
              <a:t>de</a:t>
            </a:r>
            <a:r>
              <a:rPr dirty="0" sz="1300" spc="7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20" b="1">
                <a:solidFill>
                  <a:srgbClr val="090909"/>
                </a:solidFill>
                <a:latin typeface="Arial"/>
                <a:cs typeface="Arial"/>
              </a:rPr>
              <a:t>diagnostic</a:t>
            </a:r>
            <a:r>
              <a:rPr dirty="0" sz="1300" spc="3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55" b="1">
                <a:solidFill>
                  <a:srgbClr val="090909"/>
                </a:solidFill>
                <a:latin typeface="Arial"/>
                <a:cs typeface="Arial"/>
              </a:rPr>
              <a:t>graves</a:t>
            </a:r>
            <a:r>
              <a:rPr dirty="0" sz="1300" spc="6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090909"/>
                </a:solidFill>
                <a:latin typeface="Arial"/>
                <a:cs typeface="Arial"/>
              </a:rPr>
              <a:t>:</a:t>
            </a:r>
            <a:r>
              <a:rPr dirty="0" sz="1300" spc="-7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14">
                <a:solidFill>
                  <a:srgbClr val="090909"/>
                </a:solidFill>
                <a:latin typeface="Arial"/>
                <a:cs typeface="Arial"/>
              </a:rPr>
              <a:t>Risque</a:t>
            </a:r>
            <a:r>
              <a:rPr dirty="0" sz="1300" spc="2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80">
                <a:solidFill>
                  <a:srgbClr val="090909"/>
                </a:solidFill>
                <a:latin typeface="Arial"/>
                <a:cs typeface="Arial"/>
              </a:rPr>
              <a:t>de</a:t>
            </a:r>
            <a:r>
              <a:rPr dirty="0" sz="1300" spc="1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"grossières</a:t>
            </a:r>
            <a:r>
              <a:rPr dirty="0" sz="1300" spc="9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erreurs"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	</a:t>
            </a:r>
            <a:r>
              <a:rPr dirty="0" sz="1300" spc="-90">
                <a:solidFill>
                  <a:srgbClr val="090909"/>
                </a:solidFill>
                <a:latin typeface="Arial"/>
                <a:cs typeface="Arial"/>
              </a:rPr>
              <a:t>sur</a:t>
            </a:r>
            <a:r>
              <a:rPr dirty="0" sz="1300" spc="-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20">
                <a:solidFill>
                  <a:srgbClr val="090909"/>
                </a:solidFill>
                <a:latin typeface="Arial"/>
                <a:cs typeface="Arial"/>
              </a:rPr>
              <a:t>des</a:t>
            </a:r>
            <a:r>
              <a:rPr dirty="0" sz="1300" spc="3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00">
                <a:solidFill>
                  <a:srgbClr val="090909"/>
                </a:solidFill>
                <a:latin typeface="Arial"/>
                <a:cs typeface="Arial"/>
              </a:rPr>
              <a:t>cancers</a:t>
            </a:r>
            <a:r>
              <a:rPr dirty="0" sz="1300" spc="1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75">
                <a:solidFill>
                  <a:srgbClr val="090909"/>
                </a:solidFill>
                <a:latin typeface="Arial"/>
                <a:cs typeface="Arial"/>
              </a:rPr>
              <a:t>cutanés</a:t>
            </a:r>
            <a:r>
              <a:rPr dirty="0" sz="1300" spc="-1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90">
                <a:solidFill>
                  <a:srgbClr val="090909"/>
                </a:solidFill>
                <a:latin typeface="Arial"/>
                <a:cs typeface="Arial"/>
              </a:rPr>
              <a:t>en</a:t>
            </a:r>
            <a:r>
              <a:rPr dirty="0" sz="1300" spc="4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75">
                <a:solidFill>
                  <a:srgbClr val="090909"/>
                </a:solidFill>
                <a:latin typeface="Arial"/>
                <a:cs typeface="Arial"/>
              </a:rPr>
              <a:t>raison</a:t>
            </a:r>
            <a:r>
              <a:rPr dirty="0" sz="1300" spc="6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75">
                <a:solidFill>
                  <a:srgbClr val="090909"/>
                </a:solidFill>
                <a:latin typeface="Arial"/>
                <a:cs typeface="Arial"/>
              </a:rPr>
              <a:t>d'images</a:t>
            </a:r>
            <a:r>
              <a:rPr dirty="0" sz="1300" spc="9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90">
                <a:solidFill>
                  <a:srgbClr val="090909"/>
                </a:solidFill>
                <a:latin typeface="Arial"/>
                <a:cs typeface="Arial"/>
              </a:rPr>
              <a:t>mal</a:t>
            </a:r>
            <a:r>
              <a:rPr dirty="0" sz="130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interprétées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	</a:t>
            </a:r>
            <a:r>
              <a:rPr dirty="0" sz="1300" spc="-35">
                <a:solidFill>
                  <a:srgbClr val="090909"/>
                </a:solidFill>
                <a:latin typeface="Arial"/>
                <a:cs typeface="Arial"/>
              </a:rPr>
              <a:t>ou</a:t>
            </a:r>
            <a:r>
              <a:rPr dirty="0" sz="1300" spc="-9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de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80">
                <a:solidFill>
                  <a:srgbClr val="090909"/>
                </a:solidFill>
                <a:latin typeface="Arial"/>
                <a:cs typeface="Arial"/>
              </a:rPr>
              <a:t>mauvaise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qualité.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30"/>
              </a:spcBef>
              <a:buClr>
                <a:srgbClr val="6183AC"/>
              </a:buClr>
              <a:buFont typeface="Arial"/>
              <a:buChar char="•"/>
            </a:pPr>
            <a:endParaRPr sz="1300">
              <a:latin typeface="Arial"/>
              <a:cs typeface="Arial"/>
            </a:endParaRPr>
          </a:p>
          <a:p>
            <a:pPr marL="147320" marR="109220" indent="-135255">
              <a:lnSpc>
                <a:spcPct val="80200"/>
              </a:lnSpc>
              <a:buClr>
                <a:srgbClr val="6183AC"/>
              </a:buClr>
              <a:buSzPct val="80769"/>
              <a:buFont typeface="Arial"/>
              <a:buChar char="•"/>
              <a:tabLst>
                <a:tab pos="149860" algn="l"/>
              </a:tabLst>
            </a:pPr>
            <a:r>
              <a:rPr dirty="0" sz="1300" spc="-140" b="1">
                <a:solidFill>
                  <a:srgbClr val="090909"/>
                </a:solidFill>
                <a:latin typeface="Arial"/>
                <a:cs typeface="Arial"/>
              </a:rPr>
              <a:t>Absence</a:t>
            </a:r>
            <a:r>
              <a:rPr dirty="0" sz="1300" spc="-7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85" b="1">
                <a:solidFill>
                  <a:srgbClr val="090909"/>
                </a:solidFill>
                <a:latin typeface="Arial"/>
                <a:cs typeface="Arial"/>
              </a:rPr>
              <a:t>de</a:t>
            </a:r>
            <a:r>
              <a:rPr dirty="0" sz="1300" spc="-7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14" b="1">
                <a:solidFill>
                  <a:srgbClr val="090909"/>
                </a:solidFill>
                <a:latin typeface="Arial"/>
                <a:cs typeface="Arial"/>
              </a:rPr>
              <a:t>parcours</a:t>
            </a:r>
            <a:r>
              <a:rPr dirty="0" sz="1300" spc="-7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85" b="1">
                <a:solidFill>
                  <a:srgbClr val="090909"/>
                </a:solidFill>
                <a:latin typeface="Arial"/>
                <a:cs typeface="Arial"/>
              </a:rPr>
              <a:t>de</a:t>
            </a:r>
            <a:r>
              <a:rPr dirty="0" sz="1300" spc="-7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45" b="1">
                <a:solidFill>
                  <a:srgbClr val="090909"/>
                </a:solidFill>
                <a:latin typeface="Arial"/>
                <a:cs typeface="Arial"/>
              </a:rPr>
              <a:t>soins</a:t>
            </a:r>
            <a:r>
              <a:rPr dirty="0" sz="1300" spc="-7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090909"/>
                </a:solidFill>
                <a:latin typeface="Arial"/>
                <a:cs typeface="Arial"/>
              </a:rPr>
              <a:t>:</a:t>
            </a:r>
            <a:r>
              <a:rPr dirty="0" sz="1300" spc="2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55">
                <a:solidFill>
                  <a:srgbClr val="090909"/>
                </a:solidFill>
                <a:latin typeface="Arial"/>
                <a:cs typeface="Arial"/>
              </a:rPr>
              <a:t>Ces</a:t>
            </a:r>
            <a:r>
              <a:rPr dirty="0" sz="1300" spc="-7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outils</a:t>
            </a:r>
            <a:r>
              <a:rPr dirty="0" sz="1300" spc="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proposent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des 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	</a:t>
            </a:r>
            <a:r>
              <a:rPr dirty="0" sz="1300" spc="-70">
                <a:solidFill>
                  <a:srgbClr val="090909"/>
                </a:solidFill>
                <a:latin typeface="Arial"/>
                <a:cs typeface="Arial"/>
              </a:rPr>
              <a:t>diagnostics</a:t>
            </a:r>
            <a:r>
              <a:rPr dirty="0" sz="1300" spc="-4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05">
                <a:solidFill>
                  <a:srgbClr val="090909"/>
                </a:solidFill>
                <a:latin typeface="Arial"/>
                <a:cs typeface="Arial"/>
              </a:rPr>
              <a:t>sans</a:t>
            </a:r>
            <a:r>
              <a:rPr dirty="0" sz="1300" spc="-3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garantir</a:t>
            </a:r>
            <a:r>
              <a:rPr dirty="0" sz="1300" spc="-6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55">
                <a:solidFill>
                  <a:srgbClr val="090909"/>
                </a:solidFill>
                <a:latin typeface="Arial"/>
                <a:cs typeface="Arial"/>
              </a:rPr>
              <a:t>de</a:t>
            </a:r>
            <a:r>
              <a:rPr dirty="0" sz="1300" spc="-3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rendez-</a:t>
            </a:r>
            <a:r>
              <a:rPr dirty="0" sz="1300" spc="-80">
                <a:solidFill>
                  <a:srgbClr val="090909"/>
                </a:solidFill>
                <a:latin typeface="Arial"/>
                <a:cs typeface="Arial"/>
              </a:rPr>
              <a:t>vous</a:t>
            </a:r>
            <a:r>
              <a:rPr dirty="0" sz="1300" spc="4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urgent</a:t>
            </a:r>
            <a:r>
              <a:rPr dirty="0" sz="1300" spc="4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ni 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	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d'accompagnement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médical</a:t>
            </a:r>
            <a:r>
              <a:rPr dirty="0" sz="1300" spc="2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ou</a:t>
            </a:r>
            <a:r>
              <a:rPr dirty="0" sz="130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85">
                <a:solidFill>
                  <a:srgbClr val="090909"/>
                </a:solidFill>
                <a:latin typeface="Arial"/>
                <a:cs typeface="Arial"/>
              </a:rPr>
              <a:t>des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80">
                <a:solidFill>
                  <a:srgbClr val="090909"/>
                </a:solidFill>
                <a:latin typeface="Arial"/>
                <a:cs typeface="Arial"/>
              </a:rPr>
              <a:t>soins</a:t>
            </a:r>
            <a:r>
              <a:rPr dirty="0" sz="1300" spc="3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pharmaceutiques 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	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approprié.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6183AC"/>
              </a:buClr>
              <a:buFont typeface="Arial"/>
              <a:buChar char="•"/>
            </a:pPr>
            <a:endParaRPr sz="1300">
              <a:latin typeface="Arial"/>
              <a:cs typeface="Arial"/>
            </a:endParaRPr>
          </a:p>
          <a:p>
            <a:pPr marL="147955" indent="-135255">
              <a:lnSpc>
                <a:spcPts val="1395"/>
              </a:lnSpc>
              <a:buClr>
                <a:srgbClr val="6183AC"/>
              </a:buClr>
              <a:buSzPct val="80769"/>
              <a:buFont typeface="Arial"/>
              <a:buChar char="•"/>
              <a:tabLst>
                <a:tab pos="147955" algn="l"/>
              </a:tabLst>
            </a:pPr>
            <a:r>
              <a:rPr dirty="0" sz="1300" spc="-120" b="1">
                <a:solidFill>
                  <a:srgbClr val="090909"/>
                </a:solidFill>
                <a:latin typeface="Arial"/>
                <a:cs typeface="Arial"/>
              </a:rPr>
              <a:t>Enjeux</a:t>
            </a:r>
            <a:r>
              <a:rPr dirty="0" sz="1300" spc="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95" b="1">
                <a:solidFill>
                  <a:srgbClr val="090909"/>
                </a:solidFill>
                <a:latin typeface="Arial"/>
                <a:cs typeface="Arial"/>
              </a:rPr>
              <a:t>éthiques</a:t>
            </a:r>
            <a:r>
              <a:rPr dirty="0" sz="1300" spc="-6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40" b="1">
                <a:solidFill>
                  <a:srgbClr val="090909"/>
                </a:solidFill>
                <a:latin typeface="Arial"/>
                <a:cs typeface="Arial"/>
              </a:rPr>
              <a:t>et</a:t>
            </a:r>
            <a:r>
              <a:rPr dirty="0" sz="1300" spc="-6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95" b="1">
                <a:solidFill>
                  <a:srgbClr val="090909"/>
                </a:solidFill>
                <a:latin typeface="Arial"/>
                <a:cs typeface="Arial"/>
              </a:rPr>
              <a:t>sécurité</a:t>
            </a:r>
            <a:r>
              <a:rPr dirty="0" sz="1300" spc="-6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90" b="1">
                <a:solidFill>
                  <a:srgbClr val="090909"/>
                </a:solidFill>
                <a:latin typeface="Arial"/>
                <a:cs typeface="Arial"/>
              </a:rPr>
              <a:t>:</a:t>
            </a:r>
            <a:r>
              <a:rPr dirty="0" sz="1300" spc="2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L'émergence</a:t>
            </a:r>
            <a:endParaRPr sz="1300">
              <a:latin typeface="Arial"/>
              <a:cs typeface="Arial"/>
            </a:endParaRPr>
          </a:p>
          <a:p>
            <a:pPr marL="149860" marR="40005">
              <a:lnSpc>
                <a:spcPts val="1300"/>
              </a:lnSpc>
              <a:spcBef>
                <a:spcPts val="95"/>
              </a:spcBef>
            </a:pPr>
            <a:r>
              <a:rPr dirty="0" sz="1300" spc="-55">
                <a:solidFill>
                  <a:srgbClr val="090909"/>
                </a:solidFill>
                <a:latin typeface="Arial"/>
                <a:cs typeface="Arial"/>
              </a:rPr>
              <a:t>de</a:t>
            </a:r>
            <a:r>
              <a:rPr dirty="0" sz="1300" spc="-7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90" i="1">
                <a:solidFill>
                  <a:srgbClr val="090909"/>
                </a:solidFill>
                <a:latin typeface="Arial"/>
                <a:cs typeface="Arial"/>
              </a:rPr>
              <a:t>deepfakes</a:t>
            </a:r>
            <a:r>
              <a:rPr dirty="0" sz="1300" spc="-10" i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70">
                <a:solidFill>
                  <a:srgbClr val="090909"/>
                </a:solidFill>
                <a:latin typeface="Arial"/>
                <a:cs typeface="Arial"/>
              </a:rPr>
              <a:t>médicaux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090909"/>
                </a:solidFill>
                <a:latin typeface="Arial"/>
                <a:cs typeface="Arial"/>
              </a:rPr>
              <a:t>et</a:t>
            </a:r>
            <a:r>
              <a:rPr dirty="0" sz="130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85">
                <a:solidFill>
                  <a:srgbClr val="090909"/>
                </a:solidFill>
                <a:latin typeface="Arial"/>
                <a:cs typeface="Arial"/>
              </a:rPr>
              <a:t>les</a:t>
            </a:r>
            <a:r>
              <a:rPr dirty="0" sz="1300" spc="2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75">
                <a:solidFill>
                  <a:srgbClr val="090909"/>
                </a:solidFill>
                <a:latin typeface="Arial"/>
                <a:cs typeface="Arial"/>
              </a:rPr>
              <a:t>risques</a:t>
            </a:r>
            <a:r>
              <a:rPr dirty="0" sz="1300" spc="2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liés </a:t>
            </a:r>
            <a:r>
              <a:rPr dirty="0" sz="1300" spc="-114">
                <a:solidFill>
                  <a:srgbClr val="090909"/>
                </a:solidFill>
                <a:latin typeface="Arial"/>
                <a:cs typeface="Arial"/>
              </a:rPr>
              <a:t>à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la</a:t>
            </a:r>
            <a:r>
              <a:rPr dirty="0" sz="1300" spc="-3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090909"/>
                </a:solidFill>
                <a:latin typeface="Arial"/>
                <a:cs typeface="Arial"/>
              </a:rPr>
              <a:t>protection</a:t>
            </a:r>
            <a:r>
              <a:rPr dirty="0" sz="1300" spc="-1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35">
                <a:solidFill>
                  <a:srgbClr val="090909"/>
                </a:solidFill>
                <a:latin typeface="Arial"/>
                <a:cs typeface="Arial"/>
              </a:rPr>
              <a:t>des </a:t>
            </a:r>
            <a:r>
              <a:rPr dirty="0" sz="1300" spc="-75">
                <a:solidFill>
                  <a:srgbClr val="090909"/>
                </a:solidFill>
                <a:latin typeface="Arial"/>
                <a:cs typeface="Arial"/>
              </a:rPr>
              <a:t>données</a:t>
            </a:r>
            <a:r>
              <a:rPr dirty="0" sz="1300" spc="2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60">
                <a:solidFill>
                  <a:srgbClr val="090909"/>
                </a:solidFill>
                <a:latin typeface="Arial"/>
                <a:cs typeface="Arial"/>
              </a:rPr>
              <a:t>personnelles</a:t>
            </a:r>
            <a:r>
              <a:rPr dirty="0" sz="130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inquiètent</a:t>
            </a:r>
            <a:r>
              <a:rPr dirty="0" sz="1300" spc="2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85">
                <a:solidFill>
                  <a:srgbClr val="090909"/>
                </a:solidFill>
                <a:latin typeface="Arial"/>
                <a:cs typeface="Arial"/>
              </a:rPr>
              <a:t>les</a:t>
            </a:r>
            <a:r>
              <a:rPr dirty="0" sz="1300" spc="-5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professionnels.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300">
              <a:latin typeface="Arial"/>
              <a:cs typeface="Arial"/>
            </a:endParaRPr>
          </a:p>
          <a:p>
            <a:pPr marL="147320" marR="152400" indent="-135255">
              <a:lnSpc>
                <a:spcPct val="80900"/>
              </a:lnSpc>
              <a:buClr>
                <a:srgbClr val="6183AC"/>
              </a:buClr>
              <a:buSzPct val="80769"/>
              <a:buFont typeface="Arial"/>
              <a:buChar char="•"/>
              <a:tabLst>
                <a:tab pos="149860" algn="l"/>
              </a:tabLst>
            </a:pPr>
            <a:r>
              <a:rPr dirty="0" sz="1300" spc="-110" b="1">
                <a:solidFill>
                  <a:srgbClr val="090909"/>
                </a:solidFill>
                <a:latin typeface="Arial"/>
                <a:cs typeface="Arial"/>
              </a:rPr>
              <a:t>Déshumanisation</a:t>
            </a:r>
            <a:r>
              <a:rPr dirty="0" sz="1300" spc="-3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90" b="1">
                <a:solidFill>
                  <a:srgbClr val="090909"/>
                </a:solidFill>
                <a:latin typeface="Arial"/>
                <a:cs typeface="Arial"/>
              </a:rPr>
              <a:t>:</a:t>
            </a:r>
            <a:r>
              <a:rPr dirty="0" sz="1300" spc="1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40">
                <a:solidFill>
                  <a:srgbClr val="090909"/>
                </a:solidFill>
                <a:latin typeface="Arial"/>
                <a:cs typeface="Arial"/>
              </a:rPr>
              <a:t>La</a:t>
            </a:r>
            <a:r>
              <a:rPr dirty="0" sz="1300" spc="-9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35">
                <a:solidFill>
                  <a:srgbClr val="090909"/>
                </a:solidFill>
                <a:latin typeface="Arial"/>
                <a:cs typeface="Arial"/>
              </a:rPr>
              <a:t>crainte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35">
                <a:solidFill>
                  <a:srgbClr val="090909"/>
                </a:solidFill>
                <a:latin typeface="Arial"/>
                <a:cs typeface="Arial"/>
              </a:rPr>
              <a:t>d'une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rupture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 de 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la</a:t>
            </a:r>
            <a:r>
              <a:rPr dirty="0" sz="1300" spc="-1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relation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	</a:t>
            </a:r>
            <a:r>
              <a:rPr dirty="0" sz="1300" spc="-55">
                <a:solidFill>
                  <a:srgbClr val="090909"/>
                </a:solidFill>
                <a:latin typeface="Arial"/>
                <a:cs typeface="Arial"/>
              </a:rPr>
              <a:t>professionnel</a:t>
            </a:r>
            <a:r>
              <a:rPr dirty="0" sz="1300" spc="-6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de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090909"/>
                </a:solidFill>
                <a:latin typeface="Arial"/>
                <a:cs typeface="Arial"/>
              </a:rPr>
              <a:t>la</a:t>
            </a:r>
            <a:r>
              <a:rPr dirty="0" sz="1300" spc="-2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55">
                <a:solidFill>
                  <a:srgbClr val="090909"/>
                </a:solidFill>
                <a:latin typeface="Arial"/>
                <a:cs typeface="Arial"/>
              </a:rPr>
              <a:t>santé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50">
                <a:solidFill>
                  <a:srgbClr val="090909"/>
                </a:solidFill>
                <a:latin typeface="Arial"/>
                <a:cs typeface="Arial"/>
              </a:rPr>
              <a:t>-</a:t>
            </a:r>
            <a:r>
              <a:rPr dirty="0" sz="1300" spc="-20">
                <a:solidFill>
                  <a:srgbClr val="090909"/>
                </a:solidFill>
                <a:latin typeface="Arial"/>
                <a:cs typeface="Arial"/>
              </a:rPr>
              <a:t>patient</a:t>
            </a:r>
            <a:r>
              <a:rPr dirty="0" sz="1300" spc="-4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090909"/>
                </a:solidFill>
                <a:latin typeface="Arial"/>
                <a:cs typeface="Arial"/>
              </a:rPr>
              <a:t>et</a:t>
            </a:r>
            <a:r>
              <a:rPr dirty="0" sz="1300" spc="2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d'une</a:t>
            </a:r>
            <a:r>
              <a:rPr dirty="0" sz="1300" spc="-4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automatisation </a:t>
            </a:r>
            <a:r>
              <a:rPr dirty="0" sz="1300" spc="-25">
                <a:solidFill>
                  <a:srgbClr val="090909"/>
                </a:solidFill>
                <a:latin typeface="Arial"/>
                <a:cs typeface="Arial"/>
              </a:rPr>
              <a:t>	</a:t>
            </a:r>
            <a:r>
              <a:rPr dirty="0" sz="1300" spc="-95">
                <a:solidFill>
                  <a:srgbClr val="090909"/>
                </a:solidFill>
                <a:latin typeface="Arial"/>
                <a:cs typeface="Arial"/>
              </a:rPr>
              <a:t>excessive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 de</a:t>
            </a:r>
            <a:r>
              <a:rPr dirty="0" sz="1300" spc="-40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090909"/>
                </a:solidFill>
                <a:latin typeface="Arial"/>
                <a:cs typeface="Arial"/>
              </a:rPr>
              <a:t>l'acte</a:t>
            </a:r>
            <a:r>
              <a:rPr dirty="0" sz="1300" spc="-45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090909"/>
                </a:solidFill>
                <a:latin typeface="Arial"/>
                <a:cs typeface="Arial"/>
              </a:rPr>
              <a:t>médical.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43725" y="25463"/>
            <a:ext cx="17272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1050">
              <a:latin typeface="Arial"/>
              <a:cs typeface="Arial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34454" y="364057"/>
            <a:ext cx="4965065" cy="41084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500" spc="-390" b="1">
                <a:solidFill>
                  <a:srgbClr val="090909"/>
                </a:solidFill>
                <a:latin typeface="Arial"/>
                <a:cs typeface="Arial"/>
              </a:rPr>
              <a:t>Les</a:t>
            </a:r>
            <a:r>
              <a:rPr dirty="0" sz="2500" spc="-24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500" spc="-275" b="1">
                <a:solidFill>
                  <a:srgbClr val="090909"/>
                </a:solidFill>
                <a:latin typeface="Arial"/>
                <a:cs typeface="Arial"/>
              </a:rPr>
              <a:t>"Faux</a:t>
            </a:r>
            <a:r>
              <a:rPr dirty="0" sz="2500" spc="-33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500" spc="-300" b="1">
                <a:solidFill>
                  <a:srgbClr val="090909"/>
                </a:solidFill>
                <a:latin typeface="Arial"/>
                <a:cs typeface="Arial"/>
              </a:rPr>
              <a:t>Espoirs"</a:t>
            </a:r>
            <a:r>
              <a:rPr dirty="0" sz="2500" spc="-275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500" spc="-215" b="1">
                <a:solidFill>
                  <a:srgbClr val="090909"/>
                </a:solidFill>
                <a:latin typeface="Arial"/>
                <a:cs typeface="Arial"/>
              </a:rPr>
              <a:t>d'une</a:t>
            </a:r>
            <a:r>
              <a:rPr dirty="0" sz="2500" spc="-29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500" spc="-204" b="1">
                <a:solidFill>
                  <a:srgbClr val="090909"/>
                </a:solidFill>
                <a:latin typeface="Arial"/>
                <a:cs typeface="Arial"/>
              </a:rPr>
              <a:t>IA</a:t>
            </a:r>
            <a:r>
              <a:rPr dirty="0" sz="2500" spc="-260" b="1">
                <a:solidFill>
                  <a:srgbClr val="090909"/>
                </a:solidFill>
                <a:latin typeface="Arial"/>
                <a:cs typeface="Arial"/>
              </a:rPr>
              <a:t> </a:t>
            </a:r>
            <a:r>
              <a:rPr dirty="0" sz="2500" spc="-270" b="1">
                <a:solidFill>
                  <a:srgbClr val="090909"/>
                </a:solidFill>
                <a:latin typeface="Arial"/>
                <a:cs typeface="Arial"/>
              </a:rPr>
              <a:t>Omnisciente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65479" y="482612"/>
            <a:ext cx="6655434" cy="4883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0" spc="-80">
                <a:solidFill>
                  <a:srgbClr val="31363A"/>
                </a:solidFill>
              </a:rPr>
              <a:t>Quelques</a:t>
            </a:r>
            <a:r>
              <a:rPr dirty="0" sz="3000" spc="-165">
                <a:solidFill>
                  <a:srgbClr val="31363A"/>
                </a:solidFill>
              </a:rPr>
              <a:t> </a:t>
            </a:r>
            <a:r>
              <a:rPr dirty="0" sz="3000" spc="-80">
                <a:solidFill>
                  <a:srgbClr val="31363A"/>
                </a:solidFill>
              </a:rPr>
              <a:t>laboratoires</a:t>
            </a:r>
            <a:r>
              <a:rPr dirty="0" sz="3000" spc="-165">
                <a:solidFill>
                  <a:srgbClr val="31363A"/>
                </a:solidFill>
              </a:rPr>
              <a:t> </a:t>
            </a:r>
            <a:r>
              <a:rPr dirty="0" sz="3000">
                <a:solidFill>
                  <a:srgbClr val="31363A"/>
                </a:solidFill>
              </a:rPr>
              <a:t>et</a:t>
            </a:r>
            <a:r>
              <a:rPr dirty="0" sz="3000" spc="-140">
                <a:solidFill>
                  <a:srgbClr val="31363A"/>
                </a:solidFill>
              </a:rPr>
              <a:t> </a:t>
            </a:r>
            <a:r>
              <a:rPr dirty="0" sz="3000" spc="-70">
                <a:solidFill>
                  <a:srgbClr val="31363A"/>
                </a:solidFill>
              </a:rPr>
              <a:t>tests</a:t>
            </a:r>
            <a:r>
              <a:rPr dirty="0" sz="3000" spc="-165">
                <a:solidFill>
                  <a:srgbClr val="31363A"/>
                </a:solidFill>
              </a:rPr>
              <a:t> </a:t>
            </a:r>
            <a:r>
              <a:rPr dirty="0" sz="3000">
                <a:solidFill>
                  <a:srgbClr val="31363A"/>
                </a:solidFill>
              </a:rPr>
              <a:t>à</a:t>
            </a:r>
            <a:r>
              <a:rPr dirty="0" sz="3000" spc="-114">
                <a:solidFill>
                  <a:srgbClr val="31363A"/>
                </a:solidFill>
              </a:rPr>
              <a:t> </a:t>
            </a:r>
            <a:r>
              <a:rPr dirty="0" sz="3000" spc="-45">
                <a:solidFill>
                  <a:srgbClr val="31363A"/>
                </a:solidFill>
              </a:rPr>
              <a:t>consulter</a:t>
            </a:r>
            <a:endParaRPr sz="3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8401" y="991356"/>
          <a:ext cx="6762115" cy="4039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8960"/>
                <a:gridCol w="4832985"/>
              </a:tblGrid>
              <a:tr h="242570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Laboratoires</a:t>
                      </a:r>
                      <a:r>
                        <a:rPr dirty="0" sz="1050" spc="1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050" spc="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tests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6183AC"/>
                      </a:solidFill>
                      <a:prstDash val="solid"/>
                    </a:lnL>
                    <a:lnT w="12700">
                      <a:solidFill>
                        <a:srgbClr val="6183AC"/>
                      </a:solidFill>
                      <a:prstDash val="solid"/>
                    </a:lnT>
                    <a:solidFill>
                      <a:srgbClr val="6183A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0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Exemples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1275">
                    <a:lnR w="12700">
                      <a:solidFill>
                        <a:srgbClr val="6183AC"/>
                      </a:solidFill>
                      <a:prstDash val="solid"/>
                    </a:lnR>
                    <a:lnT w="12700">
                      <a:solidFill>
                        <a:srgbClr val="6183AC"/>
                      </a:solidFill>
                      <a:prstDash val="solid"/>
                    </a:lnT>
                    <a:solidFill>
                      <a:srgbClr val="6183AC"/>
                    </a:solidFill>
                  </a:tcPr>
                </a:tc>
              </a:tr>
              <a:tr h="90106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50" spc="-10">
                          <a:latin typeface="Arial"/>
                          <a:cs typeface="Arial"/>
                        </a:rPr>
                        <a:t>Microbiologie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6183AC"/>
                      </a:solidFill>
                      <a:prstDash val="solid"/>
                    </a:lnL>
                    <a:lnB w="12700">
                      <a:solidFill>
                        <a:srgbClr val="6183AC"/>
                      </a:solidFill>
                      <a:prstDash val="soli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marL="374015" indent="-285750">
                        <a:lnSpc>
                          <a:spcPct val="100000"/>
                        </a:lnSpc>
                        <a:spcBef>
                          <a:spcPts val="280"/>
                        </a:spcBef>
                        <a:buChar char="•"/>
                        <a:tabLst>
                          <a:tab pos="374015" algn="l"/>
                        </a:tabLst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Culture</a:t>
                      </a:r>
                      <a:r>
                        <a:rPr dirty="0" sz="1050" spc="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bactérienne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374015" indent="-285750">
                        <a:lnSpc>
                          <a:spcPct val="100000"/>
                        </a:lnSpc>
                        <a:spcBef>
                          <a:spcPts val="35"/>
                        </a:spcBef>
                        <a:buChar char="•"/>
                        <a:tabLst>
                          <a:tab pos="374015" algn="l"/>
                        </a:tabLst>
                      </a:pPr>
                      <a:r>
                        <a:rPr dirty="0" sz="1050" spc="-10">
                          <a:latin typeface="Arial"/>
                          <a:cs typeface="Arial"/>
                        </a:rPr>
                        <a:t>Antibiogramme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374015" marR="621030" indent="-286385">
                        <a:lnSpc>
                          <a:spcPct val="103099"/>
                        </a:lnSpc>
                        <a:spcBef>
                          <a:spcPts val="75"/>
                        </a:spcBef>
                        <a:buChar char="•"/>
                        <a:tabLst>
                          <a:tab pos="374015" algn="l"/>
                        </a:tabLst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P.C.R.</a:t>
                      </a:r>
                      <a:r>
                        <a:rPr dirty="0" sz="1050" spc="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(«</a:t>
                      </a:r>
                      <a:r>
                        <a:rPr dirty="0" sz="1050" spc="10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Polymerase</a:t>
                      </a:r>
                      <a:r>
                        <a:rPr dirty="0" sz="1050" spc="1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chain</a:t>
                      </a:r>
                      <a:r>
                        <a:rPr dirty="0" sz="1050" spc="1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reaction</a:t>
                      </a:r>
                      <a:r>
                        <a:rPr dirty="0" sz="1050" spc="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»)</a:t>
                      </a:r>
                      <a:r>
                        <a:rPr dirty="0" sz="1050" spc="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1050" spc="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(v.g.:</a:t>
                      </a:r>
                      <a:r>
                        <a:rPr dirty="0" sz="1050" spc="110">
                          <a:latin typeface="Arial"/>
                          <a:cs typeface="Arial"/>
                        </a:rPr>
                        <a:t> 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ITSS:</a:t>
                      </a:r>
                      <a:r>
                        <a:rPr dirty="0" sz="1050" spc="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Syphilis,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gonorrhée,</a:t>
                      </a:r>
                      <a:r>
                        <a:rPr dirty="0" sz="1050" spc="1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chlamydia,</a:t>
                      </a:r>
                      <a:r>
                        <a:rPr dirty="0" sz="1050" spc="1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herpès</a:t>
                      </a:r>
                      <a:r>
                        <a:rPr dirty="0" sz="1050" spc="1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zoster,</a:t>
                      </a:r>
                      <a:r>
                        <a:rPr dirty="0" sz="1050" spc="1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herpès</a:t>
                      </a:r>
                      <a:r>
                        <a:rPr dirty="0" sz="1050" spc="1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simplex)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374015" indent="-285750">
                        <a:lnSpc>
                          <a:spcPct val="100000"/>
                        </a:lnSpc>
                        <a:spcBef>
                          <a:spcPts val="40"/>
                        </a:spcBef>
                        <a:buChar char="•"/>
                        <a:tabLst>
                          <a:tab pos="374015" algn="l"/>
                        </a:tabLst>
                      </a:pPr>
                      <a:r>
                        <a:rPr dirty="0" sz="1050" spc="10">
                          <a:latin typeface="Arial"/>
                          <a:cs typeface="Arial"/>
                        </a:rPr>
                        <a:t>Prélèvements</a:t>
                      </a:r>
                      <a:r>
                        <a:rPr dirty="0" sz="1050" spc="4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10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1050" spc="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10">
                          <a:latin typeface="Arial"/>
                          <a:cs typeface="Arial"/>
                        </a:rPr>
                        <a:t>dermatophytes,</a:t>
                      </a:r>
                      <a:r>
                        <a:rPr dirty="0" sz="1050" spc="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levures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35560">
                    <a:lnR w="12700">
                      <a:solidFill>
                        <a:srgbClr val="6183AC"/>
                      </a:solidFill>
                      <a:prstDash val="solid"/>
                    </a:lnR>
                    <a:lnB w="12700">
                      <a:solidFill>
                        <a:srgbClr val="6183AC"/>
                      </a:solidFill>
                      <a:prstDash val="solid"/>
                    </a:lnB>
                    <a:solidFill>
                      <a:srgbClr val="EAECF0"/>
                    </a:solidFill>
                  </a:tcPr>
                </a:tc>
              </a:tr>
              <a:tr h="403860">
                <a:tc>
                  <a:txBody>
                    <a:bodyPr/>
                    <a:lstStyle/>
                    <a:p>
                      <a:pPr marL="68580" marR="596900">
                        <a:lnSpc>
                          <a:spcPct val="103299"/>
                        </a:lnSpc>
                        <a:spcBef>
                          <a:spcPts val="305"/>
                        </a:spcBef>
                      </a:pPr>
                      <a:r>
                        <a:rPr dirty="0" sz="1050" spc="-10">
                          <a:latin typeface="Arial"/>
                          <a:cs typeface="Arial"/>
                        </a:rPr>
                        <a:t>Rapports histopathologiques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183AC"/>
                      </a:solidFill>
                      <a:prstDash val="solid"/>
                    </a:lnL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À</a:t>
                      </a:r>
                      <a:r>
                        <a:rPr dirty="0" sz="1050" spc="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1050" spc="10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suite</a:t>
                      </a:r>
                      <a:r>
                        <a:rPr dirty="0" sz="1050" spc="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050" spc="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biopsie</a:t>
                      </a:r>
                      <a:r>
                        <a:rPr dirty="0" sz="1050" spc="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cutanée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4450">
                    <a:lnR w="12700">
                      <a:solidFill>
                        <a:srgbClr val="6183AC"/>
                      </a:solidFill>
                      <a:prstDash val="solid"/>
                    </a:lnR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</a:tcPr>
                </a:tc>
              </a:tr>
              <a:tr h="1075055">
                <a:tc>
                  <a:txBody>
                    <a:bodyPr/>
                    <a:lstStyle/>
                    <a:p>
                      <a:pPr marL="68580" marR="644525">
                        <a:lnSpc>
                          <a:spcPct val="103000"/>
                        </a:lnSpc>
                        <a:spcBef>
                          <a:spcPts val="320"/>
                        </a:spcBef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Formule</a:t>
                      </a:r>
                      <a:r>
                        <a:rPr dirty="0" sz="1050" spc="1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sanguine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complète</a:t>
                      </a:r>
                      <a:r>
                        <a:rPr dirty="0" sz="1050" spc="1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(F.S.C.)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6183AC"/>
                      </a:solidFill>
                      <a:prstDash val="solid"/>
                    </a:lnL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marL="374015" marR="481965" indent="-286385">
                        <a:lnSpc>
                          <a:spcPct val="103000"/>
                        </a:lnSpc>
                        <a:spcBef>
                          <a:spcPts val="320"/>
                        </a:spcBef>
                        <a:buChar char="•"/>
                        <a:tabLst>
                          <a:tab pos="374015" algn="l"/>
                        </a:tabLst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Neutropénie:</a:t>
                      </a:r>
                      <a:r>
                        <a:rPr dirty="0" sz="1050" spc="2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infection,</a:t>
                      </a:r>
                      <a:r>
                        <a:rPr dirty="0" sz="1050" spc="1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inflammation</a:t>
                      </a:r>
                      <a:r>
                        <a:rPr dirty="0" sz="1050" spc="229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sévère</a:t>
                      </a:r>
                      <a:r>
                        <a:rPr dirty="0" sz="1050" spc="229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(psoriasis</a:t>
                      </a:r>
                      <a:r>
                        <a:rPr dirty="0" sz="1050" spc="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pustuleux généralisé)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374015" indent="-285750">
                        <a:lnSpc>
                          <a:spcPct val="100000"/>
                        </a:lnSpc>
                        <a:spcBef>
                          <a:spcPts val="110"/>
                        </a:spcBef>
                        <a:buChar char="•"/>
                        <a:tabLst>
                          <a:tab pos="374015" algn="l"/>
                        </a:tabLst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Éosophilie</a:t>
                      </a:r>
                      <a:r>
                        <a:rPr dirty="0" sz="105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(dermatite</a:t>
                      </a:r>
                      <a:r>
                        <a:rPr dirty="0" sz="1050" spc="1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atopique,</a:t>
                      </a:r>
                      <a:r>
                        <a:rPr dirty="0" sz="1050" spc="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gale,</a:t>
                      </a:r>
                      <a:r>
                        <a:rPr dirty="0" sz="1050" spc="1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maladies</a:t>
                      </a:r>
                      <a:r>
                        <a:rPr dirty="0" sz="1050" spc="1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bulleuses,</a:t>
                      </a:r>
                      <a:r>
                        <a:rPr dirty="0" sz="1050" spc="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lymphome)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374015" marR="408305" indent="-286385">
                        <a:lnSpc>
                          <a:spcPct val="103000"/>
                        </a:lnSpc>
                        <a:spcBef>
                          <a:spcPts val="5"/>
                        </a:spcBef>
                        <a:buChar char="•"/>
                        <a:tabLst>
                          <a:tab pos="374015" algn="l"/>
                        </a:tabLst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Lymphocytose</a:t>
                      </a:r>
                      <a:r>
                        <a:rPr dirty="0" sz="1050" spc="1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1050" spc="1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associée</a:t>
                      </a:r>
                      <a:r>
                        <a:rPr dirty="0" sz="1050" spc="2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à</a:t>
                      </a:r>
                      <a:r>
                        <a:rPr dirty="0" sz="1050" spc="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certaines</a:t>
                      </a:r>
                      <a:r>
                        <a:rPr dirty="0" sz="1050" spc="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infections</a:t>
                      </a:r>
                      <a:r>
                        <a:rPr dirty="0" sz="1050" spc="1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virales,</a:t>
                      </a:r>
                      <a:r>
                        <a:rPr dirty="0" sz="1050" spc="2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infections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bactériennes</a:t>
                      </a:r>
                      <a:r>
                        <a:rPr dirty="0" sz="105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(TB,</a:t>
                      </a:r>
                      <a:r>
                        <a:rPr dirty="0" sz="1050" spc="2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syphilis)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374015" indent="-285750">
                        <a:lnSpc>
                          <a:spcPct val="100000"/>
                        </a:lnSpc>
                        <a:spcBef>
                          <a:spcPts val="115"/>
                        </a:spcBef>
                        <a:buChar char="•"/>
                        <a:tabLst>
                          <a:tab pos="374015" algn="l"/>
                        </a:tabLst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Bilan</a:t>
                      </a:r>
                      <a:r>
                        <a:rPr dirty="0" sz="1050" spc="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martial</a:t>
                      </a:r>
                      <a:r>
                        <a:rPr dirty="0" sz="1050" spc="1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(anémie)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R w="12700">
                      <a:solidFill>
                        <a:srgbClr val="6183AC"/>
                      </a:solidFill>
                      <a:prstDash val="solid"/>
                    </a:lnR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  <a:solidFill>
                      <a:srgbClr val="EAECF0"/>
                    </a:solidFill>
                  </a:tcPr>
                </a:tc>
              </a:tr>
              <a:tr h="236220">
                <a:tc grid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050" spc="-10">
                          <a:latin typeface="Arial"/>
                          <a:cs typeface="Arial"/>
                        </a:rPr>
                        <a:t>Électrolytes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12700">
                      <a:solidFill>
                        <a:srgbClr val="6183AC"/>
                      </a:solidFill>
                      <a:prstDash val="solid"/>
                    </a:lnL>
                    <a:lnR w="12700">
                      <a:solidFill>
                        <a:srgbClr val="6183AC"/>
                      </a:solidFill>
                      <a:prstDash val="solid"/>
                    </a:lnR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36220">
                <a:tc grid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Tests</a:t>
                      </a:r>
                      <a:r>
                        <a:rPr dirty="0" sz="1050" spc="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d’allergie,</a:t>
                      </a:r>
                      <a:r>
                        <a:rPr dirty="0" sz="1050" spc="2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épicutanés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L w="12700">
                      <a:solidFill>
                        <a:srgbClr val="6183AC"/>
                      </a:solidFill>
                      <a:prstDash val="solid"/>
                    </a:lnL>
                    <a:lnR w="12700">
                      <a:solidFill>
                        <a:srgbClr val="6183AC"/>
                      </a:solidFill>
                      <a:prstDash val="solid"/>
                    </a:lnR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  <a:solidFill>
                      <a:srgbClr val="EAEC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36220">
                <a:tc grid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Imagerie</a:t>
                      </a:r>
                      <a:r>
                        <a:rPr dirty="0" sz="1050" spc="1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médicale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49530">
                    <a:lnL w="12700">
                      <a:solidFill>
                        <a:srgbClr val="6183AC"/>
                      </a:solidFill>
                      <a:prstDash val="solid"/>
                    </a:lnL>
                    <a:lnR w="12700">
                      <a:solidFill>
                        <a:srgbClr val="6183AC"/>
                      </a:solidFill>
                      <a:prstDash val="solid"/>
                    </a:lnR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36220">
                <a:tc grid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Fonction</a:t>
                      </a:r>
                      <a:r>
                        <a:rPr dirty="0" sz="1050" spc="1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rénale,</a:t>
                      </a:r>
                      <a:r>
                        <a:rPr dirty="0" sz="1050" spc="1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hépatique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6183AC"/>
                      </a:solidFill>
                      <a:prstDash val="solid"/>
                    </a:lnL>
                    <a:lnR w="12700">
                      <a:solidFill>
                        <a:srgbClr val="6183AC"/>
                      </a:solidFill>
                      <a:prstDash val="solid"/>
                    </a:lnR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  <a:solidFill>
                      <a:srgbClr val="EAECF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36220">
                <a:tc grid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Glycémie,</a:t>
                      </a:r>
                      <a:r>
                        <a:rPr dirty="0" sz="1050" spc="1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HBA</a:t>
                      </a:r>
                      <a:r>
                        <a:rPr dirty="0" baseline="-15873" sz="1050">
                          <a:latin typeface="Arial"/>
                          <a:cs typeface="Arial"/>
                        </a:rPr>
                        <a:t>1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C,</a:t>
                      </a:r>
                      <a:r>
                        <a:rPr dirty="0" sz="1050" spc="1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5">
                          <a:latin typeface="Arial"/>
                          <a:cs typeface="Arial"/>
                        </a:rPr>
                        <a:t>TSH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6183AC"/>
                      </a:solidFill>
                      <a:prstDash val="solid"/>
                    </a:lnL>
                    <a:lnR w="12700">
                      <a:solidFill>
                        <a:srgbClr val="6183AC"/>
                      </a:solidFill>
                      <a:prstDash val="solid"/>
                    </a:lnR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3622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Vitamines</a:t>
                      </a:r>
                      <a:r>
                        <a:rPr dirty="0" sz="1050" spc="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B</a:t>
                      </a:r>
                      <a:r>
                        <a:rPr dirty="0" baseline="-15873" sz="1050">
                          <a:latin typeface="Arial"/>
                          <a:cs typeface="Arial"/>
                        </a:rPr>
                        <a:t>12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1050" spc="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C,</a:t>
                      </a:r>
                      <a:r>
                        <a:rPr dirty="0" sz="1050" spc="1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D</a:t>
                      </a:r>
                      <a:r>
                        <a:rPr dirty="0" sz="1050" spc="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050" spc="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25">
                          <a:latin typeface="Arial"/>
                          <a:cs typeface="Arial"/>
                        </a:rPr>
                        <a:t>PTH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6183AC"/>
                      </a:solidFill>
                      <a:prstDash val="solid"/>
                    </a:lnL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050">
                          <a:latin typeface="Arial"/>
                          <a:cs typeface="Arial"/>
                        </a:rPr>
                        <a:t>DÉTECTER</a:t>
                      </a:r>
                      <a:r>
                        <a:rPr dirty="0" sz="1050" spc="1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LES</a:t>
                      </a:r>
                      <a:r>
                        <a:rPr dirty="0" sz="1050" spc="1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>
                          <a:latin typeface="Arial"/>
                          <a:cs typeface="Arial"/>
                        </a:rPr>
                        <a:t>CARENCES</a:t>
                      </a:r>
                      <a:r>
                        <a:rPr dirty="0" sz="1050" spc="2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0">
                          <a:latin typeface="Arial"/>
                          <a:cs typeface="Arial"/>
                        </a:rPr>
                        <a:t>ALIMENTAIRES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B="0" marT="51435">
                    <a:lnR w="12700">
                      <a:solidFill>
                        <a:srgbClr val="6183AC"/>
                      </a:solidFill>
                      <a:prstDash val="solid"/>
                    </a:lnR>
                    <a:lnT w="12700">
                      <a:solidFill>
                        <a:srgbClr val="6183AC"/>
                      </a:solidFill>
                      <a:prstDash val="solid"/>
                    </a:lnT>
                    <a:lnB w="12700">
                      <a:solidFill>
                        <a:srgbClr val="6183AC"/>
                      </a:solidFill>
                      <a:prstDash val="solid"/>
                    </a:lnB>
                    <a:solidFill>
                      <a:srgbClr val="EAECF0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 descr="Résultats de laboratoire : précisions sur les enjeux de transmission |  Collège des médecins du Québec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67728" y="1134871"/>
            <a:ext cx="2121407" cy="160159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4228" rIns="0" bIns="0" rtlCol="0" vert="horz">
            <a:spAutoFit/>
          </a:bodyPr>
          <a:lstStyle/>
          <a:p>
            <a:pPr marL="266700">
              <a:lnSpc>
                <a:spcPct val="100000"/>
              </a:lnSpc>
              <a:spcBef>
                <a:spcPts val="105"/>
              </a:spcBef>
            </a:pPr>
            <a:r>
              <a:rPr dirty="0" sz="2300" spc="-70">
                <a:solidFill>
                  <a:srgbClr val="31363A"/>
                </a:solidFill>
              </a:rPr>
              <a:t>Évaluation</a:t>
            </a:r>
            <a:r>
              <a:rPr dirty="0" sz="2300" spc="-114">
                <a:solidFill>
                  <a:srgbClr val="31363A"/>
                </a:solidFill>
              </a:rPr>
              <a:t> </a:t>
            </a:r>
            <a:r>
              <a:rPr dirty="0" sz="2300" spc="-30">
                <a:solidFill>
                  <a:srgbClr val="31363A"/>
                </a:solidFill>
              </a:rPr>
              <a:t>de</a:t>
            </a:r>
            <a:r>
              <a:rPr dirty="0" sz="2300" spc="-100">
                <a:solidFill>
                  <a:srgbClr val="31363A"/>
                </a:solidFill>
              </a:rPr>
              <a:t> </a:t>
            </a:r>
            <a:r>
              <a:rPr dirty="0" sz="2300" spc="-50">
                <a:solidFill>
                  <a:srgbClr val="31363A"/>
                </a:solidFill>
              </a:rPr>
              <a:t>la</a:t>
            </a:r>
            <a:r>
              <a:rPr dirty="0" sz="2300" spc="-170">
                <a:solidFill>
                  <a:srgbClr val="31363A"/>
                </a:solidFill>
              </a:rPr>
              <a:t> </a:t>
            </a:r>
            <a:r>
              <a:rPr dirty="0" sz="2300" spc="-65">
                <a:solidFill>
                  <a:srgbClr val="31363A"/>
                </a:solidFill>
              </a:rPr>
              <a:t>condition</a:t>
            </a:r>
            <a:r>
              <a:rPr dirty="0" sz="2300" spc="-105">
                <a:solidFill>
                  <a:srgbClr val="31363A"/>
                </a:solidFill>
              </a:rPr>
              <a:t> </a:t>
            </a:r>
            <a:r>
              <a:rPr dirty="0" sz="2300" spc="-65">
                <a:solidFill>
                  <a:srgbClr val="31363A"/>
                </a:solidFill>
              </a:rPr>
              <a:t>physique</a:t>
            </a:r>
            <a:r>
              <a:rPr dirty="0" sz="2300" spc="-170">
                <a:solidFill>
                  <a:srgbClr val="31363A"/>
                </a:solidFill>
              </a:rPr>
              <a:t> </a:t>
            </a:r>
            <a:r>
              <a:rPr dirty="0" sz="2300" spc="-30">
                <a:solidFill>
                  <a:srgbClr val="31363A"/>
                </a:solidFill>
              </a:rPr>
              <a:t>en</a:t>
            </a:r>
            <a:r>
              <a:rPr dirty="0" sz="2300" spc="-100">
                <a:solidFill>
                  <a:srgbClr val="31363A"/>
                </a:solidFill>
              </a:rPr>
              <a:t> </a:t>
            </a:r>
            <a:r>
              <a:rPr dirty="0" sz="2300" spc="-35">
                <a:solidFill>
                  <a:srgbClr val="31363A"/>
                </a:solidFill>
              </a:rPr>
              <a:t>dermatologie</a:t>
            </a:r>
            <a:endParaRPr sz="2300"/>
          </a:p>
        </p:txBody>
      </p:sp>
      <p:sp>
        <p:nvSpPr>
          <p:cNvPr id="4" name="object 4"/>
          <p:cNvSpPr txBox="1"/>
          <p:nvPr/>
        </p:nvSpPr>
        <p:spPr>
          <a:xfrm>
            <a:off x="6943725" y="35178"/>
            <a:ext cx="172720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66344" y="1208023"/>
            <a:ext cx="7790815" cy="613410"/>
            <a:chOff x="466344" y="1208023"/>
            <a:chExt cx="7790815" cy="613410"/>
          </a:xfrm>
        </p:grpSpPr>
        <p:sp>
          <p:nvSpPr>
            <p:cNvPr id="6" name="object 6"/>
            <p:cNvSpPr/>
            <p:nvPr/>
          </p:nvSpPr>
          <p:spPr>
            <a:xfrm>
              <a:off x="466344" y="1208023"/>
              <a:ext cx="7790815" cy="613410"/>
            </a:xfrm>
            <a:custGeom>
              <a:avLst/>
              <a:gdLst/>
              <a:ahLst/>
              <a:cxnLst/>
              <a:rect l="l" t="t" r="r" b="b"/>
              <a:pathLst>
                <a:path w="7790815" h="613410">
                  <a:moveTo>
                    <a:pt x="7729474" y="0"/>
                  </a:moveTo>
                  <a:lnTo>
                    <a:pt x="61264" y="0"/>
                  </a:lnTo>
                  <a:lnTo>
                    <a:pt x="37418" y="4833"/>
                  </a:lnTo>
                  <a:lnTo>
                    <a:pt x="17945" y="18002"/>
                  </a:lnTo>
                  <a:lnTo>
                    <a:pt x="4814" y="37504"/>
                  </a:lnTo>
                  <a:lnTo>
                    <a:pt x="0" y="61340"/>
                  </a:lnTo>
                  <a:lnTo>
                    <a:pt x="0" y="551942"/>
                  </a:lnTo>
                  <a:lnTo>
                    <a:pt x="4814" y="575831"/>
                  </a:lnTo>
                  <a:lnTo>
                    <a:pt x="17945" y="595328"/>
                  </a:lnTo>
                  <a:lnTo>
                    <a:pt x="37418" y="608466"/>
                  </a:lnTo>
                  <a:lnTo>
                    <a:pt x="61264" y="613283"/>
                  </a:lnTo>
                  <a:lnTo>
                    <a:pt x="7729474" y="613283"/>
                  </a:lnTo>
                  <a:lnTo>
                    <a:pt x="7753290" y="608466"/>
                  </a:lnTo>
                  <a:lnTo>
                    <a:pt x="7772749" y="595328"/>
                  </a:lnTo>
                  <a:lnTo>
                    <a:pt x="7785873" y="575831"/>
                  </a:lnTo>
                  <a:lnTo>
                    <a:pt x="7790687" y="551942"/>
                  </a:lnTo>
                  <a:lnTo>
                    <a:pt x="7790687" y="61340"/>
                  </a:lnTo>
                  <a:lnTo>
                    <a:pt x="7785873" y="37504"/>
                  </a:lnTo>
                  <a:lnTo>
                    <a:pt x="7772749" y="18002"/>
                  </a:lnTo>
                  <a:lnTo>
                    <a:pt x="7753290" y="4833"/>
                  </a:lnTo>
                  <a:lnTo>
                    <a:pt x="7729474" y="0"/>
                  </a:lnTo>
                  <a:close/>
                </a:path>
              </a:pathLst>
            </a:custGeom>
            <a:solidFill>
              <a:srgbClr val="CDCF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818" y="1375160"/>
              <a:ext cx="195295" cy="279229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66344" y="1967737"/>
            <a:ext cx="7790815" cy="613410"/>
            <a:chOff x="466344" y="1967737"/>
            <a:chExt cx="7790815" cy="613410"/>
          </a:xfrm>
        </p:grpSpPr>
        <p:sp>
          <p:nvSpPr>
            <p:cNvPr id="9" name="object 9"/>
            <p:cNvSpPr/>
            <p:nvPr/>
          </p:nvSpPr>
          <p:spPr>
            <a:xfrm>
              <a:off x="466344" y="1967737"/>
              <a:ext cx="7790815" cy="613410"/>
            </a:xfrm>
            <a:custGeom>
              <a:avLst/>
              <a:gdLst/>
              <a:ahLst/>
              <a:cxnLst/>
              <a:rect l="l" t="t" r="r" b="b"/>
              <a:pathLst>
                <a:path w="7790815" h="613410">
                  <a:moveTo>
                    <a:pt x="7729474" y="0"/>
                  </a:moveTo>
                  <a:lnTo>
                    <a:pt x="61264" y="0"/>
                  </a:lnTo>
                  <a:lnTo>
                    <a:pt x="37418" y="4816"/>
                  </a:lnTo>
                  <a:lnTo>
                    <a:pt x="17945" y="17954"/>
                  </a:lnTo>
                  <a:lnTo>
                    <a:pt x="4814" y="37451"/>
                  </a:lnTo>
                  <a:lnTo>
                    <a:pt x="0" y="61340"/>
                  </a:lnTo>
                  <a:lnTo>
                    <a:pt x="0" y="551814"/>
                  </a:lnTo>
                  <a:lnTo>
                    <a:pt x="4814" y="575704"/>
                  </a:lnTo>
                  <a:lnTo>
                    <a:pt x="17945" y="595201"/>
                  </a:lnTo>
                  <a:lnTo>
                    <a:pt x="37418" y="608339"/>
                  </a:lnTo>
                  <a:lnTo>
                    <a:pt x="61264" y="613156"/>
                  </a:lnTo>
                  <a:lnTo>
                    <a:pt x="7729474" y="613156"/>
                  </a:lnTo>
                  <a:lnTo>
                    <a:pt x="7753290" y="608339"/>
                  </a:lnTo>
                  <a:lnTo>
                    <a:pt x="7772749" y="595201"/>
                  </a:lnTo>
                  <a:lnTo>
                    <a:pt x="7785873" y="575704"/>
                  </a:lnTo>
                  <a:lnTo>
                    <a:pt x="7790687" y="551814"/>
                  </a:lnTo>
                  <a:lnTo>
                    <a:pt x="7790687" y="61340"/>
                  </a:lnTo>
                  <a:lnTo>
                    <a:pt x="7785873" y="37451"/>
                  </a:lnTo>
                  <a:lnTo>
                    <a:pt x="7772749" y="17954"/>
                  </a:lnTo>
                  <a:lnTo>
                    <a:pt x="7753290" y="4816"/>
                  </a:lnTo>
                  <a:lnTo>
                    <a:pt x="7729474" y="0"/>
                  </a:lnTo>
                  <a:close/>
                </a:path>
              </a:pathLst>
            </a:custGeom>
            <a:solidFill>
              <a:srgbClr val="CDCF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154" y="2152199"/>
              <a:ext cx="191808" cy="2443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78967" y="2239060"/>
              <a:ext cx="66675" cy="147955"/>
            </a:xfrm>
            <a:custGeom>
              <a:avLst/>
              <a:gdLst/>
              <a:ahLst/>
              <a:cxnLst/>
              <a:rect l="l" t="t" r="r" b="b"/>
              <a:pathLst>
                <a:path w="66675" h="147955">
                  <a:moveTo>
                    <a:pt x="66255" y="6350"/>
                  </a:moveTo>
                  <a:lnTo>
                    <a:pt x="62750" y="6350"/>
                  </a:lnTo>
                  <a:lnTo>
                    <a:pt x="6275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141020"/>
                  </a:lnTo>
                  <a:lnTo>
                    <a:pt x="0" y="147383"/>
                  </a:lnTo>
                  <a:lnTo>
                    <a:pt x="62776" y="147383"/>
                  </a:lnTo>
                  <a:lnTo>
                    <a:pt x="62776" y="141020"/>
                  </a:lnTo>
                  <a:lnTo>
                    <a:pt x="66255" y="141020"/>
                  </a:lnTo>
                  <a:lnTo>
                    <a:pt x="66255" y="6350"/>
                  </a:lnTo>
                  <a:close/>
                </a:path>
              </a:pathLst>
            </a:custGeom>
            <a:solidFill>
              <a:srgbClr val="31486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466344" y="2736468"/>
            <a:ext cx="7790815" cy="604520"/>
            <a:chOff x="466344" y="2736468"/>
            <a:chExt cx="7790815" cy="604520"/>
          </a:xfrm>
        </p:grpSpPr>
        <p:sp>
          <p:nvSpPr>
            <p:cNvPr id="13" name="object 13"/>
            <p:cNvSpPr/>
            <p:nvPr/>
          </p:nvSpPr>
          <p:spPr>
            <a:xfrm>
              <a:off x="466344" y="2736468"/>
              <a:ext cx="7790815" cy="604520"/>
            </a:xfrm>
            <a:custGeom>
              <a:avLst/>
              <a:gdLst/>
              <a:ahLst/>
              <a:cxnLst/>
              <a:rect l="l" t="t" r="r" b="b"/>
              <a:pathLst>
                <a:path w="7790815" h="604520">
                  <a:moveTo>
                    <a:pt x="7730362" y="0"/>
                  </a:moveTo>
                  <a:lnTo>
                    <a:pt x="60350" y="0"/>
                  </a:lnTo>
                  <a:lnTo>
                    <a:pt x="36856" y="4748"/>
                  </a:lnTo>
                  <a:lnTo>
                    <a:pt x="17673" y="17700"/>
                  </a:lnTo>
                  <a:lnTo>
                    <a:pt x="4741" y="36915"/>
                  </a:lnTo>
                  <a:lnTo>
                    <a:pt x="0" y="60451"/>
                  </a:lnTo>
                  <a:lnTo>
                    <a:pt x="0" y="543686"/>
                  </a:lnTo>
                  <a:lnTo>
                    <a:pt x="4741" y="567150"/>
                  </a:lnTo>
                  <a:lnTo>
                    <a:pt x="17673" y="586327"/>
                  </a:lnTo>
                  <a:lnTo>
                    <a:pt x="36856" y="599265"/>
                  </a:lnTo>
                  <a:lnTo>
                    <a:pt x="60350" y="604011"/>
                  </a:lnTo>
                  <a:lnTo>
                    <a:pt x="7730362" y="604011"/>
                  </a:lnTo>
                  <a:lnTo>
                    <a:pt x="7753826" y="599265"/>
                  </a:lnTo>
                  <a:lnTo>
                    <a:pt x="7773003" y="586327"/>
                  </a:lnTo>
                  <a:lnTo>
                    <a:pt x="7785941" y="567150"/>
                  </a:lnTo>
                  <a:lnTo>
                    <a:pt x="7790687" y="543686"/>
                  </a:lnTo>
                  <a:lnTo>
                    <a:pt x="7790687" y="60451"/>
                  </a:lnTo>
                  <a:lnTo>
                    <a:pt x="7785941" y="36915"/>
                  </a:lnTo>
                  <a:lnTo>
                    <a:pt x="7773003" y="17700"/>
                  </a:lnTo>
                  <a:lnTo>
                    <a:pt x="7753826" y="4748"/>
                  </a:lnTo>
                  <a:lnTo>
                    <a:pt x="7730362" y="0"/>
                  </a:lnTo>
                  <a:close/>
                </a:path>
              </a:pathLst>
            </a:custGeom>
            <a:solidFill>
              <a:srgbClr val="CDCF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99893" y="2903854"/>
              <a:ext cx="237490" cy="270510"/>
            </a:xfrm>
            <a:custGeom>
              <a:avLst/>
              <a:gdLst/>
              <a:ahLst/>
              <a:cxnLst/>
              <a:rect l="l" t="t" r="r" b="b"/>
              <a:pathLst>
                <a:path w="237490" h="270510">
                  <a:moveTo>
                    <a:pt x="104797" y="0"/>
                  </a:moveTo>
                  <a:lnTo>
                    <a:pt x="51265" y="13969"/>
                  </a:lnTo>
                  <a:lnTo>
                    <a:pt x="12685" y="52069"/>
                  </a:lnTo>
                  <a:lnTo>
                    <a:pt x="0" y="104139"/>
                  </a:lnTo>
                  <a:lnTo>
                    <a:pt x="2751" y="128269"/>
                  </a:lnTo>
                  <a:lnTo>
                    <a:pt x="10767" y="149859"/>
                  </a:lnTo>
                  <a:lnTo>
                    <a:pt x="23687" y="170179"/>
                  </a:lnTo>
                  <a:lnTo>
                    <a:pt x="41151" y="186689"/>
                  </a:lnTo>
                  <a:lnTo>
                    <a:pt x="41151" y="270509"/>
                  </a:lnTo>
                  <a:lnTo>
                    <a:pt x="151354" y="270510"/>
                  </a:lnTo>
                  <a:lnTo>
                    <a:pt x="151354" y="231140"/>
                  </a:lnTo>
                  <a:lnTo>
                    <a:pt x="168442" y="231140"/>
                  </a:lnTo>
                  <a:lnTo>
                    <a:pt x="202826" y="212090"/>
                  </a:lnTo>
                  <a:lnTo>
                    <a:pt x="209594" y="190500"/>
                  </a:lnTo>
                  <a:lnTo>
                    <a:pt x="209594" y="170180"/>
                  </a:lnTo>
                  <a:lnTo>
                    <a:pt x="224938" y="170180"/>
                  </a:lnTo>
                  <a:lnTo>
                    <a:pt x="231303" y="167640"/>
                  </a:lnTo>
                  <a:lnTo>
                    <a:pt x="235836" y="162560"/>
                  </a:lnTo>
                  <a:lnTo>
                    <a:pt x="236468" y="158750"/>
                  </a:lnTo>
                  <a:lnTo>
                    <a:pt x="66261" y="158749"/>
                  </a:lnTo>
                  <a:lnTo>
                    <a:pt x="64277" y="144779"/>
                  </a:lnTo>
                  <a:lnTo>
                    <a:pt x="59809" y="135889"/>
                  </a:lnTo>
                  <a:lnTo>
                    <a:pt x="55079" y="133349"/>
                  </a:lnTo>
                  <a:lnTo>
                    <a:pt x="52311" y="132079"/>
                  </a:lnTo>
                  <a:lnTo>
                    <a:pt x="47112" y="129539"/>
                  </a:lnTo>
                  <a:lnTo>
                    <a:pt x="40541" y="125729"/>
                  </a:lnTo>
                  <a:lnTo>
                    <a:pt x="34362" y="118109"/>
                  </a:lnTo>
                  <a:lnTo>
                    <a:pt x="30340" y="109219"/>
                  </a:lnTo>
                  <a:lnTo>
                    <a:pt x="29991" y="107949"/>
                  </a:lnTo>
                  <a:lnTo>
                    <a:pt x="29991" y="106679"/>
                  </a:lnTo>
                  <a:lnTo>
                    <a:pt x="26722" y="100329"/>
                  </a:lnTo>
                  <a:lnTo>
                    <a:pt x="25806" y="92709"/>
                  </a:lnTo>
                  <a:lnTo>
                    <a:pt x="27245" y="86359"/>
                  </a:lnTo>
                  <a:lnTo>
                    <a:pt x="31038" y="80009"/>
                  </a:lnTo>
                  <a:lnTo>
                    <a:pt x="30340" y="77469"/>
                  </a:lnTo>
                  <a:lnTo>
                    <a:pt x="29991" y="74929"/>
                  </a:lnTo>
                  <a:lnTo>
                    <a:pt x="29991" y="72389"/>
                  </a:lnTo>
                  <a:lnTo>
                    <a:pt x="31419" y="64769"/>
                  </a:lnTo>
                  <a:lnTo>
                    <a:pt x="35397" y="58419"/>
                  </a:lnTo>
                  <a:lnTo>
                    <a:pt x="41467" y="53339"/>
                  </a:lnTo>
                  <a:lnTo>
                    <a:pt x="49172" y="49529"/>
                  </a:lnTo>
                  <a:lnTo>
                    <a:pt x="52763" y="43179"/>
                  </a:lnTo>
                  <a:lnTo>
                    <a:pt x="58021" y="38099"/>
                  </a:lnTo>
                  <a:lnTo>
                    <a:pt x="64522" y="35559"/>
                  </a:lnTo>
                  <a:lnTo>
                    <a:pt x="71840" y="34289"/>
                  </a:lnTo>
                  <a:lnTo>
                    <a:pt x="78466" y="34289"/>
                  </a:lnTo>
                  <a:lnTo>
                    <a:pt x="81605" y="30479"/>
                  </a:lnTo>
                  <a:lnTo>
                    <a:pt x="87534" y="27939"/>
                  </a:lnTo>
                  <a:lnTo>
                    <a:pt x="94160" y="26669"/>
                  </a:lnTo>
                  <a:lnTo>
                    <a:pt x="175392" y="26670"/>
                  </a:lnTo>
                  <a:lnTo>
                    <a:pt x="158328" y="13970"/>
                  </a:lnTo>
                  <a:lnTo>
                    <a:pt x="132282" y="2540"/>
                  </a:lnTo>
                  <a:lnTo>
                    <a:pt x="104797" y="0"/>
                  </a:lnTo>
                  <a:close/>
                </a:path>
                <a:path w="237490" h="270510">
                  <a:moveTo>
                    <a:pt x="75153" y="109219"/>
                  </a:moveTo>
                  <a:lnTo>
                    <a:pt x="63819" y="109219"/>
                  </a:lnTo>
                  <a:lnTo>
                    <a:pt x="65912" y="111759"/>
                  </a:lnTo>
                  <a:lnTo>
                    <a:pt x="70097" y="114299"/>
                  </a:lnTo>
                  <a:lnTo>
                    <a:pt x="73584" y="116839"/>
                  </a:lnTo>
                  <a:lnTo>
                    <a:pt x="76374" y="118109"/>
                  </a:lnTo>
                  <a:lnTo>
                    <a:pt x="79164" y="121919"/>
                  </a:lnTo>
                  <a:lnTo>
                    <a:pt x="82303" y="125729"/>
                  </a:lnTo>
                  <a:lnTo>
                    <a:pt x="82303" y="158749"/>
                  </a:lnTo>
                  <a:lnTo>
                    <a:pt x="88580" y="158749"/>
                  </a:lnTo>
                  <a:lnTo>
                    <a:pt x="88680" y="129539"/>
                  </a:lnTo>
                  <a:lnTo>
                    <a:pt x="88729" y="128269"/>
                  </a:lnTo>
                  <a:lnTo>
                    <a:pt x="88829" y="125729"/>
                  </a:lnTo>
                  <a:lnTo>
                    <a:pt x="88929" y="123189"/>
                  </a:lnTo>
                  <a:lnTo>
                    <a:pt x="80559" y="113029"/>
                  </a:lnTo>
                  <a:lnTo>
                    <a:pt x="77072" y="110489"/>
                  </a:lnTo>
                  <a:lnTo>
                    <a:pt x="75153" y="109219"/>
                  </a:lnTo>
                  <a:close/>
                </a:path>
                <a:path w="237490" h="270510">
                  <a:moveTo>
                    <a:pt x="177099" y="27940"/>
                  </a:moveTo>
                  <a:lnTo>
                    <a:pt x="125895" y="27940"/>
                  </a:lnTo>
                  <a:lnTo>
                    <a:pt x="132870" y="30480"/>
                  </a:lnTo>
                  <a:lnTo>
                    <a:pt x="140194" y="31750"/>
                  </a:lnTo>
                  <a:lnTo>
                    <a:pt x="145774" y="38100"/>
                  </a:lnTo>
                  <a:lnTo>
                    <a:pt x="148215" y="44450"/>
                  </a:lnTo>
                  <a:lnTo>
                    <a:pt x="149610" y="44450"/>
                  </a:lnTo>
                  <a:lnTo>
                    <a:pt x="158911" y="45720"/>
                  </a:lnTo>
                  <a:lnTo>
                    <a:pt x="166480" y="50800"/>
                  </a:lnTo>
                  <a:lnTo>
                    <a:pt x="171630" y="58420"/>
                  </a:lnTo>
                  <a:lnTo>
                    <a:pt x="173673" y="67310"/>
                  </a:lnTo>
                  <a:lnTo>
                    <a:pt x="173673" y="68580"/>
                  </a:lnTo>
                  <a:lnTo>
                    <a:pt x="179008" y="72390"/>
                  </a:lnTo>
                  <a:lnTo>
                    <a:pt x="182871" y="77470"/>
                  </a:lnTo>
                  <a:lnTo>
                    <a:pt x="185100" y="83820"/>
                  </a:lnTo>
                  <a:lnTo>
                    <a:pt x="185186" y="85090"/>
                  </a:lnTo>
                  <a:lnTo>
                    <a:pt x="185272" y="86360"/>
                  </a:lnTo>
                  <a:lnTo>
                    <a:pt x="185358" y="87630"/>
                  </a:lnTo>
                  <a:lnTo>
                    <a:pt x="185444" y="88900"/>
                  </a:lnTo>
                  <a:lnTo>
                    <a:pt x="185530" y="90170"/>
                  </a:lnTo>
                  <a:lnTo>
                    <a:pt x="182032" y="99060"/>
                  </a:lnTo>
                  <a:lnTo>
                    <a:pt x="176114" y="105410"/>
                  </a:lnTo>
                  <a:lnTo>
                    <a:pt x="168366" y="109220"/>
                  </a:lnTo>
                  <a:lnTo>
                    <a:pt x="159375" y="110490"/>
                  </a:lnTo>
                  <a:lnTo>
                    <a:pt x="128337" y="110490"/>
                  </a:lnTo>
                  <a:lnTo>
                    <a:pt x="118986" y="113030"/>
                  </a:lnTo>
                  <a:lnTo>
                    <a:pt x="111335" y="118110"/>
                  </a:lnTo>
                  <a:lnTo>
                    <a:pt x="106170" y="124460"/>
                  </a:lnTo>
                  <a:lnTo>
                    <a:pt x="104273" y="133350"/>
                  </a:lnTo>
                  <a:lnTo>
                    <a:pt x="104273" y="158750"/>
                  </a:lnTo>
                  <a:lnTo>
                    <a:pt x="236468" y="158750"/>
                  </a:lnTo>
                  <a:lnTo>
                    <a:pt x="237101" y="154940"/>
                  </a:lnTo>
                  <a:lnTo>
                    <a:pt x="233657" y="146050"/>
                  </a:lnTo>
                  <a:lnTo>
                    <a:pt x="209594" y="106680"/>
                  </a:lnTo>
                  <a:lnTo>
                    <a:pt x="209594" y="104140"/>
                  </a:lnTo>
                  <a:lnTo>
                    <a:pt x="206831" y="77470"/>
                  </a:lnTo>
                  <a:lnTo>
                    <a:pt x="196908" y="52070"/>
                  </a:lnTo>
                  <a:lnTo>
                    <a:pt x="180512" y="30480"/>
                  </a:lnTo>
                  <a:lnTo>
                    <a:pt x="177099" y="27940"/>
                  </a:lnTo>
                  <a:close/>
                </a:path>
                <a:path w="237490" h="270510">
                  <a:moveTo>
                    <a:pt x="47428" y="66039"/>
                  </a:moveTo>
                  <a:lnTo>
                    <a:pt x="44638" y="66039"/>
                  </a:lnTo>
                  <a:lnTo>
                    <a:pt x="42546" y="68579"/>
                  </a:lnTo>
                  <a:lnTo>
                    <a:pt x="41849" y="69849"/>
                  </a:lnTo>
                  <a:lnTo>
                    <a:pt x="42546" y="71119"/>
                  </a:lnTo>
                  <a:lnTo>
                    <a:pt x="43244" y="74929"/>
                  </a:lnTo>
                  <a:lnTo>
                    <a:pt x="44290" y="78739"/>
                  </a:lnTo>
                  <a:lnTo>
                    <a:pt x="48475" y="85089"/>
                  </a:lnTo>
                  <a:lnTo>
                    <a:pt x="51265" y="87629"/>
                  </a:lnTo>
                  <a:lnTo>
                    <a:pt x="55101" y="90169"/>
                  </a:lnTo>
                  <a:lnTo>
                    <a:pt x="55217" y="91439"/>
                  </a:lnTo>
                  <a:lnTo>
                    <a:pt x="55333" y="92709"/>
                  </a:lnTo>
                  <a:lnTo>
                    <a:pt x="55450" y="93979"/>
                  </a:lnTo>
                  <a:lnTo>
                    <a:pt x="57193" y="99059"/>
                  </a:lnTo>
                  <a:lnTo>
                    <a:pt x="59634" y="104139"/>
                  </a:lnTo>
                  <a:lnTo>
                    <a:pt x="57193" y="106679"/>
                  </a:lnTo>
                  <a:lnTo>
                    <a:pt x="54055" y="109219"/>
                  </a:lnTo>
                  <a:lnTo>
                    <a:pt x="50567" y="111759"/>
                  </a:lnTo>
                  <a:lnTo>
                    <a:pt x="49521" y="111759"/>
                  </a:lnTo>
                  <a:lnTo>
                    <a:pt x="48823" y="113029"/>
                  </a:lnTo>
                  <a:lnTo>
                    <a:pt x="48475" y="114299"/>
                  </a:lnTo>
                  <a:lnTo>
                    <a:pt x="48475" y="115569"/>
                  </a:lnTo>
                  <a:lnTo>
                    <a:pt x="49172" y="116839"/>
                  </a:lnTo>
                  <a:lnTo>
                    <a:pt x="51962" y="118109"/>
                  </a:lnTo>
                  <a:lnTo>
                    <a:pt x="54403" y="118109"/>
                  </a:lnTo>
                  <a:lnTo>
                    <a:pt x="57891" y="115569"/>
                  </a:lnTo>
                  <a:lnTo>
                    <a:pt x="61029" y="113029"/>
                  </a:lnTo>
                  <a:lnTo>
                    <a:pt x="63819" y="109219"/>
                  </a:lnTo>
                  <a:lnTo>
                    <a:pt x="75153" y="109219"/>
                  </a:lnTo>
                  <a:lnTo>
                    <a:pt x="73235" y="107949"/>
                  </a:lnTo>
                  <a:lnTo>
                    <a:pt x="70445" y="106679"/>
                  </a:lnTo>
                  <a:lnTo>
                    <a:pt x="67655" y="104139"/>
                  </a:lnTo>
                  <a:lnTo>
                    <a:pt x="64517" y="100329"/>
                  </a:lnTo>
                  <a:lnTo>
                    <a:pt x="63122" y="96519"/>
                  </a:lnTo>
                  <a:lnTo>
                    <a:pt x="67307" y="95249"/>
                  </a:lnTo>
                  <a:lnTo>
                    <a:pt x="78118" y="95249"/>
                  </a:lnTo>
                  <a:lnTo>
                    <a:pt x="79861" y="93979"/>
                  </a:lnTo>
                  <a:lnTo>
                    <a:pt x="79861" y="91439"/>
                  </a:lnTo>
                  <a:lnTo>
                    <a:pt x="80210" y="90169"/>
                  </a:lnTo>
                  <a:lnTo>
                    <a:pt x="79513" y="88899"/>
                  </a:lnTo>
                  <a:lnTo>
                    <a:pt x="61029" y="88899"/>
                  </a:lnTo>
                  <a:lnTo>
                    <a:pt x="61029" y="87629"/>
                  </a:lnTo>
                  <a:lnTo>
                    <a:pt x="60681" y="87629"/>
                  </a:lnTo>
                  <a:lnTo>
                    <a:pt x="60564" y="86359"/>
                  </a:lnTo>
                  <a:lnTo>
                    <a:pt x="60448" y="85089"/>
                  </a:lnTo>
                  <a:lnTo>
                    <a:pt x="60332" y="83819"/>
                  </a:lnTo>
                  <a:lnTo>
                    <a:pt x="61029" y="81279"/>
                  </a:lnTo>
                  <a:lnTo>
                    <a:pt x="54403" y="81279"/>
                  </a:lnTo>
                  <a:lnTo>
                    <a:pt x="53008" y="80009"/>
                  </a:lnTo>
                  <a:lnTo>
                    <a:pt x="52660" y="78739"/>
                  </a:lnTo>
                  <a:lnTo>
                    <a:pt x="51265" y="76199"/>
                  </a:lnTo>
                  <a:lnTo>
                    <a:pt x="50218" y="72389"/>
                  </a:lnTo>
                  <a:lnTo>
                    <a:pt x="49870" y="69849"/>
                  </a:lnTo>
                  <a:lnTo>
                    <a:pt x="49521" y="68579"/>
                  </a:lnTo>
                  <a:lnTo>
                    <a:pt x="47428" y="66039"/>
                  </a:lnTo>
                  <a:close/>
                </a:path>
                <a:path w="237490" h="270510">
                  <a:moveTo>
                    <a:pt x="129848" y="68580"/>
                  </a:moveTo>
                  <a:lnTo>
                    <a:pt x="118223" y="68580"/>
                  </a:lnTo>
                  <a:lnTo>
                    <a:pt x="122757" y="73660"/>
                  </a:lnTo>
                  <a:lnTo>
                    <a:pt x="128685" y="77470"/>
                  </a:lnTo>
                  <a:lnTo>
                    <a:pt x="135660" y="78740"/>
                  </a:lnTo>
                  <a:lnTo>
                    <a:pt x="142210" y="82550"/>
                  </a:lnTo>
                  <a:lnTo>
                    <a:pt x="147779" y="87630"/>
                  </a:lnTo>
                  <a:lnTo>
                    <a:pt x="151648" y="92710"/>
                  </a:lnTo>
                  <a:lnTo>
                    <a:pt x="153097" y="99060"/>
                  </a:lnTo>
                  <a:lnTo>
                    <a:pt x="153097" y="100330"/>
                  </a:lnTo>
                  <a:lnTo>
                    <a:pt x="153795" y="101600"/>
                  </a:lnTo>
                  <a:lnTo>
                    <a:pt x="154841" y="102870"/>
                  </a:lnTo>
                  <a:lnTo>
                    <a:pt x="157631" y="102870"/>
                  </a:lnTo>
                  <a:lnTo>
                    <a:pt x="160421" y="101600"/>
                  </a:lnTo>
                  <a:lnTo>
                    <a:pt x="161118" y="100330"/>
                  </a:lnTo>
                  <a:lnTo>
                    <a:pt x="160770" y="99060"/>
                  </a:lnTo>
                  <a:lnTo>
                    <a:pt x="160770" y="91440"/>
                  </a:lnTo>
                  <a:lnTo>
                    <a:pt x="157282" y="85090"/>
                  </a:lnTo>
                  <a:lnTo>
                    <a:pt x="151354" y="80010"/>
                  </a:lnTo>
                  <a:lnTo>
                    <a:pt x="156236" y="80010"/>
                  </a:lnTo>
                  <a:lnTo>
                    <a:pt x="160421" y="77470"/>
                  </a:lnTo>
                  <a:lnTo>
                    <a:pt x="163560" y="73660"/>
                  </a:lnTo>
                  <a:lnTo>
                    <a:pt x="164955" y="72390"/>
                  </a:lnTo>
                  <a:lnTo>
                    <a:pt x="138101" y="72390"/>
                  </a:lnTo>
                  <a:lnTo>
                    <a:pt x="131475" y="69850"/>
                  </a:lnTo>
                  <a:lnTo>
                    <a:pt x="129848" y="68580"/>
                  </a:lnTo>
                  <a:close/>
                </a:path>
                <a:path w="237490" h="270510">
                  <a:moveTo>
                    <a:pt x="129383" y="64770"/>
                  </a:moveTo>
                  <a:lnTo>
                    <a:pt x="88231" y="64769"/>
                  </a:lnTo>
                  <a:lnTo>
                    <a:pt x="89975" y="66039"/>
                  </a:lnTo>
                  <a:lnTo>
                    <a:pt x="92067" y="66039"/>
                  </a:lnTo>
                  <a:lnTo>
                    <a:pt x="95555" y="69849"/>
                  </a:lnTo>
                  <a:lnTo>
                    <a:pt x="97299" y="74929"/>
                  </a:lnTo>
                  <a:lnTo>
                    <a:pt x="97211" y="76199"/>
                  </a:lnTo>
                  <a:lnTo>
                    <a:pt x="97124" y="77469"/>
                  </a:lnTo>
                  <a:lnTo>
                    <a:pt x="97037" y="78739"/>
                  </a:lnTo>
                  <a:lnTo>
                    <a:pt x="96950" y="80009"/>
                  </a:lnTo>
                  <a:lnTo>
                    <a:pt x="96863" y="81279"/>
                  </a:lnTo>
                  <a:lnTo>
                    <a:pt x="96775" y="82549"/>
                  </a:lnTo>
                  <a:lnTo>
                    <a:pt x="96688" y="83819"/>
                  </a:lnTo>
                  <a:lnTo>
                    <a:pt x="96601" y="85089"/>
                  </a:lnTo>
                  <a:lnTo>
                    <a:pt x="94160" y="90169"/>
                  </a:lnTo>
                  <a:lnTo>
                    <a:pt x="88580" y="95249"/>
                  </a:lnTo>
                  <a:lnTo>
                    <a:pt x="88231" y="97789"/>
                  </a:lnTo>
                  <a:lnTo>
                    <a:pt x="91021" y="100329"/>
                  </a:lnTo>
                  <a:lnTo>
                    <a:pt x="93114" y="100329"/>
                  </a:lnTo>
                  <a:lnTo>
                    <a:pt x="94857" y="99059"/>
                  </a:lnTo>
                  <a:lnTo>
                    <a:pt x="97299" y="97789"/>
                  </a:lnTo>
                  <a:lnTo>
                    <a:pt x="99391" y="95249"/>
                  </a:lnTo>
                  <a:lnTo>
                    <a:pt x="100786" y="92709"/>
                  </a:lnTo>
                  <a:lnTo>
                    <a:pt x="101135" y="92709"/>
                  </a:lnTo>
                  <a:lnTo>
                    <a:pt x="112992" y="90170"/>
                  </a:lnTo>
                  <a:lnTo>
                    <a:pt x="118223" y="87630"/>
                  </a:lnTo>
                  <a:lnTo>
                    <a:pt x="120316" y="83820"/>
                  </a:lnTo>
                  <a:lnTo>
                    <a:pt x="104273" y="83819"/>
                  </a:lnTo>
                  <a:lnTo>
                    <a:pt x="104622" y="82550"/>
                  </a:lnTo>
                  <a:lnTo>
                    <a:pt x="104709" y="80010"/>
                  </a:lnTo>
                  <a:lnTo>
                    <a:pt x="104797" y="78740"/>
                  </a:lnTo>
                  <a:lnTo>
                    <a:pt x="104884" y="77470"/>
                  </a:lnTo>
                  <a:lnTo>
                    <a:pt x="104971" y="76200"/>
                  </a:lnTo>
                  <a:lnTo>
                    <a:pt x="104273" y="72389"/>
                  </a:lnTo>
                  <a:lnTo>
                    <a:pt x="102530" y="68579"/>
                  </a:lnTo>
                  <a:lnTo>
                    <a:pt x="129848" y="68580"/>
                  </a:lnTo>
                  <a:lnTo>
                    <a:pt x="126593" y="66040"/>
                  </a:lnTo>
                  <a:lnTo>
                    <a:pt x="129383" y="64770"/>
                  </a:lnTo>
                  <a:close/>
                </a:path>
                <a:path w="237490" h="270510">
                  <a:moveTo>
                    <a:pt x="71840" y="86359"/>
                  </a:moveTo>
                  <a:lnTo>
                    <a:pt x="66261" y="87629"/>
                  </a:lnTo>
                  <a:lnTo>
                    <a:pt x="61029" y="88899"/>
                  </a:lnTo>
                  <a:lnTo>
                    <a:pt x="79513" y="88899"/>
                  </a:lnTo>
                  <a:lnTo>
                    <a:pt x="78815" y="87629"/>
                  </a:lnTo>
                  <a:lnTo>
                    <a:pt x="77072" y="87629"/>
                  </a:lnTo>
                  <a:lnTo>
                    <a:pt x="71840" y="86359"/>
                  </a:lnTo>
                  <a:close/>
                </a:path>
                <a:path w="237490" h="270510">
                  <a:moveTo>
                    <a:pt x="117874" y="80010"/>
                  </a:moveTo>
                  <a:lnTo>
                    <a:pt x="115782" y="80010"/>
                  </a:lnTo>
                  <a:lnTo>
                    <a:pt x="114038" y="81280"/>
                  </a:lnTo>
                  <a:lnTo>
                    <a:pt x="107761" y="83820"/>
                  </a:lnTo>
                  <a:lnTo>
                    <a:pt x="120316" y="83820"/>
                  </a:lnTo>
                  <a:lnTo>
                    <a:pt x="119967" y="82550"/>
                  </a:lnTo>
                  <a:lnTo>
                    <a:pt x="119269" y="82550"/>
                  </a:lnTo>
                  <a:lnTo>
                    <a:pt x="117874" y="80010"/>
                  </a:lnTo>
                  <a:close/>
                </a:path>
                <a:path w="237490" h="270510">
                  <a:moveTo>
                    <a:pt x="65214" y="48259"/>
                  </a:moveTo>
                  <a:lnTo>
                    <a:pt x="62424" y="48259"/>
                  </a:lnTo>
                  <a:lnTo>
                    <a:pt x="60332" y="50799"/>
                  </a:lnTo>
                  <a:lnTo>
                    <a:pt x="59983" y="52069"/>
                  </a:lnTo>
                  <a:lnTo>
                    <a:pt x="60681" y="54609"/>
                  </a:lnTo>
                  <a:lnTo>
                    <a:pt x="61727" y="55879"/>
                  </a:lnTo>
                  <a:lnTo>
                    <a:pt x="63471" y="57149"/>
                  </a:lnTo>
                  <a:lnTo>
                    <a:pt x="66261" y="57149"/>
                  </a:lnTo>
                  <a:lnTo>
                    <a:pt x="68353" y="59689"/>
                  </a:lnTo>
                  <a:lnTo>
                    <a:pt x="69748" y="62229"/>
                  </a:lnTo>
                  <a:lnTo>
                    <a:pt x="63122" y="64769"/>
                  </a:lnTo>
                  <a:lnTo>
                    <a:pt x="57891" y="69849"/>
                  </a:lnTo>
                  <a:lnTo>
                    <a:pt x="55450" y="76199"/>
                  </a:lnTo>
                  <a:lnTo>
                    <a:pt x="54752" y="77469"/>
                  </a:lnTo>
                  <a:lnTo>
                    <a:pt x="54403" y="78739"/>
                  </a:lnTo>
                  <a:lnTo>
                    <a:pt x="54403" y="81279"/>
                  </a:lnTo>
                  <a:lnTo>
                    <a:pt x="61029" y="81279"/>
                  </a:lnTo>
                  <a:lnTo>
                    <a:pt x="61727" y="78739"/>
                  </a:lnTo>
                  <a:lnTo>
                    <a:pt x="64517" y="71119"/>
                  </a:lnTo>
                  <a:lnTo>
                    <a:pt x="71492" y="68579"/>
                  </a:lnTo>
                  <a:lnTo>
                    <a:pt x="78118" y="66039"/>
                  </a:lnTo>
                  <a:lnTo>
                    <a:pt x="79164" y="64769"/>
                  </a:lnTo>
                  <a:lnTo>
                    <a:pt x="129383" y="64770"/>
                  </a:lnTo>
                  <a:lnTo>
                    <a:pt x="132173" y="63500"/>
                  </a:lnTo>
                  <a:lnTo>
                    <a:pt x="135428" y="60960"/>
                  </a:lnTo>
                  <a:lnTo>
                    <a:pt x="108753" y="60960"/>
                  </a:lnTo>
                  <a:lnTo>
                    <a:pt x="95206" y="59689"/>
                  </a:lnTo>
                  <a:lnTo>
                    <a:pt x="96717" y="58419"/>
                  </a:lnTo>
                  <a:lnTo>
                    <a:pt x="77072" y="58419"/>
                  </a:lnTo>
                  <a:lnTo>
                    <a:pt x="74979" y="53339"/>
                  </a:lnTo>
                  <a:lnTo>
                    <a:pt x="70445" y="49529"/>
                  </a:lnTo>
                  <a:lnTo>
                    <a:pt x="65214" y="48259"/>
                  </a:lnTo>
                  <a:close/>
                </a:path>
                <a:path w="237490" h="270510">
                  <a:moveTo>
                    <a:pt x="161467" y="67310"/>
                  </a:moveTo>
                  <a:lnTo>
                    <a:pt x="159026" y="67310"/>
                  </a:lnTo>
                  <a:lnTo>
                    <a:pt x="157631" y="68580"/>
                  </a:lnTo>
                  <a:lnTo>
                    <a:pt x="155887" y="71120"/>
                  </a:lnTo>
                  <a:lnTo>
                    <a:pt x="151354" y="72390"/>
                  </a:lnTo>
                  <a:lnTo>
                    <a:pt x="164955" y="72390"/>
                  </a:lnTo>
                  <a:lnTo>
                    <a:pt x="164606" y="69850"/>
                  </a:lnTo>
                  <a:lnTo>
                    <a:pt x="163211" y="68580"/>
                  </a:lnTo>
                  <a:lnTo>
                    <a:pt x="161467" y="67310"/>
                  </a:lnTo>
                  <a:close/>
                </a:path>
                <a:path w="237490" h="270510">
                  <a:moveTo>
                    <a:pt x="137055" y="48260"/>
                  </a:moveTo>
                  <a:lnTo>
                    <a:pt x="134614" y="48260"/>
                  </a:lnTo>
                  <a:lnTo>
                    <a:pt x="133568" y="50800"/>
                  </a:lnTo>
                  <a:lnTo>
                    <a:pt x="127868" y="57150"/>
                  </a:lnTo>
                  <a:lnTo>
                    <a:pt x="119618" y="60960"/>
                  </a:lnTo>
                  <a:lnTo>
                    <a:pt x="135428" y="60960"/>
                  </a:lnTo>
                  <a:lnTo>
                    <a:pt x="137055" y="59690"/>
                  </a:lnTo>
                  <a:lnTo>
                    <a:pt x="141240" y="53340"/>
                  </a:lnTo>
                  <a:lnTo>
                    <a:pt x="140543" y="50800"/>
                  </a:lnTo>
                  <a:lnTo>
                    <a:pt x="137055" y="48260"/>
                  </a:lnTo>
                  <a:close/>
                </a:path>
                <a:path w="237490" h="270510">
                  <a:moveTo>
                    <a:pt x="97647" y="39369"/>
                  </a:moveTo>
                  <a:lnTo>
                    <a:pt x="96252" y="39369"/>
                  </a:lnTo>
                  <a:lnTo>
                    <a:pt x="93462" y="41909"/>
                  </a:lnTo>
                  <a:lnTo>
                    <a:pt x="93114" y="43179"/>
                  </a:lnTo>
                  <a:lnTo>
                    <a:pt x="93163" y="45719"/>
                  </a:lnTo>
                  <a:lnTo>
                    <a:pt x="93263" y="48259"/>
                  </a:lnTo>
                  <a:lnTo>
                    <a:pt x="93363" y="50799"/>
                  </a:lnTo>
                  <a:lnTo>
                    <a:pt x="93462" y="53339"/>
                  </a:lnTo>
                  <a:lnTo>
                    <a:pt x="88580" y="54609"/>
                  </a:lnTo>
                  <a:lnTo>
                    <a:pt x="80559" y="57149"/>
                  </a:lnTo>
                  <a:lnTo>
                    <a:pt x="79513" y="58419"/>
                  </a:lnTo>
                  <a:lnTo>
                    <a:pt x="96717" y="58419"/>
                  </a:lnTo>
                  <a:lnTo>
                    <a:pt x="99740" y="55879"/>
                  </a:lnTo>
                  <a:lnTo>
                    <a:pt x="101832" y="49529"/>
                  </a:lnTo>
                  <a:lnTo>
                    <a:pt x="101135" y="44449"/>
                  </a:lnTo>
                  <a:lnTo>
                    <a:pt x="101135" y="43179"/>
                  </a:lnTo>
                  <a:lnTo>
                    <a:pt x="100437" y="40639"/>
                  </a:lnTo>
                  <a:lnTo>
                    <a:pt x="97647" y="39369"/>
                  </a:lnTo>
                  <a:close/>
                </a:path>
                <a:path w="237490" h="270510">
                  <a:moveTo>
                    <a:pt x="78466" y="34289"/>
                  </a:moveTo>
                  <a:lnTo>
                    <a:pt x="75677" y="34289"/>
                  </a:lnTo>
                  <a:lnTo>
                    <a:pt x="77420" y="35559"/>
                  </a:lnTo>
                  <a:lnTo>
                    <a:pt x="78466" y="34289"/>
                  </a:lnTo>
                  <a:close/>
                </a:path>
                <a:path w="237490" h="270510">
                  <a:moveTo>
                    <a:pt x="175392" y="26670"/>
                  </a:moveTo>
                  <a:lnTo>
                    <a:pt x="100786" y="26669"/>
                  </a:lnTo>
                  <a:lnTo>
                    <a:pt x="107063" y="29210"/>
                  </a:lnTo>
                  <a:lnTo>
                    <a:pt x="111946" y="33020"/>
                  </a:lnTo>
                  <a:lnTo>
                    <a:pt x="118223" y="29210"/>
                  </a:lnTo>
                  <a:lnTo>
                    <a:pt x="125895" y="27940"/>
                  </a:lnTo>
                  <a:lnTo>
                    <a:pt x="177099" y="27940"/>
                  </a:lnTo>
                  <a:lnTo>
                    <a:pt x="175392" y="26670"/>
                  </a:lnTo>
                  <a:close/>
                </a:path>
              </a:pathLst>
            </a:custGeom>
            <a:solidFill>
              <a:srgbClr val="31486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466344" y="3496055"/>
            <a:ext cx="7790815" cy="604520"/>
            <a:chOff x="466344" y="3496055"/>
            <a:chExt cx="7790815" cy="604520"/>
          </a:xfrm>
        </p:grpSpPr>
        <p:sp>
          <p:nvSpPr>
            <p:cNvPr id="16" name="object 16"/>
            <p:cNvSpPr/>
            <p:nvPr/>
          </p:nvSpPr>
          <p:spPr>
            <a:xfrm>
              <a:off x="466344" y="3496055"/>
              <a:ext cx="7790815" cy="604520"/>
            </a:xfrm>
            <a:custGeom>
              <a:avLst/>
              <a:gdLst/>
              <a:ahLst/>
              <a:cxnLst/>
              <a:rect l="l" t="t" r="r" b="b"/>
              <a:pathLst>
                <a:path w="7790815" h="604520">
                  <a:moveTo>
                    <a:pt x="7730362" y="0"/>
                  </a:moveTo>
                  <a:lnTo>
                    <a:pt x="60350" y="0"/>
                  </a:lnTo>
                  <a:lnTo>
                    <a:pt x="36856" y="4748"/>
                  </a:lnTo>
                  <a:lnTo>
                    <a:pt x="17673" y="17700"/>
                  </a:lnTo>
                  <a:lnTo>
                    <a:pt x="4741" y="36915"/>
                  </a:lnTo>
                  <a:lnTo>
                    <a:pt x="0" y="60452"/>
                  </a:lnTo>
                  <a:lnTo>
                    <a:pt x="0" y="543699"/>
                  </a:lnTo>
                  <a:lnTo>
                    <a:pt x="4741" y="567207"/>
                  </a:lnTo>
                  <a:lnTo>
                    <a:pt x="17673" y="586406"/>
                  </a:lnTo>
                  <a:lnTo>
                    <a:pt x="36856" y="599353"/>
                  </a:lnTo>
                  <a:lnTo>
                    <a:pt x="60350" y="604100"/>
                  </a:lnTo>
                  <a:lnTo>
                    <a:pt x="7730362" y="604100"/>
                  </a:lnTo>
                  <a:lnTo>
                    <a:pt x="7753826" y="599353"/>
                  </a:lnTo>
                  <a:lnTo>
                    <a:pt x="7773003" y="586406"/>
                  </a:lnTo>
                  <a:lnTo>
                    <a:pt x="7785941" y="567207"/>
                  </a:lnTo>
                  <a:lnTo>
                    <a:pt x="7790687" y="543699"/>
                  </a:lnTo>
                  <a:lnTo>
                    <a:pt x="7790687" y="60452"/>
                  </a:lnTo>
                  <a:lnTo>
                    <a:pt x="7785941" y="36915"/>
                  </a:lnTo>
                  <a:lnTo>
                    <a:pt x="7773003" y="17700"/>
                  </a:lnTo>
                  <a:lnTo>
                    <a:pt x="7753826" y="4748"/>
                  </a:lnTo>
                  <a:lnTo>
                    <a:pt x="7730362" y="0"/>
                  </a:lnTo>
                  <a:close/>
                </a:path>
              </a:pathLst>
            </a:custGeom>
            <a:solidFill>
              <a:srgbClr val="CDCF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99884" y="3648786"/>
              <a:ext cx="237490" cy="299085"/>
            </a:xfrm>
            <a:custGeom>
              <a:avLst/>
              <a:gdLst/>
              <a:ahLst/>
              <a:cxnLst/>
              <a:rect l="l" t="t" r="r" b="b"/>
              <a:pathLst>
                <a:path w="237490" h="299085">
                  <a:moveTo>
                    <a:pt x="216217" y="102692"/>
                  </a:moveTo>
                  <a:lnTo>
                    <a:pt x="208419" y="95084"/>
                  </a:lnTo>
                  <a:lnTo>
                    <a:pt x="189153" y="95084"/>
                  </a:lnTo>
                  <a:lnTo>
                    <a:pt x="181343" y="102692"/>
                  </a:lnTo>
                  <a:lnTo>
                    <a:pt x="181343" y="121437"/>
                  </a:lnTo>
                  <a:lnTo>
                    <a:pt x="189153" y="129044"/>
                  </a:lnTo>
                  <a:lnTo>
                    <a:pt x="208419" y="129044"/>
                  </a:lnTo>
                  <a:lnTo>
                    <a:pt x="216217" y="121437"/>
                  </a:lnTo>
                  <a:lnTo>
                    <a:pt x="216217" y="112064"/>
                  </a:lnTo>
                  <a:lnTo>
                    <a:pt x="216217" y="102692"/>
                  </a:lnTo>
                  <a:close/>
                </a:path>
                <a:path w="237490" h="299085">
                  <a:moveTo>
                    <a:pt x="237147" y="112064"/>
                  </a:moveTo>
                  <a:lnTo>
                    <a:pt x="234149" y="97485"/>
                  </a:lnTo>
                  <a:lnTo>
                    <a:pt x="227787" y="88290"/>
                  </a:lnTo>
                  <a:lnTo>
                    <a:pt x="225945" y="85623"/>
                  </a:lnTo>
                  <a:lnTo>
                    <a:pt x="223202" y="83832"/>
                  </a:lnTo>
                  <a:lnTo>
                    <a:pt x="223202" y="112064"/>
                  </a:lnTo>
                  <a:lnTo>
                    <a:pt x="221297" y="121361"/>
                  </a:lnTo>
                  <a:lnTo>
                    <a:pt x="216090" y="128917"/>
                  </a:lnTo>
                  <a:lnTo>
                    <a:pt x="208343" y="133985"/>
                  </a:lnTo>
                  <a:lnTo>
                    <a:pt x="198780" y="135839"/>
                  </a:lnTo>
                  <a:lnTo>
                    <a:pt x="189230" y="133985"/>
                  </a:lnTo>
                  <a:lnTo>
                    <a:pt x="181483" y="128917"/>
                  </a:lnTo>
                  <a:lnTo>
                    <a:pt x="176276" y="121361"/>
                  </a:lnTo>
                  <a:lnTo>
                    <a:pt x="174371" y="112064"/>
                  </a:lnTo>
                  <a:lnTo>
                    <a:pt x="176276" y="102755"/>
                  </a:lnTo>
                  <a:lnTo>
                    <a:pt x="181483" y="95211"/>
                  </a:lnTo>
                  <a:lnTo>
                    <a:pt x="189230" y="90144"/>
                  </a:lnTo>
                  <a:lnTo>
                    <a:pt x="198780" y="88290"/>
                  </a:lnTo>
                  <a:lnTo>
                    <a:pt x="208343" y="90144"/>
                  </a:lnTo>
                  <a:lnTo>
                    <a:pt x="216090" y="95211"/>
                  </a:lnTo>
                  <a:lnTo>
                    <a:pt x="221297" y="102755"/>
                  </a:lnTo>
                  <a:lnTo>
                    <a:pt x="223202" y="112064"/>
                  </a:lnTo>
                  <a:lnTo>
                    <a:pt x="223202" y="83832"/>
                  </a:lnTo>
                  <a:lnTo>
                    <a:pt x="213753" y="77635"/>
                  </a:lnTo>
                  <a:lnTo>
                    <a:pt x="198780" y="74701"/>
                  </a:lnTo>
                  <a:lnTo>
                    <a:pt x="183819" y="77635"/>
                  </a:lnTo>
                  <a:lnTo>
                    <a:pt x="171627" y="85623"/>
                  </a:lnTo>
                  <a:lnTo>
                    <a:pt x="163423" y="97485"/>
                  </a:lnTo>
                  <a:lnTo>
                    <a:pt x="160426" y="112064"/>
                  </a:lnTo>
                  <a:lnTo>
                    <a:pt x="162521" y="124231"/>
                  </a:lnTo>
                  <a:lnTo>
                    <a:pt x="168363" y="134772"/>
                  </a:lnTo>
                  <a:lnTo>
                    <a:pt x="177203" y="142963"/>
                  </a:lnTo>
                  <a:lnTo>
                    <a:pt x="188328" y="148056"/>
                  </a:lnTo>
                  <a:lnTo>
                    <a:pt x="188328" y="227533"/>
                  </a:lnTo>
                  <a:lnTo>
                    <a:pt x="184226" y="247383"/>
                  </a:lnTo>
                  <a:lnTo>
                    <a:pt x="173024" y="263563"/>
                  </a:lnTo>
                  <a:lnTo>
                    <a:pt x="156400" y="274472"/>
                  </a:lnTo>
                  <a:lnTo>
                    <a:pt x="136017" y="278472"/>
                  </a:lnTo>
                  <a:lnTo>
                    <a:pt x="115633" y="274472"/>
                  </a:lnTo>
                  <a:lnTo>
                    <a:pt x="98996" y="263563"/>
                  </a:lnTo>
                  <a:lnTo>
                    <a:pt x="87807" y="247383"/>
                  </a:lnTo>
                  <a:lnTo>
                    <a:pt x="83705" y="227533"/>
                  </a:lnTo>
                  <a:lnTo>
                    <a:pt x="83705" y="192887"/>
                  </a:lnTo>
                  <a:lnTo>
                    <a:pt x="108521" y="184759"/>
                  </a:lnTo>
                  <a:lnTo>
                    <a:pt x="128422" y="169164"/>
                  </a:lnTo>
                  <a:lnTo>
                    <a:pt x="130136" y="166395"/>
                  </a:lnTo>
                  <a:lnTo>
                    <a:pt x="141668" y="147764"/>
                  </a:lnTo>
                  <a:lnTo>
                    <a:pt x="146469" y="122250"/>
                  </a:lnTo>
                  <a:lnTo>
                    <a:pt x="146469" y="117157"/>
                  </a:lnTo>
                  <a:lnTo>
                    <a:pt x="143687" y="112737"/>
                  </a:lnTo>
                  <a:lnTo>
                    <a:pt x="139496" y="110705"/>
                  </a:lnTo>
                  <a:lnTo>
                    <a:pt x="139496" y="27165"/>
                  </a:lnTo>
                  <a:lnTo>
                    <a:pt x="138303" y="21056"/>
                  </a:lnTo>
                  <a:lnTo>
                    <a:pt x="138087" y="19926"/>
                  </a:lnTo>
                  <a:lnTo>
                    <a:pt x="134226" y="13830"/>
                  </a:lnTo>
                  <a:lnTo>
                    <a:pt x="128460" y="9398"/>
                  </a:lnTo>
                  <a:lnTo>
                    <a:pt x="121361" y="7124"/>
                  </a:lnTo>
                  <a:lnTo>
                    <a:pt x="119976" y="3048"/>
                  </a:lnTo>
                  <a:lnTo>
                    <a:pt x="116128" y="0"/>
                  </a:lnTo>
                  <a:lnTo>
                    <a:pt x="100444" y="0"/>
                  </a:lnTo>
                  <a:lnTo>
                    <a:pt x="94157" y="6108"/>
                  </a:lnTo>
                  <a:lnTo>
                    <a:pt x="94157" y="21056"/>
                  </a:lnTo>
                  <a:lnTo>
                    <a:pt x="100444" y="27165"/>
                  </a:lnTo>
                  <a:lnTo>
                    <a:pt x="115785" y="27165"/>
                  </a:lnTo>
                  <a:lnTo>
                    <a:pt x="119621" y="24447"/>
                  </a:lnTo>
                  <a:lnTo>
                    <a:pt x="121361" y="21056"/>
                  </a:lnTo>
                  <a:lnTo>
                    <a:pt x="123812" y="22072"/>
                  </a:lnTo>
                  <a:lnTo>
                    <a:pt x="125552" y="24447"/>
                  </a:lnTo>
                  <a:lnTo>
                    <a:pt x="125552" y="110705"/>
                  </a:lnTo>
                  <a:lnTo>
                    <a:pt x="121361" y="113080"/>
                  </a:lnTo>
                  <a:lnTo>
                    <a:pt x="118579" y="117500"/>
                  </a:lnTo>
                  <a:lnTo>
                    <a:pt x="118579" y="122250"/>
                  </a:lnTo>
                  <a:lnTo>
                    <a:pt x="115023" y="139471"/>
                  </a:lnTo>
                  <a:lnTo>
                    <a:pt x="105321" y="153492"/>
                  </a:lnTo>
                  <a:lnTo>
                    <a:pt x="90919" y="162941"/>
                  </a:lnTo>
                  <a:lnTo>
                    <a:pt x="73240" y="166395"/>
                  </a:lnTo>
                  <a:lnTo>
                    <a:pt x="55562" y="162941"/>
                  </a:lnTo>
                  <a:lnTo>
                    <a:pt x="41160" y="153492"/>
                  </a:lnTo>
                  <a:lnTo>
                    <a:pt x="31457" y="139471"/>
                  </a:lnTo>
                  <a:lnTo>
                    <a:pt x="27901" y="122250"/>
                  </a:lnTo>
                  <a:lnTo>
                    <a:pt x="27901" y="117157"/>
                  </a:lnTo>
                  <a:lnTo>
                    <a:pt x="25107" y="112737"/>
                  </a:lnTo>
                  <a:lnTo>
                    <a:pt x="20929" y="110705"/>
                  </a:lnTo>
                  <a:lnTo>
                    <a:pt x="20929" y="24447"/>
                  </a:lnTo>
                  <a:lnTo>
                    <a:pt x="22669" y="22072"/>
                  </a:lnTo>
                  <a:lnTo>
                    <a:pt x="25107" y="21056"/>
                  </a:lnTo>
                  <a:lnTo>
                    <a:pt x="26860" y="24790"/>
                  </a:lnTo>
                  <a:lnTo>
                    <a:pt x="30340" y="27165"/>
                  </a:lnTo>
                  <a:lnTo>
                    <a:pt x="46037" y="27165"/>
                  </a:lnTo>
                  <a:lnTo>
                    <a:pt x="52311" y="21056"/>
                  </a:lnTo>
                  <a:lnTo>
                    <a:pt x="52311" y="6108"/>
                  </a:lnTo>
                  <a:lnTo>
                    <a:pt x="46037" y="0"/>
                  </a:lnTo>
                  <a:lnTo>
                    <a:pt x="30340" y="0"/>
                  </a:lnTo>
                  <a:lnTo>
                    <a:pt x="26504" y="3048"/>
                  </a:lnTo>
                  <a:lnTo>
                    <a:pt x="25107" y="7124"/>
                  </a:lnTo>
                  <a:lnTo>
                    <a:pt x="18008" y="9398"/>
                  </a:lnTo>
                  <a:lnTo>
                    <a:pt x="12255" y="13830"/>
                  </a:lnTo>
                  <a:lnTo>
                    <a:pt x="8394" y="19926"/>
                  </a:lnTo>
                  <a:lnTo>
                    <a:pt x="6972" y="27165"/>
                  </a:lnTo>
                  <a:lnTo>
                    <a:pt x="6972" y="110705"/>
                  </a:lnTo>
                  <a:lnTo>
                    <a:pt x="2794" y="113080"/>
                  </a:lnTo>
                  <a:lnTo>
                    <a:pt x="0" y="117500"/>
                  </a:lnTo>
                  <a:lnTo>
                    <a:pt x="0" y="122250"/>
                  </a:lnTo>
                  <a:lnTo>
                    <a:pt x="4813" y="147764"/>
                  </a:lnTo>
                  <a:lnTo>
                    <a:pt x="18046" y="169164"/>
                  </a:lnTo>
                  <a:lnTo>
                    <a:pt x="37960" y="184759"/>
                  </a:lnTo>
                  <a:lnTo>
                    <a:pt x="62776" y="192887"/>
                  </a:lnTo>
                  <a:lnTo>
                    <a:pt x="62776" y="227533"/>
                  </a:lnTo>
                  <a:lnTo>
                    <a:pt x="68529" y="255295"/>
                  </a:lnTo>
                  <a:lnTo>
                    <a:pt x="84226" y="277964"/>
                  </a:lnTo>
                  <a:lnTo>
                    <a:pt x="107505" y="293243"/>
                  </a:lnTo>
                  <a:lnTo>
                    <a:pt x="136017" y="298843"/>
                  </a:lnTo>
                  <a:lnTo>
                    <a:pt x="164528" y="293243"/>
                  </a:lnTo>
                  <a:lnTo>
                    <a:pt x="187020" y="278472"/>
                  </a:lnTo>
                  <a:lnTo>
                    <a:pt x="187794" y="277964"/>
                  </a:lnTo>
                  <a:lnTo>
                    <a:pt x="203492" y="255295"/>
                  </a:lnTo>
                  <a:lnTo>
                    <a:pt x="209245" y="227533"/>
                  </a:lnTo>
                  <a:lnTo>
                    <a:pt x="209245" y="148056"/>
                  </a:lnTo>
                  <a:lnTo>
                    <a:pt x="220370" y="142963"/>
                  </a:lnTo>
                  <a:lnTo>
                    <a:pt x="228066" y="135839"/>
                  </a:lnTo>
                  <a:lnTo>
                    <a:pt x="229209" y="134772"/>
                  </a:lnTo>
                  <a:lnTo>
                    <a:pt x="235038" y="124231"/>
                  </a:lnTo>
                  <a:lnTo>
                    <a:pt x="236969" y="113080"/>
                  </a:lnTo>
                  <a:lnTo>
                    <a:pt x="237032" y="112737"/>
                  </a:lnTo>
                  <a:lnTo>
                    <a:pt x="237147" y="112064"/>
                  </a:lnTo>
                  <a:close/>
                </a:path>
              </a:pathLst>
            </a:custGeom>
            <a:solidFill>
              <a:srgbClr val="31486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/>
          <p:cNvGrpSpPr/>
          <p:nvPr/>
        </p:nvGrpSpPr>
        <p:grpSpPr>
          <a:xfrm>
            <a:off x="466344" y="4255744"/>
            <a:ext cx="7790815" cy="613410"/>
            <a:chOff x="466344" y="4255744"/>
            <a:chExt cx="7790815" cy="613410"/>
          </a:xfrm>
        </p:grpSpPr>
        <p:sp>
          <p:nvSpPr>
            <p:cNvPr id="19" name="object 19"/>
            <p:cNvSpPr/>
            <p:nvPr/>
          </p:nvSpPr>
          <p:spPr>
            <a:xfrm>
              <a:off x="466344" y="4255744"/>
              <a:ext cx="7790815" cy="613410"/>
            </a:xfrm>
            <a:custGeom>
              <a:avLst/>
              <a:gdLst/>
              <a:ahLst/>
              <a:cxnLst/>
              <a:rect l="l" t="t" r="r" b="b"/>
              <a:pathLst>
                <a:path w="7790815" h="613410">
                  <a:moveTo>
                    <a:pt x="7729474" y="0"/>
                  </a:moveTo>
                  <a:lnTo>
                    <a:pt x="61264" y="0"/>
                  </a:lnTo>
                  <a:lnTo>
                    <a:pt x="37418" y="4817"/>
                  </a:lnTo>
                  <a:lnTo>
                    <a:pt x="17945" y="17956"/>
                  </a:lnTo>
                  <a:lnTo>
                    <a:pt x="4814" y="37445"/>
                  </a:lnTo>
                  <a:lnTo>
                    <a:pt x="0" y="61315"/>
                  </a:lnTo>
                  <a:lnTo>
                    <a:pt x="0" y="551865"/>
                  </a:lnTo>
                  <a:lnTo>
                    <a:pt x="4814" y="575735"/>
                  </a:lnTo>
                  <a:lnTo>
                    <a:pt x="17945" y="595225"/>
                  </a:lnTo>
                  <a:lnTo>
                    <a:pt x="37418" y="608363"/>
                  </a:lnTo>
                  <a:lnTo>
                    <a:pt x="61264" y="613181"/>
                  </a:lnTo>
                  <a:lnTo>
                    <a:pt x="7729474" y="613181"/>
                  </a:lnTo>
                  <a:lnTo>
                    <a:pt x="7753290" y="608363"/>
                  </a:lnTo>
                  <a:lnTo>
                    <a:pt x="7772749" y="595225"/>
                  </a:lnTo>
                  <a:lnTo>
                    <a:pt x="7785873" y="575735"/>
                  </a:lnTo>
                  <a:lnTo>
                    <a:pt x="7790687" y="551865"/>
                  </a:lnTo>
                  <a:lnTo>
                    <a:pt x="7790687" y="61315"/>
                  </a:lnTo>
                  <a:lnTo>
                    <a:pt x="7785873" y="37445"/>
                  </a:lnTo>
                  <a:lnTo>
                    <a:pt x="7772749" y="17956"/>
                  </a:lnTo>
                  <a:lnTo>
                    <a:pt x="7753290" y="4817"/>
                  </a:lnTo>
                  <a:lnTo>
                    <a:pt x="7729474" y="0"/>
                  </a:lnTo>
                  <a:close/>
                </a:path>
              </a:pathLst>
            </a:custGeom>
            <a:solidFill>
              <a:srgbClr val="CDCF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580" y="4422792"/>
              <a:ext cx="253920" cy="27922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220165" y="1232788"/>
            <a:ext cx="6960234" cy="3473450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 marR="708025">
              <a:lnSpc>
                <a:spcPts val="1800"/>
              </a:lnSpc>
              <a:spcBef>
                <a:spcPts val="465"/>
              </a:spcBef>
            </a:pPr>
            <a:r>
              <a:rPr dirty="0" sz="1800">
                <a:latin typeface="Arial"/>
                <a:cs typeface="Arial"/>
              </a:rPr>
              <a:t>Environ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20%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(1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patient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sur 5)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des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raisons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consultations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en </a:t>
            </a:r>
            <a:r>
              <a:rPr dirty="0" sz="1800" spc="-10">
                <a:latin typeface="Arial"/>
                <a:cs typeface="Arial"/>
              </a:rPr>
              <a:t>pharmacie.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Importance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bien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maîtriser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cette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activité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professionnelle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ts val="1985"/>
              </a:lnSpc>
              <a:spcBef>
                <a:spcPts val="5"/>
              </a:spcBef>
            </a:pPr>
            <a:r>
              <a:rPr dirty="0" sz="1800">
                <a:latin typeface="Arial"/>
                <a:cs typeface="Arial"/>
              </a:rPr>
              <a:t>Pour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patient,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sa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lésion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cutanée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beaucoup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plus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d’importance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que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85"/>
              </a:lnSpc>
            </a:pPr>
            <a:r>
              <a:rPr dirty="0" sz="1800">
                <a:latin typeface="Arial"/>
                <a:cs typeface="Arial"/>
              </a:rPr>
              <a:t>son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hypertension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ou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son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hypercholestérolémie.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1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-10">
                <a:latin typeface="Arial"/>
                <a:cs typeface="Arial"/>
              </a:rPr>
              <a:t>Auto-</a:t>
            </a:r>
            <a:r>
              <a:rPr dirty="0" sz="1800">
                <a:latin typeface="Arial"/>
                <a:cs typeface="Arial"/>
              </a:rPr>
              <a:t>diagnostic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du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patient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8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-10">
                <a:latin typeface="Arial"/>
                <a:cs typeface="Arial"/>
              </a:rPr>
              <a:t>Votre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vision,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que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nous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voyons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(variable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d’un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individu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à</a:t>
            </a:r>
            <a:r>
              <a:rPr dirty="0" sz="1800" spc="-10">
                <a:latin typeface="Arial"/>
                <a:cs typeface="Arial"/>
              </a:rPr>
              <a:t> l’autre)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Illusion d'optique – La femme sans âg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0" y="1537499"/>
            <a:ext cx="4370832" cy="3084322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575" y="522998"/>
            <a:ext cx="2861945" cy="4883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0" spc="-70">
                <a:solidFill>
                  <a:srgbClr val="31363A"/>
                </a:solidFill>
              </a:rPr>
              <a:t>Que</a:t>
            </a:r>
            <a:r>
              <a:rPr dirty="0" sz="3000" spc="-100">
                <a:solidFill>
                  <a:srgbClr val="31363A"/>
                </a:solidFill>
              </a:rPr>
              <a:t> </a:t>
            </a:r>
            <a:r>
              <a:rPr dirty="0" sz="3000" spc="-85">
                <a:solidFill>
                  <a:srgbClr val="31363A"/>
                </a:solidFill>
              </a:rPr>
              <a:t>voyez-</a:t>
            </a:r>
            <a:r>
              <a:rPr dirty="0" sz="3000" spc="-30">
                <a:solidFill>
                  <a:srgbClr val="31363A"/>
                </a:solidFill>
              </a:rPr>
              <a:t>vous?</a:t>
            </a:r>
            <a:endParaRPr sz="3000"/>
          </a:p>
        </p:txBody>
      </p:sp>
      <p:sp>
        <p:nvSpPr>
          <p:cNvPr id="4" name="object 4"/>
          <p:cNvSpPr txBox="1"/>
          <p:nvPr/>
        </p:nvSpPr>
        <p:spPr>
          <a:xfrm>
            <a:off x="7706741" y="35178"/>
            <a:ext cx="17208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23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36575" y="522998"/>
            <a:ext cx="6303645" cy="4883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0" spc="-75">
                <a:solidFill>
                  <a:srgbClr val="31363A"/>
                </a:solidFill>
              </a:rPr>
              <a:t>Quelle</a:t>
            </a:r>
            <a:r>
              <a:rPr dirty="0" sz="3000" spc="-195">
                <a:solidFill>
                  <a:srgbClr val="31363A"/>
                </a:solidFill>
              </a:rPr>
              <a:t> </a:t>
            </a:r>
            <a:r>
              <a:rPr dirty="0" sz="3000" spc="-55">
                <a:solidFill>
                  <a:srgbClr val="31363A"/>
                </a:solidFill>
              </a:rPr>
              <a:t>est</a:t>
            </a:r>
            <a:r>
              <a:rPr dirty="0" sz="3000" spc="-140">
                <a:solidFill>
                  <a:srgbClr val="31363A"/>
                </a:solidFill>
              </a:rPr>
              <a:t> </a:t>
            </a:r>
            <a:r>
              <a:rPr dirty="0" sz="3000" spc="-60">
                <a:solidFill>
                  <a:srgbClr val="31363A"/>
                </a:solidFill>
              </a:rPr>
              <a:t>votre</a:t>
            </a:r>
            <a:r>
              <a:rPr dirty="0" sz="3000" spc="-190">
                <a:solidFill>
                  <a:srgbClr val="31363A"/>
                </a:solidFill>
              </a:rPr>
              <a:t> </a:t>
            </a:r>
            <a:r>
              <a:rPr dirty="0" sz="3000" spc="-70">
                <a:solidFill>
                  <a:srgbClr val="31363A"/>
                </a:solidFill>
              </a:rPr>
              <a:t>impression</a:t>
            </a:r>
            <a:r>
              <a:rPr dirty="0" sz="3000" spc="-120">
                <a:solidFill>
                  <a:srgbClr val="31363A"/>
                </a:solidFill>
              </a:rPr>
              <a:t> </a:t>
            </a:r>
            <a:r>
              <a:rPr dirty="0" sz="3000" spc="-55">
                <a:solidFill>
                  <a:srgbClr val="31363A"/>
                </a:solidFill>
              </a:rPr>
              <a:t>diagnostic?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7706741" y="35178"/>
            <a:ext cx="17208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24</a:t>
            </a:r>
            <a:endParaRPr sz="1050">
              <a:latin typeface="Arial"/>
              <a:cs typeface="Arial"/>
            </a:endParaRPr>
          </a:p>
        </p:txBody>
      </p:sp>
      <p:pic>
        <p:nvPicPr>
          <p:cNvPr id="4" name="object 4" descr="Dermatophytose — Wikipédia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936" y="1226337"/>
            <a:ext cx="3941064" cy="3660902"/>
          </a:xfrm>
          <a:prstGeom prst="rect">
            <a:avLst/>
          </a:prstGeom>
        </p:spPr>
      </p:pic>
      <p:pic>
        <p:nvPicPr>
          <p:cNvPr id="5" name="object 5" descr="Le diagnostic des problèmes cutanés en médecine familiale et son  enseignement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29784" y="1226337"/>
            <a:ext cx="3383279" cy="366090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82968" y="522998"/>
            <a:ext cx="6315710" cy="4883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0" spc="-75">
                <a:solidFill>
                  <a:srgbClr val="31363A"/>
                </a:solidFill>
              </a:rPr>
              <a:t>Quelle</a:t>
            </a:r>
            <a:r>
              <a:rPr dirty="0" sz="3000" spc="-195">
                <a:solidFill>
                  <a:srgbClr val="31363A"/>
                </a:solidFill>
              </a:rPr>
              <a:t> </a:t>
            </a:r>
            <a:r>
              <a:rPr dirty="0" sz="3000" spc="-40">
                <a:solidFill>
                  <a:srgbClr val="31363A"/>
                </a:solidFill>
              </a:rPr>
              <a:t>est</a:t>
            </a:r>
            <a:r>
              <a:rPr dirty="0" sz="3000" spc="-95">
                <a:solidFill>
                  <a:srgbClr val="31363A"/>
                </a:solidFill>
              </a:rPr>
              <a:t> </a:t>
            </a:r>
            <a:r>
              <a:rPr dirty="0" sz="3000" spc="-70">
                <a:solidFill>
                  <a:srgbClr val="31363A"/>
                </a:solidFill>
              </a:rPr>
              <a:t>votre</a:t>
            </a:r>
            <a:r>
              <a:rPr dirty="0" sz="3000" spc="-120">
                <a:solidFill>
                  <a:srgbClr val="31363A"/>
                </a:solidFill>
              </a:rPr>
              <a:t> </a:t>
            </a:r>
            <a:r>
              <a:rPr dirty="0" sz="3000" spc="-75">
                <a:solidFill>
                  <a:srgbClr val="31363A"/>
                </a:solidFill>
              </a:rPr>
              <a:t>impression</a:t>
            </a:r>
            <a:r>
              <a:rPr dirty="0" sz="3000" spc="-190">
                <a:solidFill>
                  <a:srgbClr val="31363A"/>
                </a:solidFill>
              </a:rPr>
              <a:t> </a:t>
            </a:r>
            <a:r>
              <a:rPr dirty="0" sz="3000" spc="-45">
                <a:solidFill>
                  <a:srgbClr val="31363A"/>
                </a:solidFill>
              </a:rPr>
              <a:t>diagnostic?</a:t>
            </a:r>
            <a:endParaRPr sz="3000"/>
          </a:p>
        </p:txBody>
      </p:sp>
      <p:pic>
        <p:nvPicPr>
          <p:cNvPr id="3" name="object 3" descr="Les portables montrés du doigt | Radio-Canada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216" y="1198905"/>
            <a:ext cx="7516368" cy="326732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943725" y="25463"/>
            <a:ext cx="17272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25</a:t>
            </a:r>
            <a:endParaRPr sz="1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4273" y="4633709"/>
            <a:ext cx="2936240" cy="2349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190">
                <a:solidFill>
                  <a:srgbClr val="6B6B6B"/>
                </a:solidFill>
                <a:latin typeface="Arial"/>
                <a:cs typeface="Arial"/>
              </a:rPr>
              <a:t>PHOTO</a:t>
            </a:r>
            <a:r>
              <a:rPr dirty="0" sz="1350" spc="-30">
                <a:solidFill>
                  <a:srgbClr val="6B6B6B"/>
                </a:solidFill>
                <a:latin typeface="Arial"/>
                <a:cs typeface="Arial"/>
              </a:rPr>
              <a:t> </a:t>
            </a:r>
            <a:r>
              <a:rPr dirty="0" sz="1350" spc="-20">
                <a:solidFill>
                  <a:srgbClr val="6B6B6B"/>
                </a:solidFill>
                <a:latin typeface="Arial"/>
                <a:cs typeface="Arial"/>
              </a:rPr>
              <a:t>:</a:t>
            </a:r>
            <a:r>
              <a:rPr dirty="0" sz="1350" spc="-70">
                <a:solidFill>
                  <a:srgbClr val="6B6B6B"/>
                </a:solidFill>
                <a:latin typeface="Arial"/>
                <a:cs typeface="Arial"/>
              </a:rPr>
              <a:t> </a:t>
            </a:r>
            <a:r>
              <a:rPr dirty="0" sz="1350" spc="-170">
                <a:solidFill>
                  <a:srgbClr val="6B6B6B"/>
                </a:solidFill>
                <a:latin typeface="Arial"/>
                <a:cs typeface="Arial"/>
              </a:rPr>
              <a:t>HÔPITAL</a:t>
            </a:r>
            <a:r>
              <a:rPr dirty="0" sz="1350" spc="-70">
                <a:solidFill>
                  <a:srgbClr val="6B6B6B"/>
                </a:solidFill>
                <a:latin typeface="Arial"/>
                <a:cs typeface="Arial"/>
              </a:rPr>
              <a:t> </a:t>
            </a:r>
            <a:r>
              <a:rPr dirty="0" sz="1350" spc="-170">
                <a:solidFill>
                  <a:srgbClr val="6B6B6B"/>
                </a:solidFill>
                <a:latin typeface="Arial"/>
                <a:cs typeface="Arial"/>
              </a:rPr>
              <a:t>UNIVERSITAIRE</a:t>
            </a:r>
            <a:r>
              <a:rPr dirty="0" sz="1350" spc="-5">
                <a:solidFill>
                  <a:srgbClr val="6B6B6B"/>
                </a:solidFill>
                <a:latin typeface="Arial"/>
                <a:cs typeface="Arial"/>
              </a:rPr>
              <a:t> </a:t>
            </a:r>
            <a:r>
              <a:rPr dirty="0" sz="1350" spc="-220">
                <a:solidFill>
                  <a:srgbClr val="6B6B6B"/>
                </a:solidFill>
                <a:latin typeface="Arial"/>
                <a:cs typeface="Arial"/>
              </a:rPr>
              <a:t>DE</a:t>
            </a:r>
            <a:r>
              <a:rPr dirty="0" sz="1350" spc="-10">
                <a:solidFill>
                  <a:srgbClr val="6B6B6B"/>
                </a:solidFill>
                <a:latin typeface="Arial"/>
                <a:cs typeface="Arial"/>
              </a:rPr>
              <a:t> </a:t>
            </a:r>
            <a:r>
              <a:rPr dirty="0" sz="1350" spc="-140">
                <a:solidFill>
                  <a:srgbClr val="6B6B6B"/>
                </a:solidFill>
                <a:latin typeface="Arial"/>
                <a:cs typeface="Arial"/>
              </a:rPr>
              <a:t>BÂLE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575" y="537463"/>
            <a:ext cx="7476490" cy="44323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750" spc="-105">
                <a:solidFill>
                  <a:srgbClr val="31363A"/>
                </a:solidFill>
              </a:rPr>
              <a:t>Évaluation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70">
                <a:solidFill>
                  <a:srgbClr val="31363A"/>
                </a:solidFill>
              </a:rPr>
              <a:t>de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70">
                <a:solidFill>
                  <a:srgbClr val="31363A"/>
                </a:solidFill>
              </a:rPr>
              <a:t>la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105">
                <a:solidFill>
                  <a:srgbClr val="31363A"/>
                </a:solidFill>
              </a:rPr>
              <a:t>condition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100">
                <a:solidFill>
                  <a:srgbClr val="31363A"/>
                </a:solidFill>
              </a:rPr>
              <a:t>physique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70">
                <a:solidFill>
                  <a:srgbClr val="31363A"/>
                </a:solidFill>
              </a:rPr>
              <a:t>en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50">
                <a:solidFill>
                  <a:srgbClr val="31363A"/>
                </a:solidFill>
              </a:rPr>
              <a:t>dermatologie</a:t>
            </a:r>
            <a:endParaRPr sz="2750"/>
          </a:p>
        </p:txBody>
      </p:sp>
      <p:sp>
        <p:nvSpPr>
          <p:cNvPr id="4" name="object 4"/>
          <p:cNvSpPr txBox="1"/>
          <p:nvPr/>
        </p:nvSpPr>
        <p:spPr>
          <a:xfrm>
            <a:off x="536575" y="1189279"/>
            <a:ext cx="7952105" cy="272224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98755" indent="-186055">
              <a:lnSpc>
                <a:spcPct val="100000"/>
              </a:lnSpc>
              <a:spcBef>
                <a:spcPts val="500"/>
              </a:spcBef>
              <a:buClr>
                <a:srgbClr val="6183AC"/>
              </a:buClr>
              <a:buSzPct val="88888"/>
              <a:buChar char="•"/>
              <a:tabLst>
                <a:tab pos="198755" algn="l"/>
              </a:tabLst>
            </a:pPr>
            <a:r>
              <a:rPr dirty="0" sz="1350">
                <a:latin typeface="Arial"/>
                <a:cs typeface="Arial"/>
              </a:rPr>
              <a:t>La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cueillette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renseignements:</a:t>
            </a:r>
            <a:endParaRPr sz="1350">
              <a:latin typeface="Arial"/>
              <a:cs typeface="Arial"/>
            </a:endParaRPr>
          </a:p>
          <a:p>
            <a:pPr lvl="1" marL="405130" indent="-186690">
              <a:lnSpc>
                <a:spcPct val="100000"/>
              </a:lnSpc>
              <a:spcBef>
                <a:spcPts val="405"/>
              </a:spcBef>
              <a:buClr>
                <a:srgbClr val="6183AC"/>
              </a:buClr>
              <a:buSzPct val="88888"/>
              <a:buChar char="•"/>
              <a:tabLst>
                <a:tab pos="405130" algn="l"/>
              </a:tabLst>
            </a:pPr>
            <a:r>
              <a:rPr dirty="0" sz="1350">
                <a:latin typeface="Arial"/>
                <a:cs typeface="Arial"/>
              </a:rPr>
              <a:t>A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quel</a:t>
            </a:r>
            <a:r>
              <a:rPr dirty="0" sz="1350" spc="2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endroit</a:t>
            </a:r>
            <a:r>
              <a:rPr dirty="0" sz="1350" spc="10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(OÙ?)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la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peau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a-t-elle</a:t>
            </a:r>
            <a:r>
              <a:rPr dirty="0" sz="1350" spc="15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été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exposée</a:t>
            </a:r>
            <a:r>
              <a:rPr dirty="0" sz="1350" spc="15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(La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peau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est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particulièrement</a:t>
            </a:r>
            <a:r>
              <a:rPr dirty="0" sz="1350" spc="10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en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contact</a:t>
            </a:r>
            <a:r>
              <a:rPr dirty="0" sz="1350" spc="100">
                <a:latin typeface="Arial"/>
                <a:cs typeface="Arial"/>
              </a:rPr>
              <a:t> </a:t>
            </a:r>
            <a:r>
              <a:rPr dirty="0" sz="1350" spc="-20">
                <a:latin typeface="Arial"/>
                <a:cs typeface="Arial"/>
              </a:rPr>
              <a:t>avec</a:t>
            </a:r>
            <a:endParaRPr sz="135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40"/>
              </a:spcBef>
            </a:pPr>
            <a:r>
              <a:rPr dirty="0" sz="1350">
                <a:latin typeface="Arial"/>
                <a:cs typeface="Arial"/>
              </a:rPr>
              <a:t>le</a:t>
            </a:r>
            <a:r>
              <a:rPr dirty="0" sz="1350" spc="11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dangereux</a:t>
            </a:r>
            <a:r>
              <a:rPr dirty="0" sz="1350" spc="12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monde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extérieur)</a:t>
            </a:r>
            <a:endParaRPr sz="1350">
              <a:latin typeface="Arial"/>
              <a:cs typeface="Arial"/>
            </a:endParaRPr>
          </a:p>
          <a:p>
            <a:pPr lvl="2" marL="561340" indent="-137160">
              <a:lnSpc>
                <a:spcPct val="100000"/>
              </a:lnSpc>
              <a:spcBef>
                <a:spcPts val="400"/>
              </a:spcBef>
              <a:buClr>
                <a:srgbClr val="6183AC"/>
              </a:buClr>
              <a:buSzPct val="96296"/>
              <a:buChar char="•"/>
              <a:tabLst>
                <a:tab pos="561340" algn="l"/>
              </a:tabLst>
            </a:pPr>
            <a:r>
              <a:rPr dirty="0" sz="1350">
                <a:latin typeface="Arial"/>
                <a:cs typeface="Arial"/>
              </a:rPr>
              <a:t>Nickel,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teintures,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savon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utilisé,</a:t>
            </a:r>
            <a:r>
              <a:rPr dirty="0" sz="1350" spc="3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froid,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la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chaleur,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 spc="-25">
                <a:latin typeface="Arial"/>
                <a:cs typeface="Arial"/>
              </a:rPr>
              <a:t>UV.</a:t>
            </a:r>
            <a:endParaRPr sz="1350">
              <a:latin typeface="Arial"/>
              <a:cs typeface="Arial"/>
            </a:endParaRPr>
          </a:p>
          <a:p>
            <a:pPr lvl="2" marL="561340" marR="5080" indent="-137795">
              <a:lnSpc>
                <a:spcPct val="104700"/>
              </a:lnSpc>
              <a:spcBef>
                <a:spcPts val="325"/>
              </a:spcBef>
              <a:buClr>
                <a:srgbClr val="6183AC"/>
              </a:buClr>
              <a:buSzPct val="96296"/>
              <a:buChar char="•"/>
              <a:tabLst>
                <a:tab pos="561340" algn="l"/>
              </a:tabLst>
            </a:pPr>
            <a:r>
              <a:rPr dirty="0" sz="1350">
                <a:latin typeface="Arial"/>
                <a:cs typeface="Arial"/>
              </a:rPr>
              <a:t>Lien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avec</a:t>
            </a:r>
            <a:r>
              <a:rPr dirty="0" sz="1350" spc="8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l’exposition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au</a:t>
            </a:r>
            <a:r>
              <a:rPr dirty="0" sz="1350" spc="15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froid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et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panniculite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au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froid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(nodules</a:t>
            </a:r>
            <a:r>
              <a:rPr dirty="0" sz="1350" spc="8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érythémateux</a:t>
            </a:r>
            <a:r>
              <a:rPr dirty="0" sz="1350" spc="8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sur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les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deux</a:t>
            </a:r>
            <a:r>
              <a:rPr dirty="0" sz="1350" spc="16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joues </a:t>
            </a:r>
            <a:r>
              <a:rPr dirty="0" sz="1350">
                <a:latin typeface="Arial"/>
                <a:cs typeface="Arial"/>
              </a:rPr>
              <a:t>d’un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bébé,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nous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sommes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en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janvier,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et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les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parents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on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fait</a:t>
            </a:r>
            <a:r>
              <a:rPr dirty="0" sz="1350" spc="1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une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longue</a:t>
            </a:r>
            <a:r>
              <a:rPr dirty="0" sz="1350" spc="15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promenade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avec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 spc="-25">
                <a:latin typeface="Arial"/>
                <a:cs typeface="Arial"/>
              </a:rPr>
              <a:t>la </a:t>
            </a:r>
            <a:r>
              <a:rPr dirty="0" sz="1350">
                <a:latin typeface="Arial"/>
                <a:cs typeface="Arial"/>
              </a:rPr>
              <a:t>poussette</a:t>
            </a:r>
            <a:r>
              <a:rPr dirty="0" sz="1350" spc="6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en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fin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semaine).</a:t>
            </a:r>
            <a:endParaRPr sz="1350">
              <a:latin typeface="Arial"/>
              <a:cs typeface="Arial"/>
            </a:endParaRPr>
          </a:p>
          <a:p>
            <a:pPr lvl="2" marL="561340" indent="-137160">
              <a:lnSpc>
                <a:spcPct val="100000"/>
              </a:lnSpc>
              <a:spcBef>
                <a:spcPts val="405"/>
              </a:spcBef>
              <a:buClr>
                <a:srgbClr val="6183AC"/>
              </a:buClr>
              <a:buSzPct val="96296"/>
              <a:buChar char="•"/>
              <a:tabLst>
                <a:tab pos="561340" algn="l"/>
              </a:tabLst>
            </a:pPr>
            <a:r>
              <a:rPr dirty="0" sz="1350">
                <a:latin typeface="Arial"/>
                <a:cs typeface="Arial"/>
              </a:rPr>
              <a:t>Étudiants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en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pharmacie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qui</a:t>
            </a:r>
            <a:r>
              <a:rPr dirty="0" sz="1350" spc="3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un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érythème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araignée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sur</a:t>
            </a:r>
            <a:r>
              <a:rPr dirty="0" sz="1350" spc="3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la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cuisse????</a:t>
            </a:r>
            <a:endParaRPr sz="1350">
              <a:latin typeface="Arial"/>
              <a:cs typeface="Arial"/>
            </a:endParaRPr>
          </a:p>
          <a:p>
            <a:pPr lvl="2" marL="561340" indent="-137160">
              <a:lnSpc>
                <a:spcPct val="100000"/>
              </a:lnSpc>
              <a:spcBef>
                <a:spcPts val="400"/>
              </a:spcBef>
              <a:buClr>
                <a:srgbClr val="6183AC"/>
              </a:buClr>
              <a:buSzPct val="96296"/>
              <a:buChar char="•"/>
              <a:tabLst>
                <a:tab pos="561340" algn="l"/>
              </a:tabLst>
            </a:pPr>
            <a:r>
              <a:rPr dirty="0" sz="1350">
                <a:latin typeface="Arial"/>
                <a:cs typeface="Arial"/>
              </a:rPr>
              <a:t>Les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ongles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: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mémoire</a:t>
            </a:r>
            <a:r>
              <a:rPr dirty="0" sz="1350" spc="15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des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expositions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passées.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Lignes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Beau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sur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les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ongles.</a:t>
            </a:r>
            <a:endParaRPr sz="1350">
              <a:latin typeface="Arial"/>
              <a:cs typeface="Arial"/>
            </a:endParaRPr>
          </a:p>
          <a:p>
            <a:pPr lvl="1" marL="355600" indent="-137160">
              <a:lnSpc>
                <a:spcPct val="100000"/>
              </a:lnSpc>
              <a:spcBef>
                <a:spcPts val="400"/>
              </a:spcBef>
              <a:buClr>
                <a:srgbClr val="6183AC"/>
              </a:buClr>
              <a:buSzPct val="88888"/>
              <a:buChar char="•"/>
              <a:tabLst>
                <a:tab pos="355600" algn="l"/>
              </a:tabLst>
            </a:pPr>
            <a:r>
              <a:rPr dirty="0" sz="1350">
                <a:latin typeface="Arial"/>
                <a:cs typeface="Arial"/>
              </a:rPr>
              <a:t>Qu’avez-vous</a:t>
            </a:r>
            <a:r>
              <a:rPr dirty="0" sz="1350" spc="11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fait</a:t>
            </a:r>
            <a:r>
              <a:rPr dirty="0" sz="1350" spc="13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avec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votre</a:t>
            </a:r>
            <a:r>
              <a:rPr dirty="0" sz="1350" spc="10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peau?</a:t>
            </a:r>
            <a:endParaRPr sz="1350">
              <a:latin typeface="Arial"/>
              <a:cs typeface="Arial"/>
            </a:endParaRPr>
          </a:p>
          <a:p>
            <a:pPr lvl="2" marL="561340" indent="-137160">
              <a:lnSpc>
                <a:spcPct val="100000"/>
              </a:lnSpc>
              <a:spcBef>
                <a:spcPts val="400"/>
              </a:spcBef>
              <a:buClr>
                <a:srgbClr val="6183AC"/>
              </a:buClr>
              <a:buSzPct val="96296"/>
              <a:buChar char="•"/>
              <a:tabLst>
                <a:tab pos="561340" algn="l"/>
              </a:tabLst>
            </a:pPr>
            <a:r>
              <a:rPr dirty="0" sz="1350">
                <a:latin typeface="Arial"/>
                <a:cs typeface="Arial"/>
              </a:rPr>
              <a:t>Alopécie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provoquée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par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la</a:t>
            </a:r>
            <a:r>
              <a:rPr dirty="0" sz="1350" spc="1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trichotillomanie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(cuir</a:t>
            </a:r>
            <a:r>
              <a:rPr dirty="0" sz="1350" spc="3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chevelu</a:t>
            </a:r>
            <a:r>
              <a:rPr dirty="0" sz="1350" spc="1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normal),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produits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MVL,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cosmétiques.</a:t>
            </a:r>
            <a:endParaRPr sz="13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06741" y="35178"/>
            <a:ext cx="17208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26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575" y="537463"/>
            <a:ext cx="7833359" cy="44323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750" spc="-105">
                <a:solidFill>
                  <a:srgbClr val="31363A"/>
                </a:solidFill>
              </a:rPr>
              <a:t>Évaluation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70">
                <a:solidFill>
                  <a:srgbClr val="31363A"/>
                </a:solidFill>
              </a:rPr>
              <a:t>de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70">
                <a:solidFill>
                  <a:srgbClr val="31363A"/>
                </a:solidFill>
              </a:rPr>
              <a:t>la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105">
                <a:solidFill>
                  <a:srgbClr val="31363A"/>
                </a:solidFill>
              </a:rPr>
              <a:t>condition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100">
                <a:solidFill>
                  <a:srgbClr val="31363A"/>
                </a:solidFill>
              </a:rPr>
              <a:t>physique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70">
                <a:solidFill>
                  <a:srgbClr val="31363A"/>
                </a:solidFill>
              </a:rPr>
              <a:t>en</a:t>
            </a:r>
            <a:r>
              <a:rPr dirty="0" sz="2750" spc="-175">
                <a:solidFill>
                  <a:srgbClr val="31363A"/>
                </a:solidFill>
              </a:rPr>
              <a:t> </a:t>
            </a:r>
            <a:r>
              <a:rPr dirty="0" sz="2750" spc="-60">
                <a:solidFill>
                  <a:srgbClr val="31363A"/>
                </a:solidFill>
              </a:rPr>
              <a:t>dermatologique</a:t>
            </a:r>
            <a:endParaRPr sz="275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800">
                <a:solidFill>
                  <a:srgbClr val="000000"/>
                </a:solidFill>
              </a:rPr>
              <a:t>Conseil</a:t>
            </a:r>
            <a:r>
              <a:rPr dirty="0" sz="1800" spc="-7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:</a:t>
            </a:r>
            <a:r>
              <a:rPr dirty="0" sz="1800" spc="-1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ne</a:t>
            </a:r>
            <a:r>
              <a:rPr dirty="0" sz="1800" spc="-1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regardez</a:t>
            </a:r>
            <a:r>
              <a:rPr dirty="0" sz="1800" spc="-60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jamais</a:t>
            </a:r>
            <a:r>
              <a:rPr dirty="0" sz="1800" spc="10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les</a:t>
            </a:r>
            <a:r>
              <a:rPr dirty="0" sz="1800" spc="1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photos</a:t>
            </a:r>
            <a:r>
              <a:rPr dirty="0" sz="1800" spc="-5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pour</a:t>
            </a:r>
            <a:r>
              <a:rPr dirty="0" sz="1800" spc="-40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faire</a:t>
            </a:r>
            <a:r>
              <a:rPr dirty="0" sz="1800" spc="-1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votre</a:t>
            </a:r>
            <a:r>
              <a:rPr dirty="0" sz="1800" spc="-80">
                <a:solidFill>
                  <a:srgbClr val="000000"/>
                </a:solidFill>
              </a:rPr>
              <a:t> </a:t>
            </a:r>
            <a:r>
              <a:rPr dirty="0" sz="1800" spc="-10">
                <a:solidFill>
                  <a:srgbClr val="000000"/>
                </a:solidFill>
              </a:rPr>
              <a:t>évaluation.</a:t>
            </a:r>
            <a:endParaRPr sz="1800"/>
          </a:p>
          <a:p>
            <a:pPr>
              <a:lnSpc>
                <a:spcPct val="100000"/>
              </a:lnSpc>
              <a:spcBef>
                <a:spcPts val="965"/>
              </a:spcBef>
            </a:pPr>
            <a:endParaRPr sz="1800"/>
          </a:p>
          <a:p>
            <a:pPr marL="354330" indent="-135890">
              <a:lnSpc>
                <a:spcPct val="100000"/>
              </a:lnSpc>
              <a:buClr>
                <a:srgbClr val="6183AC"/>
              </a:buClr>
              <a:buSzPct val="83333"/>
              <a:buChar char="•"/>
              <a:tabLst>
                <a:tab pos="354330" algn="l"/>
              </a:tabLst>
            </a:pPr>
            <a:r>
              <a:rPr dirty="0" sz="1800">
                <a:solidFill>
                  <a:srgbClr val="000000"/>
                </a:solidFill>
              </a:rPr>
              <a:t>Description</a:t>
            </a:r>
            <a:r>
              <a:rPr dirty="0" sz="1800" spc="-1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de</a:t>
            </a:r>
            <a:r>
              <a:rPr dirty="0" sz="1800" spc="-10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la</a:t>
            </a:r>
            <a:r>
              <a:rPr dirty="0" sz="1800" spc="-1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lésion,</a:t>
            </a:r>
            <a:r>
              <a:rPr dirty="0" sz="1800" spc="-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utilisez</a:t>
            </a:r>
            <a:r>
              <a:rPr dirty="0" sz="1800" spc="1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les</a:t>
            </a:r>
            <a:r>
              <a:rPr dirty="0" sz="1800" spc="-4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bons</a:t>
            </a:r>
            <a:r>
              <a:rPr dirty="0" sz="1800" spc="1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termes,</a:t>
            </a:r>
            <a:r>
              <a:rPr dirty="0" sz="1800" spc="-10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bonne</a:t>
            </a:r>
            <a:r>
              <a:rPr dirty="0" sz="1800" spc="-10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collecte</a:t>
            </a:r>
            <a:r>
              <a:rPr dirty="0" sz="1800" spc="-5">
                <a:solidFill>
                  <a:srgbClr val="000000"/>
                </a:solidFill>
              </a:rPr>
              <a:t> </a:t>
            </a:r>
            <a:r>
              <a:rPr dirty="0" sz="1800" spc="-25">
                <a:solidFill>
                  <a:srgbClr val="000000"/>
                </a:solidFill>
              </a:rPr>
              <a:t>de</a:t>
            </a:r>
            <a:endParaRPr sz="1800"/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000000"/>
                </a:solidFill>
              </a:rPr>
              <a:t>renseignements</a:t>
            </a:r>
            <a:r>
              <a:rPr dirty="0" sz="1800" spc="-20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dans</a:t>
            </a:r>
            <a:r>
              <a:rPr dirty="0" sz="1800" spc="-15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un</a:t>
            </a:r>
            <a:r>
              <a:rPr dirty="0" sz="1800" spc="-40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contexte</a:t>
            </a:r>
            <a:r>
              <a:rPr dirty="0" sz="1800" spc="-35">
                <a:solidFill>
                  <a:srgbClr val="000000"/>
                </a:solidFill>
              </a:rPr>
              <a:t> </a:t>
            </a:r>
            <a:r>
              <a:rPr dirty="0" sz="1800" spc="-10">
                <a:solidFill>
                  <a:srgbClr val="000000"/>
                </a:solidFill>
              </a:rPr>
              <a:t>précis</a:t>
            </a:r>
            <a:endParaRPr sz="1800"/>
          </a:p>
          <a:p>
            <a:pPr marL="354330" indent="-135890">
              <a:lnSpc>
                <a:spcPct val="100000"/>
              </a:lnSpc>
              <a:spcBef>
                <a:spcPts val="440"/>
              </a:spcBef>
              <a:buClr>
                <a:srgbClr val="6183AC"/>
              </a:buClr>
              <a:buSzPct val="83333"/>
              <a:buFont typeface="Arial"/>
              <a:buChar char="•"/>
              <a:tabLst>
                <a:tab pos="354330" algn="l"/>
              </a:tabLst>
            </a:pPr>
            <a:r>
              <a:rPr dirty="0" sz="1800" b="1">
                <a:solidFill>
                  <a:srgbClr val="000000"/>
                </a:solidFill>
                <a:latin typeface="Arial"/>
                <a:cs typeface="Arial"/>
              </a:rPr>
              <a:t>Écouter</a:t>
            </a:r>
            <a:r>
              <a:rPr dirty="0" sz="1800" spc="-20" b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00000"/>
                </a:solidFill>
                <a:latin typeface="Arial"/>
                <a:cs typeface="Arial"/>
              </a:rPr>
              <a:t>votre</a:t>
            </a:r>
            <a:r>
              <a:rPr dirty="0" sz="1800" spc="-20" b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00000"/>
                </a:solidFill>
                <a:latin typeface="Arial"/>
                <a:cs typeface="Arial"/>
              </a:rPr>
              <a:t>patient</a:t>
            </a:r>
            <a:endParaRPr sz="1800">
              <a:latin typeface="Arial"/>
              <a:cs typeface="Arial"/>
            </a:endParaRPr>
          </a:p>
          <a:p>
            <a:pPr marL="354330" indent="-135890">
              <a:lnSpc>
                <a:spcPct val="100000"/>
              </a:lnSpc>
              <a:spcBef>
                <a:spcPts val="440"/>
              </a:spcBef>
              <a:buClr>
                <a:srgbClr val="6183AC"/>
              </a:buClr>
              <a:buSzPct val="83333"/>
              <a:buChar char="•"/>
              <a:tabLst>
                <a:tab pos="354330" algn="l"/>
              </a:tabLst>
            </a:pPr>
            <a:r>
              <a:rPr dirty="0" sz="1800">
                <a:solidFill>
                  <a:srgbClr val="000000"/>
                </a:solidFill>
              </a:rPr>
              <a:t>Problème</a:t>
            </a:r>
            <a:r>
              <a:rPr dirty="0" sz="1800" spc="-30">
                <a:solidFill>
                  <a:srgbClr val="000000"/>
                </a:solidFill>
              </a:rPr>
              <a:t> </a:t>
            </a:r>
            <a:r>
              <a:rPr dirty="0" sz="1800">
                <a:solidFill>
                  <a:srgbClr val="000000"/>
                </a:solidFill>
              </a:rPr>
              <a:t>avec les photos</a:t>
            </a:r>
            <a:r>
              <a:rPr dirty="0" sz="1800" spc="-65">
                <a:solidFill>
                  <a:srgbClr val="000000"/>
                </a:solidFill>
              </a:rPr>
              <a:t> </a:t>
            </a:r>
            <a:r>
              <a:rPr dirty="0" sz="1800" spc="-50">
                <a:solidFill>
                  <a:srgbClr val="000000"/>
                </a:solidFill>
              </a:rPr>
              <a:t>:</a:t>
            </a:r>
            <a:endParaRPr sz="1800"/>
          </a:p>
          <a:p>
            <a:pPr lvl="1" marL="561340" marR="5080" indent="-137795">
              <a:lnSpc>
                <a:spcPct val="100000"/>
              </a:lnSpc>
              <a:spcBef>
                <a:spcPts val="439"/>
              </a:spcBef>
              <a:buClr>
                <a:srgbClr val="6183AC"/>
              </a:buClr>
              <a:buSzPct val="91666"/>
              <a:buChar char="•"/>
              <a:tabLst>
                <a:tab pos="561340" algn="l"/>
              </a:tabLst>
            </a:pPr>
            <a:r>
              <a:rPr dirty="0" sz="1800">
                <a:latin typeface="Arial"/>
                <a:cs typeface="Arial"/>
              </a:rPr>
              <a:t>Diagnostic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donné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peut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avoir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des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apparences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très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différentes d’un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patient </a:t>
            </a:r>
            <a:r>
              <a:rPr dirty="0" sz="1800">
                <a:latin typeface="Arial"/>
                <a:cs typeface="Arial"/>
              </a:rPr>
              <a:t>à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l’autre</a:t>
            </a:r>
            <a:endParaRPr sz="1800">
              <a:latin typeface="Arial"/>
              <a:cs typeface="Arial"/>
            </a:endParaRPr>
          </a:p>
          <a:p>
            <a:pPr lvl="1" marL="561340" marR="24765" indent="-137795">
              <a:lnSpc>
                <a:spcPct val="100000"/>
              </a:lnSpc>
              <a:spcBef>
                <a:spcPts val="440"/>
              </a:spcBef>
              <a:buClr>
                <a:srgbClr val="6183AC"/>
              </a:buClr>
              <a:buSzPct val="91666"/>
              <a:buChar char="•"/>
              <a:tabLst>
                <a:tab pos="561340" algn="l"/>
              </a:tabLst>
            </a:pPr>
            <a:r>
              <a:rPr dirty="0" sz="1800">
                <a:latin typeface="Arial"/>
                <a:cs typeface="Arial"/>
              </a:rPr>
              <a:t>Éviter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feuilleter</a:t>
            </a:r>
            <a:r>
              <a:rPr dirty="0" sz="1800" spc="459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un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atlas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ou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regarder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l’internet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avant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faire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votre </a:t>
            </a:r>
            <a:r>
              <a:rPr dirty="0" sz="1800">
                <a:latin typeface="Arial"/>
                <a:cs typeface="Arial"/>
              </a:rPr>
              <a:t>évaluation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complète.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06741" y="35178"/>
            <a:ext cx="17208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27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63054" y="571576"/>
            <a:ext cx="6363970" cy="3778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300" spc="-70">
                <a:solidFill>
                  <a:srgbClr val="31363A"/>
                </a:solidFill>
              </a:rPr>
              <a:t>Évaluation</a:t>
            </a:r>
            <a:r>
              <a:rPr dirty="0" sz="2300" spc="-110">
                <a:solidFill>
                  <a:srgbClr val="31363A"/>
                </a:solidFill>
              </a:rPr>
              <a:t> </a:t>
            </a:r>
            <a:r>
              <a:rPr dirty="0" sz="2300" spc="-35">
                <a:solidFill>
                  <a:srgbClr val="31363A"/>
                </a:solidFill>
              </a:rPr>
              <a:t>de</a:t>
            </a:r>
            <a:r>
              <a:rPr dirty="0" sz="2300" spc="-100">
                <a:solidFill>
                  <a:srgbClr val="31363A"/>
                </a:solidFill>
              </a:rPr>
              <a:t> </a:t>
            </a:r>
            <a:r>
              <a:rPr dirty="0" sz="2300" spc="-50">
                <a:solidFill>
                  <a:srgbClr val="31363A"/>
                </a:solidFill>
              </a:rPr>
              <a:t>la</a:t>
            </a:r>
            <a:r>
              <a:rPr dirty="0" sz="2300" spc="-175">
                <a:solidFill>
                  <a:srgbClr val="31363A"/>
                </a:solidFill>
              </a:rPr>
              <a:t> </a:t>
            </a:r>
            <a:r>
              <a:rPr dirty="0" sz="2300" spc="-70">
                <a:solidFill>
                  <a:srgbClr val="31363A"/>
                </a:solidFill>
              </a:rPr>
              <a:t>condition</a:t>
            </a:r>
            <a:r>
              <a:rPr dirty="0" sz="2300" spc="-100">
                <a:solidFill>
                  <a:srgbClr val="31363A"/>
                </a:solidFill>
              </a:rPr>
              <a:t> </a:t>
            </a:r>
            <a:r>
              <a:rPr dirty="0" sz="2300" spc="-70">
                <a:solidFill>
                  <a:srgbClr val="31363A"/>
                </a:solidFill>
              </a:rPr>
              <a:t>physique</a:t>
            </a:r>
            <a:r>
              <a:rPr dirty="0" sz="2300" spc="-175">
                <a:solidFill>
                  <a:srgbClr val="31363A"/>
                </a:solidFill>
              </a:rPr>
              <a:t> </a:t>
            </a:r>
            <a:r>
              <a:rPr dirty="0" sz="2300" spc="-35">
                <a:solidFill>
                  <a:srgbClr val="31363A"/>
                </a:solidFill>
              </a:rPr>
              <a:t>en</a:t>
            </a:r>
            <a:r>
              <a:rPr dirty="0" sz="2300" spc="-95">
                <a:solidFill>
                  <a:srgbClr val="31363A"/>
                </a:solidFill>
              </a:rPr>
              <a:t> </a:t>
            </a:r>
            <a:r>
              <a:rPr dirty="0" sz="2300" spc="-30">
                <a:solidFill>
                  <a:srgbClr val="31363A"/>
                </a:solidFill>
              </a:rPr>
              <a:t>dermatologie</a:t>
            </a:r>
            <a:endParaRPr sz="2300"/>
          </a:p>
        </p:txBody>
      </p:sp>
      <p:sp>
        <p:nvSpPr>
          <p:cNvPr id="4" name="object 4"/>
          <p:cNvSpPr txBox="1"/>
          <p:nvPr/>
        </p:nvSpPr>
        <p:spPr>
          <a:xfrm>
            <a:off x="6943725" y="25463"/>
            <a:ext cx="17272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28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46963" y="1225295"/>
            <a:ext cx="8020684" cy="1667510"/>
            <a:chOff x="346963" y="1225295"/>
            <a:chExt cx="8020684" cy="1667510"/>
          </a:xfrm>
        </p:grpSpPr>
        <p:sp>
          <p:nvSpPr>
            <p:cNvPr id="6" name="object 6"/>
            <p:cNvSpPr/>
            <p:nvPr/>
          </p:nvSpPr>
          <p:spPr>
            <a:xfrm>
              <a:off x="352043" y="1478025"/>
              <a:ext cx="8010525" cy="1409700"/>
            </a:xfrm>
            <a:custGeom>
              <a:avLst/>
              <a:gdLst/>
              <a:ahLst/>
              <a:cxnLst/>
              <a:rect l="l" t="t" r="r" b="b"/>
              <a:pathLst>
                <a:path w="8010525" h="1409700">
                  <a:moveTo>
                    <a:pt x="0" y="1409446"/>
                  </a:moveTo>
                  <a:lnTo>
                    <a:pt x="8010144" y="1409446"/>
                  </a:lnTo>
                  <a:lnTo>
                    <a:pt x="8010144" y="0"/>
                  </a:lnTo>
                  <a:lnTo>
                    <a:pt x="0" y="0"/>
                  </a:lnTo>
                  <a:lnTo>
                    <a:pt x="0" y="1409446"/>
                  </a:lnTo>
                  <a:close/>
                </a:path>
              </a:pathLst>
            </a:custGeom>
            <a:ln w="9533">
              <a:solidFill>
                <a:srgbClr val="6183A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231" y="1225295"/>
              <a:ext cx="5710428" cy="5166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1247" y="1271015"/>
              <a:ext cx="1239012" cy="4617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9807" y="1263014"/>
              <a:ext cx="5605271" cy="41186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56246" y="1342834"/>
            <a:ext cx="6516370" cy="14535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350" spc="-10">
                <a:solidFill>
                  <a:srgbClr val="FFFFFF"/>
                </a:solidFill>
                <a:latin typeface="Arial"/>
                <a:cs typeface="Arial"/>
              </a:rPr>
              <a:t>L’EXAMEN:</a:t>
            </a:r>
            <a:endParaRPr sz="135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1410"/>
              </a:spcBef>
              <a:buChar char="•"/>
              <a:tabLst>
                <a:tab pos="127000" algn="l"/>
              </a:tabLst>
            </a:pPr>
            <a:r>
              <a:rPr dirty="0" sz="1350" spc="-10">
                <a:latin typeface="Arial"/>
                <a:cs typeface="Arial"/>
              </a:rPr>
              <a:t>Dépistage</a:t>
            </a:r>
            <a:endParaRPr sz="1350">
              <a:latin typeface="Arial"/>
              <a:cs typeface="Arial"/>
            </a:endParaRPr>
          </a:p>
          <a:p>
            <a:pPr marL="127000" indent="-114300">
              <a:lnSpc>
                <a:spcPts val="1570"/>
              </a:lnSpc>
              <a:spcBef>
                <a:spcPts val="40"/>
              </a:spcBef>
              <a:buChar char="•"/>
              <a:tabLst>
                <a:tab pos="127000" algn="l"/>
              </a:tabLst>
            </a:pPr>
            <a:r>
              <a:rPr dirty="0" sz="1350">
                <a:latin typeface="Arial"/>
                <a:cs typeface="Arial"/>
              </a:rPr>
              <a:t>Piège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: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ne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regarder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que</a:t>
            </a:r>
            <a:r>
              <a:rPr dirty="0" sz="1350" spc="15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la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lésion.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Ne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pas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oublier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le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cuir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chevelu,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les</a:t>
            </a:r>
            <a:r>
              <a:rPr dirty="0" sz="1350" spc="7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ongles</a:t>
            </a:r>
            <a:r>
              <a:rPr dirty="0" sz="1350" spc="7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et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 spc="-25">
                <a:latin typeface="Arial"/>
                <a:cs typeface="Arial"/>
              </a:rPr>
              <a:t>les</a:t>
            </a:r>
            <a:endParaRPr sz="1350">
              <a:latin typeface="Arial"/>
              <a:cs typeface="Arial"/>
            </a:endParaRPr>
          </a:p>
          <a:p>
            <a:pPr marL="127000">
              <a:lnSpc>
                <a:spcPts val="1570"/>
              </a:lnSpc>
            </a:pPr>
            <a:r>
              <a:rPr dirty="0" sz="1350">
                <a:latin typeface="Arial"/>
                <a:cs typeface="Arial"/>
              </a:rPr>
              <a:t>muqueuses.</a:t>
            </a:r>
            <a:r>
              <a:rPr dirty="0" sz="1350" spc="9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Poser</a:t>
            </a:r>
            <a:r>
              <a:rPr dirty="0" sz="1350" spc="18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des</a:t>
            </a:r>
            <a:r>
              <a:rPr dirty="0" sz="1350" spc="17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questions</a:t>
            </a:r>
            <a:endParaRPr sz="1350">
              <a:latin typeface="Arial"/>
              <a:cs typeface="Arial"/>
            </a:endParaRPr>
          </a:p>
          <a:p>
            <a:pPr marL="126364" indent="-113664">
              <a:lnSpc>
                <a:spcPct val="100000"/>
              </a:lnSpc>
              <a:spcBef>
                <a:spcPts val="40"/>
              </a:spcBef>
              <a:buChar char="•"/>
              <a:tabLst>
                <a:tab pos="126364" algn="l"/>
              </a:tabLst>
            </a:pPr>
            <a:r>
              <a:rPr dirty="0" sz="1350">
                <a:latin typeface="Arial"/>
                <a:cs typeface="Arial"/>
              </a:rPr>
              <a:t>Description</a:t>
            </a:r>
            <a:r>
              <a:rPr dirty="0" sz="1350" spc="18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des</a:t>
            </a:r>
            <a:r>
              <a:rPr dirty="0" sz="1350" spc="10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lésions</a:t>
            </a:r>
            <a:r>
              <a:rPr dirty="0" sz="1350" spc="12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–</a:t>
            </a:r>
            <a:r>
              <a:rPr dirty="0" sz="1350" spc="11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Vocabulaire</a:t>
            </a:r>
            <a:r>
              <a:rPr dirty="0" sz="1350" spc="10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à</a:t>
            </a:r>
            <a:r>
              <a:rPr dirty="0" sz="1350" spc="9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apprendre.</a:t>
            </a:r>
            <a:endParaRPr sz="135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110"/>
              </a:spcBef>
              <a:buChar char="•"/>
              <a:tabLst>
                <a:tab pos="127000" algn="l"/>
              </a:tabLst>
            </a:pPr>
            <a:r>
              <a:rPr dirty="0" sz="1350">
                <a:latin typeface="Arial"/>
                <a:cs typeface="Arial"/>
              </a:rPr>
              <a:t>Phénotypes</a:t>
            </a:r>
            <a:r>
              <a:rPr dirty="0" sz="1350" spc="13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</a:t>
            </a:r>
            <a:r>
              <a:rPr dirty="0" sz="1350" spc="13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Fitzpatrick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47277" y="2916935"/>
            <a:ext cx="8020050" cy="1888489"/>
            <a:chOff x="347277" y="2916935"/>
            <a:chExt cx="8020050" cy="1888489"/>
          </a:xfrm>
        </p:grpSpPr>
        <p:sp>
          <p:nvSpPr>
            <p:cNvPr id="12" name="object 12"/>
            <p:cNvSpPr/>
            <p:nvPr/>
          </p:nvSpPr>
          <p:spPr>
            <a:xfrm>
              <a:off x="352044" y="3171266"/>
              <a:ext cx="8010525" cy="1629410"/>
            </a:xfrm>
            <a:custGeom>
              <a:avLst/>
              <a:gdLst/>
              <a:ahLst/>
              <a:cxnLst/>
              <a:rect l="l" t="t" r="r" b="b"/>
              <a:pathLst>
                <a:path w="8010525" h="1629410">
                  <a:moveTo>
                    <a:pt x="0" y="1629028"/>
                  </a:moveTo>
                  <a:lnTo>
                    <a:pt x="8010144" y="1629028"/>
                  </a:lnTo>
                  <a:lnTo>
                    <a:pt x="8010144" y="0"/>
                  </a:lnTo>
                  <a:lnTo>
                    <a:pt x="0" y="0"/>
                  </a:lnTo>
                  <a:lnTo>
                    <a:pt x="0" y="1629028"/>
                  </a:lnTo>
                  <a:close/>
                </a:path>
              </a:pathLst>
            </a:custGeom>
            <a:ln w="9533">
              <a:solidFill>
                <a:srgbClr val="6183A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3231" y="2916935"/>
              <a:ext cx="5710428" cy="5257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248" y="2971799"/>
              <a:ext cx="3433572" cy="45262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9808" y="2956178"/>
              <a:ext cx="5605271" cy="42100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956246" y="3041649"/>
            <a:ext cx="6350000" cy="16649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23495">
              <a:lnSpc>
                <a:spcPct val="100000"/>
              </a:lnSpc>
              <a:spcBef>
                <a:spcPts val="120"/>
              </a:spcBef>
            </a:pPr>
            <a:r>
              <a:rPr dirty="0" sz="1350">
                <a:solidFill>
                  <a:srgbClr val="FFFFFF"/>
                </a:solidFill>
                <a:latin typeface="Arial"/>
                <a:cs typeface="Arial"/>
              </a:rPr>
              <a:t>L’ÉVALUATION</a:t>
            </a:r>
            <a:r>
              <a:rPr dirty="0" sz="1350" spc="25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350" spc="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FFFFFF"/>
                </a:solidFill>
                <a:latin typeface="Arial"/>
                <a:cs typeface="Arial"/>
              </a:rPr>
              <a:t>impression</a:t>
            </a:r>
            <a:r>
              <a:rPr dirty="0" sz="1350" spc="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Arial"/>
                <a:cs typeface="Arial"/>
              </a:rPr>
              <a:t>diagnostic</a:t>
            </a:r>
            <a:endParaRPr sz="135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1415"/>
              </a:spcBef>
              <a:buChar char="•"/>
              <a:tabLst>
                <a:tab pos="127000" algn="l"/>
              </a:tabLst>
            </a:pPr>
            <a:r>
              <a:rPr dirty="0" sz="1350">
                <a:latin typeface="Arial"/>
                <a:cs typeface="Arial"/>
              </a:rPr>
              <a:t>Lésions</a:t>
            </a:r>
            <a:r>
              <a:rPr dirty="0" sz="1350" spc="14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squameuses</a:t>
            </a:r>
            <a:r>
              <a:rPr dirty="0" sz="1350" spc="14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ou</a:t>
            </a:r>
            <a:r>
              <a:rPr dirty="0" sz="1350" spc="14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non?</a:t>
            </a:r>
            <a:r>
              <a:rPr dirty="0" sz="1350" spc="13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Érythémateuses?</a:t>
            </a:r>
            <a:endParaRPr sz="135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40"/>
              </a:spcBef>
              <a:buChar char="•"/>
              <a:tabLst>
                <a:tab pos="127000" algn="l"/>
              </a:tabLst>
            </a:pPr>
            <a:r>
              <a:rPr dirty="0" sz="1350">
                <a:latin typeface="Arial"/>
                <a:cs typeface="Arial"/>
              </a:rPr>
              <a:t>Attention</a:t>
            </a:r>
            <a:r>
              <a:rPr dirty="0" sz="1350" spc="10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l’érythème</a:t>
            </a:r>
            <a:r>
              <a:rPr dirty="0" sz="1350" spc="10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=</a:t>
            </a:r>
            <a:r>
              <a:rPr dirty="0" sz="1350" spc="14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inflammation</a:t>
            </a:r>
            <a:r>
              <a:rPr dirty="0" sz="1350" spc="10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et</a:t>
            </a:r>
            <a:r>
              <a:rPr dirty="0" sz="1350" spc="4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dilatation</a:t>
            </a:r>
            <a:r>
              <a:rPr dirty="0" sz="1350" spc="18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des</a:t>
            </a:r>
            <a:r>
              <a:rPr dirty="0" sz="1350" spc="11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capillaires</a:t>
            </a:r>
            <a:endParaRPr sz="1350">
              <a:latin typeface="Arial"/>
              <a:cs typeface="Arial"/>
            </a:endParaRPr>
          </a:p>
          <a:p>
            <a:pPr marL="126364" indent="-113664">
              <a:lnSpc>
                <a:spcPct val="100000"/>
              </a:lnSpc>
              <a:spcBef>
                <a:spcPts val="110"/>
              </a:spcBef>
              <a:buChar char="•"/>
              <a:tabLst>
                <a:tab pos="126364" algn="l"/>
              </a:tabLst>
            </a:pPr>
            <a:r>
              <a:rPr dirty="0" sz="1350">
                <a:latin typeface="Arial"/>
                <a:cs typeface="Arial"/>
              </a:rPr>
              <a:t>Érythème</a:t>
            </a:r>
            <a:r>
              <a:rPr dirty="0" sz="1350" spc="21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:</a:t>
            </a:r>
            <a:r>
              <a:rPr dirty="0" sz="1350" spc="6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extravasation</a:t>
            </a:r>
            <a:r>
              <a:rPr dirty="0" sz="1350" spc="12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des</a:t>
            </a:r>
            <a:r>
              <a:rPr dirty="0" sz="1350" spc="13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globules</a:t>
            </a:r>
            <a:r>
              <a:rPr dirty="0" sz="1350" spc="13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rouges</a:t>
            </a:r>
            <a:r>
              <a:rPr dirty="0" sz="1350" spc="13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:</a:t>
            </a:r>
            <a:r>
              <a:rPr dirty="0" sz="1350" spc="14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pétéchies,</a:t>
            </a:r>
            <a:r>
              <a:rPr dirty="0" sz="1350" spc="15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purpuras</a:t>
            </a:r>
            <a:endParaRPr sz="1350">
              <a:latin typeface="Arial"/>
              <a:cs typeface="Arial"/>
            </a:endParaRPr>
          </a:p>
          <a:p>
            <a:pPr marL="126364" indent="-113664">
              <a:lnSpc>
                <a:spcPct val="100000"/>
              </a:lnSpc>
              <a:spcBef>
                <a:spcPts val="45"/>
              </a:spcBef>
              <a:buChar char="•"/>
              <a:tabLst>
                <a:tab pos="126364" algn="l"/>
              </a:tabLst>
            </a:pPr>
            <a:r>
              <a:rPr dirty="0" sz="1350">
                <a:latin typeface="Arial"/>
                <a:cs typeface="Arial"/>
              </a:rPr>
              <a:t>Distinction</a:t>
            </a:r>
            <a:r>
              <a:rPr dirty="0" sz="1350" spc="10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entre</a:t>
            </a:r>
            <a:r>
              <a:rPr dirty="0" sz="1350" spc="10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macule</a:t>
            </a:r>
            <a:r>
              <a:rPr dirty="0" sz="1350" spc="10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et</a:t>
            </a:r>
            <a:r>
              <a:rPr dirty="0" sz="1350" spc="12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papules</a:t>
            </a:r>
            <a:r>
              <a:rPr dirty="0" sz="1350" spc="11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:</a:t>
            </a:r>
            <a:r>
              <a:rPr dirty="0" sz="1350" spc="125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palpation</a:t>
            </a:r>
            <a:endParaRPr sz="1350">
              <a:latin typeface="Arial"/>
              <a:cs typeface="Arial"/>
            </a:endParaRPr>
          </a:p>
          <a:p>
            <a:pPr marL="126364" indent="-113664">
              <a:lnSpc>
                <a:spcPts val="1530"/>
              </a:lnSpc>
              <a:spcBef>
                <a:spcPts val="110"/>
              </a:spcBef>
              <a:buChar char="•"/>
              <a:tabLst>
                <a:tab pos="126364" algn="l"/>
              </a:tabLst>
            </a:pPr>
            <a:r>
              <a:rPr dirty="0" sz="1350">
                <a:latin typeface="Arial"/>
                <a:cs typeface="Arial"/>
              </a:rPr>
              <a:t>Lésions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:</a:t>
            </a:r>
            <a:r>
              <a:rPr dirty="0" sz="1350" spc="13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mal</a:t>
            </a:r>
            <a:r>
              <a:rPr dirty="0" sz="1350" spc="14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délimitées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ou</a:t>
            </a:r>
            <a:r>
              <a:rPr dirty="0" sz="1350" spc="11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bien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délimitées</a:t>
            </a:r>
            <a:r>
              <a:rPr dirty="0" sz="1350" spc="12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(lésions</a:t>
            </a:r>
            <a:r>
              <a:rPr dirty="0" sz="1350" spc="12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secondaires</a:t>
            </a:r>
            <a:r>
              <a:rPr dirty="0" sz="1350" spc="114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au</a:t>
            </a:r>
            <a:r>
              <a:rPr dirty="0" sz="1350" spc="20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grattage)</a:t>
            </a:r>
            <a:r>
              <a:rPr dirty="0" sz="1350" spc="120">
                <a:latin typeface="Arial"/>
                <a:cs typeface="Arial"/>
              </a:rPr>
              <a:t> </a:t>
            </a:r>
            <a:r>
              <a:rPr dirty="0" sz="1350" spc="-50">
                <a:latin typeface="Arial"/>
                <a:cs typeface="Arial"/>
              </a:rPr>
              <a:t>–</a:t>
            </a:r>
            <a:endParaRPr sz="1350">
              <a:latin typeface="Arial"/>
              <a:cs typeface="Arial"/>
            </a:endParaRPr>
          </a:p>
          <a:p>
            <a:pPr marL="127000">
              <a:lnSpc>
                <a:spcPts val="1530"/>
              </a:lnSpc>
            </a:pPr>
            <a:r>
              <a:rPr dirty="0" sz="1350">
                <a:latin typeface="Arial"/>
                <a:cs typeface="Arial"/>
              </a:rPr>
              <a:t>bordure</a:t>
            </a:r>
            <a:r>
              <a:rPr dirty="0" sz="1350" spc="105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présente</a:t>
            </a:r>
            <a:r>
              <a:rPr dirty="0" sz="1350" spc="110">
                <a:latin typeface="Arial"/>
                <a:cs typeface="Arial"/>
              </a:rPr>
              <a:t> </a:t>
            </a:r>
            <a:r>
              <a:rPr dirty="0" sz="1350">
                <a:latin typeface="Arial"/>
                <a:cs typeface="Arial"/>
              </a:rPr>
              <a:t>un</a:t>
            </a:r>
            <a:r>
              <a:rPr dirty="0" sz="1350" spc="200">
                <a:latin typeface="Arial"/>
                <a:cs typeface="Arial"/>
              </a:rPr>
              <a:t> </a:t>
            </a:r>
            <a:r>
              <a:rPr dirty="0" sz="1350" spc="-10">
                <a:latin typeface="Arial"/>
                <a:cs typeface="Arial"/>
              </a:rPr>
              <a:t>dégradé.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36575" y="522998"/>
            <a:ext cx="3409950" cy="4883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0" spc="-80">
                <a:solidFill>
                  <a:srgbClr val="31363A"/>
                </a:solidFill>
              </a:rPr>
              <a:t>Phototypes</a:t>
            </a:r>
            <a:r>
              <a:rPr dirty="0" sz="3000" spc="-130">
                <a:solidFill>
                  <a:srgbClr val="31363A"/>
                </a:solidFill>
              </a:rPr>
              <a:t> </a:t>
            </a:r>
            <a:r>
              <a:rPr dirty="0" sz="3000" spc="-50">
                <a:solidFill>
                  <a:srgbClr val="31363A"/>
                </a:solidFill>
              </a:rPr>
              <a:t>cutanées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7706741" y="35178"/>
            <a:ext cx="17208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29</a:t>
            </a:r>
            <a:endParaRPr sz="1050">
              <a:latin typeface="Arial"/>
              <a:cs typeface="Arial"/>
            </a:endParaRPr>
          </a:p>
        </p:txBody>
      </p:sp>
      <p:pic>
        <p:nvPicPr>
          <p:cNvPr id="4" name="object 4" descr="Phototype: C'est Quoi ? Quel Phototype De Peau Suis-je ?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192" y="1762683"/>
            <a:ext cx="8119943" cy="25425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Objectifs</a:t>
            </a:r>
            <a:r>
              <a:rPr dirty="0" spc="-90"/>
              <a:t> </a:t>
            </a:r>
            <a:r>
              <a:rPr dirty="0" spc="-10"/>
              <a:t>d’apprentissage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316608"/>
            <a:ext cx="5731510" cy="3027680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298450" marR="5080" indent="-286385">
              <a:lnSpc>
                <a:spcPts val="1730"/>
              </a:lnSpc>
              <a:spcBef>
                <a:spcPts val="305"/>
              </a:spcBef>
              <a:buChar char="•"/>
              <a:tabLst>
                <a:tab pos="298450" algn="l"/>
              </a:tabLst>
            </a:pP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Décrire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les</a:t>
            </a:r>
            <a:r>
              <a:rPr dirty="0" sz="1550" spc="7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lésions</a:t>
            </a:r>
            <a:r>
              <a:rPr dirty="0" sz="1550" spc="16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cutanées</a:t>
            </a:r>
            <a:r>
              <a:rPr dirty="0" sz="1550" spc="16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indicatrices</a:t>
            </a:r>
            <a:r>
              <a:rPr dirty="0" sz="1550" spc="7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de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4658DC"/>
                </a:solidFill>
                <a:latin typeface="Arial"/>
                <a:cs typeface="Arial"/>
              </a:rPr>
              <a:t>maladies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systémiques</a:t>
            </a:r>
            <a:r>
              <a:rPr dirty="0" sz="1550" spc="18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et</a:t>
            </a:r>
            <a:r>
              <a:rPr dirty="0" sz="1550" spc="18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les</a:t>
            </a:r>
            <a:r>
              <a:rPr dirty="0" sz="1550" spc="9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intégrer</a:t>
            </a:r>
            <a:r>
              <a:rPr dirty="0" sz="1550" spc="16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dans</a:t>
            </a:r>
            <a:r>
              <a:rPr dirty="0" sz="1550" spc="10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une</a:t>
            </a:r>
            <a:r>
              <a:rPr dirty="0" sz="1550" spc="8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démarche</a:t>
            </a:r>
            <a:r>
              <a:rPr dirty="0" sz="1550" spc="8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4658DC"/>
                </a:solidFill>
                <a:latin typeface="Arial"/>
                <a:cs typeface="Arial"/>
              </a:rPr>
              <a:t>d’évaluation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clinique</a:t>
            </a:r>
            <a:r>
              <a:rPr dirty="0" sz="1550" spc="12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rigoureuse</a:t>
            </a:r>
            <a:r>
              <a:rPr dirty="0" sz="1550" spc="12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en</a:t>
            </a:r>
            <a:r>
              <a:rPr dirty="0" sz="1550" spc="12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4658DC"/>
                </a:solidFill>
                <a:latin typeface="Arial"/>
                <a:cs typeface="Arial"/>
              </a:rPr>
              <a:t>pharmacie.</a:t>
            </a:r>
            <a:endParaRPr sz="1550">
              <a:latin typeface="Arial"/>
              <a:cs typeface="Arial"/>
            </a:endParaRPr>
          </a:p>
          <a:p>
            <a:pPr marL="298450" marR="546735" indent="-286385">
              <a:lnSpc>
                <a:spcPts val="1730"/>
              </a:lnSpc>
              <a:spcBef>
                <a:spcPts val="869"/>
              </a:spcBef>
              <a:buChar char="•"/>
              <a:tabLst>
                <a:tab pos="298450" algn="l"/>
              </a:tabLst>
            </a:pP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Appliquer</a:t>
            </a:r>
            <a:r>
              <a:rPr dirty="0" sz="1550" spc="13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une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méthode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de</a:t>
            </a:r>
            <a:r>
              <a:rPr dirty="0" sz="1550" spc="1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triage</a:t>
            </a:r>
            <a:r>
              <a:rPr dirty="0" sz="1550" spc="6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clinique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adaptée</a:t>
            </a:r>
            <a:r>
              <a:rPr dirty="0" sz="1550" spc="5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à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25">
                <a:solidFill>
                  <a:srgbClr val="4658DC"/>
                </a:solidFill>
                <a:latin typeface="Arial"/>
                <a:cs typeface="Arial"/>
              </a:rPr>
              <a:t>la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pratique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de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première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ligne,</a:t>
            </a:r>
            <a:r>
              <a:rPr dirty="0" sz="1550" spc="15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permettant</a:t>
            </a:r>
            <a:r>
              <a:rPr dirty="0" sz="1550" spc="15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4658DC"/>
                </a:solidFill>
                <a:latin typeface="Arial"/>
                <a:cs typeface="Arial"/>
              </a:rPr>
              <a:t>d’intervenir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efficacement</a:t>
            </a:r>
            <a:r>
              <a:rPr dirty="0" sz="1550" spc="229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auprès</a:t>
            </a:r>
            <a:r>
              <a:rPr dirty="0" sz="1550" spc="14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des</a:t>
            </a:r>
            <a:r>
              <a:rPr dirty="0" sz="1550" spc="15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patients</a:t>
            </a:r>
            <a:r>
              <a:rPr dirty="0" sz="1550" spc="14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présentant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25">
                <a:solidFill>
                  <a:srgbClr val="4658DC"/>
                </a:solidFill>
                <a:latin typeface="Arial"/>
                <a:cs typeface="Arial"/>
              </a:rPr>
              <a:t>des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manifestations</a:t>
            </a:r>
            <a:r>
              <a:rPr dirty="0" sz="1550" spc="2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4658DC"/>
                </a:solidFill>
                <a:latin typeface="Arial"/>
                <a:cs typeface="Arial"/>
              </a:rPr>
              <a:t>dermatologiques.</a:t>
            </a:r>
            <a:endParaRPr sz="1550">
              <a:latin typeface="Arial"/>
              <a:cs typeface="Arial"/>
            </a:endParaRPr>
          </a:p>
          <a:p>
            <a:pPr marL="298450" indent="-285750">
              <a:lnSpc>
                <a:spcPts val="1795"/>
              </a:lnSpc>
              <a:spcBef>
                <a:spcPts val="785"/>
              </a:spcBef>
              <a:buChar char="•"/>
              <a:tabLst>
                <a:tab pos="298450" algn="l"/>
              </a:tabLst>
            </a:pP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Exercer</a:t>
            </a:r>
            <a:r>
              <a:rPr dirty="0" sz="1550" spc="19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adéquatement</a:t>
            </a:r>
            <a:r>
              <a:rPr dirty="0" sz="1550" spc="12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la</a:t>
            </a:r>
            <a:r>
              <a:rPr dirty="0" sz="1550" spc="20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prescription</a:t>
            </a:r>
            <a:r>
              <a:rPr dirty="0" sz="1550" spc="20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autonome,</a:t>
            </a:r>
            <a:r>
              <a:rPr dirty="0" sz="1550" spc="21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incluant</a:t>
            </a:r>
            <a:r>
              <a:rPr dirty="0" sz="1550" spc="12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25">
                <a:solidFill>
                  <a:srgbClr val="4658DC"/>
                </a:solidFill>
                <a:latin typeface="Arial"/>
                <a:cs typeface="Arial"/>
              </a:rPr>
              <a:t>la</a:t>
            </a:r>
            <a:endParaRPr sz="1550">
              <a:latin typeface="Arial"/>
              <a:cs typeface="Arial"/>
            </a:endParaRPr>
          </a:p>
          <a:p>
            <a:pPr marL="298450">
              <a:lnSpc>
                <a:spcPts val="1795"/>
              </a:lnSpc>
            </a:pP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sélection</a:t>
            </a:r>
            <a:r>
              <a:rPr dirty="0" sz="1550" spc="1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du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traitement,</a:t>
            </a:r>
            <a:r>
              <a:rPr dirty="0" sz="1550" spc="7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l’ajustement</a:t>
            </a:r>
            <a:r>
              <a:rPr dirty="0" sz="1550" spc="15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et</a:t>
            </a:r>
            <a:r>
              <a:rPr dirty="0" sz="1550" spc="15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le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4658DC"/>
                </a:solidFill>
                <a:latin typeface="Arial"/>
                <a:cs typeface="Arial"/>
              </a:rPr>
              <a:t>suivi.</a:t>
            </a:r>
            <a:endParaRPr sz="1550">
              <a:latin typeface="Arial"/>
              <a:cs typeface="Arial"/>
            </a:endParaRPr>
          </a:p>
          <a:p>
            <a:pPr marL="298450" marR="208915" indent="-286385">
              <a:lnSpc>
                <a:spcPct val="93100"/>
              </a:lnSpc>
              <a:spcBef>
                <a:spcPts val="869"/>
              </a:spcBef>
              <a:buChar char="•"/>
              <a:tabLst>
                <a:tab pos="298450" algn="l"/>
              </a:tabLst>
            </a:pP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Reconnaître</a:t>
            </a:r>
            <a:r>
              <a:rPr dirty="0" sz="1550" spc="12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ses</a:t>
            </a:r>
            <a:r>
              <a:rPr dirty="0" sz="1550" spc="15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limites</a:t>
            </a:r>
            <a:r>
              <a:rPr dirty="0" sz="1550" spc="15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professionnelles</a:t>
            </a:r>
            <a:r>
              <a:rPr dirty="0" sz="1550" spc="25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et</a:t>
            </a:r>
            <a:r>
              <a:rPr dirty="0" sz="1550" spc="1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déterminer</a:t>
            </a:r>
            <a:r>
              <a:rPr dirty="0" sz="1550" spc="22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25">
                <a:solidFill>
                  <a:srgbClr val="4658DC"/>
                </a:solidFill>
                <a:latin typeface="Arial"/>
                <a:cs typeface="Arial"/>
              </a:rPr>
              <a:t>les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situations</a:t>
            </a:r>
            <a:r>
              <a:rPr dirty="0" sz="1550" spc="1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nécessitant</a:t>
            </a:r>
            <a:r>
              <a:rPr dirty="0" sz="1550" spc="22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l’orientation</a:t>
            </a:r>
            <a:r>
              <a:rPr dirty="0" sz="1550" spc="12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du</a:t>
            </a:r>
            <a:r>
              <a:rPr dirty="0" sz="1550" spc="114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patient</a:t>
            </a:r>
            <a:r>
              <a:rPr dirty="0" sz="1550" spc="1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vers</a:t>
            </a:r>
            <a:r>
              <a:rPr dirty="0" sz="1550" spc="1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25">
                <a:solidFill>
                  <a:srgbClr val="4658DC"/>
                </a:solidFill>
                <a:latin typeface="Arial"/>
                <a:cs typeface="Arial"/>
              </a:rPr>
              <a:t>un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médecin</a:t>
            </a:r>
            <a:r>
              <a:rPr dirty="0" sz="1550" spc="5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ou</a:t>
            </a:r>
            <a:r>
              <a:rPr dirty="0" sz="1550" spc="1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un</a:t>
            </a:r>
            <a:r>
              <a:rPr dirty="0" sz="1550" spc="1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autre</a:t>
            </a:r>
            <a:r>
              <a:rPr dirty="0" sz="1550" spc="1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intervenant</a:t>
            </a:r>
            <a:r>
              <a:rPr dirty="0" sz="1550" spc="6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de</a:t>
            </a:r>
            <a:r>
              <a:rPr dirty="0" sz="1550" spc="1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4658DC"/>
                </a:solidFill>
                <a:latin typeface="Arial"/>
                <a:cs typeface="Arial"/>
              </a:rPr>
              <a:t>la</a:t>
            </a:r>
            <a:r>
              <a:rPr dirty="0" sz="1550" spc="5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4658DC"/>
                </a:solidFill>
                <a:latin typeface="Arial"/>
                <a:cs typeface="Arial"/>
              </a:rPr>
              <a:t>santé.</a:t>
            </a:r>
            <a:endParaRPr sz="1550">
              <a:latin typeface="Arial"/>
              <a:cs typeface="Arial"/>
            </a:endParaRPr>
          </a:p>
        </p:txBody>
      </p:sp>
      <p:pic>
        <p:nvPicPr>
          <p:cNvPr id="4" name="object 4" descr="Screen Shot 2018-01-20 at 8.32.45 PM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61408" y="1438309"/>
            <a:ext cx="2436287" cy="261607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West Wilson Aesthetic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4047" y="356907"/>
            <a:ext cx="8476488" cy="440220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66255" y="4852532"/>
            <a:ext cx="3617595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>
                <a:latin typeface="Arial"/>
                <a:cs typeface="Arial"/>
                <a:hlinkClick r:id="rId3"/>
              </a:rPr>
              <a:t>https://ww</a:t>
            </a:r>
            <a:r>
              <a:rPr dirty="0" sz="800" spc="335">
                <a:latin typeface="Arial"/>
                <a:cs typeface="Arial"/>
                <a:hlinkClick r:id="rId3"/>
              </a:rPr>
              <a:t> </a:t>
            </a:r>
            <a:r>
              <a:rPr dirty="0" sz="800">
                <a:latin typeface="Arial"/>
                <a:cs typeface="Arial"/>
                <a:hlinkClick r:id="rId3"/>
              </a:rPr>
              <a:t>w.wwaesthetics.com/blog-posts/what-is-skin-typing-fitzpatrick-</a:t>
            </a:r>
            <a:r>
              <a:rPr dirty="0" sz="800" spc="-10">
                <a:latin typeface="Arial"/>
                <a:cs typeface="Arial"/>
                <a:hlinkClick r:id="rId3"/>
              </a:rPr>
              <a:t>scale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575" y="522998"/>
            <a:ext cx="7854950" cy="4883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0" spc="-20">
                <a:solidFill>
                  <a:srgbClr val="31363A"/>
                </a:solidFill>
              </a:rPr>
              <a:t>La</a:t>
            </a:r>
            <a:r>
              <a:rPr dirty="0" sz="3000" spc="-135">
                <a:solidFill>
                  <a:srgbClr val="31363A"/>
                </a:solidFill>
              </a:rPr>
              <a:t> </a:t>
            </a:r>
            <a:r>
              <a:rPr dirty="0" sz="3000" spc="-70">
                <a:solidFill>
                  <a:srgbClr val="31363A"/>
                </a:solidFill>
              </a:rPr>
              <a:t>peau</a:t>
            </a:r>
            <a:r>
              <a:rPr dirty="0" sz="3000" spc="-200">
                <a:solidFill>
                  <a:srgbClr val="31363A"/>
                </a:solidFill>
              </a:rPr>
              <a:t> </a:t>
            </a:r>
            <a:r>
              <a:rPr dirty="0" sz="3000" spc="-55">
                <a:solidFill>
                  <a:srgbClr val="31363A"/>
                </a:solidFill>
              </a:rPr>
              <a:t>comme</a:t>
            </a:r>
            <a:r>
              <a:rPr dirty="0" sz="3000" spc="-204">
                <a:solidFill>
                  <a:srgbClr val="31363A"/>
                </a:solidFill>
              </a:rPr>
              <a:t> </a:t>
            </a:r>
            <a:r>
              <a:rPr dirty="0" sz="3000" spc="-75">
                <a:solidFill>
                  <a:srgbClr val="31363A"/>
                </a:solidFill>
              </a:rPr>
              <a:t>reflet</a:t>
            </a:r>
            <a:r>
              <a:rPr dirty="0" sz="3000" spc="-150">
                <a:solidFill>
                  <a:srgbClr val="31363A"/>
                </a:solidFill>
              </a:rPr>
              <a:t> </a:t>
            </a:r>
            <a:r>
              <a:rPr dirty="0" sz="3000" spc="-40">
                <a:solidFill>
                  <a:srgbClr val="31363A"/>
                </a:solidFill>
              </a:rPr>
              <a:t>des</a:t>
            </a:r>
            <a:r>
              <a:rPr dirty="0" sz="3000" spc="-100">
                <a:solidFill>
                  <a:srgbClr val="31363A"/>
                </a:solidFill>
              </a:rPr>
              <a:t> </a:t>
            </a:r>
            <a:r>
              <a:rPr dirty="0" sz="3000" spc="-80">
                <a:solidFill>
                  <a:srgbClr val="31363A"/>
                </a:solidFill>
              </a:rPr>
              <a:t>maladies</a:t>
            </a:r>
            <a:r>
              <a:rPr dirty="0" sz="3000" spc="-175">
                <a:solidFill>
                  <a:srgbClr val="31363A"/>
                </a:solidFill>
              </a:rPr>
              <a:t> </a:t>
            </a:r>
            <a:r>
              <a:rPr dirty="0" sz="3000" spc="-50">
                <a:solidFill>
                  <a:srgbClr val="31363A"/>
                </a:solidFill>
              </a:rPr>
              <a:t>systémiques</a:t>
            </a:r>
            <a:endParaRPr sz="3000"/>
          </a:p>
        </p:txBody>
      </p:sp>
      <p:sp>
        <p:nvSpPr>
          <p:cNvPr id="4" name="object 4"/>
          <p:cNvSpPr txBox="1"/>
          <p:nvPr/>
        </p:nvSpPr>
        <p:spPr>
          <a:xfrm>
            <a:off x="536575" y="1166547"/>
            <a:ext cx="4535805" cy="248983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48590" indent="-135890">
              <a:lnSpc>
                <a:spcPct val="100000"/>
              </a:lnSpc>
              <a:spcBef>
                <a:spcPts val="595"/>
              </a:spcBef>
              <a:buClr>
                <a:srgbClr val="6183AC"/>
              </a:buClr>
              <a:buSzPct val="83333"/>
              <a:buChar char="•"/>
              <a:tabLst>
                <a:tab pos="148590" algn="l"/>
              </a:tabLst>
            </a:pPr>
            <a:r>
              <a:rPr dirty="0" sz="1800">
                <a:latin typeface="Arial"/>
                <a:cs typeface="Arial"/>
              </a:rPr>
              <a:t>Principales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catégories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lvl="1" marL="354965" indent="-136525">
              <a:lnSpc>
                <a:spcPct val="100000"/>
              </a:lnSpc>
              <a:spcBef>
                <a:spcPts val="470"/>
              </a:spcBef>
              <a:buClr>
                <a:srgbClr val="6183AC"/>
              </a:buClr>
              <a:buSzPct val="87096"/>
              <a:buChar char="•"/>
              <a:tabLst>
                <a:tab pos="354965" algn="l"/>
              </a:tabLst>
            </a:pPr>
            <a:r>
              <a:rPr dirty="0" sz="1550">
                <a:latin typeface="Arial"/>
                <a:cs typeface="Arial"/>
              </a:rPr>
              <a:t>Vasculites</a:t>
            </a:r>
            <a:r>
              <a:rPr dirty="0" sz="1550" spc="160">
                <a:latin typeface="Arial"/>
                <a:cs typeface="Arial"/>
              </a:rPr>
              <a:t> </a:t>
            </a:r>
            <a:r>
              <a:rPr dirty="0" sz="1550" spc="-10">
                <a:latin typeface="Arial"/>
                <a:cs typeface="Arial"/>
              </a:rPr>
              <a:t>cutanées</a:t>
            </a:r>
            <a:endParaRPr sz="1550">
              <a:latin typeface="Arial"/>
              <a:cs typeface="Arial"/>
            </a:endParaRPr>
          </a:p>
          <a:p>
            <a:pPr lvl="1" marL="354965" indent="-136525">
              <a:lnSpc>
                <a:spcPct val="100000"/>
              </a:lnSpc>
              <a:spcBef>
                <a:spcPts val="450"/>
              </a:spcBef>
              <a:buClr>
                <a:srgbClr val="6183AC"/>
              </a:buClr>
              <a:buSzPct val="87096"/>
              <a:buChar char="•"/>
              <a:tabLst>
                <a:tab pos="354965" algn="l"/>
              </a:tabLst>
            </a:pPr>
            <a:r>
              <a:rPr dirty="0" sz="1550" spc="-10">
                <a:latin typeface="Arial"/>
                <a:cs typeface="Arial"/>
              </a:rPr>
              <a:t>Connectivites</a:t>
            </a:r>
            <a:endParaRPr sz="1550">
              <a:latin typeface="Arial"/>
              <a:cs typeface="Arial"/>
            </a:endParaRPr>
          </a:p>
          <a:p>
            <a:pPr lvl="1" marL="354965" indent="-136525">
              <a:lnSpc>
                <a:spcPct val="100000"/>
              </a:lnSpc>
              <a:spcBef>
                <a:spcPts val="450"/>
              </a:spcBef>
              <a:buClr>
                <a:srgbClr val="6183AC"/>
              </a:buClr>
              <a:buSzPct val="87096"/>
              <a:buChar char="•"/>
              <a:tabLst>
                <a:tab pos="354965" algn="l"/>
              </a:tabLst>
            </a:pPr>
            <a:r>
              <a:rPr dirty="0" sz="1550">
                <a:latin typeface="Arial"/>
                <a:cs typeface="Arial"/>
              </a:rPr>
              <a:t>Réactions</a:t>
            </a:r>
            <a:r>
              <a:rPr dirty="0" sz="1550" spc="240">
                <a:latin typeface="Arial"/>
                <a:cs typeface="Arial"/>
              </a:rPr>
              <a:t> </a:t>
            </a:r>
            <a:r>
              <a:rPr dirty="0" sz="1550">
                <a:latin typeface="Arial"/>
                <a:cs typeface="Arial"/>
              </a:rPr>
              <a:t>médicamenteuses</a:t>
            </a:r>
            <a:r>
              <a:rPr dirty="0" sz="1550" spc="245">
                <a:latin typeface="Arial"/>
                <a:cs typeface="Arial"/>
              </a:rPr>
              <a:t> </a:t>
            </a:r>
            <a:r>
              <a:rPr dirty="0" sz="1550" spc="-10">
                <a:latin typeface="Arial"/>
                <a:cs typeface="Arial"/>
              </a:rPr>
              <a:t>graves</a:t>
            </a:r>
            <a:endParaRPr sz="1550">
              <a:latin typeface="Arial"/>
              <a:cs typeface="Arial"/>
            </a:endParaRPr>
          </a:p>
          <a:p>
            <a:pPr lvl="1" marL="354965" indent="-136525">
              <a:lnSpc>
                <a:spcPct val="100000"/>
              </a:lnSpc>
              <a:spcBef>
                <a:spcPts val="450"/>
              </a:spcBef>
              <a:buClr>
                <a:srgbClr val="6183AC"/>
              </a:buClr>
              <a:buSzPct val="87096"/>
              <a:buChar char="•"/>
              <a:tabLst>
                <a:tab pos="354965" algn="l"/>
              </a:tabLst>
            </a:pPr>
            <a:r>
              <a:rPr dirty="0" sz="1550">
                <a:latin typeface="Arial"/>
                <a:cs typeface="Arial"/>
              </a:rPr>
              <a:t>Atteintes</a:t>
            </a:r>
            <a:r>
              <a:rPr dirty="0" sz="1550" spc="254">
                <a:latin typeface="Arial"/>
                <a:cs typeface="Arial"/>
              </a:rPr>
              <a:t> </a:t>
            </a:r>
            <a:r>
              <a:rPr dirty="0" sz="1550">
                <a:latin typeface="Arial"/>
                <a:cs typeface="Arial"/>
              </a:rPr>
              <a:t>métaboliques</a:t>
            </a:r>
            <a:r>
              <a:rPr dirty="0" sz="1550" spc="160">
                <a:latin typeface="Arial"/>
                <a:cs typeface="Arial"/>
              </a:rPr>
              <a:t> </a:t>
            </a:r>
            <a:r>
              <a:rPr dirty="0" sz="1550" spc="-10">
                <a:latin typeface="Arial"/>
                <a:cs typeface="Arial"/>
              </a:rPr>
              <a:t>(diabète)</a:t>
            </a:r>
            <a:endParaRPr sz="1550">
              <a:latin typeface="Arial"/>
              <a:cs typeface="Arial"/>
            </a:endParaRPr>
          </a:p>
          <a:p>
            <a:pPr lvl="1" marL="354965" indent="-136525">
              <a:lnSpc>
                <a:spcPct val="100000"/>
              </a:lnSpc>
              <a:spcBef>
                <a:spcPts val="450"/>
              </a:spcBef>
              <a:buClr>
                <a:srgbClr val="6183AC"/>
              </a:buClr>
              <a:buSzPct val="87096"/>
              <a:buChar char="•"/>
              <a:tabLst>
                <a:tab pos="354965" algn="l"/>
              </a:tabLst>
            </a:pPr>
            <a:r>
              <a:rPr dirty="0" sz="1550">
                <a:latin typeface="Arial"/>
                <a:cs typeface="Arial"/>
              </a:rPr>
              <a:t>Infections</a:t>
            </a:r>
            <a:r>
              <a:rPr dirty="0" sz="1550" spc="165">
                <a:latin typeface="Arial"/>
                <a:cs typeface="Arial"/>
              </a:rPr>
              <a:t> </a:t>
            </a:r>
            <a:r>
              <a:rPr dirty="0" sz="1550" spc="-10">
                <a:latin typeface="Arial"/>
                <a:cs typeface="Arial"/>
              </a:rPr>
              <a:t>profondes</a:t>
            </a:r>
            <a:endParaRPr sz="1550">
              <a:latin typeface="Arial"/>
              <a:cs typeface="Arial"/>
            </a:endParaRPr>
          </a:p>
          <a:p>
            <a:pPr marL="148590" indent="-135890">
              <a:lnSpc>
                <a:spcPct val="100000"/>
              </a:lnSpc>
              <a:spcBef>
                <a:spcPts val="415"/>
              </a:spcBef>
              <a:buClr>
                <a:srgbClr val="6183AC"/>
              </a:buClr>
              <a:buSzPct val="83333"/>
              <a:buChar char="•"/>
              <a:tabLst>
                <a:tab pos="148590" algn="l"/>
              </a:tabLst>
            </a:pPr>
            <a:r>
              <a:rPr dirty="0" sz="1800">
                <a:latin typeface="Arial"/>
                <a:cs typeface="Arial"/>
              </a:rPr>
              <a:t>Limites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la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prise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en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charge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en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pharmacie</a:t>
            </a:r>
            <a:endParaRPr sz="1800">
              <a:latin typeface="Arial"/>
              <a:cs typeface="Arial"/>
            </a:endParaRPr>
          </a:p>
          <a:p>
            <a:pPr marL="148590" indent="-135890">
              <a:lnSpc>
                <a:spcPct val="100000"/>
              </a:lnSpc>
              <a:spcBef>
                <a:spcPts val="440"/>
              </a:spcBef>
              <a:buClr>
                <a:srgbClr val="6183AC"/>
              </a:buClr>
              <a:buSzPct val="83333"/>
              <a:buChar char="•"/>
              <a:tabLst>
                <a:tab pos="148590" algn="l"/>
              </a:tabLst>
            </a:pPr>
            <a:r>
              <a:rPr dirty="0" sz="1800">
                <a:latin typeface="Arial"/>
                <a:cs typeface="Arial"/>
              </a:rPr>
              <a:t>Importance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l’orientation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précoce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06741" y="35178"/>
            <a:ext cx="17208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31</a:t>
            </a:r>
            <a:endParaRPr sz="1050">
              <a:latin typeface="Arial"/>
              <a:cs typeface="Arial"/>
            </a:endParaRPr>
          </a:p>
        </p:txBody>
      </p:sp>
      <p:pic>
        <p:nvPicPr>
          <p:cNvPr id="6" name="object 6" descr="Culture is not like an iceberg - IDRInstitut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2935" y="1162380"/>
            <a:ext cx="3328416" cy="27821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575" y="522998"/>
            <a:ext cx="6503670" cy="4883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0" spc="-55">
                <a:solidFill>
                  <a:srgbClr val="31363A"/>
                </a:solidFill>
              </a:rPr>
              <a:t>Les</a:t>
            </a:r>
            <a:r>
              <a:rPr dirty="0" sz="3000" spc="-150">
                <a:solidFill>
                  <a:srgbClr val="31363A"/>
                </a:solidFill>
              </a:rPr>
              <a:t> </a:t>
            </a:r>
            <a:r>
              <a:rPr dirty="0" sz="3000">
                <a:solidFill>
                  <a:srgbClr val="31363A"/>
                </a:solidFill>
              </a:rPr>
              <a:t>6</a:t>
            </a:r>
            <a:r>
              <a:rPr dirty="0" sz="3000" spc="-165">
                <a:solidFill>
                  <a:srgbClr val="31363A"/>
                </a:solidFill>
              </a:rPr>
              <a:t> </a:t>
            </a:r>
            <a:r>
              <a:rPr dirty="0" sz="3000" spc="-70">
                <a:solidFill>
                  <a:srgbClr val="31363A"/>
                </a:solidFill>
              </a:rPr>
              <a:t>drapeaux</a:t>
            </a:r>
            <a:r>
              <a:rPr dirty="0" sz="3000" spc="-110">
                <a:solidFill>
                  <a:srgbClr val="31363A"/>
                </a:solidFill>
              </a:rPr>
              <a:t> </a:t>
            </a:r>
            <a:r>
              <a:rPr dirty="0" sz="3000" spc="-70">
                <a:solidFill>
                  <a:srgbClr val="31363A"/>
                </a:solidFill>
              </a:rPr>
              <a:t>rouges</a:t>
            </a:r>
            <a:r>
              <a:rPr dirty="0" sz="3000" spc="-180">
                <a:solidFill>
                  <a:srgbClr val="31363A"/>
                </a:solidFill>
              </a:rPr>
              <a:t> </a:t>
            </a:r>
            <a:r>
              <a:rPr dirty="0" sz="3000" spc="-60">
                <a:solidFill>
                  <a:srgbClr val="31363A"/>
                </a:solidFill>
              </a:rPr>
              <a:t>dermatologiques</a:t>
            </a:r>
            <a:endParaRPr sz="3000"/>
          </a:p>
        </p:txBody>
      </p:sp>
      <p:pic>
        <p:nvPicPr>
          <p:cNvPr id="4" name="object 4" descr="Drapeau rouge - Icônes drapeaux gratuit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8645" y="1253807"/>
            <a:ext cx="3469612" cy="354190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31765" y="1218132"/>
            <a:ext cx="3151505" cy="2335530"/>
          </a:xfrm>
          <a:prstGeom prst="rect">
            <a:avLst/>
          </a:prstGeom>
        </p:spPr>
        <p:txBody>
          <a:bodyPr wrap="square" lIns="0" tIns="77470" rIns="0" bIns="0" rtlCol="0" vert="horz">
            <a:spAutoFit/>
          </a:bodyPr>
          <a:lstStyle/>
          <a:p>
            <a:pPr marL="149225" indent="-136525">
              <a:lnSpc>
                <a:spcPct val="100000"/>
              </a:lnSpc>
              <a:spcBef>
                <a:spcPts val="610"/>
              </a:spcBef>
              <a:buClr>
                <a:srgbClr val="6183AC"/>
              </a:buClr>
              <a:buSzPct val="85714"/>
              <a:buChar char="•"/>
              <a:tabLst>
                <a:tab pos="149225" algn="l"/>
              </a:tabLst>
            </a:pPr>
            <a:r>
              <a:rPr dirty="0" sz="2100">
                <a:latin typeface="Arial"/>
                <a:cs typeface="Arial"/>
              </a:rPr>
              <a:t>Purpura</a:t>
            </a:r>
            <a:r>
              <a:rPr dirty="0" sz="2100" spc="5">
                <a:latin typeface="Arial"/>
                <a:cs typeface="Arial"/>
              </a:rPr>
              <a:t> </a:t>
            </a:r>
            <a:r>
              <a:rPr dirty="0" sz="2100" spc="-10">
                <a:latin typeface="Arial"/>
                <a:cs typeface="Arial"/>
              </a:rPr>
              <a:t>palpable</a:t>
            </a:r>
            <a:endParaRPr sz="2100">
              <a:latin typeface="Arial"/>
              <a:cs typeface="Arial"/>
            </a:endParaRPr>
          </a:p>
          <a:p>
            <a:pPr marL="149225" indent="-136525">
              <a:lnSpc>
                <a:spcPct val="100000"/>
              </a:lnSpc>
              <a:spcBef>
                <a:spcPts val="509"/>
              </a:spcBef>
              <a:buClr>
                <a:srgbClr val="6183AC"/>
              </a:buClr>
              <a:buSzPct val="85714"/>
              <a:buChar char="•"/>
              <a:tabLst>
                <a:tab pos="149225" algn="l"/>
              </a:tabLst>
            </a:pPr>
            <a:r>
              <a:rPr dirty="0" sz="2100">
                <a:latin typeface="Arial"/>
                <a:cs typeface="Arial"/>
              </a:rPr>
              <a:t>Douleur</a:t>
            </a:r>
            <a:r>
              <a:rPr dirty="0" sz="2100" spc="-15">
                <a:latin typeface="Arial"/>
                <a:cs typeface="Arial"/>
              </a:rPr>
              <a:t> </a:t>
            </a:r>
            <a:r>
              <a:rPr dirty="0" sz="2100" spc="-10">
                <a:latin typeface="Arial"/>
                <a:cs typeface="Arial"/>
              </a:rPr>
              <a:t>disproportionnée</a:t>
            </a:r>
            <a:endParaRPr sz="2100">
              <a:latin typeface="Arial"/>
              <a:cs typeface="Arial"/>
            </a:endParaRPr>
          </a:p>
          <a:p>
            <a:pPr marL="149225" indent="-136525">
              <a:lnSpc>
                <a:spcPct val="100000"/>
              </a:lnSpc>
              <a:spcBef>
                <a:spcPts val="515"/>
              </a:spcBef>
              <a:buClr>
                <a:srgbClr val="6183AC"/>
              </a:buClr>
              <a:buSzPct val="85714"/>
              <a:buChar char="•"/>
              <a:tabLst>
                <a:tab pos="149225" algn="l"/>
              </a:tabLst>
            </a:pPr>
            <a:r>
              <a:rPr dirty="0" sz="2100">
                <a:latin typeface="Arial"/>
                <a:cs typeface="Arial"/>
              </a:rPr>
              <a:t>Atteinte</a:t>
            </a:r>
            <a:r>
              <a:rPr dirty="0" sz="2100" spc="-30">
                <a:latin typeface="Arial"/>
                <a:cs typeface="Arial"/>
              </a:rPr>
              <a:t> </a:t>
            </a:r>
            <a:r>
              <a:rPr dirty="0" sz="2100" spc="-10">
                <a:latin typeface="Arial"/>
                <a:cs typeface="Arial"/>
              </a:rPr>
              <a:t>muqueuse</a:t>
            </a:r>
            <a:endParaRPr sz="2100">
              <a:latin typeface="Arial"/>
              <a:cs typeface="Arial"/>
            </a:endParaRPr>
          </a:p>
          <a:p>
            <a:pPr marL="149225" indent="-136525">
              <a:lnSpc>
                <a:spcPct val="100000"/>
              </a:lnSpc>
              <a:spcBef>
                <a:spcPts val="509"/>
              </a:spcBef>
              <a:buClr>
                <a:srgbClr val="6183AC"/>
              </a:buClr>
              <a:buSzPct val="85714"/>
              <a:buChar char="•"/>
              <a:tabLst>
                <a:tab pos="149225" algn="l"/>
              </a:tabLst>
            </a:pPr>
            <a:r>
              <a:rPr dirty="0" sz="2100">
                <a:latin typeface="Arial"/>
                <a:cs typeface="Arial"/>
              </a:rPr>
              <a:t>Ulcération</a:t>
            </a:r>
            <a:r>
              <a:rPr dirty="0" sz="2100" spc="-30">
                <a:latin typeface="Arial"/>
                <a:cs typeface="Arial"/>
              </a:rPr>
              <a:t> </a:t>
            </a:r>
            <a:r>
              <a:rPr dirty="0" sz="2100" spc="-10">
                <a:latin typeface="Arial"/>
                <a:cs typeface="Arial"/>
              </a:rPr>
              <a:t>atypique</a:t>
            </a:r>
            <a:endParaRPr sz="2100">
              <a:latin typeface="Arial"/>
              <a:cs typeface="Arial"/>
            </a:endParaRPr>
          </a:p>
          <a:p>
            <a:pPr marL="149225" indent="-136525">
              <a:lnSpc>
                <a:spcPct val="100000"/>
              </a:lnSpc>
              <a:spcBef>
                <a:spcPts val="509"/>
              </a:spcBef>
              <a:buClr>
                <a:srgbClr val="6183AC"/>
              </a:buClr>
              <a:buSzPct val="85714"/>
              <a:buChar char="•"/>
              <a:tabLst>
                <a:tab pos="149225" algn="l"/>
              </a:tabLst>
            </a:pPr>
            <a:r>
              <a:rPr dirty="0" sz="2100">
                <a:latin typeface="Arial"/>
                <a:cs typeface="Arial"/>
              </a:rPr>
              <a:t>Éruption</a:t>
            </a:r>
            <a:r>
              <a:rPr dirty="0" sz="2100" spc="-55">
                <a:latin typeface="Arial"/>
                <a:cs typeface="Arial"/>
              </a:rPr>
              <a:t> </a:t>
            </a:r>
            <a:r>
              <a:rPr dirty="0" sz="2100" spc="-10">
                <a:latin typeface="Arial"/>
                <a:cs typeface="Arial"/>
              </a:rPr>
              <a:t>fébrile</a:t>
            </a:r>
            <a:endParaRPr sz="2100">
              <a:latin typeface="Arial"/>
              <a:cs typeface="Arial"/>
            </a:endParaRPr>
          </a:p>
          <a:p>
            <a:pPr marL="149225" indent="-136525">
              <a:lnSpc>
                <a:spcPct val="100000"/>
              </a:lnSpc>
              <a:spcBef>
                <a:spcPts val="515"/>
              </a:spcBef>
              <a:buClr>
                <a:srgbClr val="6183AC"/>
              </a:buClr>
              <a:buSzPct val="85714"/>
              <a:buChar char="•"/>
              <a:tabLst>
                <a:tab pos="149225" algn="l"/>
              </a:tabLst>
            </a:pPr>
            <a:r>
              <a:rPr dirty="0" sz="2100">
                <a:latin typeface="Arial"/>
                <a:cs typeface="Arial"/>
              </a:rPr>
              <a:t>Progression</a:t>
            </a:r>
            <a:r>
              <a:rPr dirty="0" sz="2100" spc="-90">
                <a:latin typeface="Arial"/>
                <a:cs typeface="Arial"/>
              </a:rPr>
              <a:t> </a:t>
            </a:r>
            <a:r>
              <a:rPr dirty="0" sz="2100" spc="-10">
                <a:latin typeface="Arial"/>
                <a:cs typeface="Arial"/>
              </a:rPr>
              <a:t>rapide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06741" y="25463"/>
            <a:ext cx="17208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32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73734" y="264489"/>
            <a:ext cx="6081395" cy="454659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Symptômes</a:t>
            </a:r>
            <a:r>
              <a:rPr dirty="0" spc="-85"/>
              <a:t> </a:t>
            </a:r>
            <a:r>
              <a:rPr dirty="0"/>
              <a:t>systémiques</a:t>
            </a:r>
            <a:r>
              <a:rPr dirty="0" spc="-10"/>
              <a:t> </a:t>
            </a:r>
            <a:r>
              <a:rPr dirty="0"/>
              <a:t>à</a:t>
            </a:r>
            <a:r>
              <a:rPr dirty="0" spc="-80"/>
              <a:t> </a:t>
            </a:r>
            <a:r>
              <a:rPr dirty="0" spc="-10"/>
              <a:t>rechercher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230908"/>
            <a:ext cx="2660015" cy="1969135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Fièvre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Arthralgies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Fatigue</a:t>
            </a:r>
            <a:r>
              <a:rPr dirty="0" sz="2000" spc="-9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marquée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Perte</a:t>
            </a:r>
            <a:r>
              <a:rPr dirty="0" sz="2000" spc="-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poids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Atteinte</a:t>
            </a:r>
            <a:r>
              <a:rPr dirty="0" sz="200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muqueuse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4194" y="38671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33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Médicaments:</a:t>
            </a:r>
            <a:r>
              <a:rPr dirty="0" spc="-80"/>
              <a:t> </a:t>
            </a:r>
            <a:r>
              <a:rPr dirty="0"/>
              <a:t>un</a:t>
            </a:r>
            <a:r>
              <a:rPr dirty="0" spc="-65"/>
              <a:t> </a:t>
            </a:r>
            <a:r>
              <a:rPr dirty="0"/>
              <a:t>élément</a:t>
            </a:r>
            <a:r>
              <a:rPr dirty="0" spc="-5"/>
              <a:t> </a:t>
            </a:r>
            <a:r>
              <a:rPr dirty="0" spc="-25"/>
              <a:t>clé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230908"/>
            <a:ext cx="4778375" cy="1189990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Char char="•"/>
              <a:tabLst>
                <a:tab pos="355600" algn="l"/>
              </a:tabLst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Nouveaux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médicaments</a:t>
            </a:r>
            <a:r>
              <a:rPr dirty="0" sz="20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(&lt;8</a:t>
            </a:r>
            <a:r>
              <a:rPr dirty="0" sz="20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semaines)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30"/>
              </a:spcBef>
              <a:buChar char="•"/>
              <a:tabLst>
                <a:tab pos="355600" algn="l"/>
              </a:tabLst>
            </a:pP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Antibiotiques,</a:t>
            </a:r>
            <a:r>
              <a:rPr dirty="0" sz="2000" spc="-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AINS,</a:t>
            </a:r>
            <a:r>
              <a:rPr dirty="0" sz="20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anticonvulsivants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5600" algn="l"/>
              </a:tabLst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Produits de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vente</a:t>
            </a:r>
            <a:r>
              <a:rPr dirty="0" sz="20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libre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2000" spc="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naturels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4632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30"/>
              </a:spcBef>
            </a:pPr>
            <a:r>
              <a:rPr dirty="0" sz="3000" spc="-90">
                <a:solidFill>
                  <a:srgbClr val="31363A"/>
                </a:solidFill>
              </a:rPr>
              <a:t>Messages-</a:t>
            </a:r>
            <a:r>
              <a:rPr dirty="0" sz="3000" spc="-30">
                <a:solidFill>
                  <a:srgbClr val="31363A"/>
                </a:solidFill>
              </a:rPr>
              <a:t>clés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673734" y="1335595"/>
            <a:ext cx="7555230" cy="1969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875" marR="666750" indent="-257810">
              <a:lnSpc>
                <a:spcPct val="100000"/>
              </a:lnSpc>
              <a:spcBef>
                <a:spcPts val="100"/>
              </a:spcBef>
              <a:buClr>
                <a:srgbClr val="6183AC"/>
              </a:buClr>
              <a:buSzPct val="83333"/>
              <a:buChar char="-"/>
              <a:tabLst>
                <a:tab pos="269875" algn="l"/>
              </a:tabLst>
            </a:pPr>
            <a:r>
              <a:rPr dirty="0" sz="1800">
                <a:latin typeface="Arial"/>
                <a:cs typeface="Arial"/>
              </a:rPr>
              <a:t>Lors de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l’évaluation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l’état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physique,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il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est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important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d’avoir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une </a:t>
            </a:r>
            <a:r>
              <a:rPr dirty="0" sz="1800">
                <a:latin typeface="Arial"/>
                <a:cs typeface="Arial"/>
              </a:rPr>
              <a:t>démarche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rigoureuse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faire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une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collecte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renseignements complète.</a:t>
            </a:r>
            <a:endParaRPr sz="1800">
              <a:latin typeface="Arial"/>
              <a:cs typeface="Arial"/>
            </a:endParaRPr>
          </a:p>
          <a:p>
            <a:pPr marL="269875" marR="5080" indent="-257810">
              <a:lnSpc>
                <a:spcPct val="100000"/>
              </a:lnSpc>
              <a:spcBef>
                <a:spcPts val="1175"/>
              </a:spcBef>
              <a:buClr>
                <a:srgbClr val="6183AC"/>
              </a:buClr>
              <a:buSzPct val="83333"/>
              <a:buChar char="-"/>
              <a:tabLst>
                <a:tab pos="269875" algn="l"/>
              </a:tabLst>
            </a:pPr>
            <a:r>
              <a:rPr dirty="0" sz="1800">
                <a:latin typeface="Arial"/>
                <a:cs typeface="Arial"/>
              </a:rPr>
              <a:t>Il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est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important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 considérer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contexte clinique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et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d’éviter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faire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des </a:t>
            </a:r>
            <a:r>
              <a:rPr dirty="0" sz="1800">
                <a:latin typeface="Arial"/>
                <a:cs typeface="Arial"/>
              </a:rPr>
              <a:t>associations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rapides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(symptômes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–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traitements).</a:t>
            </a:r>
            <a:endParaRPr sz="1800">
              <a:latin typeface="Arial"/>
              <a:cs typeface="Arial"/>
            </a:endParaRPr>
          </a:p>
          <a:p>
            <a:pPr marL="269875" indent="-257175">
              <a:lnSpc>
                <a:spcPct val="100000"/>
              </a:lnSpc>
              <a:spcBef>
                <a:spcPts val="1165"/>
              </a:spcBef>
              <a:buClr>
                <a:srgbClr val="6183AC"/>
              </a:buClr>
              <a:buSzPct val="83333"/>
              <a:buChar char="-"/>
              <a:tabLst>
                <a:tab pos="269875" algn="l"/>
              </a:tabLst>
            </a:pPr>
            <a:r>
              <a:rPr dirty="0" sz="1800">
                <a:latin typeface="Arial"/>
                <a:cs typeface="Arial"/>
              </a:rPr>
              <a:t>Ne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pas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oublier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l’évaluation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l’état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la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condition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mentale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du</a:t>
            </a:r>
            <a:r>
              <a:rPr dirty="0" sz="1800" spc="-10">
                <a:latin typeface="Arial"/>
                <a:cs typeface="Arial"/>
              </a:rPr>
              <a:t> patient.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9144000" cy="274955"/>
          </a:xfrm>
          <a:custGeom>
            <a:avLst/>
            <a:gdLst/>
            <a:ahLst/>
            <a:cxnLst/>
            <a:rect l="l" t="t" r="r" b="b"/>
            <a:pathLst>
              <a:path w="9144000" h="274955">
                <a:moveTo>
                  <a:pt x="9144000" y="0"/>
                </a:moveTo>
                <a:lnTo>
                  <a:pt x="0" y="0"/>
                </a:lnTo>
                <a:lnTo>
                  <a:pt x="0" y="274561"/>
                </a:lnTo>
                <a:lnTo>
                  <a:pt x="9144000" y="274561"/>
                </a:lnTo>
                <a:lnTo>
                  <a:pt x="9144000" y="0"/>
                </a:lnTo>
                <a:close/>
              </a:path>
            </a:pathLst>
          </a:custGeom>
          <a:solidFill>
            <a:srgbClr val="6183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575" y="522998"/>
            <a:ext cx="3168650" cy="4883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0" spc="-75">
                <a:solidFill>
                  <a:srgbClr val="31363A"/>
                </a:solidFill>
              </a:rPr>
              <a:t>Vignette</a:t>
            </a:r>
            <a:r>
              <a:rPr dirty="0" sz="3000" spc="-140">
                <a:solidFill>
                  <a:srgbClr val="31363A"/>
                </a:solidFill>
              </a:rPr>
              <a:t> </a:t>
            </a:r>
            <a:r>
              <a:rPr dirty="0" sz="3000" spc="-75">
                <a:solidFill>
                  <a:srgbClr val="31363A"/>
                </a:solidFill>
              </a:rPr>
              <a:t>clinique</a:t>
            </a:r>
            <a:r>
              <a:rPr dirty="0" sz="3000" spc="-140">
                <a:solidFill>
                  <a:srgbClr val="31363A"/>
                </a:solidFill>
              </a:rPr>
              <a:t> </a:t>
            </a:r>
            <a:r>
              <a:rPr dirty="0" sz="3000" spc="-35">
                <a:solidFill>
                  <a:srgbClr val="31363A"/>
                </a:solidFill>
              </a:rPr>
              <a:t>#1</a:t>
            </a:r>
            <a:endParaRPr sz="3000"/>
          </a:p>
        </p:txBody>
      </p:sp>
      <p:sp>
        <p:nvSpPr>
          <p:cNvPr id="4" name="object 4"/>
          <p:cNvSpPr txBox="1"/>
          <p:nvPr/>
        </p:nvSpPr>
        <p:spPr>
          <a:xfrm>
            <a:off x="536575" y="1265618"/>
            <a:ext cx="3824604" cy="3129915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147320" marR="5080" indent="-135255">
              <a:lnSpc>
                <a:spcPct val="90200"/>
              </a:lnSpc>
              <a:spcBef>
                <a:spcPts val="250"/>
              </a:spcBef>
              <a:buClr>
                <a:srgbClr val="6183AC"/>
              </a:buClr>
              <a:buSzPct val="80769"/>
              <a:buChar char="•"/>
              <a:tabLst>
                <a:tab pos="149225" algn="l"/>
              </a:tabLst>
            </a:pPr>
            <a:r>
              <a:rPr dirty="0" sz="1300">
                <a:latin typeface="Arial"/>
                <a:cs typeface="Arial"/>
              </a:rPr>
              <a:t>Femme</a:t>
            </a:r>
            <a:r>
              <a:rPr dirty="0" sz="1300" spc="-2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de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57</a:t>
            </a:r>
            <a:r>
              <a:rPr dirty="0" sz="1300" spc="-1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ans</a:t>
            </a:r>
            <a:r>
              <a:rPr dirty="0" sz="1300">
                <a:latin typeface="Arial"/>
                <a:cs typeface="Arial"/>
              </a:rPr>
              <a:t>,</a:t>
            </a:r>
            <a:r>
              <a:rPr dirty="0" sz="1300" spc="-1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consulte</a:t>
            </a:r>
            <a:r>
              <a:rPr dirty="0" sz="1300" spc="-2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pour</a:t>
            </a:r>
            <a:r>
              <a:rPr dirty="0" sz="1300" spc="-1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une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plaque </a:t>
            </a:r>
            <a:r>
              <a:rPr dirty="0" sz="1300" spc="-10" b="1">
                <a:latin typeface="Arial"/>
                <a:cs typeface="Arial"/>
              </a:rPr>
              <a:t>	</a:t>
            </a:r>
            <a:r>
              <a:rPr dirty="0" sz="1300" b="1">
                <a:latin typeface="Arial"/>
                <a:cs typeface="Arial"/>
              </a:rPr>
              <a:t>érythémateuse</a:t>
            </a:r>
            <a:r>
              <a:rPr dirty="0" sz="1300" spc="-4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suintante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au</a:t>
            </a:r>
            <a:r>
              <a:rPr dirty="0" sz="1300" spc="-4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tibia</a:t>
            </a:r>
            <a:r>
              <a:rPr dirty="0" sz="1300" spc="-4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gauche</a:t>
            </a:r>
            <a:r>
              <a:rPr dirty="0" sz="1300" spc="-40">
                <a:latin typeface="Arial"/>
                <a:cs typeface="Arial"/>
              </a:rPr>
              <a:t> </a:t>
            </a:r>
            <a:r>
              <a:rPr dirty="0" sz="1300" spc="-10">
                <a:latin typeface="Arial"/>
                <a:cs typeface="Arial"/>
              </a:rPr>
              <a:t>depuis </a:t>
            </a:r>
            <a:r>
              <a:rPr dirty="0" sz="1300" spc="-10">
                <a:latin typeface="Arial"/>
                <a:cs typeface="Arial"/>
              </a:rPr>
              <a:t>	</a:t>
            </a:r>
            <a:r>
              <a:rPr dirty="0" sz="1300">
                <a:latin typeface="Arial"/>
                <a:cs typeface="Arial"/>
              </a:rPr>
              <a:t>3</a:t>
            </a:r>
            <a:r>
              <a:rPr dirty="0" sz="1300" spc="-5">
                <a:latin typeface="Arial"/>
                <a:cs typeface="Arial"/>
              </a:rPr>
              <a:t> </a:t>
            </a:r>
            <a:r>
              <a:rPr dirty="0" sz="1300" spc="-10">
                <a:latin typeface="Arial"/>
                <a:cs typeface="Arial"/>
              </a:rPr>
              <a:t>jours.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6183AC"/>
              </a:buClr>
              <a:buFont typeface="Arial"/>
              <a:buChar char="•"/>
            </a:pP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300">
                <a:latin typeface="Arial"/>
                <a:cs typeface="Arial"/>
              </a:rPr>
              <a:t>Elle</a:t>
            </a:r>
            <a:r>
              <a:rPr dirty="0" sz="1300" spc="32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dit</a:t>
            </a:r>
            <a:r>
              <a:rPr dirty="0" sz="1300" spc="-10">
                <a:latin typeface="Arial"/>
                <a:cs typeface="Arial"/>
              </a:rPr>
              <a:t> </a:t>
            </a:r>
            <a:r>
              <a:rPr dirty="0" sz="1300" spc="-50">
                <a:latin typeface="Arial"/>
                <a:cs typeface="Arial"/>
              </a:rPr>
              <a:t>:</a:t>
            </a:r>
            <a:endParaRPr sz="1300">
              <a:latin typeface="Arial"/>
              <a:cs typeface="Arial"/>
            </a:endParaRPr>
          </a:p>
          <a:p>
            <a:pPr marL="147955" indent="-135255">
              <a:lnSpc>
                <a:spcPts val="1465"/>
              </a:lnSpc>
              <a:spcBef>
                <a:spcPts val="175"/>
              </a:spcBef>
              <a:buClr>
                <a:srgbClr val="6183AC"/>
              </a:buClr>
              <a:buSzPct val="80769"/>
              <a:buChar char="•"/>
              <a:tabLst>
                <a:tab pos="147955" algn="l"/>
              </a:tabLst>
            </a:pPr>
            <a:r>
              <a:rPr dirty="0" sz="1300">
                <a:latin typeface="Arial"/>
                <a:cs typeface="Arial"/>
              </a:rPr>
              <a:t>«</a:t>
            </a:r>
            <a:r>
              <a:rPr dirty="0" sz="1300" spc="-2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J’ai</a:t>
            </a:r>
            <a:r>
              <a:rPr dirty="0" sz="1300" spc="-2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pris</a:t>
            </a:r>
            <a:r>
              <a:rPr dirty="0" sz="1300" spc="-2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de</a:t>
            </a:r>
            <a:r>
              <a:rPr dirty="0" sz="1300" spc="-2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l’ibuprofène,</a:t>
            </a:r>
            <a:r>
              <a:rPr dirty="0" sz="1300" spc="-2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ça</a:t>
            </a:r>
            <a:r>
              <a:rPr dirty="0" sz="1300" spc="-2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m’aide</a:t>
            </a:r>
            <a:r>
              <a:rPr dirty="0" sz="1300" spc="-1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un</a:t>
            </a:r>
            <a:r>
              <a:rPr dirty="0" sz="1300" spc="-2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peu,</a:t>
            </a:r>
            <a:r>
              <a:rPr dirty="0" sz="1300" spc="-15">
                <a:latin typeface="Arial"/>
                <a:cs typeface="Arial"/>
              </a:rPr>
              <a:t> </a:t>
            </a:r>
            <a:r>
              <a:rPr dirty="0" sz="1300" spc="-20">
                <a:latin typeface="Arial"/>
                <a:cs typeface="Arial"/>
              </a:rPr>
              <a:t>mais</a:t>
            </a:r>
            <a:endParaRPr sz="1300">
              <a:latin typeface="Arial"/>
              <a:cs typeface="Arial"/>
            </a:endParaRPr>
          </a:p>
          <a:p>
            <a:pPr marL="149225">
              <a:lnSpc>
                <a:spcPts val="1465"/>
              </a:lnSpc>
            </a:pPr>
            <a:r>
              <a:rPr dirty="0" sz="1300">
                <a:latin typeface="Arial"/>
                <a:cs typeface="Arial"/>
              </a:rPr>
              <a:t>ça</a:t>
            </a:r>
            <a:r>
              <a:rPr dirty="0" sz="1300" spc="-2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empire</a:t>
            </a:r>
            <a:r>
              <a:rPr dirty="0" sz="1300" spc="55">
                <a:latin typeface="Arial"/>
                <a:cs typeface="Arial"/>
              </a:rPr>
              <a:t> </a:t>
            </a:r>
            <a:r>
              <a:rPr dirty="0" sz="1300" spc="-10">
                <a:latin typeface="Arial"/>
                <a:cs typeface="Arial"/>
              </a:rPr>
              <a:t>visuellement.</a:t>
            </a:r>
            <a:r>
              <a:rPr dirty="0" sz="1300" spc="-15">
                <a:latin typeface="Arial"/>
                <a:cs typeface="Arial"/>
              </a:rPr>
              <a:t> </a:t>
            </a:r>
            <a:r>
              <a:rPr dirty="0" sz="1300" spc="-50">
                <a:latin typeface="Arial"/>
                <a:cs typeface="Arial"/>
              </a:rPr>
              <a:t>»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300">
              <a:latin typeface="Arial"/>
              <a:cs typeface="Arial"/>
            </a:endParaRPr>
          </a:p>
          <a:p>
            <a:pPr marL="147955" indent="-135255">
              <a:lnSpc>
                <a:spcPct val="100000"/>
              </a:lnSpc>
              <a:buClr>
                <a:srgbClr val="6183AC"/>
              </a:buClr>
              <a:buSzPct val="80769"/>
              <a:buFont typeface="Arial"/>
              <a:buChar char="•"/>
              <a:tabLst>
                <a:tab pos="147955" algn="l"/>
              </a:tabLst>
            </a:pPr>
            <a:r>
              <a:rPr dirty="0" sz="1300" spc="-20" b="1">
                <a:latin typeface="Arial"/>
                <a:cs typeface="Arial"/>
              </a:rPr>
              <a:t>ATCD</a:t>
            </a:r>
            <a:endParaRPr sz="1300">
              <a:latin typeface="Arial"/>
              <a:cs typeface="Arial"/>
            </a:endParaRPr>
          </a:p>
          <a:p>
            <a:pPr marL="147955" indent="-135255">
              <a:lnSpc>
                <a:spcPct val="100000"/>
              </a:lnSpc>
              <a:spcBef>
                <a:spcPts val="170"/>
              </a:spcBef>
              <a:buClr>
                <a:srgbClr val="6183AC"/>
              </a:buClr>
              <a:buSzPct val="80769"/>
              <a:buChar char="•"/>
              <a:tabLst>
                <a:tab pos="147955" algn="l"/>
              </a:tabLst>
            </a:pPr>
            <a:r>
              <a:rPr dirty="0" sz="1300">
                <a:latin typeface="Arial"/>
                <a:cs typeface="Arial"/>
              </a:rPr>
              <a:t>Diabète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type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 spc="-50">
                <a:latin typeface="Arial"/>
                <a:cs typeface="Arial"/>
              </a:rPr>
              <a:t>2</a:t>
            </a:r>
            <a:endParaRPr sz="1300">
              <a:latin typeface="Arial"/>
              <a:cs typeface="Arial"/>
            </a:endParaRPr>
          </a:p>
          <a:p>
            <a:pPr marL="147955" indent="-135255">
              <a:lnSpc>
                <a:spcPct val="100000"/>
              </a:lnSpc>
              <a:spcBef>
                <a:spcPts val="105"/>
              </a:spcBef>
              <a:buClr>
                <a:srgbClr val="6183AC"/>
              </a:buClr>
              <a:buSzPct val="80769"/>
              <a:buChar char="•"/>
              <a:tabLst>
                <a:tab pos="147955" algn="l"/>
              </a:tabLst>
            </a:pPr>
            <a:r>
              <a:rPr dirty="0" sz="1300">
                <a:latin typeface="Arial"/>
                <a:cs typeface="Arial"/>
              </a:rPr>
              <a:t>Insuffisance</a:t>
            </a:r>
            <a:r>
              <a:rPr dirty="0" sz="1300" spc="-25">
                <a:latin typeface="Arial"/>
                <a:cs typeface="Arial"/>
              </a:rPr>
              <a:t> </a:t>
            </a:r>
            <a:r>
              <a:rPr dirty="0" sz="1300" spc="-10">
                <a:latin typeface="Arial"/>
                <a:cs typeface="Arial"/>
              </a:rPr>
              <a:t>veineuse</a:t>
            </a:r>
            <a:endParaRPr sz="1300">
              <a:latin typeface="Arial"/>
              <a:cs typeface="Arial"/>
            </a:endParaRPr>
          </a:p>
          <a:p>
            <a:pPr marL="147955" indent="-135255">
              <a:lnSpc>
                <a:spcPct val="100000"/>
              </a:lnSpc>
              <a:spcBef>
                <a:spcPts val="170"/>
              </a:spcBef>
              <a:buClr>
                <a:srgbClr val="6183AC"/>
              </a:buClr>
              <a:buSzPct val="80769"/>
              <a:buChar char="•"/>
              <a:tabLst>
                <a:tab pos="147955" algn="l"/>
              </a:tabLst>
            </a:pPr>
            <a:r>
              <a:rPr dirty="0" sz="1300" spc="-10">
                <a:latin typeface="Arial"/>
                <a:cs typeface="Arial"/>
              </a:rPr>
              <a:t>Arthrose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9"/>
              </a:spcBef>
              <a:buClr>
                <a:srgbClr val="6183AC"/>
              </a:buClr>
              <a:buFont typeface="Arial"/>
              <a:buChar char="•"/>
            </a:pPr>
            <a:endParaRPr sz="1300">
              <a:latin typeface="Arial"/>
              <a:cs typeface="Arial"/>
            </a:endParaRPr>
          </a:p>
          <a:p>
            <a:pPr marL="147955" indent="-135255">
              <a:lnSpc>
                <a:spcPct val="100000"/>
              </a:lnSpc>
              <a:buClr>
                <a:srgbClr val="6183AC"/>
              </a:buClr>
              <a:buSzPct val="80769"/>
              <a:buFont typeface="Arial"/>
              <a:buChar char="•"/>
              <a:tabLst>
                <a:tab pos="147955" algn="l"/>
              </a:tabLst>
            </a:pPr>
            <a:r>
              <a:rPr dirty="0" sz="1300" spc="-10" b="1">
                <a:latin typeface="Arial"/>
                <a:cs typeface="Arial"/>
              </a:rPr>
              <a:t>Médication</a:t>
            </a:r>
            <a:endParaRPr sz="1300">
              <a:latin typeface="Arial"/>
              <a:cs typeface="Arial"/>
            </a:endParaRPr>
          </a:p>
          <a:p>
            <a:pPr marL="147955" indent="-135255">
              <a:lnSpc>
                <a:spcPct val="100000"/>
              </a:lnSpc>
              <a:spcBef>
                <a:spcPts val="170"/>
              </a:spcBef>
              <a:buClr>
                <a:srgbClr val="6183AC"/>
              </a:buClr>
              <a:buSzPct val="80769"/>
              <a:buChar char="•"/>
              <a:tabLst>
                <a:tab pos="147955" algn="l"/>
              </a:tabLst>
            </a:pPr>
            <a:r>
              <a:rPr dirty="0" sz="1300">
                <a:latin typeface="Arial"/>
                <a:cs typeface="Arial"/>
              </a:rPr>
              <a:t>Ibuprofène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400</a:t>
            </a:r>
            <a:r>
              <a:rPr dirty="0" sz="1300" spc="-1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mg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TID</a:t>
            </a:r>
            <a:r>
              <a:rPr dirty="0" sz="1300" spc="-2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depuis</a:t>
            </a:r>
            <a:r>
              <a:rPr dirty="0" sz="1300" spc="-5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5</a:t>
            </a:r>
            <a:r>
              <a:rPr dirty="0" sz="1300" spc="-2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jours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 spc="-20">
                <a:latin typeface="Arial"/>
                <a:cs typeface="Arial"/>
              </a:rPr>
              <a:t>(MVL)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5" name="object 5" descr="Infections graves de la peau et des tissus mous • Infosanté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45152" y="1510118"/>
            <a:ext cx="4041648" cy="302933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06741" y="35178"/>
            <a:ext cx="17208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36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65479" y="482612"/>
            <a:ext cx="2919730" cy="48831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00" spc="-75">
                <a:solidFill>
                  <a:srgbClr val="31363A"/>
                </a:solidFill>
              </a:rPr>
              <a:t>Examen</a:t>
            </a:r>
            <a:r>
              <a:rPr dirty="0" sz="3000" spc="-114">
                <a:solidFill>
                  <a:srgbClr val="31363A"/>
                </a:solidFill>
              </a:rPr>
              <a:t> </a:t>
            </a:r>
            <a:r>
              <a:rPr dirty="0" sz="3000" spc="-50">
                <a:solidFill>
                  <a:srgbClr val="31363A"/>
                </a:solidFill>
              </a:rPr>
              <a:t>physique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673734" y="1199311"/>
            <a:ext cx="3248660" cy="1850389"/>
          </a:xfrm>
          <a:prstGeom prst="rect">
            <a:avLst/>
          </a:prstGeom>
        </p:spPr>
        <p:txBody>
          <a:bodyPr wrap="square" lIns="0" tIns="150495" rIns="0" bIns="0" rtlCol="0" vert="horz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1185"/>
              </a:spcBef>
              <a:buClr>
                <a:srgbClr val="6183AC"/>
              </a:buClr>
              <a:buSzPct val="86666"/>
              <a:buChar char="•"/>
              <a:tabLst>
                <a:tab pos="149860" algn="l"/>
              </a:tabLst>
            </a:pPr>
            <a:r>
              <a:rPr dirty="0" sz="1500">
                <a:latin typeface="Arial"/>
                <a:cs typeface="Arial"/>
              </a:rPr>
              <a:t>Plaque</a:t>
            </a:r>
            <a:r>
              <a:rPr dirty="0" sz="1500" spc="-45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érythémateuse</a:t>
            </a:r>
            <a:r>
              <a:rPr dirty="0" sz="1500" spc="-45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mal</a:t>
            </a:r>
            <a:r>
              <a:rPr dirty="0" sz="1500" spc="-100">
                <a:latin typeface="Arial"/>
                <a:cs typeface="Arial"/>
              </a:rPr>
              <a:t> </a:t>
            </a:r>
            <a:r>
              <a:rPr dirty="0" sz="1500" spc="-10">
                <a:latin typeface="Arial"/>
                <a:cs typeface="Arial"/>
              </a:rPr>
              <a:t>délimitée</a:t>
            </a:r>
            <a:endParaRPr sz="1500">
              <a:latin typeface="Arial"/>
              <a:cs typeface="Arial"/>
            </a:endParaRPr>
          </a:p>
          <a:p>
            <a:pPr marL="149860" indent="-137160">
              <a:lnSpc>
                <a:spcPct val="100000"/>
              </a:lnSpc>
              <a:spcBef>
                <a:spcPts val="1085"/>
              </a:spcBef>
              <a:buClr>
                <a:srgbClr val="6183AC"/>
              </a:buClr>
              <a:buSzPct val="86666"/>
              <a:buChar char="•"/>
              <a:tabLst>
                <a:tab pos="149860" algn="l"/>
              </a:tabLst>
            </a:pPr>
            <a:r>
              <a:rPr dirty="0" sz="1500" spc="-10">
                <a:latin typeface="Arial"/>
                <a:cs typeface="Arial"/>
              </a:rPr>
              <a:t>Suintement</a:t>
            </a:r>
            <a:endParaRPr sz="1500">
              <a:latin typeface="Arial"/>
              <a:cs typeface="Arial"/>
            </a:endParaRPr>
          </a:p>
          <a:p>
            <a:pPr marL="149860" indent="-137160">
              <a:lnSpc>
                <a:spcPct val="100000"/>
              </a:lnSpc>
              <a:spcBef>
                <a:spcPts val="1090"/>
              </a:spcBef>
              <a:buClr>
                <a:srgbClr val="6183AC"/>
              </a:buClr>
              <a:buSzPct val="86666"/>
              <a:buChar char="•"/>
              <a:tabLst>
                <a:tab pos="149860" algn="l"/>
              </a:tabLst>
            </a:pPr>
            <a:r>
              <a:rPr dirty="0" sz="1500">
                <a:latin typeface="Arial"/>
                <a:cs typeface="Arial"/>
              </a:rPr>
              <a:t>Croûtes</a:t>
            </a:r>
            <a:r>
              <a:rPr dirty="0" sz="1500" spc="-55">
                <a:latin typeface="Arial"/>
                <a:cs typeface="Arial"/>
              </a:rPr>
              <a:t> </a:t>
            </a:r>
            <a:r>
              <a:rPr dirty="0" sz="1500" spc="-10">
                <a:latin typeface="Arial"/>
                <a:cs typeface="Arial"/>
              </a:rPr>
              <a:t>jaunâtres</a:t>
            </a:r>
            <a:endParaRPr sz="1500">
              <a:latin typeface="Arial"/>
              <a:cs typeface="Arial"/>
            </a:endParaRPr>
          </a:p>
          <a:p>
            <a:pPr marL="149860" indent="-137160">
              <a:lnSpc>
                <a:spcPct val="100000"/>
              </a:lnSpc>
              <a:spcBef>
                <a:spcPts val="1015"/>
              </a:spcBef>
              <a:buClr>
                <a:srgbClr val="6183AC"/>
              </a:buClr>
              <a:buSzPct val="86666"/>
              <a:buChar char="•"/>
              <a:tabLst>
                <a:tab pos="149860" algn="l"/>
              </a:tabLst>
            </a:pPr>
            <a:r>
              <a:rPr dirty="0" sz="1500">
                <a:latin typeface="Arial"/>
                <a:cs typeface="Arial"/>
              </a:rPr>
              <a:t>Douleur</a:t>
            </a:r>
            <a:r>
              <a:rPr dirty="0" sz="1500" spc="-70">
                <a:latin typeface="Arial"/>
                <a:cs typeface="Arial"/>
              </a:rPr>
              <a:t> </a:t>
            </a:r>
            <a:r>
              <a:rPr dirty="0" sz="1500" spc="-10">
                <a:latin typeface="Arial"/>
                <a:cs typeface="Arial"/>
              </a:rPr>
              <a:t>modérée</a:t>
            </a:r>
            <a:endParaRPr sz="1500">
              <a:latin typeface="Arial"/>
              <a:cs typeface="Arial"/>
            </a:endParaRPr>
          </a:p>
          <a:p>
            <a:pPr marL="149860" indent="-137160">
              <a:lnSpc>
                <a:spcPct val="100000"/>
              </a:lnSpc>
              <a:spcBef>
                <a:spcPts val="1090"/>
              </a:spcBef>
              <a:buClr>
                <a:srgbClr val="6183AC"/>
              </a:buClr>
              <a:buSzPct val="86666"/>
              <a:buChar char="•"/>
              <a:tabLst>
                <a:tab pos="149860" algn="l"/>
              </a:tabLst>
            </a:pPr>
            <a:r>
              <a:rPr dirty="0" sz="1500">
                <a:latin typeface="Arial"/>
                <a:cs typeface="Arial"/>
              </a:rPr>
              <a:t>Pas</a:t>
            </a:r>
            <a:r>
              <a:rPr dirty="0" sz="1500" spc="-50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de</a:t>
            </a:r>
            <a:r>
              <a:rPr dirty="0" sz="1500" spc="10">
                <a:latin typeface="Arial"/>
                <a:cs typeface="Arial"/>
              </a:rPr>
              <a:t> </a:t>
            </a:r>
            <a:r>
              <a:rPr dirty="0" sz="1500" spc="-10">
                <a:latin typeface="Arial"/>
                <a:cs typeface="Arial"/>
              </a:rPr>
              <a:t>fièvre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4194" y="35877"/>
            <a:ext cx="17208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37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4632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30"/>
              </a:spcBef>
            </a:pPr>
            <a:r>
              <a:rPr dirty="0" sz="3000" spc="-75">
                <a:solidFill>
                  <a:srgbClr val="31363A"/>
                </a:solidFill>
              </a:rPr>
              <a:t>Impression</a:t>
            </a:r>
            <a:r>
              <a:rPr dirty="0" sz="3000" spc="-120">
                <a:solidFill>
                  <a:srgbClr val="31363A"/>
                </a:solidFill>
              </a:rPr>
              <a:t> </a:t>
            </a:r>
            <a:r>
              <a:rPr dirty="0" sz="3000" spc="-65">
                <a:solidFill>
                  <a:srgbClr val="31363A"/>
                </a:solidFill>
              </a:rPr>
              <a:t>diagnostique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673734" y="1209500"/>
            <a:ext cx="5293995" cy="1906270"/>
          </a:xfrm>
          <a:prstGeom prst="rect">
            <a:avLst/>
          </a:prstGeom>
        </p:spPr>
        <p:txBody>
          <a:bodyPr wrap="square" lIns="0" tIns="151765" rIns="0" bIns="0" rtlCol="0" vert="horz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1195"/>
              </a:spcBef>
              <a:buClr>
                <a:srgbClr val="6183AC"/>
              </a:buClr>
              <a:buSzPct val="87096"/>
              <a:buChar char="•"/>
              <a:tabLst>
                <a:tab pos="149860" algn="l"/>
              </a:tabLst>
            </a:pPr>
            <a:r>
              <a:rPr dirty="0" sz="1550">
                <a:latin typeface="Arial"/>
                <a:cs typeface="Arial"/>
              </a:rPr>
              <a:t>Dermatite</a:t>
            </a:r>
            <a:r>
              <a:rPr dirty="0" sz="1550" spc="285">
                <a:latin typeface="Arial"/>
                <a:cs typeface="Arial"/>
              </a:rPr>
              <a:t> </a:t>
            </a:r>
            <a:r>
              <a:rPr dirty="0" sz="1550">
                <a:latin typeface="Arial"/>
                <a:cs typeface="Arial"/>
              </a:rPr>
              <a:t>inflammatoire</a:t>
            </a:r>
            <a:r>
              <a:rPr dirty="0" sz="1550" spc="240">
                <a:latin typeface="Arial"/>
                <a:cs typeface="Arial"/>
              </a:rPr>
              <a:t> </a:t>
            </a:r>
            <a:r>
              <a:rPr dirty="0" sz="1550" b="1">
                <a:latin typeface="Arial"/>
                <a:cs typeface="Arial"/>
              </a:rPr>
              <a:t>secondairement</a:t>
            </a:r>
            <a:r>
              <a:rPr dirty="0" sz="1550" spc="275" b="1">
                <a:latin typeface="Arial"/>
                <a:cs typeface="Arial"/>
              </a:rPr>
              <a:t> </a:t>
            </a:r>
            <a:r>
              <a:rPr dirty="0" sz="1550" spc="-10" b="1">
                <a:latin typeface="Arial"/>
                <a:cs typeface="Arial"/>
              </a:rPr>
              <a:t>impétiginisée</a:t>
            </a:r>
            <a:endParaRPr sz="1550">
              <a:latin typeface="Arial"/>
              <a:cs typeface="Arial"/>
            </a:endParaRPr>
          </a:p>
          <a:p>
            <a:pPr marL="149225" indent="-136525">
              <a:lnSpc>
                <a:spcPct val="100000"/>
              </a:lnSpc>
              <a:spcBef>
                <a:spcPts val="1105"/>
              </a:spcBef>
              <a:buClr>
                <a:srgbClr val="6183AC"/>
              </a:buClr>
              <a:buSzPct val="87096"/>
              <a:buChar char="•"/>
              <a:tabLst>
                <a:tab pos="149225" algn="l"/>
              </a:tabLst>
            </a:pPr>
            <a:r>
              <a:rPr dirty="0" sz="1550">
                <a:latin typeface="Arial"/>
                <a:cs typeface="Arial"/>
              </a:rPr>
              <a:t>AINS</a:t>
            </a:r>
            <a:r>
              <a:rPr dirty="0" sz="1550" spc="70">
                <a:latin typeface="Arial"/>
                <a:cs typeface="Arial"/>
              </a:rPr>
              <a:t> </a:t>
            </a:r>
            <a:r>
              <a:rPr dirty="0" sz="1550" spc="-50">
                <a:latin typeface="Arial"/>
                <a:cs typeface="Arial"/>
              </a:rPr>
              <a:t>:</a:t>
            </a:r>
            <a:endParaRPr sz="1550">
              <a:latin typeface="Arial"/>
              <a:cs typeface="Arial"/>
            </a:endParaRPr>
          </a:p>
          <a:p>
            <a:pPr marL="269875" indent="-257175">
              <a:lnSpc>
                <a:spcPct val="100000"/>
              </a:lnSpc>
              <a:spcBef>
                <a:spcPts val="725"/>
              </a:spcBef>
              <a:buClr>
                <a:srgbClr val="6183AC"/>
              </a:buClr>
              <a:buAutoNum type="arabicPeriod"/>
              <a:tabLst>
                <a:tab pos="269875" algn="l"/>
              </a:tabLst>
            </a:pPr>
            <a:r>
              <a:rPr dirty="0" sz="1200">
                <a:latin typeface="Arial"/>
                <a:cs typeface="Arial"/>
              </a:rPr>
              <a:t>masquent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douleur</a:t>
            </a:r>
            <a:endParaRPr sz="1200">
              <a:latin typeface="Arial"/>
              <a:cs typeface="Arial"/>
            </a:endParaRPr>
          </a:p>
          <a:p>
            <a:pPr marL="269875" indent="-257175">
              <a:lnSpc>
                <a:spcPct val="100000"/>
              </a:lnSpc>
              <a:spcBef>
                <a:spcPts val="509"/>
              </a:spcBef>
              <a:buClr>
                <a:srgbClr val="6183AC"/>
              </a:buClr>
              <a:buAutoNum type="arabicPeriod"/>
              <a:tabLst>
                <a:tab pos="269875" algn="l"/>
              </a:tabLst>
            </a:pPr>
            <a:r>
              <a:rPr dirty="0" sz="1200">
                <a:latin typeface="Arial"/>
                <a:cs typeface="Arial"/>
              </a:rPr>
              <a:t>retardent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guérison</a:t>
            </a:r>
            <a:endParaRPr sz="1200">
              <a:latin typeface="Arial"/>
              <a:cs typeface="Arial"/>
            </a:endParaRPr>
          </a:p>
          <a:p>
            <a:pPr marL="269875" indent="-257175">
              <a:lnSpc>
                <a:spcPct val="100000"/>
              </a:lnSpc>
              <a:spcBef>
                <a:spcPts val="509"/>
              </a:spcBef>
              <a:buClr>
                <a:srgbClr val="6183AC"/>
              </a:buClr>
              <a:buAutoNum type="arabicPeriod"/>
              <a:tabLst>
                <a:tab pos="269875" algn="l"/>
              </a:tabLst>
            </a:pPr>
            <a:r>
              <a:rPr dirty="0" sz="1200">
                <a:latin typeface="Arial"/>
                <a:cs typeface="Arial"/>
              </a:rPr>
              <a:t>↑ risque </a:t>
            </a:r>
            <a:r>
              <a:rPr dirty="0" sz="1200" spc="-10">
                <a:latin typeface="Arial"/>
                <a:cs typeface="Arial"/>
              </a:rPr>
              <a:t>d’aggravation</a:t>
            </a:r>
            <a:r>
              <a:rPr dirty="0" sz="12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infectieuse</a:t>
            </a:r>
            <a:endParaRPr sz="1200">
              <a:latin typeface="Arial"/>
              <a:cs typeface="Arial"/>
            </a:endParaRPr>
          </a:p>
          <a:p>
            <a:pPr lvl="1" marL="149860" indent="-137160">
              <a:lnSpc>
                <a:spcPct val="100000"/>
              </a:lnSpc>
              <a:spcBef>
                <a:spcPts val="955"/>
              </a:spcBef>
              <a:buClr>
                <a:srgbClr val="6183AC"/>
              </a:buClr>
              <a:buSzPct val="87096"/>
              <a:buChar char="•"/>
              <a:tabLst>
                <a:tab pos="149860" algn="l"/>
              </a:tabLst>
            </a:pPr>
            <a:r>
              <a:rPr dirty="0" sz="1550">
                <a:latin typeface="Arial"/>
                <a:cs typeface="Arial"/>
              </a:rPr>
              <a:t>Pas</a:t>
            </a:r>
            <a:r>
              <a:rPr dirty="0" sz="1550" spc="70">
                <a:latin typeface="Arial"/>
                <a:cs typeface="Arial"/>
              </a:rPr>
              <a:t> </a:t>
            </a:r>
            <a:r>
              <a:rPr dirty="0" sz="1550">
                <a:latin typeface="Arial"/>
                <a:cs typeface="Arial"/>
              </a:rPr>
              <a:t>de</a:t>
            </a:r>
            <a:r>
              <a:rPr dirty="0" sz="1550" spc="50">
                <a:latin typeface="Arial"/>
                <a:cs typeface="Arial"/>
              </a:rPr>
              <a:t> </a:t>
            </a:r>
            <a:r>
              <a:rPr dirty="0" sz="1550">
                <a:latin typeface="Arial"/>
                <a:cs typeface="Arial"/>
              </a:rPr>
              <a:t>signe</a:t>
            </a:r>
            <a:r>
              <a:rPr dirty="0" sz="1550" spc="135">
                <a:latin typeface="Arial"/>
                <a:cs typeface="Arial"/>
              </a:rPr>
              <a:t> </a:t>
            </a:r>
            <a:r>
              <a:rPr dirty="0" sz="1550" spc="-10">
                <a:latin typeface="Arial"/>
                <a:cs typeface="Arial"/>
              </a:rPr>
              <a:t>systémique</a:t>
            </a:r>
            <a:endParaRPr sz="15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4194" y="35877"/>
            <a:ext cx="17208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38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4632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30"/>
              </a:spcBef>
            </a:pPr>
            <a:r>
              <a:rPr dirty="0" sz="3000" spc="-60">
                <a:solidFill>
                  <a:srgbClr val="31363A"/>
                </a:solidFill>
              </a:rPr>
              <a:t>Prise</a:t>
            </a:r>
            <a:r>
              <a:rPr dirty="0" sz="3000" spc="-220">
                <a:solidFill>
                  <a:srgbClr val="31363A"/>
                </a:solidFill>
              </a:rPr>
              <a:t> </a:t>
            </a:r>
            <a:r>
              <a:rPr dirty="0" sz="3000" spc="-20">
                <a:solidFill>
                  <a:srgbClr val="31363A"/>
                </a:solidFill>
              </a:rPr>
              <a:t>en</a:t>
            </a:r>
            <a:r>
              <a:rPr dirty="0" sz="3000" spc="-175">
                <a:solidFill>
                  <a:srgbClr val="31363A"/>
                </a:solidFill>
              </a:rPr>
              <a:t> </a:t>
            </a:r>
            <a:r>
              <a:rPr dirty="0" sz="3000" spc="-70">
                <a:solidFill>
                  <a:srgbClr val="31363A"/>
                </a:solidFill>
              </a:rPr>
              <a:t>charge</a:t>
            </a:r>
            <a:r>
              <a:rPr dirty="0" sz="3000" spc="-220">
                <a:solidFill>
                  <a:srgbClr val="31363A"/>
                </a:solidFill>
              </a:rPr>
              <a:t> </a:t>
            </a:r>
            <a:r>
              <a:rPr dirty="0" sz="3000" spc="-40">
                <a:solidFill>
                  <a:srgbClr val="31363A"/>
                </a:solidFill>
              </a:rPr>
              <a:t>par</a:t>
            </a:r>
            <a:r>
              <a:rPr dirty="0" sz="3000" spc="-125">
                <a:solidFill>
                  <a:srgbClr val="31363A"/>
                </a:solidFill>
              </a:rPr>
              <a:t> </a:t>
            </a:r>
            <a:r>
              <a:rPr dirty="0" sz="3000" spc="-20">
                <a:solidFill>
                  <a:srgbClr val="31363A"/>
                </a:solidFill>
              </a:rPr>
              <a:t>le</a:t>
            </a:r>
            <a:r>
              <a:rPr dirty="0" sz="3000" spc="-160">
                <a:solidFill>
                  <a:srgbClr val="31363A"/>
                </a:solidFill>
              </a:rPr>
              <a:t> </a:t>
            </a:r>
            <a:r>
              <a:rPr dirty="0" sz="3000" spc="-60">
                <a:solidFill>
                  <a:srgbClr val="31363A"/>
                </a:solidFill>
              </a:rPr>
              <a:t>pharmacien</a:t>
            </a:r>
            <a:endParaRPr sz="3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087" y="1289303"/>
            <a:ext cx="498348" cy="40690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73734" y="1199311"/>
            <a:ext cx="4857115" cy="2217420"/>
          </a:xfrm>
          <a:prstGeom prst="rect">
            <a:avLst/>
          </a:prstGeom>
        </p:spPr>
        <p:txBody>
          <a:bodyPr wrap="square" lIns="0" tIns="150495" rIns="0" bIns="0" rtlCol="0" vert="horz">
            <a:spAutoFit/>
          </a:bodyPr>
          <a:lstStyle/>
          <a:p>
            <a:pPr marL="464184" indent="-451484">
              <a:lnSpc>
                <a:spcPct val="100000"/>
              </a:lnSpc>
              <a:spcBef>
                <a:spcPts val="1185"/>
              </a:spcBef>
              <a:buClr>
                <a:srgbClr val="6183AC"/>
              </a:buClr>
              <a:buSzPct val="86666"/>
              <a:buFont typeface="Arial"/>
              <a:buChar char="•"/>
              <a:tabLst>
                <a:tab pos="464184" algn="l"/>
              </a:tabLst>
            </a:pPr>
            <a:r>
              <a:rPr dirty="0" sz="1500" spc="-10" b="1">
                <a:latin typeface="Arial"/>
                <a:cs typeface="Arial"/>
              </a:rPr>
              <a:t>Cesser</a:t>
            </a:r>
            <a:r>
              <a:rPr dirty="0" sz="1500" spc="-55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AINS</a:t>
            </a:r>
            <a:endParaRPr sz="1500">
              <a:latin typeface="Arial"/>
              <a:cs typeface="Arial"/>
            </a:endParaRPr>
          </a:p>
          <a:p>
            <a:pPr marL="191770" indent="-179070">
              <a:lnSpc>
                <a:spcPct val="100000"/>
              </a:lnSpc>
              <a:spcBef>
                <a:spcPts val="1085"/>
              </a:spcBef>
              <a:buClr>
                <a:srgbClr val="6183AC"/>
              </a:buClr>
              <a:buSzPct val="86666"/>
              <a:buChar char="•"/>
              <a:tabLst>
                <a:tab pos="191770" algn="l"/>
              </a:tabLst>
            </a:pPr>
            <a:r>
              <a:rPr dirty="0" sz="1500">
                <a:latin typeface="Arial"/>
                <a:cs typeface="Arial"/>
              </a:rPr>
              <a:t>Acétaminophène</a:t>
            </a:r>
            <a:r>
              <a:rPr dirty="0" sz="1500" spc="-60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si</a:t>
            </a:r>
            <a:r>
              <a:rPr dirty="0" sz="1500" spc="-105">
                <a:latin typeface="Arial"/>
                <a:cs typeface="Arial"/>
              </a:rPr>
              <a:t> </a:t>
            </a:r>
            <a:r>
              <a:rPr dirty="0" sz="1500" spc="-10">
                <a:latin typeface="Arial"/>
                <a:cs typeface="Arial"/>
              </a:rPr>
              <a:t>douleur</a:t>
            </a:r>
            <a:endParaRPr sz="1500">
              <a:latin typeface="Arial"/>
              <a:cs typeface="Arial"/>
            </a:endParaRPr>
          </a:p>
          <a:p>
            <a:pPr marL="201930" indent="-189230">
              <a:lnSpc>
                <a:spcPct val="100000"/>
              </a:lnSpc>
              <a:spcBef>
                <a:spcPts val="1090"/>
              </a:spcBef>
              <a:buClr>
                <a:srgbClr val="6183AC"/>
              </a:buClr>
              <a:buSzPct val="86666"/>
              <a:buChar char="•"/>
              <a:tabLst>
                <a:tab pos="201930" algn="l"/>
              </a:tabLst>
            </a:pPr>
            <a:r>
              <a:rPr dirty="0" sz="1500">
                <a:latin typeface="Arial"/>
                <a:cs typeface="Arial"/>
              </a:rPr>
              <a:t>Compresses</a:t>
            </a:r>
            <a:r>
              <a:rPr dirty="0" sz="1500" spc="-90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humides</a:t>
            </a:r>
            <a:r>
              <a:rPr dirty="0" sz="1500" spc="-25">
                <a:latin typeface="Arial"/>
                <a:cs typeface="Arial"/>
              </a:rPr>
              <a:t> </a:t>
            </a:r>
            <a:r>
              <a:rPr dirty="0" sz="1500" spc="-10">
                <a:latin typeface="Arial"/>
                <a:cs typeface="Arial"/>
              </a:rPr>
              <a:t>transitoires</a:t>
            </a:r>
            <a:endParaRPr sz="1500">
              <a:latin typeface="Arial"/>
              <a:cs typeface="Arial"/>
            </a:endParaRPr>
          </a:p>
          <a:p>
            <a:pPr marL="149860" indent="-137160">
              <a:lnSpc>
                <a:spcPct val="100000"/>
              </a:lnSpc>
              <a:spcBef>
                <a:spcPts val="1015"/>
              </a:spcBef>
              <a:buClr>
                <a:srgbClr val="6183AC"/>
              </a:buClr>
              <a:buSzPct val="86666"/>
              <a:buChar char="•"/>
              <a:tabLst>
                <a:tab pos="149860" algn="l"/>
              </a:tabLst>
            </a:pPr>
            <a:r>
              <a:rPr dirty="0" sz="1500" spc="-10">
                <a:latin typeface="Arial"/>
                <a:cs typeface="Arial"/>
              </a:rPr>
              <a:t>Antibiotique</a:t>
            </a:r>
            <a:r>
              <a:rPr dirty="0" sz="1500" spc="-45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topique</a:t>
            </a:r>
            <a:r>
              <a:rPr dirty="0" sz="1500" spc="5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si</a:t>
            </a:r>
            <a:r>
              <a:rPr dirty="0" sz="1500" spc="-4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impétiginisation</a:t>
            </a:r>
            <a:r>
              <a:rPr dirty="0" sz="1500" spc="-55" b="1">
                <a:latin typeface="Arial"/>
                <a:cs typeface="Arial"/>
              </a:rPr>
              <a:t> </a:t>
            </a:r>
            <a:r>
              <a:rPr dirty="0" sz="1500" spc="-10" b="1">
                <a:latin typeface="Arial"/>
                <a:cs typeface="Arial"/>
              </a:rPr>
              <a:t>localisée</a:t>
            </a:r>
            <a:endParaRPr sz="1500">
              <a:latin typeface="Arial"/>
              <a:cs typeface="Arial"/>
            </a:endParaRPr>
          </a:p>
          <a:p>
            <a:pPr marL="149860" indent="-137160">
              <a:lnSpc>
                <a:spcPct val="100000"/>
              </a:lnSpc>
              <a:spcBef>
                <a:spcPts val="1090"/>
              </a:spcBef>
              <a:buClr>
                <a:srgbClr val="6183AC"/>
              </a:buClr>
              <a:buSzPct val="86666"/>
              <a:buChar char="•"/>
              <a:tabLst>
                <a:tab pos="149860" algn="l"/>
              </a:tabLst>
            </a:pPr>
            <a:r>
              <a:rPr dirty="0" sz="1500" spc="-10">
                <a:latin typeface="Arial"/>
                <a:cs typeface="Arial"/>
              </a:rPr>
              <a:t>Corticostéroïde</a:t>
            </a:r>
            <a:r>
              <a:rPr dirty="0" sz="1500" spc="-50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topique</a:t>
            </a:r>
            <a:r>
              <a:rPr dirty="0" sz="1500" spc="30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après</a:t>
            </a:r>
            <a:r>
              <a:rPr dirty="0" sz="1500" spc="-5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contrôle</a:t>
            </a:r>
            <a:r>
              <a:rPr dirty="0" sz="1500" spc="-5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du</a:t>
            </a:r>
            <a:r>
              <a:rPr dirty="0" sz="1500" spc="-55" b="1">
                <a:latin typeface="Arial"/>
                <a:cs typeface="Arial"/>
              </a:rPr>
              <a:t> </a:t>
            </a:r>
            <a:r>
              <a:rPr dirty="0" sz="1500" spc="-10" b="1">
                <a:latin typeface="Arial"/>
                <a:cs typeface="Arial"/>
              </a:rPr>
              <a:t>suintement</a:t>
            </a:r>
            <a:endParaRPr sz="1500">
              <a:latin typeface="Arial"/>
              <a:cs typeface="Arial"/>
            </a:endParaRPr>
          </a:p>
          <a:p>
            <a:pPr marL="149860" indent="-137160">
              <a:lnSpc>
                <a:spcPct val="100000"/>
              </a:lnSpc>
              <a:spcBef>
                <a:spcPts val="1085"/>
              </a:spcBef>
              <a:buClr>
                <a:srgbClr val="6183AC"/>
              </a:buClr>
              <a:buSzPct val="86666"/>
              <a:buChar char="•"/>
              <a:tabLst>
                <a:tab pos="149860" algn="l"/>
              </a:tabLst>
            </a:pPr>
            <a:r>
              <a:rPr dirty="0" sz="1500">
                <a:latin typeface="Arial"/>
                <a:cs typeface="Arial"/>
              </a:rPr>
              <a:t>Suivi</a:t>
            </a:r>
            <a:r>
              <a:rPr dirty="0" sz="1500" spc="-30">
                <a:latin typeface="Arial"/>
                <a:cs typeface="Arial"/>
              </a:rPr>
              <a:t> </a:t>
            </a:r>
            <a:r>
              <a:rPr dirty="0" sz="1500" spc="-10">
                <a:latin typeface="Arial"/>
                <a:cs typeface="Arial"/>
              </a:rPr>
              <a:t>48–</a:t>
            </a:r>
            <a:r>
              <a:rPr dirty="0" sz="1500">
                <a:latin typeface="Arial"/>
                <a:cs typeface="Arial"/>
              </a:rPr>
              <a:t>72</a:t>
            </a:r>
            <a:r>
              <a:rPr dirty="0" sz="1500" spc="-25">
                <a:latin typeface="Arial"/>
                <a:cs typeface="Arial"/>
              </a:rPr>
              <a:t> </a:t>
            </a:r>
            <a:r>
              <a:rPr dirty="0" sz="1500" spc="-50">
                <a:latin typeface="Arial"/>
                <a:cs typeface="Arial"/>
              </a:rPr>
              <a:t>h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1247" y="823645"/>
            <a:ext cx="7644383" cy="33771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-12700" y="-21526"/>
            <a:ext cx="122555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50">
                <a:solidFill>
                  <a:srgbClr val="0A1139"/>
                </a:solidFill>
                <a:latin typeface="Arial"/>
                <a:cs typeface="Arial"/>
              </a:rPr>
              <a:t>4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Vignette</a:t>
            </a:r>
            <a:r>
              <a:rPr dirty="0" spc="-65"/>
              <a:t> </a:t>
            </a:r>
            <a:r>
              <a:rPr dirty="0"/>
              <a:t>clinique</a:t>
            </a:r>
            <a:r>
              <a:rPr dirty="0" spc="-114"/>
              <a:t> </a:t>
            </a:r>
            <a:r>
              <a:rPr dirty="0" spc="-25"/>
              <a:t>#2</a:t>
            </a:r>
          </a:p>
        </p:txBody>
      </p:sp>
      <p:pic>
        <p:nvPicPr>
          <p:cNvPr id="3" name="object 3" descr="Urticaire chronique sans déclencheur connu - Bibliothèque médicale -  Santé8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2376" y="1354569"/>
            <a:ext cx="3712464" cy="278218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649723" y="1359153"/>
            <a:ext cx="3886200" cy="2782570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635">
              <a:lnSpc>
                <a:spcPts val="1755"/>
              </a:lnSpc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Mme</a:t>
            </a:r>
            <a:r>
              <a:rPr dirty="0" sz="18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L.,</a:t>
            </a:r>
            <a:r>
              <a:rPr dirty="0" sz="18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68</a:t>
            </a:r>
            <a:r>
              <a:rPr dirty="0" sz="18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ans</a:t>
            </a:r>
            <a:r>
              <a:rPr dirty="0" sz="18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se</a:t>
            </a:r>
            <a:r>
              <a:rPr dirty="0" sz="18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présente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0A1139"/>
                </a:solidFill>
                <a:latin typeface="Arial"/>
                <a:cs typeface="Arial"/>
              </a:rPr>
              <a:t>en</a:t>
            </a:r>
            <a:endParaRPr sz="1800">
              <a:latin typeface="Arial"/>
              <a:cs typeface="Arial"/>
            </a:endParaRPr>
          </a:p>
          <a:p>
            <a:pPr marL="635" marR="622300">
              <a:lnSpc>
                <a:spcPts val="1950"/>
              </a:lnSpc>
              <a:spcBef>
                <a:spcPts val="135"/>
              </a:spcBef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pharmacie</a:t>
            </a:r>
            <a:r>
              <a:rPr dirty="0" sz="1800" spc="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pour</a:t>
            </a:r>
            <a:r>
              <a:rPr dirty="0" sz="180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une</a:t>
            </a:r>
            <a:r>
              <a:rPr dirty="0" sz="1800" spc="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urticaire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généralisée</a:t>
            </a:r>
            <a:r>
              <a:rPr dirty="0" sz="180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évoluant</a:t>
            </a:r>
            <a:r>
              <a:rPr dirty="0" sz="1800" spc="-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depuis</a:t>
            </a:r>
            <a:r>
              <a:rPr dirty="0" sz="18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60" b="1">
                <a:solidFill>
                  <a:srgbClr val="0A1139"/>
                </a:solidFill>
                <a:latin typeface="Arial"/>
                <a:cs typeface="Arial"/>
              </a:rPr>
              <a:t>6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semaines.</a:t>
            </a:r>
            <a:endParaRPr sz="1800">
              <a:latin typeface="Arial"/>
              <a:cs typeface="Arial"/>
            </a:endParaRPr>
          </a:p>
          <a:p>
            <a:pPr marL="635">
              <a:lnSpc>
                <a:spcPct val="100000"/>
              </a:lnSpc>
              <a:spcBef>
                <a:spcPts val="695"/>
              </a:spcBef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Motif</a:t>
            </a:r>
            <a:r>
              <a:rPr dirty="0" sz="1800" spc="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8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consultation</a:t>
            </a:r>
            <a:endParaRPr sz="1800">
              <a:latin typeface="Arial"/>
              <a:cs typeface="Arial"/>
            </a:endParaRPr>
          </a:p>
          <a:p>
            <a:pPr marL="635" marR="25400">
              <a:lnSpc>
                <a:spcPts val="1950"/>
              </a:lnSpc>
              <a:spcBef>
                <a:spcPts val="894"/>
              </a:spcBef>
            </a:pP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«</a:t>
            </a:r>
            <a:r>
              <a:rPr dirty="0" sz="1800" spc="-2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J’ai</a:t>
            </a:r>
            <a:r>
              <a:rPr dirty="0" sz="1800" spc="-5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1800" spc="2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plaques</a:t>
            </a:r>
            <a:r>
              <a:rPr dirty="0" sz="1800" spc="-5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rouges</a:t>
            </a:r>
            <a:r>
              <a:rPr dirty="0" sz="1800" spc="-5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qui</a:t>
            </a:r>
            <a:r>
              <a:rPr dirty="0" sz="1800" spc="2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i="1">
                <a:solidFill>
                  <a:srgbClr val="0A1139"/>
                </a:solidFill>
                <a:latin typeface="Arial"/>
                <a:cs typeface="Arial"/>
              </a:rPr>
              <a:t>piquent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beaucoup,</a:t>
            </a:r>
            <a:r>
              <a:rPr dirty="0" sz="1800" spc="-1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ça</a:t>
            </a:r>
            <a:r>
              <a:rPr dirty="0" sz="1800" spc="-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vient</a:t>
            </a:r>
            <a:r>
              <a:rPr dirty="0" sz="1800" spc="-1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1800" spc="-7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ça</a:t>
            </a:r>
            <a:r>
              <a:rPr dirty="0" sz="1800" spc="-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part,</a:t>
            </a:r>
            <a:r>
              <a:rPr dirty="0" sz="1800" spc="-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mais</a:t>
            </a:r>
            <a:r>
              <a:rPr dirty="0" sz="1800" spc="-4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 i="1">
                <a:solidFill>
                  <a:srgbClr val="0A1139"/>
                </a:solidFill>
                <a:latin typeface="Arial"/>
                <a:cs typeface="Arial"/>
              </a:rPr>
              <a:t>ça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ne</a:t>
            </a:r>
            <a:r>
              <a:rPr dirty="0" sz="1800" spc="-3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disparaît</a:t>
            </a:r>
            <a:r>
              <a:rPr dirty="0" sz="1800" spc="-3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jamais</a:t>
            </a:r>
            <a:r>
              <a:rPr dirty="0" sz="1800" spc="-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0A1139"/>
                </a:solidFill>
                <a:latin typeface="Arial"/>
                <a:cs typeface="Arial"/>
              </a:rPr>
              <a:t>complètement.</a:t>
            </a:r>
            <a:r>
              <a:rPr dirty="0" sz="1800" spc="-2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50" i="1">
                <a:solidFill>
                  <a:srgbClr val="0A1139"/>
                </a:solidFill>
                <a:latin typeface="Arial"/>
                <a:cs typeface="Arial"/>
              </a:rPr>
              <a:t>»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Vignette</a:t>
            </a:r>
            <a:r>
              <a:rPr dirty="0" spc="-65"/>
              <a:t> </a:t>
            </a:r>
            <a:r>
              <a:rPr dirty="0"/>
              <a:t>clinique</a:t>
            </a:r>
            <a:r>
              <a:rPr dirty="0" spc="-114"/>
              <a:t> </a:t>
            </a:r>
            <a:r>
              <a:rPr dirty="0" spc="-25"/>
              <a:t>#2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0372" y="1359153"/>
            <a:ext cx="3794760" cy="2782570"/>
          </a:xfrm>
          <a:prstGeom prst="rect">
            <a:avLst/>
          </a:prstGeom>
          <a:ln w="12711">
            <a:solidFill>
              <a:srgbClr val="52B782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648970">
              <a:lnSpc>
                <a:spcPts val="1860"/>
              </a:lnSpc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Antécédents</a:t>
            </a:r>
            <a:r>
              <a:rPr dirty="0" sz="180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médicaux</a:t>
            </a:r>
            <a:endParaRPr sz="1800">
              <a:latin typeface="Arial"/>
              <a:cs typeface="Arial"/>
            </a:endParaRPr>
          </a:p>
          <a:p>
            <a:pPr marR="1833245">
              <a:lnSpc>
                <a:spcPct val="130300"/>
              </a:lnSpc>
              <a:spcBef>
                <a:spcPts val="70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HTA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bien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contrôlée Dyslipidémie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2055"/>
              </a:lnSpc>
              <a:spcBef>
                <a:spcPts val="730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Tabagisme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ancien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(30</a:t>
            </a:r>
            <a:r>
              <a:rPr dirty="0" sz="18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paquets-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2055"/>
              </a:lnSpc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années,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cessé</a:t>
            </a:r>
            <a:r>
              <a:rPr dirty="0" sz="18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il</a:t>
            </a:r>
            <a:r>
              <a:rPr dirty="0" sz="18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y</a:t>
            </a:r>
            <a:r>
              <a:rPr dirty="0" sz="1800" spc="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</a:t>
            </a:r>
            <a:r>
              <a:rPr dirty="0" sz="18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10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ans)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Aucun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antécédent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allergique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connu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Aucun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épisode</a:t>
            </a:r>
            <a:r>
              <a:rPr dirty="0" sz="18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d’urticaire</a:t>
            </a:r>
            <a:r>
              <a:rPr dirty="0" sz="18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antérieur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4588" y="1359153"/>
            <a:ext cx="3831590" cy="2782570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61694">
              <a:lnSpc>
                <a:spcPts val="1860"/>
              </a:lnSpc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Médication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 actuelle</a:t>
            </a:r>
            <a:endParaRPr sz="1800">
              <a:latin typeface="Arial"/>
              <a:cs typeface="Arial"/>
            </a:endParaRPr>
          </a:p>
          <a:p>
            <a:pPr marL="1905" marR="795020">
              <a:lnSpc>
                <a:spcPct val="132000"/>
              </a:lnSpc>
              <a:spcBef>
                <a:spcPts val="35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Amlodipine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5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mg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die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Rosuvastatine</a:t>
            </a:r>
            <a:r>
              <a:rPr dirty="0" sz="18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10</a:t>
            </a:r>
            <a:r>
              <a:rPr dirty="0" sz="18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mg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HS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Cétirizine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10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mg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die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(depuis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50">
                <a:solidFill>
                  <a:srgbClr val="0A1139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ts val="1950"/>
              </a:lnSpc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semaines,</a:t>
            </a:r>
            <a:r>
              <a:rPr dirty="0" sz="18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inefficace)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ts val="2055"/>
              </a:lnSpc>
              <a:spcBef>
                <a:spcPts val="655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Rupatadine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20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mg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die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ajoutée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par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ts val="2055"/>
              </a:lnSpc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MD</a:t>
            </a:r>
            <a:r>
              <a:rPr dirty="0" sz="18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(aucune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amélioration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73734" y="8457"/>
            <a:ext cx="6751955" cy="1224915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ts val="3195"/>
              </a:lnSpc>
              <a:spcBef>
                <a:spcPts val="114"/>
              </a:spcBef>
            </a:pPr>
            <a:r>
              <a:rPr dirty="0"/>
              <a:t>Vignette</a:t>
            </a:r>
            <a:r>
              <a:rPr dirty="0" spc="-55"/>
              <a:t> </a:t>
            </a:r>
            <a:r>
              <a:rPr dirty="0"/>
              <a:t>clinique</a:t>
            </a:r>
            <a:r>
              <a:rPr dirty="0" spc="-50"/>
              <a:t> </a:t>
            </a:r>
            <a:r>
              <a:rPr dirty="0" spc="-25"/>
              <a:t>#2</a:t>
            </a:r>
          </a:p>
          <a:p>
            <a:pPr marL="12700" marR="5080">
              <a:lnSpc>
                <a:spcPts val="3030"/>
              </a:lnSpc>
              <a:spcBef>
                <a:spcPts val="210"/>
              </a:spcBef>
            </a:pPr>
            <a:r>
              <a:rPr dirty="0"/>
              <a:t>Évaluation</a:t>
            </a:r>
            <a:r>
              <a:rPr dirty="0" spc="-50"/>
              <a:t> </a:t>
            </a:r>
            <a:r>
              <a:rPr dirty="0"/>
              <a:t>de</a:t>
            </a:r>
            <a:r>
              <a:rPr dirty="0" spc="-40"/>
              <a:t> </a:t>
            </a:r>
            <a:r>
              <a:rPr dirty="0"/>
              <a:t>l’état</a:t>
            </a:r>
            <a:r>
              <a:rPr dirty="0" spc="-50"/>
              <a:t> </a:t>
            </a:r>
            <a:r>
              <a:rPr dirty="0"/>
              <a:t>physique</a:t>
            </a:r>
            <a:r>
              <a:rPr dirty="0" spc="-40"/>
              <a:t> </a:t>
            </a:r>
            <a:r>
              <a:rPr dirty="0"/>
              <a:t>et</a:t>
            </a:r>
            <a:r>
              <a:rPr dirty="0" spc="-50"/>
              <a:t> </a:t>
            </a:r>
            <a:r>
              <a:rPr dirty="0"/>
              <a:t>collecte</a:t>
            </a:r>
            <a:r>
              <a:rPr dirty="0" spc="-35"/>
              <a:t> </a:t>
            </a:r>
            <a:r>
              <a:rPr dirty="0" spc="-25"/>
              <a:t>de </a:t>
            </a:r>
            <a:r>
              <a:rPr dirty="0" spc="-10"/>
              <a:t>renseignements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0372" y="1359153"/>
            <a:ext cx="3794760" cy="2782570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91869">
              <a:lnSpc>
                <a:spcPts val="1860"/>
              </a:lnSpc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Examen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 clinique</a:t>
            </a:r>
            <a:endParaRPr sz="1800">
              <a:latin typeface="Arial"/>
              <a:cs typeface="Arial"/>
            </a:endParaRPr>
          </a:p>
          <a:p>
            <a:pPr marL="281940" marR="981710" indent="-286385">
              <a:lnSpc>
                <a:spcPts val="1950"/>
              </a:lnSpc>
              <a:spcBef>
                <a:spcPts val="965"/>
              </a:spcBef>
              <a:buChar char="•"/>
              <a:tabLst>
                <a:tab pos="28194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Plaques</a:t>
            </a:r>
            <a:r>
              <a:rPr dirty="0" sz="18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érythémateuses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migratrices,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mal</a:t>
            </a:r>
            <a:r>
              <a:rPr dirty="0" sz="18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limitées</a:t>
            </a:r>
            <a:endParaRPr sz="1800">
              <a:latin typeface="Arial"/>
              <a:cs typeface="Arial"/>
            </a:endParaRPr>
          </a:p>
          <a:p>
            <a:pPr marL="281940" indent="-286385">
              <a:lnSpc>
                <a:spcPct val="100000"/>
              </a:lnSpc>
              <a:spcBef>
                <a:spcPts val="625"/>
              </a:spcBef>
              <a:buChar char="•"/>
              <a:tabLst>
                <a:tab pos="28194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Prurit modéré</a:t>
            </a:r>
            <a:r>
              <a:rPr dirty="0" sz="1800" spc="-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à</a:t>
            </a:r>
            <a:r>
              <a:rPr dirty="0" sz="18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intense</a:t>
            </a:r>
            <a:endParaRPr sz="1800">
              <a:latin typeface="Arial"/>
              <a:cs typeface="Arial"/>
            </a:endParaRPr>
          </a:p>
          <a:p>
            <a:pPr marL="281940" indent="-286385">
              <a:lnSpc>
                <a:spcPct val="100000"/>
              </a:lnSpc>
              <a:spcBef>
                <a:spcPts val="730"/>
              </a:spcBef>
              <a:buChar char="•"/>
              <a:tabLst>
                <a:tab pos="28194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Chaque</a:t>
            </a:r>
            <a:r>
              <a:rPr dirty="0" sz="18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lésion</a:t>
            </a:r>
            <a:r>
              <a:rPr dirty="0" sz="18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dure</a:t>
            </a:r>
            <a:r>
              <a:rPr dirty="0" sz="18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&lt;</a:t>
            </a:r>
            <a:r>
              <a:rPr dirty="0" sz="18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24 </a:t>
            </a:r>
            <a:r>
              <a:rPr dirty="0" sz="1800" spc="-50">
                <a:solidFill>
                  <a:srgbClr val="0A1139"/>
                </a:solidFill>
                <a:latin typeface="Arial"/>
                <a:cs typeface="Arial"/>
              </a:rPr>
              <a:t>h</a:t>
            </a:r>
            <a:endParaRPr sz="1800">
              <a:latin typeface="Arial"/>
              <a:cs typeface="Arial"/>
            </a:endParaRPr>
          </a:p>
          <a:p>
            <a:pPr marL="281940" indent="-286385">
              <a:lnSpc>
                <a:spcPct val="100000"/>
              </a:lnSpc>
              <a:spcBef>
                <a:spcPts val="655"/>
              </a:spcBef>
              <a:buChar char="•"/>
              <a:tabLst>
                <a:tab pos="28194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Aucun</a:t>
            </a:r>
            <a:r>
              <a:rPr dirty="0" sz="1800" spc="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angio-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œdème</a:t>
            </a:r>
            <a:endParaRPr sz="1800">
              <a:latin typeface="Arial"/>
              <a:cs typeface="Arial"/>
            </a:endParaRPr>
          </a:p>
          <a:p>
            <a:pPr marL="281940" indent="-286385">
              <a:lnSpc>
                <a:spcPct val="100000"/>
              </a:lnSpc>
              <a:spcBef>
                <a:spcPts val="730"/>
              </a:spcBef>
              <a:buChar char="•"/>
              <a:tabLst>
                <a:tab pos="28194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18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dermographisme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marqué</a:t>
            </a:r>
            <a:endParaRPr sz="1800">
              <a:latin typeface="Arial"/>
              <a:cs typeface="Arial"/>
            </a:endParaRPr>
          </a:p>
          <a:p>
            <a:pPr marL="281940" indent="-286385">
              <a:lnSpc>
                <a:spcPct val="100000"/>
              </a:lnSpc>
              <a:spcBef>
                <a:spcPts val="655"/>
              </a:spcBef>
              <a:buChar char="•"/>
              <a:tabLst>
                <a:tab pos="28194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État</a:t>
            </a:r>
            <a:r>
              <a:rPr dirty="0" sz="18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général</a:t>
            </a:r>
            <a:r>
              <a:rPr dirty="0" sz="1800" spc="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altéré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04588" y="1359153"/>
            <a:ext cx="4151629" cy="2782570"/>
          </a:xfrm>
          <a:custGeom>
            <a:avLst/>
            <a:gdLst/>
            <a:ahLst/>
            <a:cxnLst/>
            <a:rect l="l" t="t" r="r" b="b"/>
            <a:pathLst>
              <a:path w="4151629" h="2782570">
                <a:moveTo>
                  <a:pt x="0" y="2782189"/>
                </a:moveTo>
                <a:lnTo>
                  <a:pt x="4151375" y="2782189"/>
                </a:lnTo>
                <a:lnTo>
                  <a:pt x="4151375" y="0"/>
                </a:lnTo>
                <a:lnTo>
                  <a:pt x="0" y="0"/>
                </a:lnTo>
                <a:lnTo>
                  <a:pt x="0" y="2782189"/>
                </a:lnTo>
                <a:close/>
              </a:path>
            </a:pathLst>
          </a:custGeom>
          <a:ln w="12711">
            <a:solidFill>
              <a:srgbClr val="52B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693920" y="1215770"/>
            <a:ext cx="4130675" cy="2813050"/>
          </a:xfrm>
          <a:prstGeom prst="rect">
            <a:avLst/>
          </a:prstGeom>
        </p:spPr>
        <p:txBody>
          <a:bodyPr wrap="square" lIns="0" tIns="77470" rIns="0" bIns="0" rtlCol="0" vert="horz">
            <a:spAutoFit/>
          </a:bodyPr>
          <a:lstStyle/>
          <a:p>
            <a:pPr marL="249554">
              <a:lnSpc>
                <a:spcPct val="100000"/>
              </a:lnSpc>
              <a:spcBef>
                <a:spcPts val="610"/>
              </a:spcBef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Analyse</a:t>
            </a:r>
            <a:r>
              <a:rPr dirty="0" sz="18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PQRSTU</a:t>
            </a:r>
            <a:r>
              <a:rPr dirty="0" sz="18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dermatologique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09"/>
              </a:spcBef>
              <a:buChar char="•"/>
              <a:tabLst>
                <a:tab pos="29845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</a:t>
            </a:r>
            <a:r>
              <a:rPr dirty="0" sz="1800" spc="-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spontané,</a:t>
            </a:r>
            <a:r>
              <a:rPr dirty="0" sz="18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aucun</a:t>
            </a:r>
            <a:r>
              <a:rPr dirty="0" sz="18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déclencheur</a:t>
            </a:r>
            <a:r>
              <a:rPr dirty="0" sz="18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clair</a:t>
            </a:r>
            <a:endParaRPr sz="1800">
              <a:latin typeface="Arial"/>
              <a:cs typeface="Arial"/>
            </a:endParaRPr>
          </a:p>
          <a:p>
            <a:pPr marL="298450" marR="713740" indent="-286385">
              <a:lnSpc>
                <a:spcPts val="1730"/>
              </a:lnSpc>
              <a:spcBef>
                <a:spcPts val="855"/>
              </a:spcBef>
              <a:buChar char="•"/>
              <a:tabLst>
                <a:tab pos="29845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Q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prurit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intense,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sensation 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de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brûlure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par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moments</a:t>
            </a:r>
            <a:endParaRPr sz="1800">
              <a:latin typeface="Arial"/>
              <a:cs typeface="Arial"/>
            </a:endParaRPr>
          </a:p>
          <a:p>
            <a:pPr marL="298450" marR="584835" indent="-286385">
              <a:lnSpc>
                <a:spcPts val="1730"/>
              </a:lnSpc>
              <a:spcBef>
                <a:spcPts val="945"/>
              </a:spcBef>
              <a:buChar char="•"/>
              <a:tabLst>
                <a:tab pos="29845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R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tronc,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racines</a:t>
            </a:r>
            <a:r>
              <a:rPr dirty="0" sz="18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membres,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visage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épargné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455"/>
              </a:spcBef>
              <a:buChar char="•"/>
              <a:tabLst>
                <a:tab pos="29845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S</a:t>
            </a:r>
            <a:r>
              <a:rPr dirty="0" sz="18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8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7/10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09"/>
              </a:spcBef>
              <a:buChar char="•"/>
              <a:tabLst>
                <a:tab pos="29845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T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chronique (&gt;</a:t>
            </a:r>
            <a:r>
              <a:rPr dirty="0" sz="18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6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semaines)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440"/>
              </a:spcBef>
              <a:buChar char="•"/>
              <a:tabLst>
                <a:tab pos="298450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U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8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symptômes systémiques</a:t>
            </a:r>
            <a:r>
              <a:rPr dirty="0" sz="18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associés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ts val="3195"/>
              </a:lnSpc>
              <a:spcBef>
                <a:spcPts val="114"/>
              </a:spcBef>
            </a:pPr>
            <a:r>
              <a:rPr dirty="0"/>
              <a:t>Drapeaux</a:t>
            </a:r>
            <a:r>
              <a:rPr dirty="0" spc="-55"/>
              <a:t> </a:t>
            </a:r>
            <a:r>
              <a:rPr dirty="0"/>
              <a:t>rouges</a:t>
            </a:r>
            <a:r>
              <a:rPr dirty="0" spc="-35"/>
              <a:t> </a:t>
            </a:r>
            <a:r>
              <a:rPr dirty="0"/>
              <a:t>-</a:t>
            </a:r>
            <a:r>
              <a:rPr dirty="0" spc="-20"/>
              <a:t> </a:t>
            </a:r>
            <a:r>
              <a:rPr dirty="0"/>
              <a:t>signaux</a:t>
            </a:r>
            <a:r>
              <a:rPr dirty="0" spc="-45"/>
              <a:t> </a:t>
            </a:r>
            <a:r>
              <a:rPr dirty="0" spc="-10"/>
              <a:t>d’alarme</a:t>
            </a:r>
          </a:p>
          <a:p>
            <a:pPr marL="12700">
              <a:lnSpc>
                <a:spcPts val="3195"/>
              </a:lnSpc>
            </a:pPr>
            <a:r>
              <a:rPr dirty="0"/>
              <a:t>Impressions</a:t>
            </a:r>
            <a:r>
              <a:rPr dirty="0" spc="-75"/>
              <a:t> </a:t>
            </a:r>
            <a:r>
              <a:rPr dirty="0" spc="-10"/>
              <a:t>diagnostiques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3483" y="1359115"/>
            <a:ext cx="4041775" cy="3313429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212725" rIns="0" bIns="0" rtlCol="0" vert="horz">
            <a:spAutoFit/>
          </a:bodyPr>
          <a:lstStyle/>
          <a:p>
            <a:pPr marL="627380">
              <a:lnSpc>
                <a:spcPct val="100000"/>
              </a:lnSpc>
              <a:spcBef>
                <a:spcPts val="1675"/>
              </a:spcBef>
            </a:pP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Drapeaux</a:t>
            </a:r>
            <a:r>
              <a:rPr dirty="0" sz="1700" spc="-7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rouges</a:t>
            </a:r>
            <a:r>
              <a:rPr dirty="0" sz="1700" spc="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identifiés</a:t>
            </a:r>
            <a:endParaRPr sz="1700">
              <a:latin typeface="Arial"/>
              <a:cs typeface="Arial"/>
            </a:endParaRPr>
          </a:p>
          <a:p>
            <a:pPr marL="279400" marR="315595" indent="-286385">
              <a:lnSpc>
                <a:spcPct val="67200"/>
              </a:lnSpc>
              <a:spcBef>
                <a:spcPts val="1010"/>
              </a:spcBef>
              <a:buChar char="•"/>
              <a:tabLst>
                <a:tab pos="279400" algn="l"/>
              </a:tabLst>
            </a:pP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Urticaire</a:t>
            </a:r>
            <a:r>
              <a:rPr dirty="0" sz="1700" spc="-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chronique</a:t>
            </a:r>
            <a:r>
              <a:rPr dirty="0" sz="1700" spc="-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réfractaire</a:t>
            </a:r>
            <a:r>
              <a:rPr dirty="0" sz="17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25">
                <a:solidFill>
                  <a:srgbClr val="0A1139"/>
                </a:solidFill>
                <a:latin typeface="Arial"/>
                <a:cs typeface="Arial"/>
              </a:rPr>
              <a:t>aux </a:t>
            </a:r>
            <a:r>
              <a:rPr dirty="0" sz="1700" spc="-10">
                <a:solidFill>
                  <a:srgbClr val="0A1139"/>
                </a:solidFill>
                <a:latin typeface="Arial"/>
                <a:cs typeface="Arial"/>
              </a:rPr>
              <a:t>antihistaminiques</a:t>
            </a:r>
            <a:endParaRPr sz="1700">
              <a:latin typeface="Arial"/>
              <a:cs typeface="Arial"/>
            </a:endParaRPr>
          </a:p>
          <a:p>
            <a:pPr marL="279400" indent="-286385">
              <a:lnSpc>
                <a:spcPct val="100000"/>
              </a:lnSpc>
              <a:spcBef>
                <a:spcPts val="345"/>
              </a:spcBef>
              <a:buChar char="•"/>
              <a:tabLst>
                <a:tab pos="279400" algn="l"/>
              </a:tabLst>
            </a:pP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Début</a:t>
            </a:r>
            <a:r>
              <a:rPr dirty="0" sz="17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après</a:t>
            </a:r>
            <a:r>
              <a:rPr dirty="0" sz="17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65</a:t>
            </a:r>
            <a:r>
              <a:rPr dirty="0" sz="1700" spc="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25" b="1">
                <a:solidFill>
                  <a:srgbClr val="0A1139"/>
                </a:solidFill>
                <a:latin typeface="Arial"/>
                <a:cs typeface="Arial"/>
              </a:rPr>
              <a:t>ans</a:t>
            </a:r>
            <a:endParaRPr sz="1700">
              <a:latin typeface="Arial"/>
              <a:cs typeface="Arial"/>
            </a:endParaRPr>
          </a:p>
          <a:p>
            <a:pPr marL="279400" marR="6985" indent="-286385">
              <a:lnSpc>
                <a:spcPct val="70800"/>
              </a:lnSpc>
              <a:spcBef>
                <a:spcPts val="865"/>
              </a:spcBef>
              <a:buFont typeface="Arial"/>
              <a:buChar char="•"/>
              <a:tabLst>
                <a:tab pos="279400" algn="l"/>
              </a:tabLst>
            </a:pP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Perte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7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poids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involontaire </a:t>
            </a:r>
            <a:r>
              <a:rPr dirty="0" sz="1700" spc="-10">
                <a:solidFill>
                  <a:srgbClr val="0A1139"/>
                </a:solidFill>
                <a:latin typeface="Arial"/>
                <a:cs typeface="Arial"/>
              </a:rPr>
              <a:t>(–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6</a:t>
            </a:r>
            <a:r>
              <a:rPr dirty="0" sz="17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kg</a:t>
            </a:r>
            <a:r>
              <a:rPr dirty="0" sz="17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25">
                <a:solidFill>
                  <a:srgbClr val="0A1139"/>
                </a:solidFill>
                <a:latin typeface="Arial"/>
                <a:cs typeface="Arial"/>
              </a:rPr>
              <a:t>en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3</a:t>
            </a:r>
            <a:r>
              <a:rPr dirty="0" sz="17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20">
                <a:solidFill>
                  <a:srgbClr val="0A1139"/>
                </a:solidFill>
                <a:latin typeface="Arial"/>
                <a:cs typeface="Arial"/>
              </a:rPr>
              <a:t>mois)</a:t>
            </a:r>
            <a:endParaRPr sz="1700">
              <a:latin typeface="Arial"/>
              <a:cs typeface="Arial"/>
            </a:endParaRPr>
          </a:p>
          <a:p>
            <a:pPr marL="279400" indent="-286385">
              <a:lnSpc>
                <a:spcPct val="100000"/>
              </a:lnSpc>
              <a:spcBef>
                <a:spcPts val="270"/>
              </a:spcBef>
              <a:buChar char="•"/>
              <a:tabLst>
                <a:tab pos="279400" algn="l"/>
              </a:tabLst>
            </a:pP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Fatigue</a:t>
            </a:r>
            <a:r>
              <a:rPr dirty="0" sz="17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>
                <a:solidFill>
                  <a:srgbClr val="0A1139"/>
                </a:solidFill>
                <a:latin typeface="Arial"/>
                <a:cs typeface="Arial"/>
              </a:rPr>
              <a:t>marquée</a:t>
            </a:r>
            <a:endParaRPr sz="1700">
              <a:latin typeface="Arial"/>
              <a:cs typeface="Arial"/>
            </a:endParaRPr>
          </a:p>
          <a:p>
            <a:pPr marL="279400" indent="-286385">
              <a:lnSpc>
                <a:spcPct val="100000"/>
              </a:lnSpc>
              <a:spcBef>
                <a:spcPts val="345"/>
              </a:spcBef>
              <a:buChar char="•"/>
              <a:tabLst>
                <a:tab pos="279400" algn="l"/>
              </a:tabLst>
            </a:pP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Sueurs</a:t>
            </a:r>
            <a:r>
              <a:rPr dirty="0" sz="17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nocturnes</a:t>
            </a:r>
            <a:r>
              <a:rPr dirty="0" sz="1700" spc="-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>
                <a:solidFill>
                  <a:srgbClr val="0A1139"/>
                </a:solidFill>
                <a:latin typeface="Arial"/>
                <a:cs typeface="Arial"/>
              </a:rPr>
              <a:t>occasionnelles</a:t>
            </a:r>
            <a:endParaRPr sz="1700">
              <a:latin typeface="Arial"/>
              <a:cs typeface="Arial"/>
            </a:endParaRPr>
          </a:p>
          <a:p>
            <a:pPr marL="279400" indent="-286385">
              <a:lnSpc>
                <a:spcPct val="100000"/>
              </a:lnSpc>
              <a:spcBef>
                <a:spcPts val="265"/>
              </a:spcBef>
              <a:buChar char="•"/>
              <a:tabLst>
                <a:tab pos="279400" algn="l"/>
              </a:tabLst>
            </a:pP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Absence</a:t>
            </a:r>
            <a:r>
              <a:rPr dirty="0" sz="17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d’antécédents</a:t>
            </a:r>
            <a:r>
              <a:rPr dirty="0" sz="17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>
                <a:solidFill>
                  <a:srgbClr val="0A1139"/>
                </a:solidFill>
                <a:latin typeface="Arial"/>
                <a:cs typeface="Arial"/>
              </a:rPr>
              <a:t>atopiques</a:t>
            </a:r>
            <a:endParaRPr sz="1700">
              <a:latin typeface="Arial"/>
              <a:cs typeface="Arial"/>
            </a:endParaRPr>
          </a:p>
          <a:p>
            <a:pPr marL="821055" marR="368300" indent="-458470">
              <a:lnSpc>
                <a:spcPct val="70700"/>
              </a:lnSpc>
              <a:spcBef>
                <a:spcPts val="869"/>
              </a:spcBef>
            </a:pP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Très</a:t>
            </a:r>
            <a:r>
              <a:rPr dirty="0" sz="1700" spc="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atypique</a:t>
            </a:r>
            <a:r>
              <a:rPr dirty="0" sz="170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pour</a:t>
            </a:r>
            <a:r>
              <a:rPr dirty="0" sz="170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une</a:t>
            </a:r>
            <a:r>
              <a:rPr dirty="0" sz="1700" spc="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urticaire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chronique</a:t>
            </a:r>
            <a:r>
              <a:rPr dirty="0" sz="17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idiopathique</a:t>
            </a:r>
            <a:endParaRPr sz="1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4588" y="1359115"/>
            <a:ext cx="3831590" cy="3313429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279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500">
              <a:latin typeface="Times New Roman"/>
              <a:cs typeface="Times New Roman"/>
            </a:endParaRPr>
          </a:p>
          <a:p>
            <a:pPr marL="704215">
              <a:lnSpc>
                <a:spcPct val="100000"/>
              </a:lnSpc>
            </a:pP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Hypothèses</a:t>
            </a:r>
            <a:r>
              <a:rPr dirty="0" sz="1500" spc="-9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0A1139"/>
                </a:solidFill>
                <a:latin typeface="Arial"/>
                <a:cs typeface="Arial"/>
              </a:rPr>
              <a:t>diagnostiques</a:t>
            </a:r>
            <a:endParaRPr sz="1500">
              <a:latin typeface="Arial"/>
              <a:cs typeface="Arial"/>
            </a:endParaRPr>
          </a:p>
          <a:p>
            <a:pPr marL="1905">
              <a:lnSpc>
                <a:spcPct val="100000"/>
              </a:lnSpc>
              <a:spcBef>
                <a:spcPts val="515"/>
              </a:spcBef>
            </a:pP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Causes</a:t>
            </a:r>
            <a:r>
              <a:rPr dirty="0" sz="150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0A1139"/>
                </a:solidFill>
                <a:latin typeface="Arial"/>
                <a:cs typeface="Arial"/>
              </a:rPr>
              <a:t>fréquentes</a:t>
            </a:r>
            <a:r>
              <a:rPr dirty="0" sz="150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(moins</a:t>
            </a:r>
            <a:r>
              <a:rPr dirty="0" sz="150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probables</a:t>
            </a:r>
            <a:r>
              <a:rPr dirty="0" sz="1500" spc="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20" b="1">
                <a:solidFill>
                  <a:srgbClr val="0A1139"/>
                </a:solidFill>
                <a:latin typeface="Arial"/>
                <a:cs typeface="Arial"/>
              </a:rPr>
              <a:t>ici)</a:t>
            </a:r>
            <a:endParaRPr sz="1500">
              <a:latin typeface="Arial"/>
              <a:cs typeface="Arial"/>
            </a:endParaRPr>
          </a:p>
          <a:p>
            <a:pPr marL="287655" indent="-285750">
              <a:lnSpc>
                <a:spcPct val="100000"/>
              </a:lnSpc>
              <a:spcBef>
                <a:spcPts val="580"/>
              </a:spcBef>
              <a:buChar char="•"/>
              <a:tabLst>
                <a:tab pos="287655" algn="l"/>
              </a:tabLst>
            </a:pP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Urticaire</a:t>
            </a:r>
            <a:r>
              <a:rPr dirty="0" sz="15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chronique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spontanée</a:t>
            </a:r>
            <a:endParaRPr sz="1500">
              <a:latin typeface="Arial"/>
              <a:cs typeface="Arial"/>
            </a:endParaRPr>
          </a:p>
          <a:p>
            <a:pPr marL="287655" indent="-285750">
              <a:lnSpc>
                <a:spcPct val="100000"/>
              </a:lnSpc>
              <a:spcBef>
                <a:spcPts val="509"/>
              </a:spcBef>
              <a:buChar char="•"/>
              <a:tabLst>
                <a:tab pos="287655" algn="l"/>
              </a:tabLst>
            </a:pP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Médicamenteuse</a:t>
            </a:r>
            <a:r>
              <a:rPr dirty="0" sz="15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(peu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probable)</a:t>
            </a:r>
            <a:endParaRPr sz="1500">
              <a:latin typeface="Arial"/>
              <a:cs typeface="Arial"/>
            </a:endParaRPr>
          </a:p>
          <a:p>
            <a:pPr marL="287655" indent="-285750">
              <a:lnSpc>
                <a:spcPct val="100000"/>
              </a:lnSpc>
              <a:spcBef>
                <a:spcPts val="580"/>
              </a:spcBef>
              <a:buChar char="•"/>
              <a:tabLst>
                <a:tab pos="287655" algn="l"/>
              </a:tabLst>
            </a:pP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Auto-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immune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(possible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mais</a:t>
            </a:r>
            <a:r>
              <a:rPr dirty="0" sz="15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incomplet)</a:t>
            </a:r>
            <a:endParaRPr sz="1500">
              <a:latin typeface="Arial"/>
              <a:cs typeface="Arial"/>
            </a:endParaRPr>
          </a:p>
          <a:p>
            <a:pPr marL="1905">
              <a:lnSpc>
                <a:spcPct val="100000"/>
              </a:lnSpc>
              <a:spcBef>
                <a:spcPts val="515"/>
              </a:spcBef>
            </a:pP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Causes</a:t>
            </a:r>
            <a:r>
              <a:rPr dirty="0" sz="15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à</a:t>
            </a:r>
            <a:r>
              <a:rPr dirty="0" sz="15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ne</a:t>
            </a:r>
            <a:r>
              <a:rPr dirty="0" sz="15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15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0A1139"/>
                </a:solidFill>
                <a:latin typeface="Arial"/>
                <a:cs typeface="Arial"/>
              </a:rPr>
              <a:t>manquer</a:t>
            </a:r>
            <a:endParaRPr sz="1500">
              <a:latin typeface="Arial"/>
              <a:cs typeface="Arial"/>
            </a:endParaRPr>
          </a:p>
          <a:p>
            <a:pPr marL="287655" indent="-28575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287655" algn="l"/>
              </a:tabLst>
            </a:pP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Urticaire</a:t>
            </a:r>
            <a:r>
              <a:rPr dirty="0" sz="1500" spc="-9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0A1139"/>
                </a:solidFill>
                <a:latin typeface="Arial"/>
                <a:cs typeface="Arial"/>
              </a:rPr>
              <a:t>paranéoplasique</a:t>
            </a:r>
            <a:endParaRPr sz="1500">
              <a:latin typeface="Arial"/>
              <a:cs typeface="Arial"/>
            </a:endParaRPr>
          </a:p>
          <a:p>
            <a:pPr marL="287655" indent="-285750">
              <a:lnSpc>
                <a:spcPts val="1620"/>
              </a:lnSpc>
              <a:spcBef>
                <a:spcPts val="509"/>
              </a:spcBef>
              <a:buChar char="•"/>
              <a:tabLst>
                <a:tab pos="287655" algn="l"/>
              </a:tabLst>
            </a:pP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Hémopathies</a:t>
            </a:r>
            <a:r>
              <a:rPr dirty="0" sz="1500" spc="-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malignes</a:t>
            </a:r>
            <a:r>
              <a:rPr dirty="0" sz="1500" spc="-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(lymphome,</a:t>
            </a:r>
            <a:endParaRPr sz="1500">
              <a:latin typeface="Arial"/>
              <a:cs typeface="Arial"/>
            </a:endParaRPr>
          </a:p>
          <a:p>
            <a:pPr marL="287655">
              <a:lnSpc>
                <a:spcPts val="1620"/>
              </a:lnSpc>
            </a:pP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leucémie)</a:t>
            </a:r>
            <a:endParaRPr sz="1500">
              <a:latin typeface="Arial"/>
              <a:cs typeface="Arial"/>
            </a:endParaRPr>
          </a:p>
          <a:p>
            <a:pPr marL="287655" indent="-285750">
              <a:lnSpc>
                <a:spcPct val="100000"/>
              </a:lnSpc>
              <a:spcBef>
                <a:spcPts val="585"/>
              </a:spcBef>
              <a:buChar char="•"/>
              <a:tabLst>
                <a:tab pos="287655" algn="l"/>
              </a:tabLst>
            </a:pP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Tumeurs</a:t>
            </a:r>
            <a:r>
              <a:rPr dirty="0" sz="15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solides</a:t>
            </a:r>
            <a:r>
              <a:rPr dirty="0" sz="15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(poumon,</a:t>
            </a:r>
            <a:r>
              <a:rPr dirty="0" sz="1500" spc="-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GI,</a:t>
            </a:r>
            <a:r>
              <a:rPr dirty="0" sz="1500" spc="-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20">
                <a:solidFill>
                  <a:srgbClr val="0A1139"/>
                </a:solidFill>
                <a:latin typeface="Arial"/>
                <a:cs typeface="Arial"/>
              </a:rPr>
              <a:t>sein)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Approche</a:t>
            </a:r>
            <a:r>
              <a:rPr dirty="0" spc="-40"/>
              <a:t> </a:t>
            </a:r>
            <a:r>
              <a:rPr dirty="0" spc="-10"/>
              <a:t>pratique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6045" rIns="0" bIns="0" rtlCol="0" vert="horz">
            <a:spAutoFit/>
          </a:bodyPr>
          <a:lstStyle/>
          <a:p>
            <a:pPr marL="149225">
              <a:lnSpc>
                <a:spcPct val="100000"/>
              </a:lnSpc>
              <a:spcBef>
                <a:spcPts val="835"/>
              </a:spcBef>
            </a:pPr>
            <a:r>
              <a:rPr dirty="0" sz="1850" b="1">
                <a:latin typeface="Arial"/>
                <a:cs typeface="Arial"/>
              </a:rPr>
              <a:t>Ce</a:t>
            </a:r>
            <a:r>
              <a:rPr dirty="0" sz="1850" spc="90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que</a:t>
            </a:r>
            <a:r>
              <a:rPr dirty="0" sz="1850" spc="90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le</a:t>
            </a:r>
            <a:r>
              <a:rPr dirty="0" sz="1850" spc="95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pharmacien</a:t>
            </a:r>
            <a:r>
              <a:rPr dirty="0" sz="1850" spc="135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fait</a:t>
            </a:r>
            <a:r>
              <a:rPr dirty="0" sz="1850" spc="155" b="1">
                <a:latin typeface="Arial"/>
                <a:cs typeface="Arial"/>
              </a:rPr>
              <a:t> </a:t>
            </a:r>
            <a:r>
              <a:rPr dirty="0" sz="1850" spc="-50" b="1">
                <a:latin typeface="Arial"/>
                <a:cs typeface="Arial"/>
              </a:rPr>
              <a:t>:</a:t>
            </a:r>
            <a:endParaRPr sz="1850">
              <a:latin typeface="Arial"/>
              <a:cs typeface="Arial"/>
            </a:endParaRPr>
          </a:p>
          <a:p>
            <a:pPr marL="149225">
              <a:lnSpc>
                <a:spcPct val="100000"/>
              </a:lnSpc>
              <a:spcBef>
                <a:spcPts val="740"/>
              </a:spcBef>
            </a:pPr>
            <a:r>
              <a:rPr dirty="0" sz="1850"/>
              <a:t>Reconnaît</a:t>
            </a:r>
            <a:r>
              <a:rPr dirty="0" sz="1850" spc="200"/>
              <a:t> </a:t>
            </a:r>
            <a:r>
              <a:rPr dirty="0" sz="1850"/>
              <a:t>une</a:t>
            </a:r>
            <a:r>
              <a:rPr dirty="0" sz="1850" spc="229"/>
              <a:t> </a:t>
            </a:r>
            <a:r>
              <a:rPr dirty="0" sz="1850" b="1">
                <a:latin typeface="Arial"/>
                <a:cs typeface="Arial"/>
              </a:rPr>
              <a:t>présentation</a:t>
            </a:r>
            <a:r>
              <a:rPr dirty="0" sz="1850" spc="150" b="1">
                <a:latin typeface="Arial"/>
                <a:cs typeface="Arial"/>
              </a:rPr>
              <a:t> </a:t>
            </a:r>
            <a:r>
              <a:rPr dirty="0" sz="1850" spc="-10" b="1">
                <a:latin typeface="Arial"/>
                <a:cs typeface="Arial"/>
              </a:rPr>
              <a:t>atypique</a:t>
            </a:r>
            <a:endParaRPr sz="1850">
              <a:latin typeface="Arial"/>
              <a:cs typeface="Arial"/>
            </a:endParaRPr>
          </a:p>
          <a:p>
            <a:pPr marL="149225" marR="1527175">
              <a:lnSpc>
                <a:spcPct val="133300"/>
              </a:lnSpc>
              <a:spcBef>
                <a:spcPts val="5"/>
              </a:spcBef>
            </a:pPr>
            <a:r>
              <a:rPr dirty="0" sz="1850"/>
              <a:t>Évite</a:t>
            </a:r>
            <a:r>
              <a:rPr dirty="0" sz="1850" spc="140"/>
              <a:t> </a:t>
            </a:r>
            <a:r>
              <a:rPr dirty="0" sz="1850"/>
              <a:t>l’escalade</a:t>
            </a:r>
            <a:r>
              <a:rPr dirty="0" sz="1850" spc="145"/>
              <a:t> </a:t>
            </a:r>
            <a:r>
              <a:rPr dirty="0" sz="1850"/>
              <a:t>inutile</a:t>
            </a:r>
            <a:r>
              <a:rPr dirty="0" sz="1850" spc="145"/>
              <a:t> </a:t>
            </a:r>
            <a:r>
              <a:rPr dirty="0" sz="1850"/>
              <a:t>(ex.</a:t>
            </a:r>
            <a:r>
              <a:rPr dirty="0" sz="1850" spc="120"/>
              <a:t> </a:t>
            </a:r>
            <a:r>
              <a:rPr dirty="0" sz="1850"/>
              <a:t>quadrapler</a:t>
            </a:r>
            <a:r>
              <a:rPr dirty="0" sz="1850" spc="145"/>
              <a:t> </a:t>
            </a:r>
            <a:r>
              <a:rPr dirty="0" sz="1850"/>
              <a:t>H1</a:t>
            </a:r>
            <a:r>
              <a:rPr dirty="0" sz="1850" spc="150"/>
              <a:t> </a:t>
            </a:r>
            <a:r>
              <a:rPr dirty="0" sz="1850"/>
              <a:t>sans</a:t>
            </a:r>
            <a:r>
              <a:rPr dirty="0" sz="1850" spc="95"/>
              <a:t> </a:t>
            </a:r>
            <a:r>
              <a:rPr dirty="0" sz="1850" spc="-10"/>
              <a:t>réévaluer) </a:t>
            </a:r>
            <a:r>
              <a:rPr dirty="0" sz="1850"/>
              <a:t>Documente</a:t>
            </a:r>
            <a:r>
              <a:rPr dirty="0" sz="1850" spc="140"/>
              <a:t> </a:t>
            </a:r>
            <a:r>
              <a:rPr dirty="0" sz="1850"/>
              <a:t>les</a:t>
            </a:r>
            <a:r>
              <a:rPr dirty="0" sz="1850" spc="180"/>
              <a:t> </a:t>
            </a:r>
            <a:r>
              <a:rPr dirty="0" sz="1850" b="1">
                <a:latin typeface="Arial"/>
                <a:cs typeface="Arial"/>
              </a:rPr>
              <a:t>signes</a:t>
            </a:r>
            <a:r>
              <a:rPr dirty="0" sz="1850" spc="150" b="1">
                <a:latin typeface="Arial"/>
                <a:cs typeface="Arial"/>
              </a:rPr>
              <a:t> </a:t>
            </a:r>
            <a:r>
              <a:rPr dirty="0" sz="1850" spc="-10" b="1">
                <a:latin typeface="Arial"/>
                <a:cs typeface="Arial"/>
              </a:rPr>
              <a:t>systémiques</a:t>
            </a:r>
            <a:endParaRPr sz="1850">
              <a:latin typeface="Arial"/>
              <a:cs typeface="Arial"/>
            </a:endParaRPr>
          </a:p>
          <a:p>
            <a:pPr marL="149225">
              <a:lnSpc>
                <a:spcPct val="100000"/>
              </a:lnSpc>
              <a:spcBef>
                <a:spcPts val="740"/>
              </a:spcBef>
            </a:pPr>
            <a:r>
              <a:rPr dirty="0" sz="1850" b="1">
                <a:latin typeface="Arial"/>
                <a:cs typeface="Arial"/>
              </a:rPr>
              <a:t>Oriente</a:t>
            </a:r>
            <a:r>
              <a:rPr dirty="0" sz="1850" spc="140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rapidement</a:t>
            </a:r>
            <a:r>
              <a:rPr dirty="0" sz="1850" spc="125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et</a:t>
            </a:r>
            <a:r>
              <a:rPr dirty="0" sz="1850" spc="210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clairement</a:t>
            </a:r>
            <a:r>
              <a:rPr dirty="0" sz="1850" spc="150" b="1">
                <a:latin typeface="Arial"/>
                <a:cs typeface="Arial"/>
              </a:rPr>
              <a:t> </a:t>
            </a:r>
            <a:r>
              <a:rPr dirty="0" sz="1850"/>
              <a:t>au</a:t>
            </a:r>
            <a:r>
              <a:rPr dirty="0" sz="1850" spc="140"/>
              <a:t> </a:t>
            </a:r>
            <a:r>
              <a:rPr dirty="0" sz="1850" spc="-10"/>
              <a:t>médecin</a:t>
            </a:r>
            <a:endParaRPr sz="1850">
              <a:latin typeface="Arial"/>
              <a:cs typeface="Arial"/>
            </a:endParaRPr>
          </a:p>
          <a:p>
            <a:pPr marL="149225">
              <a:lnSpc>
                <a:spcPct val="100000"/>
              </a:lnSpc>
              <a:spcBef>
                <a:spcPts val="735"/>
              </a:spcBef>
            </a:pPr>
            <a:r>
              <a:rPr dirty="0" sz="1850" b="1">
                <a:latin typeface="Arial"/>
                <a:cs typeface="Arial"/>
              </a:rPr>
              <a:t>Exemple</a:t>
            </a:r>
            <a:r>
              <a:rPr dirty="0" sz="1850" spc="114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de</a:t>
            </a:r>
            <a:r>
              <a:rPr dirty="0" sz="1850" spc="114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note</a:t>
            </a:r>
            <a:r>
              <a:rPr dirty="0" sz="1850" spc="114" b="1">
                <a:latin typeface="Arial"/>
                <a:cs typeface="Arial"/>
              </a:rPr>
              <a:t> </a:t>
            </a:r>
            <a:r>
              <a:rPr dirty="0" sz="1850" b="1">
                <a:latin typeface="Arial"/>
                <a:cs typeface="Arial"/>
              </a:rPr>
              <a:t>de</a:t>
            </a:r>
            <a:r>
              <a:rPr dirty="0" sz="1850" spc="114" b="1">
                <a:latin typeface="Arial"/>
                <a:cs typeface="Arial"/>
              </a:rPr>
              <a:t> </a:t>
            </a:r>
            <a:r>
              <a:rPr dirty="0" sz="1850" spc="-10" b="1">
                <a:latin typeface="Arial"/>
                <a:cs typeface="Arial"/>
              </a:rPr>
              <a:t>référence</a:t>
            </a:r>
            <a:endParaRPr sz="1850">
              <a:latin typeface="Arial"/>
              <a:cs typeface="Arial"/>
            </a:endParaRPr>
          </a:p>
          <a:p>
            <a:pPr marL="149225" marR="5080">
              <a:lnSpc>
                <a:spcPts val="2100"/>
              </a:lnSpc>
              <a:spcBef>
                <a:spcPts val="910"/>
              </a:spcBef>
            </a:pPr>
            <a:r>
              <a:rPr dirty="0" sz="1850"/>
              <a:t>«</a:t>
            </a:r>
            <a:r>
              <a:rPr dirty="0" sz="1850" spc="105"/>
              <a:t> </a:t>
            </a:r>
            <a:r>
              <a:rPr dirty="0" sz="1850"/>
              <a:t>Urticaire</a:t>
            </a:r>
            <a:r>
              <a:rPr dirty="0" sz="1850" spc="105"/>
              <a:t> </a:t>
            </a:r>
            <a:r>
              <a:rPr dirty="0" sz="1850"/>
              <a:t>chronique</a:t>
            </a:r>
            <a:r>
              <a:rPr dirty="0" sz="1850" spc="105"/>
              <a:t> </a:t>
            </a:r>
            <a:r>
              <a:rPr dirty="0" sz="1850"/>
              <a:t>&gt;</a:t>
            </a:r>
            <a:r>
              <a:rPr dirty="0" sz="1850" spc="100"/>
              <a:t> </a:t>
            </a:r>
            <a:r>
              <a:rPr dirty="0" sz="1850"/>
              <a:t>6</a:t>
            </a:r>
            <a:r>
              <a:rPr dirty="0" sz="1850" spc="110"/>
              <a:t> </a:t>
            </a:r>
            <a:r>
              <a:rPr dirty="0" sz="1850"/>
              <a:t>semaines,</a:t>
            </a:r>
            <a:r>
              <a:rPr dirty="0" sz="1850" spc="125"/>
              <a:t> </a:t>
            </a:r>
            <a:r>
              <a:rPr dirty="0" sz="1850"/>
              <a:t>réfractaire</a:t>
            </a:r>
            <a:r>
              <a:rPr dirty="0" sz="1850" spc="185"/>
              <a:t> </a:t>
            </a:r>
            <a:r>
              <a:rPr dirty="0" sz="1850"/>
              <a:t>aux</a:t>
            </a:r>
            <a:r>
              <a:rPr dirty="0" sz="1850" spc="150"/>
              <a:t> </a:t>
            </a:r>
            <a:r>
              <a:rPr dirty="0" sz="1850"/>
              <a:t>H1,</a:t>
            </a:r>
            <a:r>
              <a:rPr dirty="0" sz="1850" spc="120"/>
              <a:t> </a:t>
            </a:r>
            <a:r>
              <a:rPr dirty="0" sz="1850"/>
              <a:t>associée</a:t>
            </a:r>
            <a:r>
              <a:rPr dirty="0" sz="1850" spc="100"/>
              <a:t> </a:t>
            </a:r>
            <a:r>
              <a:rPr dirty="0" sz="1850"/>
              <a:t>à</a:t>
            </a:r>
            <a:r>
              <a:rPr dirty="0" sz="1850" spc="100"/>
              <a:t> </a:t>
            </a:r>
            <a:r>
              <a:rPr dirty="0" sz="1850" spc="-10"/>
              <a:t>perte </a:t>
            </a:r>
            <a:r>
              <a:rPr dirty="0" sz="1850"/>
              <a:t>de</a:t>
            </a:r>
            <a:r>
              <a:rPr dirty="0" sz="1850" spc="145"/>
              <a:t> </a:t>
            </a:r>
            <a:r>
              <a:rPr dirty="0" sz="1850"/>
              <a:t>poids</a:t>
            </a:r>
            <a:r>
              <a:rPr dirty="0" sz="1850" spc="105"/>
              <a:t> </a:t>
            </a:r>
            <a:r>
              <a:rPr dirty="0" sz="1850"/>
              <a:t>et</a:t>
            </a:r>
            <a:r>
              <a:rPr dirty="0" sz="1850" spc="165"/>
              <a:t> </a:t>
            </a:r>
            <a:r>
              <a:rPr dirty="0" sz="1850"/>
              <a:t>fatigue.</a:t>
            </a:r>
            <a:r>
              <a:rPr dirty="0" sz="1850" spc="165"/>
              <a:t> </a:t>
            </a:r>
            <a:r>
              <a:rPr dirty="0" sz="1850"/>
              <a:t>Suspicion</a:t>
            </a:r>
            <a:r>
              <a:rPr dirty="0" sz="1850" spc="150"/>
              <a:t> </a:t>
            </a:r>
            <a:r>
              <a:rPr dirty="0" sz="1850"/>
              <a:t>de</a:t>
            </a:r>
            <a:r>
              <a:rPr dirty="0" sz="1850" spc="145"/>
              <a:t> </a:t>
            </a:r>
            <a:r>
              <a:rPr dirty="0" sz="1850"/>
              <a:t>cause</a:t>
            </a:r>
            <a:r>
              <a:rPr dirty="0" sz="1850" spc="150"/>
              <a:t> </a:t>
            </a:r>
            <a:r>
              <a:rPr dirty="0" sz="1850" spc="-10"/>
              <a:t>systémique/paranéoplasique.</a:t>
            </a:r>
            <a:endParaRPr sz="185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Messages</a:t>
            </a:r>
            <a:r>
              <a:rPr dirty="0" spc="-85"/>
              <a:t> </a:t>
            </a:r>
            <a:r>
              <a:rPr dirty="0" spc="-20"/>
              <a:t>clés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57783" y="3355847"/>
            <a:ext cx="425450" cy="992505"/>
            <a:chOff x="557783" y="3355847"/>
            <a:chExt cx="425450" cy="9925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7783" y="3355847"/>
              <a:ext cx="425196" cy="4526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7783" y="3529583"/>
              <a:ext cx="425196" cy="4526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7783" y="3712463"/>
              <a:ext cx="425196" cy="4526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7783" y="3895343"/>
              <a:ext cx="425196" cy="45262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73734" y="1554987"/>
            <a:ext cx="5801360" cy="268287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Lymphome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non</a:t>
            </a:r>
            <a:r>
              <a:rPr dirty="0" sz="17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hodgkinien</a:t>
            </a:r>
            <a:r>
              <a:rPr dirty="0" sz="17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à</a:t>
            </a:r>
            <a:r>
              <a:rPr dirty="0" sz="17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grandes</a:t>
            </a:r>
            <a:r>
              <a:rPr dirty="0" sz="17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cellules</a:t>
            </a:r>
            <a:r>
              <a:rPr dirty="0" sz="17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50" b="1">
                <a:solidFill>
                  <a:srgbClr val="0A1139"/>
                </a:solidFill>
                <a:latin typeface="Arial"/>
                <a:cs typeface="Arial"/>
              </a:rPr>
              <a:t>B</a:t>
            </a:r>
            <a:endParaRPr sz="1700">
              <a:latin typeface="Arial"/>
              <a:cs typeface="Arial"/>
            </a:endParaRPr>
          </a:p>
          <a:p>
            <a:pPr marL="12700" marR="5080">
              <a:lnSpc>
                <a:spcPct val="116900"/>
              </a:lnSpc>
              <a:spcBef>
                <a:spcPts val="1370"/>
              </a:spcBef>
            </a:pP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Urticaire</a:t>
            </a:r>
            <a:r>
              <a:rPr dirty="0" sz="1700" spc="-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paranéoplasique</a:t>
            </a:r>
            <a:r>
              <a:rPr dirty="0" sz="17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comme</a:t>
            </a:r>
            <a:r>
              <a:rPr dirty="0" sz="17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manifestation</a:t>
            </a:r>
            <a:r>
              <a:rPr dirty="0" sz="1700" spc="-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>
                <a:solidFill>
                  <a:srgbClr val="0A1139"/>
                </a:solidFill>
                <a:latin typeface="Arial"/>
                <a:cs typeface="Arial"/>
              </a:rPr>
              <a:t>inaugurale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Disparition</a:t>
            </a:r>
            <a:r>
              <a:rPr dirty="0" sz="17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complète</a:t>
            </a:r>
            <a:r>
              <a:rPr dirty="0" sz="17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7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l’urticaire</a:t>
            </a:r>
            <a:r>
              <a:rPr dirty="0" sz="17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après</a:t>
            </a:r>
            <a:r>
              <a:rPr dirty="0" sz="17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chimiothérapie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Messages</a:t>
            </a:r>
            <a:r>
              <a:rPr dirty="0" sz="17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clés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pour</a:t>
            </a:r>
            <a:r>
              <a:rPr dirty="0" sz="17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17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pratique</a:t>
            </a:r>
            <a:endParaRPr sz="1700">
              <a:latin typeface="Arial"/>
              <a:cs typeface="Arial"/>
            </a:endParaRPr>
          </a:p>
          <a:p>
            <a:pPr marL="245745">
              <a:lnSpc>
                <a:spcPts val="1705"/>
              </a:lnSpc>
              <a:spcBef>
                <a:spcPts val="340"/>
              </a:spcBef>
            </a:pP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Toute</a:t>
            </a:r>
            <a:r>
              <a:rPr dirty="0" sz="17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urticaire</a:t>
            </a:r>
            <a:r>
              <a:rPr dirty="0" sz="17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chronique</a:t>
            </a:r>
            <a:r>
              <a:rPr dirty="0" sz="1700" spc="-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n’est</a:t>
            </a:r>
            <a:r>
              <a:rPr dirty="0" sz="17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17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>
                <a:solidFill>
                  <a:srgbClr val="0A1139"/>
                </a:solidFill>
                <a:latin typeface="Arial"/>
                <a:cs typeface="Arial"/>
              </a:rPr>
              <a:t>bénigne</a:t>
            </a:r>
            <a:endParaRPr sz="1700">
              <a:latin typeface="Arial"/>
              <a:cs typeface="Arial"/>
            </a:endParaRPr>
          </a:p>
          <a:p>
            <a:pPr marL="245745">
              <a:lnSpc>
                <a:spcPts val="1410"/>
              </a:lnSpc>
            </a:pP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L’âge</a:t>
            </a:r>
            <a:r>
              <a:rPr dirty="0" sz="1700" spc="-7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+</a:t>
            </a:r>
            <a:r>
              <a:rPr dirty="0" sz="1700" spc="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17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chronicité</a:t>
            </a:r>
            <a:r>
              <a:rPr dirty="0" sz="17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+</a:t>
            </a:r>
            <a:r>
              <a:rPr dirty="0" sz="1700" spc="-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l’échec</a:t>
            </a:r>
            <a:r>
              <a:rPr dirty="0" sz="17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thérapeutique</a:t>
            </a:r>
            <a:r>
              <a:rPr dirty="0" sz="17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=</a:t>
            </a:r>
            <a:r>
              <a:rPr dirty="0" sz="1700" spc="-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alerte</a:t>
            </a:r>
            <a:endParaRPr sz="1700">
              <a:latin typeface="Arial"/>
              <a:cs typeface="Arial"/>
            </a:endParaRPr>
          </a:p>
          <a:p>
            <a:pPr marL="245745">
              <a:lnSpc>
                <a:spcPts val="1445"/>
              </a:lnSpc>
            </a:pP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17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pharmacien</a:t>
            </a:r>
            <a:r>
              <a:rPr dirty="0" sz="17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joue</a:t>
            </a:r>
            <a:r>
              <a:rPr dirty="0" sz="17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un</a:t>
            </a:r>
            <a:r>
              <a:rPr dirty="0" sz="17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rôle</a:t>
            </a:r>
            <a:r>
              <a:rPr dirty="0" sz="17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0A1139"/>
                </a:solidFill>
                <a:latin typeface="Arial"/>
                <a:cs typeface="Arial"/>
              </a:rPr>
              <a:t>diagnostique</a:t>
            </a:r>
            <a:r>
              <a:rPr dirty="0" sz="17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crucial</a:t>
            </a:r>
            <a:endParaRPr sz="1700">
              <a:latin typeface="Arial"/>
              <a:cs typeface="Arial"/>
            </a:endParaRPr>
          </a:p>
          <a:p>
            <a:pPr marL="245745">
              <a:lnSpc>
                <a:spcPts val="1739"/>
              </a:lnSpc>
            </a:pP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Ne</a:t>
            </a:r>
            <a:r>
              <a:rPr dirty="0" sz="17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17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surtraiter</a:t>
            </a:r>
            <a:r>
              <a:rPr dirty="0" sz="17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0A1139"/>
                </a:solidFill>
                <a:latin typeface="Arial"/>
                <a:cs typeface="Arial"/>
              </a:rPr>
              <a:t>→</a:t>
            </a:r>
            <a:r>
              <a:rPr dirty="0" sz="17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0A1139"/>
                </a:solidFill>
                <a:latin typeface="Arial"/>
                <a:cs typeface="Arial"/>
              </a:rPr>
              <a:t>réévaluer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90372" y="334060"/>
            <a:ext cx="7891780" cy="805815"/>
          </a:xfrm>
          <a:prstGeom prst="rect"/>
          <a:solidFill>
            <a:srgbClr val="FFFFFF"/>
          </a:solidFill>
          <a:ln w="12711">
            <a:solidFill>
              <a:srgbClr val="52B782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930"/>
              </a:lnSpc>
            </a:pPr>
            <a:r>
              <a:rPr dirty="0">
                <a:solidFill>
                  <a:srgbClr val="0A1139"/>
                </a:solidFill>
              </a:rPr>
              <a:t>Vignette</a:t>
            </a:r>
            <a:r>
              <a:rPr dirty="0" spc="-65">
                <a:solidFill>
                  <a:srgbClr val="0A1139"/>
                </a:solidFill>
              </a:rPr>
              <a:t> </a:t>
            </a:r>
            <a:r>
              <a:rPr dirty="0">
                <a:solidFill>
                  <a:srgbClr val="0A1139"/>
                </a:solidFill>
              </a:rPr>
              <a:t>clinique</a:t>
            </a:r>
            <a:r>
              <a:rPr dirty="0" spc="-114">
                <a:solidFill>
                  <a:srgbClr val="0A1139"/>
                </a:solidFill>
              </a:rPr>
              <a:t> </a:t>
            </a:r>
            <a:r>
              <a:rPr dirty="0" spc="-25">
                <a:solidFill>
                  <a:srgbClr val="0A1139"/>
                </a:solidFill>
              </a:rPr>
              <a:t>#3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2043" y="1359141"/>
            <a:ext cx="4133215" cy="3349625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20129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585"/>
              </a:spcBef>
            </a:pP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Mme</a:t>
            </a:r>
            <a:r>
              <a:rPr dirty="0" sz="150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R.,</a:t>
            </a:r>
            <a:r>
              <a:rPr dirty="0" sz="1500" spc="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44</a:t>
            </a:r>
            <a:r>
              <a:rPr dirty="0" sz="1500" spc="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25" b="1">
                <a:solidFill>
                  <a:srgbClr val="0A1139"/>
                </a:solidFill>
                <a:latin typeface="Arial"/>
                <a:cs typeface="Arial"/>
              </a:rPr>
              <a:t>ans</a:t>
            </a:r>
            <a:endParaRPr sz="1500">
              <a:latin typeface="Arial"/>
              <a:cs typeface="Arial"/>
            </a:endParaRPr>
          </a:p>
          <a:p>
            <a:pPr>
              <a:lnSpc>
                <a:spcPts val="1515"/>
              </a:lnSpc>
              <a:spcBef>
                <a:spcPts val="1664"/>
              </a:spcBef>
            </a:pP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Se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présente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en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pharmacie</a:t>
            </a:r>
            <a:r>
              <a:rPr dirty="0" sz="15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pour</a:t>
            </a:r>
            <a:r>
              <a:rPr dirty="0" sz="15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25">
                <a:solidFill>
                  <a:srgbClr val="0A1139"/>
                </a:solidFill>
                <a:latin typeface="Arial"/>
                <a:cs typeface="Arial"/>
              </a:rPr>
              <a:t>une</a:t>
            </a:r>
            <a:endParaRPr sz="1500">
              <a:latin typeface="Arial"/>
              <a:cs typeface="Arial"/>
            </a:endParaRPr>
          </a:p>
          <a:p>
            <a:pPr>
              <a:lnSpc>
                <a:spcPts val="1265"/>
              </a:lnSpc>
            </a:pP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modification</a:t>
            </a:r>
            <a:r>
              <a:rPr dirty="0" sz="150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rapide</a:t>
            </a:r>
            <a:r>
              <a:rPr dirty="0" sz="1500" spc="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500" spc="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son</a:t>
            </a:r>
            <a:r>
              <a:rPr dirty="0" sz="150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visage</a:t>
            </a:r>
            <a:r>
              <a:rPr dirty="0" sz="1500" spc="-8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depuis</a:t>
            </a:r>
            <a:endParaRPr sz="1500"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quelques</a:t>
            </a:r>
            <a:r>
              <a:rPr dirty="0" sz="1500" spc="-20">
                <a:solidFill>
                  <a:srgbClr val="0A1139"/>
                </a:solidFill>
                <a:latin typeface="Arial"/>
                <a:cs typeface="Arial"/>
              </a:rPr>
              <a:t> mois.</a:t>
            </a:r>
            <a:endParaRPr sz="1500">
              <a:latin typeface="Arial"/>
              <a:cs typeface="Arial"/>
            </a:endParaRPr>
          </a:p>
          <a:p>
            <a:pPr>
              <a:lnSpc>
                <a:spcPts val="1515"/>
              </a:lnSpc>
              <a:spcBef>
                <a:spcPts val="365"/>
              </a:spcBef>
            </a:pP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«</a:t>
            </a:r>
            <a:r>
              <a:rPr dirty="0" sz="15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On</a:t>
            </a:r>
            <a:r>
              <a:rPr dirty="0" sz="15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me</a:t>
            </a:r>
            <a:r>
              <a:rPr dirty="0" sz="1500" spc="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dit</a:t>
            </a:r>
            <a:r>
              <a:rPr dirty="0" sz="15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que</a:t>
            </a:r>
            <a:r>
              <a:rPr dirty="0" sz="15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j’ai</a:t>
            </a:r>
            <a:r>
              <a:rPr dirty="0" sz="15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l’air</a:t>
            </a:r>
            <a:r>
              <a:rPr dirty="0" sz="15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fatiguée,</a:t>
            </a:r>
            <a:r>
              <a:rPr dirty="0" sz="15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malade… </a:t>
            </a:r>
            <a:r>
              <a:rPr dirty="0" sz="1500" spc="-20">
                <a:solidFill>
                  <a:srgbClr val="0A1139"/>
                </a:solidFill>
                <a:latin typeface="Arial"/>
                <a:cs typeface="Arial"/>
              </a:rPr>
              <a:t>j’ai</a:t>
            </a:r>
            <a:endParaRPr sz="1500">
              <a:latin typeface="Arial"/>
              <a:cs typeface="Arial"/>
            </a:endParaRPr>
          </a:p>
          <a:p>
            <a:pPr>
              <a:lnSpc>
                <a:spcPts val="1515"/>
              </a:lnSpc>
            </a:pP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perdu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mes</a:t>
            </a:r>
            <a:r>
              <a:rPr dirty="0" sz="15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joues.</a:t>
            </a:r>
            <a:r>
              <a:rPr dirty="0" sz="15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60">
                <a:solidFill>
                  <a:srgbClr val="0A1139"/>
                </a:solidFill>
                <a:latin typeface="Arial"/>
                <a:cs typeface="Arial"/>
              </a:rPr>
              <a:t>»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64"/>
              </a:spcBef>
            </a:pPr>
            <a:r>
              <a:rPr dirty="0" sz="1500" b="1">
                <a:solidFill>
                  <a:srgbClr val="0A1139"/>
                </a:solidFill>
                <a:latin typeface="Arial"/>
                <a:cs typeface="Arial"/>
              </a:rPr>
              <a:t>Antécédents</a:t>
            </a:r>
            <a:r>
              <a:rPr dirty="0" sz="1500" spc="-7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0A1139"/>
                </a:solidFill>
                <a:latin typeface="Arial"/>
                <a:cs typeface="Arial"/>
              </a:rPr>
              <a:t>médicaux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Diabète</a:t>
            </a:r>
            <a:r>
              <a:rPr dirty="0" sz="15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5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type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2</a:t>
            </a:r>
            <a:r>
              <a:rPr dirty="0" sz="15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(diagnostiqué</a:t>
            </a:r>
            <a:r>
              <a:rPr dirty="0" sz="15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il</a:t>
            </a:r>
            <a:r>
              <a:rPr dirty="0" sz="15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y</a:t>
            </a:r>
            <a:r>
              <a:rPr dirty="0" sz="15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a</a:t>
            </a:r>
            <a:r>
              <a:rPr dirty="0" sz="15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6</a:t>
            </a:r>
            <a:r>
              <a:rPr dirty="0" sz="15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20">
                <a:solidFill>
                  <a:srgbClr val="0A1139"/>
                </a:solidFill>
                <a:latin typeface="Arial"/>
                <a:cs typeface="Arial"/>
              </a:rPr>
              <a:t>ans)</a:t>
            </a:r>
            <a:endParaRPr sz="1500">
              <a:latin typeface="Arial"/>
              <a:cs typeface="Arial"/>
            </a:endParaRPr>
          </a:p>
          <a:p>
            <a:pPr marR="2187575">
              <a:lnSpc>
                <a:spcPct val="120300"/>
              </a:lnSpc>
            </a:pP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Obésité</a:t>
            </a:r>
            <a:r>
              <a:rPr dirty="0" sz="1500" spc="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(IMC</a:t>
            </a:r>
            <a:r>
              <a:rPr dirty="0" sz="1500" spc="-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initial</a:t>
            </a:r>
            <a:r>
              <a:rPr dirty="0" sz="15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25">
                <a:solidFill>
                  <a:srgbClr val="0A1139"/>
                </a:solidFill>
                <a:latin typeface="Arial"/>
                <a:cs typeface="Arial"/>
              </a:rPr>
              <a:t>34) </a:t>
            </a:r>
            <a:r>
              <a:rPr dirty="0" sz="1500" spc="-45">
                <a:solidFill>
                  <a:srgbClr val="0A1139"/>
                </a:solidFill>
                <a:latin typeface="Arial"/>
                <a:cs typeface="Arial"/>
              </a:rPr>
              <a:t>HTA</a:t>
            </a:r>
            <a:r>
              <a:rPr dirty="0" sz="15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bien</a:t>
            </a:r>
            <a:r>
              <a:rPr dirty="0" sz="15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contrôlée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Aucun</a:t>
            </a:r>
            <a:r>
              <a:rPr dirty="0" sz="15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0A1139"/>
                </a:solidFill>
                <a:latin typeface="Arial"/>
                <a:cs typeface="Arial"/>
              </a:rPr>
              <a:t>antécédent</a:t>
            </a:r>
            <a:r>
              <a:rPr dirty="0" sz="15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0A1139"/>
                </a:solidFill>
                <a:latin typeface="Arial"/>
                <a:cs typeface="Arial"/>
              </a:rPr>
              <a:t>dermatologique</a:t>
            </a:r>
            <a:endParaRPr sz="15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447" y="1618487"/>
            <a:ext cx="507492" cy="48920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04588" y="1359153"/>
            <a:ext cx="3831590" cy="2782570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318895">
              <a:lnSpc>
                <a:spcPts val="1860"/>
              </a:lnSpc>
            </a:pP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Médication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ts val="2055"/>
              </a:lnSpc>
              <a:spcBef>
                <a:spcPts val="725"/>
              </a:spcBef>
              <a:tabLst>
                <a:tab pos="2684145" algn="l"/>
              </a:tabLst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Sémaglutide</a:t>
            </a:r>
            <a:r>
              <a:rPr dirty="0" sz="18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(Ozempic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	)</a:t>
            </a:r>
            <a:r>
              <a:rPr dirty="0" sz="1800" spc="-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1</a:t>
            </a:r>
            <a:r>
              <a:rPr dirty="0" sz="18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mg</a:t>
            </a:r>
            <a:r>
              <a:rPr dirty="0" sz="18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0A1139"/>
                </a:solidFill>
                <a:latin typeface="Arial"/>
                <a:cs typeface="Arial"/>
              </a:rPr>
              <a:t>SC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ts val="2055"/>
              </a:lnSpc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/</a:t>
            </a:r>
            <a:r>
              <a:rPr dirty="0" sz="18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semaine</a:t>
            </a:r>
            <a:r>
              <a:rPr dirty="0" sz="1800" spc="-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(depuis</a:t>
            </a:r>
            <a:r>
              <a:rPr dirty="0" sz="18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8</a:t>
            </a:r>
            <a:r>
              <a:rPr dirty="0" sz="18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mois)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ct val="100000"/>
              </a:lnSpc>
              <a:spcBef>
                <a:spcPts val="655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Metformine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1000</a:t>
            </a:r>
            <a:r>
              <a:rPr dirty="0" sz="18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mg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BID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ct val="100000"/>
              </a:lnSpc>
              <a:spcBef>
                <a:spcPts val="730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Telmisartan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40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mg 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die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ts val="2055"/>
              </a:lnSpc>
              <a:spcBef>
                <a:spcPts val="655"/>
              </a:spcBef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Perte</a:t>
            </a:r>
            <a:r>
              <a:rPr dirty="0" sz="180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pondérale</a:t>
            </a:r>
            <a:r>
              <a:rPr dirty="0" sz="1800" spc="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8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–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18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kg</a:t>
            </a:r>
            <a:r>
              <a:rPr dirty="0" sz="18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en</a:t>
            </a:r>
            <a:r>
              <a:rPr dirty="0" sz="18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7</a:t>
            </a:r>
            <a:r>
              <a:rPr dirty="0" sz="18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0A1139"/>
                </a:solidFill>
                <a:latin typeface="Arial"/>
                <a:cs typeface="Arial"/>
              </a:rPr>
              <a:t>mois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ts val="2055"/>
              </a:lnSpc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IMC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actuel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800" spc="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26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Examen</a:t>
            </a:r>
            <a:r>
              <a:rPr dirty="0" spc="-30"/>
              <a:t> </a:t>
            </a:r>
            <a:r>
              <a:rPr dirty="0"/>
              <a:t>du</a:t>
            </a:r>
            <a:r>
              <a:rPr dirty="0" spc="-25"/>
              <a:t> </a:t>
            </a:r>
            <a:r>
              <a:rPr dirty="0" spc="-10"/>
              <a:t>visage</a:t>
            </a:r>
          </a:p>
        </p:txBody>
      </p:sp>
      <p:pic>
        <p:nvPicPr>
          <p:cNvPr id="3" name="object 3" descr="Ozempic Face: Causes, Prevention &amp; Solutions - EverVital Nutrition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354569"/>
            <a:ext cx="3794760" cy="278218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04588" y="1359153"/>
            <a:ext cx="3831590" cy="2782570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287655" indent="-285750">
              <a:lnSpc>
                <a:spcPts val="1755"/>
              </a:lnSpc>
              <a:buChar char="•"/>
              <a:tabLst>
                <a:tab pos="287655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Creusement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marqué</a:t>
            </a:r>
            <a:r>
              <a:rPr dirty="0" sz="18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sillons</a:t>
            </a:r>
            <a:endParaRPr sz="1800">
              <a:latin typeface="Arial"/>
              <a:cs typeface="Arial"/>
            </a:endParaRPr>
          </a:p>
          <a:p>
            <a:pPr marL="287655">
              <a:lnSpc>
                <a:spcPts val="2055"/>
              </a:lnSpc>
            </a:pP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nasogéniens</a:t>
            </a:r>
            <a:endParaRPr sz="1800">
              <a:latin typeface="Arial"/>
              <a:cs typeface="Arial"/>
            </a:endParaRPr>
          </a:p>
          <a:p>
            <a:pPr marL="287655" indent="-285750">
              <a:lnSpc>
                <a:spcPct val="100000"/>
              </a:lnSpc>
              <a:spcBef>
                <a:spcPts val="725"/>
              </a:spcBef>
              <a:buChar char="•"/>
              <a:tabLst>
                <a:tab pos="287655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Perte du</a:t>
            </a:r>
            <a:r>
              <a:rPr dirty="0" sz="1800" spc="-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tissu adipeux</a:t>
            </a:r>
            <a:r>
              <a:rPr dirty="0" sz="18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malaire</a:t>
            </a:r>
            <a:endParaRPr sz="1800">
              <a:latin typeface="Arial"/>
              <a:cs typeface="Arial"/>
            </a:endParaRPr>
          </a:p>
          <a:p>
            <a:pPr marL="287655" indent="-285750">
              <a:lnSpc>
                <a:spcPts val="2055"/>
              </a:lnSpc>
              <a:spcBef>
                <a:spcPts val="655"/>
              </a:spcBef>
              <a:buChar char="•"/>
              <a:tabLst>
                <a:tab pos="287655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Apparence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émaciée,</a:t>
            </a:r>
            <a:r>
              <a:rPr dirty="0" sz="18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vieillissement</a:t>
            </a:r>
            <a:endParaRPr sz="1800">
              <a:latin typeface="Arial"/>
              <a:cs typeface="Arial"/>
            </a:endParaRPr>
          </a:p>
          <a:p>
            <a:pPr marL="287655">
              <a:lnSpc>
                <a:spcPts val="2055"/>
              </a:lnSpc>
            </a:pP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accéléré</a:t>
            </a:r>
            <a:endParaRPr sz="1800">
              <a:latin typeface="Arial"/>
              <a:cs typeface="Arial"/>
            </a:endParaRPr>
          </a:p>
          <a:p>
            <a:pPr marL="287655" indent="-285750">
              <a:lnSpc>
                <a:spcPct val="100000"/>
              </a:lnSpc>
              <a:spcBef>
                <a:spcPts val="730"/>
              </a:spcBef>
              <a:buChar char="•"/>
              <a:tabLst>
                <a:tab pos="287655" algn="l"/>
              </a:tabLst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Peau</a:t>
            </a:r>
            <a:r>
              <a:rPr dirty="0" sz="18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fine,</a:t>
            </a:r>
            <a:r>
              <a:rPr dirty="0" sz="18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moins</a:t>
            </a:r>
            <a:r>
              <a:rPr dirty="0" sz="18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soutenue</a:t>
            </a:r>
            <a:endParaRPr sz="1800">
              <a:latin typeface="Arial"/>
              <a:cs typeface="Arial"/>
            </a:endParaRPr>
          </a:p>
          <a:p>
            <a:pPr marL="287655" marR="148590" indent="-286385">
              <a:lnSpc>
                <a:spcPts val="1950"/>
              </a:lnSpc>
              <a:spcBef>
                <a:spcPts val="894"/>
              </a:spcBef>
              <a:buFont typeface="Arial"/>
              <a:buChar char="•"/>
              <a:tabLst>
                <a:tab pos="287655" algn="l"/>
              </a:tabLst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1800" spc="-7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800" spc="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rash,</a:t>
            </a:r>
            <a:r>
              <a:rPr dirty="0" sz="1800" spc="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0A1139"/>
                </a:solidFill>
                <a:latin typeface="Arial"/>
                <a:cs typeface="Arial"/>
              </a:rPr>
              <a:t>pas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d’inflammation,</a:t>
            </a:r>
            <a:r>
              <a:rPr dirty="0" sz="18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18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800" spc="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douleur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Raisonnement</a:t>
            </a:r>
            <a:r>
              <a:rPr dirty="0" spc="-95"/>
              <a:t> </a:t>
            </a:r>
            <a:r>
              <a:rPr dirty="0" spc="-10"/>
              <a:t>clinique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30351" y="2037949"/>
            <a:ext cx="508000" cy="948055"/>
            <a:chOff x="530351" y="2037949"/>
            <a:chExt cx="508000" cy="9480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474" y="2037949"/>
              <a:ext cx="190309" cy="1994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0351" y="2176271"/>
              <a:ext cx="507492" cy="5349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0351" y="2450591"/>
              <a:ext cx="507492" cy="53492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73734" y="1307845"/>
            <a:ext cx="6116320" cy="23228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Évolution</a:t>
            </a:r>
            <a:r>
              <a:rPr dirty="0" sz="20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progressive</a:t>
            </a:r>
            <a:r>
              <a:rPr dirty="0" sz="20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mais</a:t>
            </a:r>
            <a:r>
              <a:rPr dirty="0" sz="20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rapide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endParaRPr sz="2000">
              <a:latin typeface="Arial"/>
              <a:cs typeface="Arial"/>
            </a:endParaRPr>
          </a:p>
          <a:p>
            <a:pPr marL="285750" marR="109220">
              <a:lnSpc>
                <a:spcPct val="90300"/>
              </a:lnSpc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Corrélation</a:t>
            </a:r>
            <a:r>
              <a:rPr dirty="0" sz="2000" spc="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temporelle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avec</a:t>
            </a:r>
            <a:r>
              <a:rPr dirty="0" sz="2000" spc="-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2000" spc="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perte</a:t>
            </a:r>
            <a:r>
              <a:rPr dirty="0" sz="20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poids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Absence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signes</a:t>
            </a:r>
            <a:r>
              <a:rPr dirty="0" sz="2000" spc="-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inflammatoires</a:t>
            </a:r>
            <a:r>
              <a:rPr dirty="0" sz="20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ou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systémiques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Contexte</a:t>
            </a:r>
            <a:r>
              <a:rPr dirty="0" sz="20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d’agoniste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0A1139"/>
                </a:solidFill>
                <a:latin typeface="Arial"/>
                <a:cs typeface="Arial"/>
              </a:rPr>
              <a:t>GLP-</a:t>
            </a:r>
            <a:r>
              <a:rPr dirty="0" sz="2000" spc="-50">
                <a:solidFill>
                  <a:srgbClr val="0A1139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30"/>
              </a:spcBef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Orientation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vers</a:t>
            </a:r>
            <a:r>
              <a:rPr dirty="0" sz="2000" spc="-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une</a:t>
            </a:r>
            <a:r>
              <a:rPr dirty="0" sz="20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lipoatrophie</a:t>
            </a:r>
            <a:r>
              <a:rPr dirty="0" sz="20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faciale</a:t>
            </a:r>
            <a:r>
              <a:rPr dirty="0" sz="20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secondaire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Physiopathologie</a:t>
            </a:r>
            <a:r>
              <a:rPr dirty="0" spc="-70"/>
              <a:t> </a:t>
            </a:r>
            <a:r>
              <a:rPr dirty="0"/>
              <a:t>et</a:t>
            </a:r>
            <a:r>
              <a:rPr dirty="0" spc="-65"/>
              <a:t> </a:t>
            </a:r>
            <a:r>
              <a:rPr dirty="0"/>
              <a:t>soins</a:t>
            </a:r>
            <a:r>
              <a:rPr dirty="0" spc="-40"/>
              <a:t> </a:t>
            </a:r>
            <a:r>
              <a:rPr dirty="0" spc="-10"/>
              <a:t>complémentaires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0372" y="1359153"/>
            <a:ext cx="3794760" cy="2782570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55"/>
              </a:lnSpc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Les</a:t>
            </a:r>
            <a:r>
              <a:rPr dirty="0" sz="18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agonistes</a:t>
            </a:r>
            <a:r>
              <a:rPr dirty="0" sz="18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GLP-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1</a:t>
            </a:r>
            <a:r>
              <a:rPr dirty="0" sz="18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→</a:t>
            </a:r>
            <a:r>
              <a:rPr dirty="0" sz="18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↓</a:t>
            </a:r>
            <a:r>
              <a:rPr dirty="0" sz="18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appétit +</a:t>
            </a:r>
            <a:r>
              <a:rPr dirty="0" sz="1800" spc="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50">
                <a:solidFill>
                  <a:srgbClr val="0A1139"/>
                </a:solidFill>
                <a:latin typeface="Arial"/>
                <a:cs typeface="Arial"/>
              </a:rPr>
              <a:t>↓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2055"/>
              </a:lnSpc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apport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calorique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5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Perte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800" spc="-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masse grasse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non</a:t>
            </a:r>
            <a:r>
              <a:rPr dirty="0" sz="18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ciblée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2055"/>
              </a:lnSpc>
              <a:spcBef>
                <a:spcPts val="655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visage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est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riche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en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tissu</a:t>
            </a:r>
            <a:r>
              <a:rPr dirty="0" sz="1800" spc="-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adipeux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2055"/>
              </a:lnSpc>
            </a:pP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superficiel</a:t>
            </a:r>
            <a:endParaRPr sz="1800">
              <a:latin typeface="Arial"/>
              <a:cs typeface="Arial"/>
            </a:endParaRPr>
          </a:p>
          <a:p>
            <a:pPr marR="553720">
              <a:lnSpc>
                <a:spcPts val="1950"/>
              </a:lnSpc>
              <a:spcBef>
                <a:spcPts val="969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perte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rapide</a:t>
            </a:r>
            <a:r>
              <a:rPr dirty="0" sz="18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→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déséquilibre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volume</a:t>
            </a:r>
            <a:r>
              <a:rPr dirty="0" sz="1800" spc="-7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/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élasticité</a:t>
            </a:r>
            <a:r>
              <a:rPr dirty="0" sz="18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cutanée</a:t>
            </a:r>
            <a:endParaRPr sz="1800">
              <a:latin typeface="Arial"/>
              <a:cs typeface="Arial"/>
            </a:endParaRPr>
          </a:p>
          <a:p>
            <a:pPr marL="59690">
              <a:lnSpc>
                <a:spcPts val="2055"/>
              </a:lnSpc>
              <a:spcBef>
                <a:spcPts val="625"/>
              </a:spcBef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Ce</a:t>
            </a:r>
            <a:r>
              <a:rPr dirty="0" sz="18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n’est</a:t>
            </a:r>
            <a:r>
              <a:rPr dirty="0" sz="1800" spc="-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1800" spc="-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un</a:t>
            </a:r>
            <a:r>
              <a:rPr dirty="0" sz="1800" spc="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effet</a:t>
            </a:r>
            <a:r>
              <a:rPr dirty="0" sz="1800" spc="-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toxique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2055"/>
              </a:lnSpc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direct</a:t>
            </a:r>
            <a:r>
              <a:rPr dirty="0" sz="18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du</a:t>
            </a:r>
            <a:r>
              <a:rPr dirty="0" sz="1800" spc="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médicament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4588" y="1359153"/>
            <a:ext cx="3831590" cy="2782570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905">
              <a:lnSpc>
                <a:spcPts val="1860"/>
              </a:lnSpc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Hydratation</a:t>
            </a:r>
            <a:r>
              <a:rPr dirty="0" sz="18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cutanée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ct val="100000"/>
              </a:lnSpc>
              <a:spcBef>
                <a:spcPts val="725"/>
              </a:spcBef>
            </a:pPr>
            <a:r>
              <a:rPr dirty="0" sz="1800">
                <a:solidFill>
                  <a:srgbClr val="0A1139"/>
                </a:solidFill>
                <a:latin typeface="Arial"/>
                <a:cs typeface="Arial"/>
              </a:rPr>
              <a:t>Protection</a:t>
            </a:r>
            <a:r>
              <a:rPr dirty="0" sz="1800" spc="-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39"/>
                </a:solidFill>
                <a:latin typeface="Arial"/>
                <a:cs typeface="Arial"/>
              </a:rPr>
              <a:t>solaire</a:t>
            </a:r>
            <a:endParaRPr sz="1800">
              <a:latin typeface="Arial"/>
              <a:cs typeface="Arial"/>
            </a:endParaRPr>
          </a:p>
          <a:p>
            <a:pPr marL="1905" marR="721995">
              <a:lnSpc>
                <a:spcPts val="2890"/>
              </a:lnSpc>
              <a:spcBef>
                <a:spcPts val="145"/>
              </a:spcBef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Carences</a:t>
            </a:r>
            <a:r>
              <a:rPr dirty="0" sz="1800" spc="-8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alimentaires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Aucun</a:t>
            </a:r>
            <a:r>
              <a:rPr dirty="0" sz="180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traitement</a:t>
            </a:r>
            <a:r>
              <a:rPr dirty="0" sz="1800" spc="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topique</a:t>
            </a:r>
            <a:r>
              <a:rPr dirty="0" sz="1800" spc="-25" b="1">
                <a:solidFill>
                  <a:srgbClr val="0A1139"/>
                </a:solidFill>
                <a:latin typeface="Arial"/>
                <a:cs typeface="Arial"/>
              </a:rPr>
              <a:t> ne</a:t>
            </a:r>
            <a:endParaRPr sz="1800">
              <a:latin typeface="Arial"/>
              <a:cs typeface="Arial"/>
            </a:endParaRPr>
          </a:p>
          <a:p>
            <a:pPr marL="1905">
              <a:lnSpc>
                <a:spcPts val="1730"/>
              </a:lnSpc>
            </a:pP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restaure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1800" spc="-8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A1139"/>
                </a:solidFill>
                <a:latin typeface="Arial"/>
                <a:cs typeface="Arial"/>
              </a:rPr>
              <a:t>graisse</a:t>
            </a:r>
            <a:r>
              <a:rPr dirty="0" sz="18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A1139"/>
                </a:solidFill>
                <a:latin typeface="Arial"/>
                <a:cs typeface="Arial"/>
              </a:rPr>
              <a:t>perdue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62230" rIns="0" bIns="0" rtlCol="0" vert="horz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90"/>
              </a:spcBef>
            </a:pPr>
            <a:r>
              <a:rPr dirty="0"/>
              <a:t>Le</a:t>
            </a:r>
            <a:r>
              <a:rPr dirty="0" spc="-80"/>
              <a:t> </a:t>
            </a:r>
            <a:r>
              <a:rPr dirty="0"/>
              <a:t>pharmacien</a:t>
            </a:r>
            <a:r>
              <a:rPr dirty="0" spc="-5"/>
              <a:t> </a:t>
            </a:r>
            <a:r>
              <a:rPr dirty="0"/>
              <a:t>est</a:t>
            </a:r>
            <a:r>
              <a:rPr dirty="0" spc="-75"/>
              <a:t> </a:t>
            </a:r>
            <a:r>
              <a:rPr dirty="0"/>
              <a:t>souvent</a:t>
            </a:r>
            <a:r>
              <a:rPr dirty="0" spc="-10"/>
              <a:t> </a:t>
            </a:r>
            <a:r>
              <a:rPr dirty="0"/>
              <a:t>le </a:t>
            </a:r>
            <a:r>
              <a:rPr dirty="0" spc="-10"/>
              <a:t>premier </a:t>
            </a:r>
            <a:r>
              <a:rPr dirty="0"/>
              <a:t>professionnel</a:t>
            </a:r>
            <a:r>
              <a:rPr dirty="0" spc="-75"/>
              <a:t> </a:t>
            </a:r>
            <a:r>
              <a:rPr dirty="0" spc="-10"/>
              <a:t>consulté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230908"/>
            <a:ext cx="7301230" cy="7956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6299"/>
              </a:lnSpc>
              <a:spcBef>
                <a:spcPts val="95"/>
              </a:spcBef>
            </a:pP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15-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20</a:t>
            </a:r>
            <a:r>
              <a:rPr dirty="0" sz="2000" spc="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%</a:t>
            </a:r>
            <a:r>
              <a:rPr dirty="0" sz="2000" spc="-7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200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consultations</a:t>
            </a:r>
            <a:r>
              <a:rPr dirty="0" sz="2000" spc="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en</a:t>
            </a:r>
            <a:r>
              <a:rPr dirty="0" sz="2000" spc="-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pharmacie</a:t>
            </a:r>
            <a:r>
              <a:rPr dirty="0" sz="2000" spc="-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concernent</a:t>
            </a:r>
            <a:r>
              <a:rPr dirty="0" sz="20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2000" spc="-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20" b="1">
                <a:solidFill>
                  <a:srgbClr val="0A1139"/>
                </a:solidFill>
                <a:latin typeface="Arial"/>
                <a:cs typeface="Arial"/>
              </a:rPr>
              <a:t>peau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20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peau</a:t>
            </a:r>
            <a:r>
              <a:rPr dirty="0" sz="2000" spc="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=</a:t>
            </a:r>
            <a:r>
              <a:rPr dirty="0" sz="2000" spc="-8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organe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visible</a:t>
            </a:r>
            <a:r>
              <a:rPr dirty="0" sz="20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maladies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invisibles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 descr="TELUS Health | Specialists | Dermatologists imag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936" y="2297239"/>
            <a:ext cx="2377440" cy="2214753"/>
          </a:xfrm>
          <a:prstGeom prst="rect">
            <a:avLst/>
          </a:prstGeom>
        </p:spPr>
      </p:pic>
      <p:pic>
        <p:nvPicPr>
          <p:cNvPr id="5" name="object 5" descr="Clinique Dermatologie à Montréal, Laval, Rive Sud &amp; Environs – Clini Derma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83279" y="2297175"/>
            <a:ext cx="2377440" cy="1519301"/>
          </a:xfrm>
          <a:prstGeom prst="rect">
            <a:avLst/>
          </a:prstGeom>
        </p:spPr>
      </p:pic>
      <p:pic>
        <p:nvPicPr>
          <p:cNvPr id="6" name="object 6" descr="Conseils pratiques en dermatologie | Le Quotidien du Pharmacien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07023" y="2297163"/>
            <a:ext cx="2980944" cy="2699893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Messages-</a:t>
            </a:r>
            <a:r>
              <a:rPr dirty="0" spc="-20"/>
              <a:t>clés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230908"/>
            <a:ext cx="6434455" cy="1849755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Char char="•"/>
              <a:tabLst>
                <a:tab pos="355600" algn="l"/>
              </a:tabLst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200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“visage</a:t>
            </a:r>
            <a:r>
              <a:rPr dirty="0" sz="20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Ozempic”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est</a:t>
            </a:r>
            <a:r>
              <a:rPr dirty="0" sz="20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une</a:t>
            </a:r>
            <a:r>
              <a:rPr dirty="0" sz="20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conséquence</a:t>
            </a:r>
            <a:r>
              <a:rPr dirty="0" sz="2000" spc="-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indirecte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30"/>
              </a:spcBef>
              <a:buChar char="•"/>
              <a:tabLst>
                <a:tab pos="355600" algn="l"/>
              </a:tabLst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Plus</a:t>
            </a:r>
            <a:r>
              <a:rPr dirty="0" sz="20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fréquent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si perte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rapide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&gt;</a:t>
            </a:r>
            <a:r>
              <a:rPr dirty="0" sz="2000" spc="-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10–15</a:t>
            </a:r>
            <a:r>
              <a:rPr dirty="0" sz="2000" spc="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%</a:t>
            </a:r>
            <a:r>
              <a:rPr dirty="0" sz="20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du</a:t>
            </a:r>
            <a:r>
              <a:rPr dirty="0" sz="20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poids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ts val="2285"/>
              </a:lnSpc>
              <a:spcBef>
                <a:spcPts val="705"/>
              </a:spcBef>
              <a:buChar char="•"/>
              <a:tabLst>
                <a:tab pos="355600" algn="l"/>
              </a:tabLst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2000" spc="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pharmacien</a:t>
            </a:r>
            <a:r>
              <a:rPr dirty="0" sz="20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joue</a:t>
            </a:r>
            <a:r>
              <a:rPr dirty="0" sz="2000" spc="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un</a:t>
            </a:r>
            <a:r>
              <a:rPr dirty="0" sz="2000" spc="-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rôle</a:t>
            </a:r>
            <a:r>
              <a:rPr dirty="0" sz="20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central</a:t>
            </a:r>
            <a:r>
              <a:rPr dirty="0" sz="20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en</a:t>
            </a:r>
            <a:r>
              <a:rPr dirty="0" sz="200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explication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et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ts val="2285"/>
              </a:lnSpc>
            </a:pP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réassurance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35"/>
              </a:spcBef>
              <a:buChar char="•"/>
              <a:tabLst>
                <a:tab pos="355600" algn="l"/>
              </a:tabLst>
            </a:pPr>
            <a:r>
              <a:rPr dirty="0" sz="2000" spc="-20">
                <a:solidFill>
                  <a:srgbClr val="0A1139"/>
                </a:solidFill>
                <a:latin typeface="Arial"/>
                <a:cs typeface="Arial"/>
              </a:rPr>
              <a:t>Toujours</a:t>
            </a:r>
            <a:r>
              <a:rPr dirty="0" sz="2000" spc="-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évaluer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balance</a:t>
            </a:r>
            <a:r>
              <a:rPr dirty="0" sz="200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bénéfice</a:t>
            </a:r>
            <a:r>
              <a:rPr dirty="0" sz="200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/</a:t>
            </a:r>
            <a:r>
              <a:rPr dirty="0" sz="2000" spc="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qualité</a:t>
            </a:r>
            <a:r>
              <a:rPr dirty="0" sz="200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vie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2230" rIns="0" bIns="0" rtlCol="0" vert="horz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90"/>
              </a:spcBef>
            </a:pPr>
            <a:r>
              <a:rPr dirty="0"/>
              <a:t>Manifestations</a:t>
            </a:r>
            <a:r>
              <a:rPr dirty="0" spc="-70"/>
              <a:t> </a:t>
            </a:r>
            <a:r>
              <a:rPr dirty="0"/>
              <a:t>cutanées</a:t>
            </a:r>
            <a:r>
              <a:rPr dirty="0" spc="-55"/>
              <a:t> </a:t>
            </a:r>
            <a:r>
              <a:rPr dirty="0"/>
              <a:t>de</a:t>
            </a:r>
            <a:r>
              <a:rPr dirty="0" spc="-65"/>
              <a:t> </a:t>
            </a:r>
            <a:r>
              <a:rPr dirty="0" spc="-10"/>
              <a:t>maladies systémiques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9444" y="1387088"/>
          <a:ext cx="7919084" cy="3261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9850"/>
                <a:gridCol w="2609850"/>
                <a:gridCol w="2609850"/>
              </a:tblGrid>
              <a:tr h="543560">
                <a:tc>
                  <a:txBody>
                    <a:bodyPr/>
                    <a:lstStyle/>
                    <a:p>
                      <a:pPr marL="781685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dirty="0" sz="1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Dermatose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498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845185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dirty="0" sz="1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Indice</a:t>
                      </a:r>
                      <a:r>
                        <a:rPr dirty="0" sz="15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clé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498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dirty="0" sz="1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Maladie</a:t>
                      </a:r>
                      <a:r>
                        <a:rPr dirty="0" sz="1550" spc="1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systémique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498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</a:tr>
              <a:tr h="54356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dirty="0" sz="1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Dermite</a:t>
                      </a:r>
                      <a:r>
                        <a:rPr dirty="0" sz="1550" spc="1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55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stase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11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Bilatéral</a:t>
                      </a:r>
                      <a:r>
                        <a:rPr dirty="0" sz="1550" spc="5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dirty="0" sz="1550" spc="1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œdème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11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Insuffisance</a:t>
                      </a:r>
                      <a:r>
                        <a:rPr dirty="0" sz="1550" spc="17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veineuse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11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</a:tr>
              <a:tr h="54356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dirty="0" sz="1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Acanthosis</a:t>
                      </a:r>
                      <a:r>
                        <a:rPr dirty="0" sz="1550" spc="2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nigricans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24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Peau</a:t>
                      </a:r>
                      <a:r>
                        <a:rPr dirty="0" sz="1550" spc="16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veloutée</a:t>
                      </a:r>
                      <a:r>
                        <a:rPr dirty="0" sz="1550" spc="7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foncée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24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Insulinorésistance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24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</a:tr>
              <a:tr h="54356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dirty="0" sz="1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Xanthélasmas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43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Plaques</a:t>
                      </a:r>
                      <a:r>
                        <a:rPr dirty="0" sz="1550" spc="10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jaunâtres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43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Dyslipidémie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43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</a:tr>
              <a:tr h="54419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dirty="0" sz="1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Prurit</a:t>
                      </a:r>
                      <a:r>
                        <a:rPr dirty="0" sz="1550" spc="1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sans</a:t>
                      </a:r>
                      <a:r>
                        <a:rPr dirty="0" sz="15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rash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55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Peau</a:t>
                      </a:r>
                      <a:r>
                        <a:rPr dirty="0" sz="1550" spc="9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normale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55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IRC</a:t>
                      </a:r>
                      <a:r>
                        <a:rPr dirty="0" sz="1550" spc="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dirty="0" sz="1550" spc="1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cholestase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55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</a:tr>
              <a:tr h="54356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dirty="0" sz="1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Nécrobiose</a:t>
                      </a:r>
                      <a:r>
                        <a:rPr dirty="0" sz="1550" spc="2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lipoïdique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74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Plaques</a:t>
                      </a:r>
                      <a:r>
                        <a:rPr dirty="0" sz="1550" spc="114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jaunâtres</a:t>
                      </a:r>
                      <a:r>
                        <a:rPr dirty="0" sz="1550" spc="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tibiales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74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dirty="0" sz="155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Diabète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1574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1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Perles</a:t>
            </a:r>
            <a:r>
              <a:rPr dirty="0" spc="-60"/>
              <a:t> </a:t>
            </a:r>
            <a:r>
              <a:rPr dirty="0" spc="-10"/>
              <a:t>cliniques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1218" y="1230908"/>
            <a:ext cx="6146165" cy="28289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131695">
              <a:lnSpc>
                <a:spcPct val="126299"/>
              </a:lnSpc>
              <a:spcBef>
                <a:spcPts val="95"/>
              </a:spcBef>
            </a:pP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2000" spc="-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raisonnement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avant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20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produit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2000" spc="-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crème</a:t>
            </a:r>
            <a:r>
              <a:rPr dirty="0" sz="2000" spc="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n’est</a:t>
            </a:r>
            <a:r>
              <a:rPr dirty="0" sz="20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jamais</a:t>
            </a:r>
            <a:r>
              <a:rPr dirty="0" sz="20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20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point</a:t>
            </a:r>
            <a:r>
              <a:rPr dirty="0" sz="2000" spc="-1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départ.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Les 5</a:t>
            </a:r>
            <a:r>
              <a:rPr dirty="0" sz="20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questions</a:t>
            </a:r>
            <a:r>
              <a:rPr dirty="0" sz="2000" spc="-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obligatoires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35"/>
              </a:spcBef>
              <a:buClr>
                <a:srgbClr val="0056AC"/>
              </a:buClr>
              <a:buAutoNum type="arabicPeriod"/>
              <a:tabLst>
                <a:tab pos="355600" algn="l"/>
              </a:tabLst>
            </a:pP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Depuis</a:t>
            </a:r>
            <a:r>
              <a:rPr dirty="0" sz="1550" spc="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quand</a:t>
            </a:r>
            <a:r>
              <a:rPr dirty="0" sz="1550" spc="114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?</a:t>
            </a:r>
            <a:r>
              <a:rPr dirty="0" sz="1550" spc="114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(aigu</a:t>
            </a:r>
            <a:r>
              <a:rPr dirty="0" sz="15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vs</a:t>
            </a:r>
            <a:r>
              <a:rPr dirty="0" sz="15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chronique)</a:t>
            </a:r>
            <a:endParaRPr sz="15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lr>
                <a:srgbClr val="0056AC"/>
              </a:buClr>
              <a:buAutoNum type="arabicPeriod"/>
              <a:tabLst>
                <a:tab pos="355600" algn="l"/>
              </a:tabLst>
            </a:pP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Où</a:t>
            </a:r>
            <a:r>
              <a:rPr dirty="0" sz="1550" spc="9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?</a:t>
            </a:r>
            <a:r>
              <a:rPr dirty="0" sz="1550" spc="10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(localisation</a:t>
            </a:r>
            <a:r>
              <a:rPr dirty="0" sz="1550" spc="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+</a:t>
            </a:r>
            <a:r>
              <a:rPr dirty="0" sz="15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symétrie)</a:t>
            </a:r>
            <a:endParaRPr sz="15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65"/>
              </a:spcBef>
              <a:buClr>
                <a:srgbClr val="0056AC"/>
              </a:buClr>
              <a:buAutoNum type="arabicPeriod"/>
              <a:tabLst>
                <a:tab pos="355600" algn="l"/>
              </a:tabLst>
            </a:pP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Ça</a:t>
            </a:r>
            <a:r>
              <a:rPr dirty="0" sz="1550" spc="1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fait</a:t>
            </a:r>
            <a:r>
              <a:rPr dirty="0" sz="1550" spc="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quoi</a:t>
            </a:r>
            <a:r>
              <a:rPr dirty="0" sz="1550" spc="7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?</a:t>
            </a:r>
            <a:r>
              <a:rPr dirty="0" sz="1550" spc="1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(prurit,</a:t>
            </a:r>
            <a:r>
              <a:rPr dirty="0" sz="15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douleur,</a:t>
            </a:r>
            <a:r>
              <a:rPr dirty="0" sz="15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brûlure)</a:t>
            </a:r>
            <a:endParaRPr sz="15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65"/>
              </a:spcBef>
              <a:buClr>
                <a:srgbClr val="0056AC"/>
              </a:buClr>
              <a:buAutoNum type="arabicPeriod"/>
              <a:tabLst>
                <a:tab pos="355600" algn="l"/>
              </a:tabLst>
            </a:pP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Terrain</a:t>
            </a:r>
            <a:r>
              <a:rPr dirty="0" sz="1550" spc="1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?</a:t>
            </a:r>
            <a:r>
              <a:rPr dirty="0" sz="1550" spc="8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(âge,</a:t>
            </a:r>
            <a:r>
              <a:rPr dirty="0" sz="15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diabète,</a:t>
            </a:r>
            <a:r>
              <a:rPr dirty="0" sz="15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IRC,</a:t>
            </a:r>
            <a:r>
              <a:rPr dirty="0" sz="15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IC,</a:t>
            </a:r>
            <a:r>
              <a:rPr dirty="0" sz="15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cancer)</a:t>
            </a:r>
            <a:endParaRPr sz="15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lr>
                <a:srgbClr val="0056AC"/>
              </a:buClr>
              <a:buAutoNum type="arabicPeriod"/>
              <a:tabLst>
                <a:tab pos="355600" algn="l"/>
              </a:tabLst>
            </a:pP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Déjà</a:t>
            </a:r>
            <a:r>
              <a:rPr dirty="0" sz="1550" spc="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essayé</a:t>
            </a:r>
            <a:r>
              <a:rPr dirty="0" sz="1550" spc="6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b="1">
                <a:solidFill>
                  <a:srgbClr val="0A1139"/>
                </a:solidFill>
                <a:latin typeface="Arial"/>
                <a:cs typeface="Arial"/>
              </a:rPr>
              <a:t>?</a:t>
            </a:r>
            <a:r>
              <a:rPr dirty="0" sz="1550" spc="1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(échec</a:t>
            </a:r>
            <a:r>
              <a:rPr dirty="0" sz="15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>
                <a:solidFill>
                  <a:srgbClr val="0A1139"/>
                </a:solidFill>
                <a:latin typeface="Arial"/>
                <a:cs typeface="Arial"/>
              </a:rPr>
              <a:t>=</a:t>
            </a:r>
            <a:r>
              <a:rPr dirty="0" sz="15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550" spc="-10">
                <a:solidFill>
                  <a:srgbClr val="0A1139"/>
                </a:solidFill>
                <a:latin typeface="Arial"/>
                <a:cs typeface="Arial"/>
              </a:rPr>
              <a:t>signal)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Perles</a:t>
            </a:r>
            <a:r>
              <a:rPr dirty="0" spc="-60"/>
              <a:t> </a:t>
            </a:r>
            <a:r>
              <a:rPr dirty="0" spc="-10"/>
              <a:t>cliniques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230908"/>
            <a:ext cx="6367145" cy="27482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2092325">
              <a:lnSpc>
                <a:spcPct val="126299"/>
              </a:lnSpc>
              <a:spcBef>
                <a:spcPts val="95"/>
              </a:spcBef>
            </a:pP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Reconnaître</a:t>
            </a:r>
            <a:r>
              <a:rPr dirty="0" sz="2000" spc="-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les</a:t>
            </a:r>
            <a:r>
              <a:rPr dirty="0" sz="20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patrons</a:t>
            </a:r>
            <a:r>
              <a:rPr dirty="0" sz="20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dangereux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Patrons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à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haut</a:t>
            </a:r>
            <a:r>
              <a:rPr dirty="0" sz="20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risque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Rougeur</a:t>
            </a:r>
            <a:r>
              <a:rPr dirty="0" sz="200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bilatérale</a:t>
            </a:r>
            <a:r>
              <a:rPr dirty="0" sz="2000" spc="-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20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jambes</a:t>
            </a:r>
            <a:r>
              <a:rPr dirty="0" sz="20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→</a:t>
            </a:r>
            <a:r>
              <a:rPr dirty="0" sz="20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dermite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stase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Prurit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sans</a:t>
            </a:r>
            <a:r>
              <a:rPr dirty="0" sz="2000" spc="-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rash</a:t>
            </a:r>
            <a:r>
              <a:rPr dirty="0" sz="2000" spc="-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→</a:t>
            </a:r>
            <a:r>
              <a:rPr dirty="0" sz="20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maladie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systémique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26299"/>
              </a:lnSpc>
              <a:spcBef>
                <a:spcPts val="75"/>
              </a:spcBef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Plaques</a:t>
            </a:r>
            <a:r>
              <a:rPr dirty="0" sz="2000" spc="-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chroniques atypiques</a:t>
            </a:r>
            <a:r>
              <a:rPr dirty="0" sz="2000" spc="-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→ dermatose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systémique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Urticaire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&gt;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6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semaines</a:t>
            </a:r>
            <a:r>
              <a:rPr dirty="0" sz="2000" spc="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→</a:t>
            </a:r>
            <a:r>
              <a:rPr dirty="0" sz="20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20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allergique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2000" spc="-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symétrie</a:t>
            </a:r>
            <a:r>
              <a:rPr dirty="0" sz="20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2000" spc="-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20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durée</a:t>
            </a:r>
            <a:r>
              <a:rPr dirty="0" sz="20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sauvent</a:t>
            </a:r>
            <a:r>
              <a:rPr dirty="0" sz="2000" spc="-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2000" spc="-3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0A1139"/>
                </a:solidFill>
                <a:latin typeface="Arial"/>
                <a:cs typeface="Arial"/>
              </a:rPr>
              <a:t>erreurs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Perles</a:t>
            </a:r>
            <a:r>
              <a:rPr dirty="0" spc="-60"/>
              <a:t> </a:t>
            </a:r>
            <a:r>
              <a:rPr dirty="0" spc="-10"/>
              <a:t>cliniques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217599"/>
            <a:ext cx="5132705" cy="2804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896619">
              <a:lnSpc>
                <a:spcPct val="123600"/>
              </a:lnSpc>
              <a:spcBef>
                <a:spcPts val="95"/>
              </a:spcBef>
            </a:pPr>
            <a:r>
              <a:rPr dirty="0" sz="1850" b="1">
                <a:solidFill>
                  <a:srgbClr val="0A1139"/>
                </a:solidFill>
                <a:latin typeface="Arial"/>
                <a:cs typeface="Arial"/>
              </a:rPr>
              <a:t>Drapeaux</a:t>
            </a:r>
            <a:r>
              <a:rPr dirty="0" sz="1850" spc="1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b="1">
                <a:solidFill>
                  <a:srgbClr val="0A1139"/>
                </a:solidFill>
                <a:latin typeface="Arial"/>
                <a:cs typeface="Arial"/>
              </a:rPr>
              <a:t>rouges</a:t>
            </a:r>
            <a:r>
              <a:rPr dirty="0" sz="1850" spc="1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b="1">
                <a:solidFill>
                  <a:srgbClr val="0A1139"/>
                </a:solidFill>
                <a:latin typeface="Arial"/>
                <a:cs typeface="Arial"/>
              </a:rPr>
              <a:t>(NE</a:t>
            </a:r>
            <a:r>
              <a:rPr dirty="0" sz="1850" spc="1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b="1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1850" spc="1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 b="1">
                <a:solidFill>
                  <a:srgbClr val="0A1139"/>
                </a:solidFill>
                <a:latin typeface="Arial"/>
                <a:cs typeface="Arial"/>
              </a:rPr>
              <a:t>TRAITER) </a:t>
            </a:r>
            <a:r>
              <a:rPr dirty="0" sz="1850" b="1">
                <a:solidFill>
                  <a:srgbClr val="0A1139"/>
                </a:solidFill>
                <a:latin typeface="Arial"/>
                <a:cs typeface="Arial"/>
              </a:rPr>
              <a:t>Orientation</a:t>
            </a:r>
            <a:r>
              <a:rPr dirty="0" sz="1850" spc="20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b="1">
                <a:solidFill>
                  <a:srgbClr val="0A1139"/>
                </a:solidFill>
                <a:latin typeface="Arial"/>
                <a:cs typeface="Arial"/>
              </a:rPr>
              <a:t>médicale</a:t>
            </a:r>
            <a:r>
              <a:rPr dirty="0" sz="1850" spc="2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 b="1">
                <a:solidFill>
                  <a:srgbClr val="0A1139"/>
                </a:solidFill>
                <a:latin typeface="Arial"/>
                <a:cs typeface="Arial"/>
              </a:rPr>
              <a:t>recommandée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0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Prurit</a:t>
            </a:r>
            <a:r>
              <a:rPr dirty="0" sz="18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généralisé</a:t>
            </a:r>
            <a:r>
              <a:rPr dirty="0" sz="18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sans</a:t>
            </a:r>
            <a:r>
              <a:rPr dirty="0" sz="18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lésions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Urticaire</a:t>
            </a:r>
            <a:r>
              <a:rPr dirty="0" sz="1850" spc="1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chronique</a:t>
            </a:r>
            <a:r>
              <a:rPr dirty="0" sz="1850" spc="1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réfractaire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Plaques</a:t>
            </a:r>
            <a:r>
              <a:rPr dirty="0" sz="18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violacées,</a:t>
            </a:r>
            <a:r>
              <a:rPr dirty="0" sz="18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jaunâtres</a:t>
            </a:r>
            <a:r>
              <a:rPr dirty="0" sz="18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ou</a:t>
            </a:r>
            <a:r>
              <a:rPr dirty="0" sz="18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atrophiques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50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Atteinte</a:t>
            </a:r>
            <a:r>
              <a:rPr dirty="0" sz="18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faciale</a:t>
            </a:r>
            <a:r>
              <a:rPr dirty="0" sz="18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inhabituelle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Signes</a:t>
            </a:r>
            <a:r>
              <a:rPr dirty="0" sz="18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systémiques</a:t>
            </a:r>
            <a:r>
              <a:rPr dirty="0" sz="1850" spc="1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(fatigue,</a:t>
            </a:r>
            <a:r>
              <a:rPr dirty="0" sz="18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perte</a:t>
            </a:r>
            <a:r>
              <a:rPr dirty="0" sz="18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8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poids)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0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Enfant</a:t>
            </a:r>
            <a:r>
              <a:rPr dirty="0" sz="18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&lt;</a:t>
            </a:r>
            <a:r>
              <a:rPr dirty="0" sz="18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2</a:t>
            </a:r>
            <a:r>
              <a:rPr dirty="0" sz="1850" spc="1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ans</a:t>
            </a:r>
            <a:r>
              <a:rPr dirty="0" sz="18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ou</a:t>
            </a:r>
            <a:r>
              <a:rPr dirty="0" sz="1850" spc="1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personne</a:t>
            </a:r>
            <a:r>
              <a:rPr dirty="0" sz="18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très</a:t>
            </a:r>
            <a:r>
              <a:rPr dirty="0" sz="18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20">
                <a:solidFill>
                  <a:srgbClr val="0A1139"/>
                </a:solidFill>
                <a:latin typeface="Arial"/>
                <a:cs typeface="Arial"/>
              </a:rPr>
              <a:t>âgée</a:t>
            </a:r>
            <a:endParaRPr sz="1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Ce</a:t>
            </a:r>
            <a:r>
              <a:rPr dirty="0" spc="-45"/>
              <a:t> </a:t>
            </a:r>
            <a:r>
              <a:rPr dirty="0"/>
              <a:t>qu’il faut</a:t>
            </a:r>
            <a:r>
              <a:rPr dirty="0" spc="-80"/>
              <a:t> </a:t>
            </a:r>
            <a:r>
              <a:rPr dirty="0"/>
              <a:t>ÉVITER</a:t>
            </a:r>
            <a:r>
              <a:rPr dirty="0" spc="-220"/>
              <a:t> </a:t>
            </a:r>
            <a:r>
              <a:rPr dirty="0" spc="-10"/>
              <a:t>ABSOLUMENT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217599"/>
            <a:ext cx="6810375" cy="2804160"/>
          </a:xfrm>
          <a:prstGeom prst="rect">
            <a:avLst/>
          </a:prstGeom>
        </p:spPr>
        <p:txBody>
          <a:bodyPr wrap="square" lIns="0" tIns="7810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15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Antibiotiques</a:t>
            </a:r>
            <a:r>
              <a:rPr dirty="0" sz="1850" spc="2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pour</a:t>
            </a:r>
            <a:r>
              <a:rPr dirty="0" sz="18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rougeur</a:t>
            </a:r>
            <a:r>
              <a:rPr dirty="0" sz="18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chronique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AINS</a:t>
            </a:r>
            <a:r>
              <a:rPr dirty="0" sz="18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si</a:t>
            </a:r>
            <a:r>
              <a:rPr dirty="0" sz="18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suspicion</a:t>
            </a:r>
            <a:r>
              <a:rPr dirty="0" sz="18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d’infection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Antifongique</a:t>
            </a:r>
            <a:r>
              <a:rPr dirty="0" sz="18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«</a:t>
            </a:r>
            <a:r>
              <a:rPr dirty="0" sz="18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au</a:t>
            </a:r>
            <a:r>
              <a:rPr dirty="0" sz="18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cas</a:t>
            </a:r>
            <a:r>
              <a:rPr dirty="0" sz="18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où</a:t>
            </a:r>
            <a:r>
              <a:rPr dirty="0" sz="18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50">
                <a:solidFill>
                  <a:srgbClr val="0A1139"/>
                </a:solidFill>
                <a:latin typeface="Arial"/>
                <a:cs typeface="Arial"/>
              </a:rPr>
              <a:t>»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Corticoïdes</a:t>
            </a:r>
            <a:r>
              <a:rPr dirty="0" sz="18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puissants</a:t>
            </a:r>
            <a:r>
              <a:rPr dirty="0" sz="1850" spc="1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prolongés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0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Escalader</a:t>
            </a:r>
            <a:r>
              <a:rPr dirty="0" sz="18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sans</a:t>
            </a:r>
            <a:r>
              <a:rPr dirty="0" sz="18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réévaluer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55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Multiplier</a:t>
            </a:r>
            <a:r>
              <a:rPr dirty="0" sz="18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les</a:t>
            </a:r>
            <a:r>
              <a:rPr dirty="0" sz="18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produits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0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Dire</a:t>
            </a:r>
            <a:r>
              <a:rPr dirty="0" sz="18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«</a:t>
            </a:r>
            <a:r>
              <a:rPr dirty="0" sz="18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c’est</a:t>
            </a:r>
            <a:r>
              <a:rPr dirty="0" sz="18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juste</a:t>
            </a:r>
            <a:r>
              <a:rPr dirty="0" sz="18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esthétique</a:t>
            </a:r>
            <a:r>
              <a:rPr dirty="0" sz="18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50">
                <a:solidFill>
                  <a:srgbClr val="0A1139"/>
                </a:solidFill>
                <a:latin typeface="Arial"/>
                <a:cs typeface="Arial"/>
              </a:rPr>
              <a:t>»</a:t>
            </a:r>
            <a:endParaRPr sz="18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355600" algn="l"/>
              </a:tabLst>
            </a:pP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Éviter</a:t>
            </a:r>
            <a:r>
              <a:rPr dirty="0" sz="18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850" spc="1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Diphenhydramine,</a:t>
            </a:r>
            <a:r>
              <a:rPr dirty="0" sz="1850" spc="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Antibiotiques</a:t>
            </a:r>
            <a:r>
              <a:rPr dirty="0" sz="1850" spc="2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0A1139"/>
                </a:solidFill>
                <a:latin typeface="Arial"/>
                <a:cs typeface="Arial"/>
              </a:rPr>
              <a:t>topiques</a:t>
            </a:r>
            <a:r>
              <a:rPr dirty="0" sz="18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0A1139"/>
                </a:solidFill>
                <a:latin typeface="Arial"/>
                <a:cs typeface="Arial"/>
              </a:rPr>
              <a:t>bacitracine</a:t>
            </a:r>
            <a:endParaRPr sz="1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Messages-</a:t>
            </a:r>
            <a:r>
              <a:rPr dirty="0" spc="-20"/>
              <a:t>clés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307845"/>
            <a:ext cx="7715250" cy="2212975"/>
          </a:xfrm>
          <a:prstGeom prst="rect">
            <a:avLst/>
          </a:prstGeom>
        </p:spPr>
        <p:txBody>
          <a:bodyPr wrap="square" lIns="0" tIns="48894" rIns="0" bIns="0" rtlCol="0" vert="horz">
            <a:spAutoFit/>
          </a:bodyPr>
          <a:lstStyle/>
          <a:p>
            <a:pPr marL="355600" marR="5080" indent="-343535">
              <a:lnSpc>
                <a:spcPts val="2170"/>
              </a:lnSpc>
              <a:spcBef>
                <a:spcPts val="384"/>
              </a:spcBef>
              <a:buChar char="-"/>
              <a:tabLst>
                <a:tab pos="355600" algn="l"/>
              </a:tabLst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Lors</a:t>
            </a:r>
            <a:r>
              <a:rPr dirty="0" sz="20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l’évaluation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l’état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physique,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il est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important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d’avoir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une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démarche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rigoureuse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2000" spc="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faire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une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collecte</a:t>
            </a:r>
            <a:r>
              <a:rPr dirty="0" sz="200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renseignements complète.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ts val="2285"/>
              </a:lnSpc>
              <a:spcBef>
                <a:spcPts val="585"/>
              </a:spcBef>
              <a:buChar char="-"/>
              <a:tabLst>
                <a:tab pos="355600" algn="l"/>
              </a:tabLst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Il est</a:t>
            </a:r>
            <a:r>
              <a:rPr dirty="0" sz="200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important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considérer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contexte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clinique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d’éviter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ts val="2285"/>
              </a:lnSpc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faire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2000" spc="-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associations</a:t>
            </a:r>
            <a:r>
              <a:rPr dirty="0" sz="20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rapides</a:t>
            </a:r>
            <a:r>
              <a:rPr dirty="0" sz="200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(symptômes</a:t>
            </a:r>
            <a:r>
              <a:rPr dirty="0" sz="2000" spc="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–</a:t>
            </a:r>
            <a:r>
              <a:rPr dirty="0" sz="20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traitements).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ts val="2285"/>
              </a:lnSpc>
              <a:spcBef>
                <a:spcPts val="705"/>
              </a:spcBef>
              <a:buChar char="-"/>
              <a:tabLst>
                <a:tab pos="355600" algn="l"/>
              </a:tabLst>
            </a:pP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Ne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pas</a:t>
            </a:r>
            <a:r>
              <a:rPr dirty="0" sz="200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oublier</a:t>
            </a: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l’évaluation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l’état</a:t>
            </a:r>
            <a:r>
              <a:rPr dirty="0" sz="2000" spc="-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2000" spc="-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condition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A1139"/>
                </a:solidFill>
                <a:latin typeface="Arial"/>
                <a:cs typeface="Arial"/>
              </a:rPr>
              <a:t>mentale</a:t>
            </a:r>
            <a:r>
              <a:rPr dirty="0" sz="2000" spc="-25">
                <a:solidFill>
                  <a:srgbClr val="0A1139"/>
                </a:solidFill>
                <a:latin typeface="Arial"/>
                <a:cs typeface="Arial"/>
              </a:rPr>
              <a:t> du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ts val="2285"/>
              </a:lnSpc>
            </a:pPr>
            <a:r>
              <a:rPr dirty="0" sz="2000" spc="-10">
                <a:solidFill>
                  <a:srgbClr val="0A1139"/>
                </a:solidFill>
                <a:latin typeface="Arial"/>
                <a:cs typeface="Arial"/>
              </a:rPr>
              <a:t>patient.e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411348" y="264489"/>
            <a:ext cx="4440555" cy="1224915"/>
          </a:xfrm>
          <a:prstGeom prst="rect"/>
        </p:spPr>
        <p:txBody>
          <a:bodyPr wrap="square" lIns="0" tIns="55880" rIns="0" bIns="0" rtlCol="0" vert="horz">
            <a:spAutoFit/>
          </a:bodyPr>
          <a:lstStyle/>
          <a:p>
            <a:pPr marL="12700" marR="5080" indent="910590">
              <a:lnSpc>
                <a:spcPct val="90300"/>
              </a:lnSpc>
              <a:spcBef>
                <a:spcPts val="440"/>
              </a:spcBef>
            </a:pPr>
            <a:r>
              <a:rPr dirty="0">
                <a:solidFill>
                  <a:srgbClr val="0A1139"/>
                </a:solidFill>
              </a:rPr>
              <a:t>N’oubliez</a:t>
            </a:r>
            <a:r>
              <a:rPr dirty="0" spc="-85">
                <a:solidFill>
                  <a:srgbClr val="0A1139"/>
                </a:solidFill>
              </a:rPr>
              <a:t> </a:t>
            </a:r>
            <a:r>
              <a:rPr dirty="0" spc="-10">
                <a:solidFill>
                  <a:srgbClr val="0A1139"/>
                </a:solidFill>
              </a:rPr>
              <a:t>jamais</a:t>
            </a:r>
            <a:r>
              <a:rPr dirty="0" spc="700">
                <a:solidFill>
                  <a:srgbClr val="0A1139"/>
                </a:solidFill>
              </a:rPr>
              <a:t> </a:t>
            </a:r>
            <a:r>
              <a:rPr dirty="0">
                <a:solidFill>
                  <a:srgbClr val="0A1139"/>
                </a:solidFill>
              </a:rPr>
              <a:t>Nous</a:t>
            </a:r>
            <a:r>
              <a:rPr dirty="0" spc="-45">
                <a:solidFill>
                  <a:srgbClr val="0A1139"/>
                </a:solidFill>
              </a:rPr>
              <a:t> </a:t>
            </a:r>
            <a:r>
              <a:rPr dirty="0">
                <a:solidFill>
                  <a:srgbClr val="0A1139"/>
                </a:solidFill>
              </a:rPr>
              <a:t>traitons</a:t>
            </a:r>
            <a:r>
              <a:rPr dirty="0" spc="-35">
                <a:solidFill>
                  <a:srgbClr val="0A1139"/>
                </a:solidFill>
              </a:rPr>
              <a:t> </a:t>
            </a:r>
            <a:r>
              <a:rPr dirty="0">
                <a:solidFill>
                  <a:srgbClr val="0A1139"/>
                </a:solidFill>
              </a:rPr>
              <a:t>des</a:t>
            </a:r>
            <a:r>
              <a:rPr dirty="0" spc="-20">
                <a:solidFill>
                  <a:srgbClr val="0A1139"/>
                </a:solidFill>
              </a:rPr>
              <a:t> </a:t>
            </a:r>
            <a:r>
              <a:rPr dirty="0" spc="-10">
                <a:solidFill>
                  <a:srgbClr val="0A1139"/>
                </a:solidFill>
              </a:rPr>
              <a:t>patient.es </a:t>
            </a:r>
            <a:r>
              <a:rPr dirty="0">
                <a:solidFill>
                  <a:srgbClr val="0A1139"/>
                </a:solidFill>
              </a:rPr>
              <a:t>Priorité</a:t>
            </a:r>
            <a:r>
              <a:rPr dirty="0" spc="-85">
                <a:solidFill>
                  <a:srgbClr val="0A1139"/>
                </a:solidFill>
              </a:rPr>
              <a:t> </a:t>
            </a:r>
            <a:r>
              <a:rPr dirty="0">
                <a:solidFill>
                  <a:srgbClr val="0A1139"/>
                </a:solidFill>
              </a:rPr>
              <a:t>:</a:t>
            </a:r>
            <a:r>
              <a:rPr dirty="0" spc="-10">
                <a:solidFill>
                  <a:srgbClr val="0A1139"/>
                </a:solidFill>
              </a:rPr>
              <a:t> </a:t>
            </a:r>
            <a:r>
              <a:rPr dirty="0">
                <a:solidFill>
                  <a:srgbClr val="0A1139"/>
                </a:solidFill>
              </a:rPr>
              <a:t>Soins</a:t>
            </a:r>
            <a:r>
              <a:rPr dirty="0" spc="-60">
                <a:solidFill>
                  <a:srgbClr val="0A1139"/>
                </a:solidFill>
              </a:rPr>
              <a:t> </a:t>
            </a:r>
            <a:r>
              <a:rPr dirty="0">
                <a:solidFill>
                  <a:srgbClr val="0A1139"/>
                </a:solidFill>
              </a:rPr>
              <a:t>aux</a:t>
            </a:r>
            <a:r>
              <a:rPr dirty="0" spc="10">
                <a:solidFill>
                  <a:srgbClr val="0A1139"/>
                </a:solidFill>
              </a:rPr>
              <a:t> </a:t>
            </a:r>
            <a:r>
              <a:rPr dirty="0" spc="-10">
                <a:solidFill>
                  <a:srgbClr val="0A1139"/>
                </a:solidFill>
              </a:rPr>
              <a:t>patients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57</a:t>
            </a:r>
            <a:endParaRPr sz="1350">
              <a:latin typeface="Arial"/>
              <a:cs typeface="Arial"/>
            </a:endParaRPr>
          </a:p>
        </p:txBody>
      </p:sp>
      <p:pic>
        <p:nvPicPr>
          <p:cNvPr id="4" name="object 4" descr="TELUS Health | Specialists | Dermatologists imag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839645"/>
            <a:ext cx="3328416" cy="2644901"/>
          </a:xfrm>
          <a:prstGeom prst="rect">
            <a:avLst/>
          </a:prstGeom>
        </p:spPr>
      </p:pic>
      <p:pic>
        <p:nvPicPr>
          <p:cNvPr id="5" name="object 5" descr="Conseils pratiques en dermatologie | Le Quotidien du Pharmacien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25111" y="1839569"/>
            <a:ext cx="3931920" cy="2709037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061970">
              <a:lnSpc>
                <a:spcPct val="100000"/>
              </a:lnSpc>
              <a:spcBef>
                <a:spcPts val="130"/>
              </a:spcBef>
            </a:pPr>
            <a:r>
              <a:rPr dirty="0" sz="2350" spc="-10" b="1">
                <a:solidFill>
                  <a:srgbClr val="FFCF52"/>
                </a:solidFill>
                <a:latin typeface="Arial"/>
                <a:cs typeface="Arial"/>
              </a:rPr>
              <a:t>QUESTIONS</a:t>
            </a:r>
            <a:endParaRPr sz="2350">
              <a:latin typeface="Arial"/>
              <a:cs typeface="Arial"/>
            </a:endParaRPr>
          </a:p>
        </p:txBody>
      </p:sp>
      <p:pic>
        <p:nvPicPr>
          <p:cNvPr id="3" name="object 3" descr="Screen Shot 2018-01-20 at 8.54.12 PM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7871" y="1335098"/>
            <a:ext cx="2560320" cy="3085377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Quelques</a:t>
            </a:r>
            <a:r>
              <a:rPr dirty="0" spc="-15"/>
              <a:t> </a:t>
            </a:r>
            <a:r>
              <a:rPr dirty="0"/>
              <a:t>sites</a:t>
            </a:r>
            <a:r>
              <a:rPr dirty="0" spc="-65"/>
              <a:t> </a:t>
            </a:r>
            <a:r>
              <a:rPr dirty="0"/>
              <a:t>pertinents</a:t>
            </a:r>
            <a:r>
              <a:rPr dirty="0" spc="-60"/>
              <a:t> </a:t>
            </a:r>
            <a:r>
              <a:rPr dirty="0"/>
              <a:t>et</a:t>
            </a:r>
            <a:r>
              <a:rPr dirty="0" spc="-20"/>
              <a:t> </a:t>
            </a:r>
            <a:r>
              <a:rPr dirty="0" spc="-10"/>
              <a:t>utiles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307845"/>
            <a:ext cx="7793990" cy="3496310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12700" marR="5080" indent="153035">
              <a:lnSpc>
                <a:spcPct val="90200"/>
              </a:lnSpc>
              <a:spcBef>
                <a:spcPts val="355"/>
              </a:spcBef>
              <a:buChar char="-"/>
              <a:tabLst>
                <a:tab pos="165735" algn="l"/>
              </a:tabLst>
            </a:pP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Mélanome</a:t>
            </a:r>
            <a:r>
              <a:rPr dirty="0" sz="2000" spc="-40">
                <a:solidFill>
                  <a:srgbClr val="52B78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:</a:t>
            </a:r>
            <a:r>
              <a:rPr dirty="0" sz="2000" spc="15">
                <a:solidFill>
                  <a:srgbClr val="52B78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Cancer</a:t>
            </a:r>
            <a:r>
              <a:rPr dirty="0" sz="2000" spc="-20">
                <a:solidFill>
                  <a:srgbClr val="52B78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Care</a:t>
            </a:r>
            <a:r>
              <a:rPr dirty="0" sz="2000" spc="-40">
                <a:solidFill>
                  <a:srgbClr val="52B78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52B782"/>
                </a:solidFill>
                <a:latin typeface="Arial"/>
                <a:cs typeface="Arial"/>
              </a:rPr>
              <a:t>Ontario </a:t>
            </a:r>
            <a:r>
              <a:rPr dirty="0" u="sng" sz="2000" spc="-10">
                <a:solidFill>
                  <a:srgbClr val="0056AC"/>
                </a:solidFill>
                <a:uFill>
                  <a:solidFill>
                    <a:srgbClr val="0056AC"/>
                  </a:solidFill>
                </a:uFill>
                <a:latin typeface="Arial"/>
                <a:cs typeface="Arial"/>
                <a:hlinkClick r:id="rId2"/>
              </a:rPr>
              <a:t>https://www.cancercareontario.ca/en/search?nav</a:t>
            </a:r>
            <a:r>
              <a:rPr dirty="0" u="sng" sz="2000" spc="-10">
                <a:solidFill>
                  <a:srgbClr val="0056AC"/>
                </a:solidFill>
                <a:uFill>
                  <a:solidFill>
                    <a:srgbClr val="0056AC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2000" spc="-10">
                <a:solidFill>
                  <a:srgbClr val="0056AC"/>
                </a:solidFill>
                <a:uFill>
                  <a:solidFill>
                    <a:srgbClr val="0056AC"/>
                  </a:solidFill>
                </a:uFill>
                <a:latin typeface="Arial"/>
                <a:cs typeface="Arial"/>
                <a:hlinkClick r:id="rId2"/>
              </a:rPr>
              <a:t>search=melanoma&amp;sort_by=field_universal_date&amp;f[0]=field_type_of_</a:t>
            </a:r>
            <a:r>
              <a:rPr dirty="0" sz="2000" spc="-10">
                <a:solidFill>
                  <a:srgbClr val="0056AC"/>
                </a:solidFill>
                <a:latin typeface="Arial"/>
                <a:cs typeface="Arial"/>
              </a:rPr>
              <a:t> </a:t>
            </a:r>
            <a:r>
              <a:rPr dirty="0" u="sng" sz="2000" spc="-10">
                <a:solidFill>
                  <a:srgbClr val="0056AC"/>
                </a:solidFill>
                <a:uFill>
                  <a:solidFill>
                    <a:srgbClr val="0056AC"/>
                  </a:solidFill>
                </a:uFill>
                <a:latin typeface="Arial"/>
                <a:cs typeface="Arial"/>
                <a:hlinkClick r:id="rId2"/>
              </a:rPr>
              <a:t>contents:1406</a:t>
            </a:r>
            <a:endParaRPr sz="2000">
              <a:latin typeface="Arial"/>
              <a:cs typeface="Arial"/>
            </a:endParaRPr>
          </a:p>
          <a:p>
            <a:pPr marL="12700" marR="1228725" indent="153035">
              <a:lnSpc>
                <a:spcPts val="3100"/>
              </a:lnSpc>
              <a:spcBef>
                <a:spcPts val="150"/>
              </a:spcBef>
              <a:buChar char="-"/>
              <a:tabLst>
                <a:tab pos="165735" algn="l"/>
              </a:tabLst>
            </a:pP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Guides</a:t>
            </a:r>
            <a:r>
              <a:rPr dirty="0" sz="2000" spc="-30">
                <a:solidFill>
                  <a:srgbClr val="52B78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cliniques</a:t>
            </a:r>
            <a:r>
              <a:rPr dirty="0" sz="2000" spc="-5">
                <a:solidFill>
                  <a:srgbClr val="52B78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de</a:t>
            </a:r>
            <a:r>
              <a:rPr dirty="0" sz="2000" spc="-50">
                <a:solidFill>
                  <a:srgbClr val="52B78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l’American</a:t>
            </a:r>
            <a:r>
              <a:rPr dirty="0" sz="2000" spc="-160">
                <a:solidFill>
                  <a:srgbClr val="52B78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Academy</a:t>
            </a:r>
            <a:r>
              <a:rPr dirty="0" sz="2000" spc="-30">
                <a:solidFill>
                  <a:srgbClr val="52B782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52B782"/>
                </a:solidFill>
                <a:latin typeface="Arial"/>
                <a:cs typeface="Arial"/>
              </a:rPr>
              <a:t>of</a:t>
            </a:r>
            <a:r>
              <a:rPr dirty="0" sz="2000" spc="-10">
                <a:solidFill>
                  <a:srgbClr val="52B782"/>
                </a:solidFill>
                <a:latin typeface="Arial"/>
                <a:cs typeface="Arial"/>
              </a:rPr>
              <a:t> Dermatology </a:t>
            </a:r>
            <a:r>
              <a:rPr dirty="0" u="sng" sz="2000" spc="-10">
                <a:solidFill>
                  <a:srgbClr val="0056AC"/>
                </a:solidFill>
                <a:uFill>
                  <a:solidFill>
                    <a:srgbClr val="0056AC"/>
                  </a:solidFill>
                </a:uFill>
                <a:latin typeface="Arial"/>
                <a:cs typeface="Arial"/>
                <a:hlinkClick r:id="rId3"/>
              </a:rPr>
              <a:t>https://www.aad.org/member/clinical</a:t>
            </a:r>
            <a:r>
              <a:rPr dirty="0" u="sng" sz="2000" spc="-10">
                <a:solidFill>
                  <a:srgbClr val="0056AC"/>
                </a:solidFill>
                <a:uFill>
                  <a:solidFill>
                    <a:srgbClr val="0056AC"/>
                  </a:solidFill>
                </a:uFill>
                <a:latin typeface="Arial"/>
                <a:cs typeface="Arial"/>
                <a:hlinkClick r:id="rId3"/>
              </a:rPr>
              <a:t>-</a:t>
            </a:r>
            <a:r>
              <a:rPr dirty="0" u="sng" sz="2000" spc="-10">
                <a:solidFill>
                  <a:srgbClr val="0056AC"/>
                </a:solidFill>
                <a:uFill>
                  <a:solidFill>
                    <a:srgbClr val="0056AC"/>
                  </a:solidFill>
                </a:uFill>
                <a:latin typeface="Arial"/>
                <a:cs typeface="Arial"/>
                <a:hlinkClick r:id="rId3"/>
              </a:rPr>
              <a:t>quality/guidelines</a:t>
            </a:r>
            <a:endParaRPr sz="2000">
              <a:latin typeface="Arial"/>
              <a:cs typeface="Arial"/>
            </a:endParaRPr>
          </a:p>
          <a:p>
            <a:pPr marL="165735" indent="-153035">
              <a:lnSpc>
                <a:spcPct val="100000"/>
              </a:lnSpc>
              <a:spcBef>
                <a:spcPts val="415"/>
              </a:spcBef>
              <a:buChar char="-"/>
              <a:tabLst>
                <a:tab pos="165735" algn="l"/>
              </a:tabLst>
            </a:pPr>
            <a:r>
              <a:rPr dirty="0" sz="2000" spc="-10">
                <a:solidFill>
                  <a:srgbClr val="52B782"/>
                </a:solidFill>
                <a:latin typeface="Arial"/>
                <a:cs typeface="Arial"/>
              </a:rPr>
              <a:t>Dermanet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u="sng" sz="2000" spc="-10">
                <a:solidFill>
                  <a:srgbClr val="0056AC"/>
                </a:solidFill>
                <a:uFill>
                  <a:solidFill>
                    <a:srgbClr val="0056AC"/>
                  </a:solidFill>
                </a:uFill>
                <a:latin typeface="Arial"/>
                <a:cs typeface="Arial"/>
                <a:hlinkClick r:id="rId4"/>
              </a:rPr>
              <a:t>https://dermnetnz.org/</a:t>
            </a:r>
            <a:endParaRPr sz="2000">
              <a:latin typeface="Arial"/>
              <a:cs typeface="Arial"/>
            </a:endParaRPr>
          </a:p>
          <a:p>
            <a:pPr marL="12700" marR="4438015" indent="153035">
              <a:lnSpc>
                <a:spcPts val="3100"/>
              </a:lnSpc>
              <a:spcBef>
                <a:spcPts val="40"/>
              </a:spcBef>
              <a:buChar char="-"/>
              <a:tabLst>
                <a:tab pos="165735" algn="l"/>
              </a:tabLst>
            </a:pPr>
            <a:r>
              <a:rPr dirty="0" sz="2000" spc="-10">
                <a:solidFill>
                  <a:srgbClr val="52B782"/>
                </a:solidFill>
                <a:latin typeface="Arial"/>
                <a:cs typeface="Arial"/>
              </a:rPr>
              <a:t>Dermaweb </a:t>
            </a:r>
            <a:r>
              <a:rPr dirty="0" u="sng" sz="2000" spc="-10">
                <a:solidFill>
                  <a:srgbClr val="0056AC"/>
                </a:solidFill>
                <a:uFill>
                  <a:solidFill>
                    <a:srgbClr val="0056AC"/>
                  </a:solidFill>
                </a:uFill>
                <a:latin typeface="Arial"/>
                <a:cs typeface="Arial"/>
                <a:hlinkClick r:id="rId5"/>
              </a:rPr>
              <a:t>https://www.dermaweb.com/fr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59</a:t>
            </a:r>
            <a:endParaRPr sz="1350">
              <a:latin typeface="Arial"/>
              <a:cs typeface="Arial"/>
            </a:endParaRPr>
          </a:p>
        </p:txBody>
      </p:sp>
      <p:pic>
        <p:nvPicPr>
          <p:cNvPr id="5" name="object 5" descr="Site internet logo : quelques astuces à connaître !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27647" y="118986"/>
            <a:ext cx="2697479" cy="10158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Signes</a:t>
            </a:r>
            <a:r>
              <a:rPr dirty="0" spc="-55"/>
              <a:t> </a:t>
            </a:r>
            <a:r>
              <a:rPr dirty="0"/>
              <a:t>cutanés</a:t>
            </a:r>
            <a:r>
              <a:rPr dirty="0" spc="-40"/>
              <a:t> </a:t>
            </a:r>
            <a:r>
              <a:rPr dirty="0"/>
              <a:t>et</a:t>
            </a:r>
            <a:r>
              <a:rPr dirty="0" spc="-60"/>
              <a:t> </a:t>
            </a:r>
            <a:r>
              <a:rPr dirty="0"/>
              <a:t>maladies</a:t>
            </a:r>
            <a:r>
              <a:rPr dirty="0" spc="-40"/>
              <a:t> </a:t>
            </a:r>
            <a:r>
              <a:rPr dirty="0" spc="-10"/>
              <a:t>systémiques</a:t>
            </a:r>
          </a:p>
        </p:txBody>
      </p:sp>
      <p:sp>
        <p:nvSpPr>
          <p:cNvPr id="3" name="object 3"/>
          <p:cNvSpPr/>
          <p:nvPr/>
        </p:nvSpPr>
        <p:spPr>
          <a:xfrm>
            <a:off x="690372" y="1359153"/>
            <a:ext cx="3794760" cy="2782570"/>
          </a:xfrm>
          <a:custGeom>
            <a:avLst/>
            <a:gdLst/>
            <a:ahLst/>
            <a:cxnLst/>
            <a:rect l="l" t="t" r="r" b="b"/>
            <a:pathLst>
              <a:path w="3794760" h="2782570">
                <a:moveTo>
                  <a:pt x="0" y="2782189"/>
                </a:moveTo>
                <a:lnTo>
                  <a:pt x="3794760" y="2782189"/>
                </a:lnTo>
                <a:lnTo>
                  <a:pt x="3794760" y="0"/>
                </a:lnTo>
                <a:lnTo>
                  <a:pt x="0" y="0"/>
                </a:lnTo>
                <a:lnTo>
                  <a:pt x="0" y="2782189"/>
                </a:lnTo>
                <a:close/>
              </a:path>
            </a:pathLst>
          </a:custGeom>
          <a:ln w="12711">
            <a:solidFill>
              <a:srgbClr val="52B7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86434" y="1307464"/>
            <a:ext cx="3712210" cy="2508885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R="5080">
              <a:lnSpc>
                <a:spcPct val="90800"/>
              </a:lnSpc>
              <a:spcBef>
                <a:spcPts val="320"/>
              </a:spcBef>
            </a:pP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Certaines</a:t>
            </a:r>
            <a:r>
              <a:rPr dirty="0" sz="1700" spc="-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4658DC"/>
                </a:solidFill>
                <a:latin typeface="Arial"/>
                <a:cs typeface="Arial"/>
              </a:rPr>
              <a:t>maladies</a:t>
            </a:r>
            <a:r>
              <a:rPr dirty="0" sz="1700" spc="-40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4658DC"/>
                </a:solidFill>
                <a:latin typeface="Arial"/>
                <a:cs typeface="Arial"/>
              </a:rPr>
              <a:t>systémiques </a:t>
            </a:r>
            <a:r>
              <a:rPr dirty="0" sz="1700" b="1">
                <a:solidFill>
                  <a:srgbClr val="4658DC"/>
                </a:solidFill>
                <a:latin typeface="Arial"/>
                <a:cs typeface="Arial"/>
              </a:rPr>
              <a:t>graves</a:t>
            </a:r>
            <a:r>
              <a:rPr dirty="0" sz="1700" spc="-40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se</a:t>
            </a:r>
            <a:r>
              <a:rPr dirty="0" sz="1700" spc="-2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manifestent</a:t>
            </a:r>
            <a:r>
              <a:rPr dirty="0" sz="1700" spc="1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initialement</a:t>
            </a:r>
            <a:r>
              <a:rPr dirty="0" sz="1700" spc="-5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spc="-25">
                <a:solidFill>
                  <a:srgbClr val="4658DC"/>
                </a:solidFill>
                <a:latin typeface="Arial"/>
                <a:cs typeface="Arial"/>
              </a:rPr>
              <a:t>par </a:t>
            </a: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des signes</a:t>
            </a:r>
            <a:r>
              <a:rPr dirty="0" sz="1700" spc="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cutanés.</a:t>
            </a:r>
            <a:r>
              <a:rPr dirty="0" sz="1700" spc="-4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Une</a:t>
            </a:r>
            <a:r>
              <a:rPr dirty="0" sz="1700" spc="-2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spc="-10">
                <a:solidFill>
                  <a:srgbClr val="4658DC"/>
                </a:solidFill>
                <a:latin typeface="Arial"/>
                <a:cs typeface="Arial"/>
              </a:rPr>
              <a:t>mauvaise </a:t>
            </a: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interprétation</a:t>
            </a:r>
            <a:r>
              <a:rPr dirty="0" sz="1700" spc="-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peut</a:t>
            </a:r>
            <a:r>
              <a:rPr dirty="0" sz="1700" spc="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entraîner</a:t>
            </a:r>
            <a:r>
              <a:rPr dirty="0" sz="1700" spc="-8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spc="-50">
                <a:solidFill>
                  <a:srgbClr val="4658DC"/>
                </a:solidFill>
                <a:latin typeface="Arial"/>
                <a:cs typeface="Arial"/>
              </a:rPr>
              <a:t>:</a:t>
            </a:r>
            <a:endParaRPr sz="1700">
              <a:latin typeface="Arial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705"/>
              </a:spcBef>
              <a:buChar char="•"/>
              <a:tabLst>
                <a:tab pos="457200" algn="l"/>
              </a:tabLst>
            </a:pP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un</a:t>
            </a:r>
            <a:r>
              <a:rPr dirty="0" sz="1700" spc="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4658DC"/>
                </a:solidFill>
                <a:latin typeface="Arial"/>
                <a:cs typeface="Arial"/>
              </a:rPr>
              <a:t>retard</a:t>
            </a:r>
            <a:r>
              <a:rPr dirty="0" sz="1700" spc="-15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4658DC"/>
                </a:solidFill>
                <a:latin typeface="Arial"/>
                <a:cs typeface="Arial"/>
              </a:rPr>
              <a:t>diagnostique</a:t>
            </a:r>
            <a:r>
              <a:rPr dirty="0" sz="1700" spc="-10">
                <a:solidFill>
                  <a:srgbClr val="4658DC"/>
                </a:solidFill>
                <a:latin typeface="Arial"/>
                <a:cs typeface="Arial"/>
              </a:rPr>
              <a:t>,</a:t>
            </a:r>
            <a:endParaRPr sz="1700">
              <a:latin typeface="Arial"/>
              <a:cs typeface="Arial"/>
            </a:endParaRPr>
          </a:p>
          <a:p>
            <a:pPr marL="457200" marR="1217295" indent="-457834">
              <a:lnSpc>
                <a:spcPts val="1800"/>
              </a:lnSpc>
              <a:spcBef>
                <a:spcPts val="960"/>
              </a:spcBef>
              <a:buChar char="•"/>
              <a:tabLst>
                <a:tab pos="457200" algn="l"/>
              </a:tabLst>
            </a:pP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une</a:t>
            </a:r>
            <a:r>
              <a:rPr dirty="0" sz="1700" spc="-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4658DC"/>
                </a:solidFill>
                <a:latin typeface="Arial"/>
                <a:cs typeface="Arial"/>
              </a:rPr>
              <a:t>prise</a:t>
            </a:r>
            <a:r>
              <a:rPr dirty="0" sz="1700" spc="-20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4658DC"/>
                </a:solidFill>
                <a:latin typeface="Arial"/>
                <a:cs typeface="Arial"/>
              </a:rPr>
              <a:t>en</a:t>
            </a:r>
            <a:r>
              <a:rPr dirty="0" sz="1700" spc="-40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4658DC"/>
                </a:solidFill>
                <a:latin typeface="Arial"/>
                <a:cs typeface="Arial"/>
              </a:rPr>
              <a:t>charge inappropriée</a:t>
            </a:r>
            <a:r>
              <a:rPr dirty="0" sz="1700" spc="-10">
                <a:solidFill>
                  <a:srgbClr val="4658DC"/>
                </a:solidFill>
                <a:latin typeface="Arial"/>
                <a:cs typeface="Arial"/>
              </a:rPr>
              <a:t>,</a:t>
            </a:r>
            <a:endParaRPr sz="1700">
              <a:latin typeface="Arial"/>
              <a:cs typeface="Arial"/>
            </a:endParaRPr>
          </a:p>
          <a:p>
            <a:pPr marL="457200" marR="338455" indent="-457834">
              <a:lnSpc>
                <a:spcPts val="1880"/>
              </a:lnSpc>
              <a:spcBef>
                <a:spcPts val="885"/>
              </a:spcBef>
              <a:buChar char="•"/>
              <a:tabLst>
                <a:tab pos="457200" algn="l"/>
              </a:tabLst>
            </a:pPr>
            <a:r>
              <a:rPr dirty="0" sz="1700">
                <a:solidFill>
                  <a:srgbClr val="4658DC"/>
                </a:solidFill>
                <a:latin typeface="Arial"/>
                <a:cs typeface="Arial"/>
              </a:rPr>
              <a:t>des</a:t>
            </a:r>
            <a:r>
              <a:rPr dirty="0" sz="1700" spc="-3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4658DC"/>
                </a:solidFill>
                <a:latin typeface="Arial"/>
                <a:cs typeface="Arial"/>
              </a:rPr>
              <a:t>conséquences</a:t>
            </a:r>
            <a:r>
              <a:rPr dirty="0" sz="1700" spc="-50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4658DC"/>
                </a:solidFill>
                <a:latin typeface="Arial"/>
                <a:cs typeface="Arial"/>
              </a:rPr>
              <a:t>cliniques majeures</a:t>
            </a:r>
            <a:r>
              <a:rPr dirty="0" sz="1700" spc="-10">
                <a:solidFill>
                  <a:srgbClr val="4658DC"/>
                </a:solidFill>
                <a:latin typeface="Arial"/>
                <a:cs typeface="Arial"/>
              </a:rPr>
              <a:t>,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5" name="object 5" descr="Culture is not like an iceberg - IDRInstitut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0015" y="1354569"/>
            <a:ext cx="3831336" cy="2782112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4632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30"/>
              </a:spcBef>
            </a:pPr>
            <a:r>
              <a:rPr dirty="0" sz="3000" spc="-75">
                <a:solidFill>
                  <a:srgbClr val="31363A"/>
                </a:solidFill>
              </a:rPr>
              <a:t>Évaluation</a:t>
            </a:r>
            <a:r>
              <a:rPr dirty="0" sz="3000" spc="-210">
                <a:solidFill>
                  <a:srgbClr val="31363A"/>
                </a:solidFill>
              </a:rPr>
              <a:t> </a:t>
            </a:r>
            <a:r>
              <a:rPr dirty="0" sz="3000" spc="-40">
                <a:solidFill>
                  <a:srgbClr val="31363A"/>
                </a:solidFill>
              </a:rPr>
              <a:t>des</a:t>
            </a:r>
            <a:r>
              <a:rPr dirty="0" sz="3000" spc="-110">
                <a:solidFill>
                  <a:srgbClr val="31363A"/>
                </a:solidFill>
              </a:rPr>
              <a:t> </a:t>
            </a:r>
            <a:r>
              <a:rPr dirty="0" sz="3000" spc="-75">
                <a:solidFill>
                  <a:srgbClr val="31363A"/>
                </a:solidFill>
              </a:rPr>
              <a:t>lésions</a:t>
            </a:r>
            <a:r>
              <a:rPr dirty="0" sz="3000" spc="-185">
                <a:solidFill>
                  <a:srgbClr val="31363A"/>
                </a:solidFill>
              </a:rPr>
              <a:t> </a:t>
            </a:r>
            <a:r>
              <a:rPr dirty="0" sz="3000" spc="-45">
                <a:solidFill>
                  <a:srgbClr val="31363A"/>
                </a:solidFill>
              </a:rPr>
              <a:t>cutanées</a:t>
            </a:r>
            <a:endParaRPr sz="3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4047" y="1409465"/>
            <a:ext cx="8759952" cy="314828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0855" y="4712854"/>
            <a:ext cx="3555365" cy="282575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50"/>
              </a:spcBef>
            </a:pPr>
            <a:r>
              <a:rPr dirty="0" sz="800">
                <a:latin typeface="Arial"/>
                <a:cs typeface="Arial"/>
              </a:rPr>
              <a:t>Tiré</a:t>
            </a:r>
            <a:r>
              <a:rPr dirty="0" sz="800" spc="75">
                <a:latin typeface="Arial"/>
                <a:cs typeface="Arial"/>
              </a:rPr>
              <a:t> </a:t>
            </a:r>
            <a:r>
              <a:rPr dirty="0" sz="800" spc="-20" b="1">
                <a:solidFill>
                  <a:srgbClr val="333333"/>
                </a:solidFill>
                <a:latin typeface="Arial"/>
                <a:cs typeface="Arial"/>
              </a:rPr>
              <a:t>Fitzpatrick’s</a:t>
            </a:r>
            <a:r>
              <a:rPr dirty="0" sz="800" spc="-2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35" b="1">
                <a:solidFill>
                  <a:srgbClr val="333333"/>
                </a:solidFill>
                <a:latin typeface="Arial"/>
                <a:cs typeface="Arial"/>
              </a:rPr>
              <a:t>Color</a:t>
            </a:r>
            <a:r>
              <a:rPr dirty="0" sz="800" spc="-45" b="1">
                <a:solidFill>
                  <a:srgbClr val="333333"/>
                </a:solidFill>
                <a:latin typeface="Arial"/>
                <a:cs typeface="Arial"/>
              </a:rPr>
              <a:t> Atlas</a:t>
            </a:r>
            <a:r>
              <a:rPr dirty="0" sz="800" spc="-5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20" b="1">
                <a:solidFill>
                  <a:srgbClr val="333333"/>
                </a:solidFill>
                <a:latin typeface="Arial"/>
                <a:cs typeface="Arial"/>
              </a:rPr>
              <a:t>and</a:t>
            </a:r>
            <a:r>
              <a:rPr dirty="0" sz="800" spc="-15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55" b="1">
                <a:solidFill>
                  <a:srgbClr val="333333"/>
                </a:solidFill>
                <a:latin typeface="Arial"/>
                <a:cs typeface="Arial"/>
              </a:rPr>
              <a:t>Synopsis </a:t>
            </a:r>
            <a:r>
              <a:rPr dirty="0" sz="800" b="1">
                <a:solidFill>
                  <a:srgbClr val="333333"/>
                </a:solidFill>
                <a:latin typeface="Arial"/>
                <a:cs typeface="Arial"/>
              </a:rPr>
              <a:t>of</a:t>
            </a:r>
            <a:r>
              <a:rPr dirty="0" sz="800" spc="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30" b="1">
                <a:solidFill>
                  <a:srgbClr val="333333"/>
                </a:solidFill>
                <a:latin typeface="Arial"/>
                <a:cs typeface="Arial"/>
              </a:rPr>
              <a:t>Clinical</a:t>
            </a:r>
            <a:r>
              <a:rPr dirty="0" sz="800" spc="-4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20" b="1">
                <a:solidFill>
                  <a:srgbClr val="333333"/>
                </a:solidFill>
                <a:latin typeface="Arial"/>
                <a:cs typeface="Arial"/>
              </a:rPr>
              <a:t>Dermatology,</a:t>
            </a:r>
            <a:r>
              <a:rPr dirty="0" sz="800" spc="-30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b="1">
                <a:solidFill>
                  <a:srgbClr val="333333"/>
                </a:solidFill>
                <a:latin typeface="Arial"/>
                <a:cs typeface="Arial"/>
              </a:rPr>
              <a:t>9</a:t>
            </a:r>
            <a:r>
              <a:rPr dirty="0" baseline="20202" sz="825" b="1">
                <a:solidFill>
                  <a:srgbClr val="333333"/>
                </a:solidFill>
                <a:latin typeface="Arial"/>
                <a:cs typeface="Arial"/>
              </a:rPr>
              <a:t>e</a:t>
            </a:r>
            <a:r>
              <a:rPr dirty="0" baseline="20202" sz="825" spc="292" b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10" b="1">
                <a:solidFill>
                  <a:srgbClr val="333333"/>
                </a:solidFill>
                <a:latin typeface="Arial"/>
                <a:cs typeface="Arial"/>
              </a:rPr>
              <a:t>2023.</a:t>
            </a:r>
            <a:endParaRPr sz="8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50"/>
              </a:spcBef>
            </a:pPr>
            <a:r>
              <a:rPr dirty="0" sz="800">
                <a:solidFill>
                  <a:srgbClr val="333333"/>
                </a:solidFill>
                <a:latin typeface="Arial"/>
                <a:cs typeface="Arial"/>
              </a:rPr>
              <a:t>Arturo</a:t>
            </a:r>
            <a:r>
              <a:rPr dirty="0" sz="80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114">
                <a:solidFill>
                  <a:srgbClr val="333333"/>
                </a:solidFill>
                <a:latin typeface="Arial"/>
                <a:cs typeface="Arial"/>
              </a:rPr>
              <a:t>P.</a:t>
            </a:r>
            <a:r>
              <a:rPr dirty="0" sz="800" spc="-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45">
                <a:solidFill>
                  <a:srgbClr val="333333"/>
                </a:solidFill>
                <a:latin typeface="Arial"/>
                <a:cs typeface="Arial"/>
              </a:rPr>
              <a:t>Saavedra,</a:t>
            </a:r>
            <a:r>
              <a:rPr dirty="0" sz="800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333333"/>
                </a:solidFill>
                <a:latin typeface="Arial"/>
                <a:cs typeface="Arial"/>
              </a:rPr>
              <a:t>Ellen</a:t>
            </a:r>
            <a:r>
              <a:rPr dirty="0" sz="800" spc="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75">
                <a:solidFill>
                  <a:srgbClr val="333333"/>
                </a:solidFill>
                <a:latin typeface="Arial"/>
                <a:cs typeface="Arial"/>
              </a:rPr>
              <a:t>K.</a:t>
            </a:r>
            <a:r>
              <a:rPr dirty="0" sz="800" spc="-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45">
                <a:solidFill>
                  <a:srgbClr val="333333"/>
                </a:solidFill>
                <a:latin typeface="Arial"/>
                <a:cs typeface="Arial"/>
              </a:rPr>
              <a:t>Roh,</a:t>
            </a:r>
            <a:r>
              <a:rPr dirty="0" sz="800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40">
                <a:solidFill>
                  <a:srgbClr val="333333"/>
                </a:solidFill>
                <a:latin typeface="Arial"/>
                <a:cs typeface="Arial"/>
              </a:rPr>
              <a:t>Anar</a:t>
            </a:r>
            <a:r>
              <a:rPr dirty="0" sz="80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333333"/>
                </a:solidFill>
                <a:latin typeface="Arial"/>
                <a:cs typeface="Arial"/>
              </a:rPr>
              <a:t>Mikailov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Érythème</a:t>
            </a:r>
            <a:r>
              <a:rPr dirty="0" spc="-70"/>
              <a:t> </a:t>
            </a:r>
            <a:r>
              <a:rPr dirty="0"/>
              <a:t>des</a:t>
            </a:r>
            <a:r>
              <a:rPr dirty="0" spc="-45"/>
              <a:t> </a:t>
            </a:r>
            <a:r>
              <a:rPr dirty="0"/>
              <a:t>membres</a:t>
            </a:r>
            <a:r>
              <a:rPr dirty="0" spc="-40"/>
              <a:t> </a:t>
            </a:r>
            <a:r>
              <a:rPr dirty="0" spc="-10"/>
              <a:t>inférieurs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9444" y="1340981"/>
          <a:ext cx="7919084" cy="3492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0050"/>
                <a:gridCol w="4889500"/>
              </a:tblGrid>
              <a:tr h="3835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2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Affections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56AC"/>
                      </a:solidFill>
                      <a:prstDash val="solid"/>
                    </a:lnL>
                    <a:solidFill>
                      <a:srgbClr val="0056AC"/>
                    </a:solidFill>
                  </a:tcPr>
                </a:tc>
                <a:tc>
                  <a:txBody>
                    <a:bodyPr/>
                    <a:lstStyle/>
                    <a:p>
                      <a:pPr marL="107061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2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Caractéristiques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R w="12700">
                      <a:solidFill>
                        <a:srgbClr val="0056AC"/>
                      </a:solidFill>
                      <a:prstDash val="solid"/>
                    </a:lnR>
                    <a:solidFill>
                      <a:srgbClr val="0056AC"/>
                    </a:solidFill>
                  </a:tcPr>
                </a:tc>
              </a:tr>
              <a:tr h="36449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Érysipèle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0056AC"/>
                      </a:solidFill>
                      <a:prstDash val="solid"/>
                    </a:lnL>
                    <a:lnB w="12700">
                      <a:solidFill>
                        <a:srgbClr val="0056AC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0706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Variante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superficielle</a:t>
                      </a:r>
                      <a:r>
                        <a:rPr dirty="0" sz="1200" spc="-8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cellulite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(S.</a:t>
                      </a:r>
                      <a:r>
                        <a:rPr dirty="0" sz="120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pyogenes)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R w="12700">
                      <a:solidFill>
                        <a:srgbClr val="0056AC"/>
                      </a:solidFill>
                      <a:prstDash val="solid"/>
                    </a:lnR>
                    <a:lnB w="12700">
                      <a:solidFill>
                        <a:srgbClr val="0056AC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</a:tr>
              <a:tr h="823594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Fasciite</a:t>
                      </a:r>
                      <a:r>
                        <a:rPr dirty="0" sz="1200" spc="-5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nécrosante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5720">
                    <a:lnL w="12700">
                      <a:solidFill>
                        <a:srgbClr val="0056AC"/>
                      </a:solidFill>
                      <a:prstDash val="solid"/>
                    </a:lnL>
                    <a:lnT w="12700">
                      <a:solidFill>
                        <a:srgbClr val="0056AC"/>
                      </a:solidFill>
                      <a:prstDash val="solid"/>
                    </a:lnT>
                    <a:lnB w="12700">
                      <a:solidFill>
                        <a:srgbClr val="0056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0610" marR="3067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Nécrose</a:t>
                      </a:r>
                      <a:r>
                        <a:rPr dirty="0" sz="1200" spc="-8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rapidement</a:t>
                      </a:r>
                      <a:r>
                        <a:rPr dirty="0" sz="120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200" spc="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progressive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du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tissu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adipeux sous-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cutané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20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du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fascia.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0706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Érythème,</a:t>
                      </a:r>
                      <a:r>
                        <a:rPr dirty="0" sz="1200" spc="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chaleur,</a:t>
                      </a:r>
                      <a:r>
                        <a:rPr dirty="0" sz="120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œdème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20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douleur</a:t>
                      </a:r>
                      <a:r>
                        <a:rPr dirty="0" sz="120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exquise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hors</a:t>
                      </a:r>
                      <a:r>
                        <a:rPr dirty="0" sz="120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de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0706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proportion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avec</a:t>
                      </a:r>
                      <a:r>
                        <a:rPr dirty="0" sz="1200" spc="-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fièvre</a:t>
                      </a:r>
                      <a:r>
                        <a:rPr dirty="0" sz="1200" spc="-7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20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atteinte</a:t>
                      </a:r>
                      <a:r>
                        <a:rPr dirty="0" sz="1200" spc="-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200" spc="-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l’état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général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5720">
                    <a:lnR w="12700">
                      <a:solidFill>
                        <a:srgbClr val="0056AC"/>
                      </a:solidFill>
                      <a:prstDash val="solid"/>
                    </a:lnR>
                    <a:lnT w="12700">
                      <a:solidFill>
                        <a:srgbClr val="0056AC"/>
                      </a:solidFill>
                      <a:prstDash val="solid"/>
                    </a:lnT>
                    <a:lnB w="12700">
                      <a:solidFill>
                        <a:srgbClr val="0056AC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Dermite</a:t>
                      </a:r>
                      <a:r>
                        <a:rPr dirty="0" sz="120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20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stase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12700">
                      <a:solidFill>
                        <a:srgbClr val="0056AC"/>
                      </a:solidFill>
                      <a:prstDash val="solid"/>
                    </a:lnL>
                    <a:lnT w="12700">
                      <a:solidFill>
                        <a:srgbClr val="0056AC"/>
                      </a:solidFill>
                      <a:prstDash val="solid"/>
                    </a:lnT>
                    <a:lnB w="12700">
                      <a:solidFill>
                        <a:srgbClr val="0056AC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07061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Insuffisance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veineuse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chronique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07061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Érythème</a:t>
                      </a:r>
                      <a:r>
                        <a:rPr dirty="0" sz="120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20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squames</a:t>
                      </a:r>
                      <a:r>
                        <a:rPr dirty="0" sz="120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bilatéraux</a:t>
                      </a:r>
                      <a:r>
                        <a:rPr dirty="0" sz="120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(prurit)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R w="12700">
                      <a:solidFill>
                        <a:srgbClr val="0056AC"/>
                      </a:solidFill>
                      <a:prstDash val="solid"/>
                    </a:lnR>
                    <a:lnT w="12700">
                      <a:solidFill>
                        <a:srgbClr val="0056AC"/>
                      </a:solidFill>
                      <a:prstDash val="solid"/>
                    </a:lnT>
                    <a:lnB w="12700">
                      <a:solidFill>
                        <a:srgbClr val="0056AC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</a:tr>
              <a:tr h="823594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Thrombophlébite</a:t>
                      </a:r>
                      <a:r>
                        <a:rPr dirty="0" sz="1200" spc="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profonde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L w="12700">
                      <a:solidFill>
                        <a:srgbClr val="0056AC"/>
                      </a:solidFill>
                      <a:prstDash val="solid"/>
                    </a:lnL>
                    <a:lnT w="12700">
                      <a:solidFill>
                        <a:srgbClr val="0056AC"/>
                      </a:solidFill>
                      <a:prstDash val="solid"/>
                    </a:lnT>
                    <a:lnB w="12700">
                      <a:solidFill>
                        <a:srgbClr val="0056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061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Thrombose</a:t>
                      </a:r>
                      <a:r>
                        <a:rPr dirty="0" sz="120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veineuse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070610" marR="5238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Érythème,</a:t>
                      </a:r>
                      <a:r>
                        <a:rPr dirty="0" sz="1200" spc="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douleur,</a:t>
                      </a:r>
                      <a:r>
                        <a:rPr dirty="0" sz="120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chaleur</a:t>
                      </a:r>
                      <a:r>
                        <a:rPr dirty="0" sz="120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200" spc="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œdème</a:t>
                      </a:r>
                      <a:r>
                        <a:rPr dirty="0" sz="1200" spc="-3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unilatéral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Plusieurs</a:t>
                      </a:r>
                      <a:r>
                        <a:rPr dirty="0" sz="1200" spc="-5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facteurs</a:t>
                      </a:r>
                      <a:r>
                        <a:rPr dirty="0" sz="1200" spc="-6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prédisposants</a:t>
                      </a:r>
                      <a:r>
                        <a:rPr dirty="0" sz="1200" spc="-5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(immobilisation,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chirurgie,</a:t>
                      </a:r>
                      <a:r>
                        <a:rPr dirty="0" sz="1200" spc="-5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cancer)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R w="12700">
                      <a:solidFill>
                        <a:srgbClr val="0056AC"/>
                      </a:solidFill>
                      <a:prstDash val="solid"/>
                    </a:lnR>
                    <a:lnT w="12700">
                      <a:solidFill>
                        <a:srgbClr val="0056AC"/>
                      </a:solidFill>
                      <a:prstDash val="solid"/>
                    </a:lnT>
                    <a:lnB w="12700">
                      <a:solidFill>
                        <a:srgbClr val="0056AC"/>
                      </a:solidFill>
                      <a:prstDash val="soli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Dermite</a:t>
                      </a:r>
                      <a:r>
                        <a:rPr dirty="0" sz="120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contact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0056AC"/>
                      </a:solidFill>
                      <a:prstDash val="solid"/>
                    </a:lnL>
                    <a:lnT w="12700">
                      <a:solidFill>
                        <a:srgbClr val="0056AC"/>
                      </a:solidFill>
                      <a:prstDash val="solid"/>
                    </a:lnT>
                    <a:lnB w="12700">
                      <a:solidFill>
                        <a:srgbClr val="0056AC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1070610" marR="17780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Œdème</a:t>
                      </a:r>
                      <a:r>
                        <a:rPr dirty="0" sz="120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souvent</a:t>
                      </a:r>
                      <a:r>
                        <a:rPr dirty="0" sz="1200" spc="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prurigineux,</a:t>
                      </a:r>
                      <a:r>
                        <a:rPr dirty="0" sz="1200" spc="-5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non</a:t>
                      </a:r>
                      <a:r>
                        <a:rPr dirty="0" sz="120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douloureux</a:t>
                      </a:r>
                      <a:r>
                        <a:rPr dirty="0" sz="120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afébrile.</a:t>
                      </a:r>
                      <a:r>
                        <a:rPr dirty="0" sz="1200" spc="-4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Présence</a:t>
                      </a:r>
                      <a:r>
                        <a:rPr dirty="0" sz="120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bulles.</a:t>
                      </a:r>
                      <a:r>
                        <a:rPr dirty="0" sz="1200" spc="-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Zone</a:t>
                      </a:r>
                      <a:r>
                        <a:rPr dirty="0" sz="1200" spc="-8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atteinte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très</a:t>
                      </a:r>
                      <a:r>
                        <a:rPr dirty="0" sz="1200" spc="-2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bien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délimitée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200" spc="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correspond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à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l’endroit</a:t>
                      </a:r>
                      <a:r>
                        <a:rPr dirty="0" sz="1200" spc="4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où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il</a:t>
                      </a:r>
                      <a:r>
                        <a:rPr dirty="0" sz="1200" spc="-3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eu</a:t>
                      </a:r>
                      <a:r>
                        <a:rPr dirty="0" sz="1200" spc="-15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0A1139"/>
                          </a:solidFill>
                          <a:latin typeface="Arial"/>
                          <a:cs typeface="Arial"/>
                        </a:rPr>
                        <a:t>contact.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>
                    <a:lnR w="12700">
                      <a:solidFill>
                        <a:srgbClr val="0056AC"/>
                      </a:solidFill>
                      <a:prstDash val="solid"/>
                    </a:lnR>
                    <a:lnT w="12700">
                      <a:solidFill>
                        <a:srgbClr val="0056AC"/>
                      </a:solidFill>
                      <a:prstDash val="solid"/>
                    </a:lnT>
                    <a:lnB w="12700">
                      <a:solidFill>
                        <a:srgbClr val="0056AC"/>
                      </a:solidFill>
                      <a:prstDash val="solid"/>
                    </a:lnB>
                    <a:solidFill>
                      <a:srgbClr val="E7EA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Références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325498"/>
            <a:ext cx="15176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30">
                <a:solidFill>
                  <a:srgbClr val="0A1139"/>
                </a:solidFill>
                <a:latin typeface="Arial"/>
                <a:cs typeface="Arial"/>
                <a:hlinkClick r:id="rId2"/>
              </a:rPr>
              <a:t>1.</a:t>
            </a:r>
            <a:endParaRPr sz="10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6157" y="1325498"/>
            <a:ext cx="7414895" cy="159385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ts val="1245"/>
              </a:lnSpc>
              <a:spcBef>
                <a:spcPts val="135"/>
              </a:spcBef>
            </a:pP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https://fr.dreamstime.com/types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l%C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3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%A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9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sions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cutan%C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3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%A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9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es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dermatologie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primaires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secondaires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l%C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3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%A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9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sion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endParaRPr sz="1050">
              <a:latin typeface="Arial"/>
              <a:cs typeface="Arial"/>
            </a:endParaRPr>
          </a:p>
          <a:p>
            <a:pPr marL="38100">
              <a:lnSpc>
                <a:spcPts val="1245"/>
              </a:lnSpc>
            </a:pP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cutan%C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3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%A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9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e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kyste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fissure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macule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nodule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papule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polype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-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image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2"/>
              </a:rPr>
              <a:t>242126997</a:t>
            </a:r>
            <a:endParaRPr sz="1050">
              <a:latin typeface="Arial"/>
              <a:cs typeface="Arial"/>
            </a:endParaRPr>
          </a:p>
          <a:p>
            <a:pPr marL="38100" marR="461645">
              <a:lnSpc>
                <a:spcPts val="1150"/>
              </a:lnSpc>
              <a:spcBef>
                <a:spcPts val="960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Fitzpatrick’s</a:t>
            </a:r>
            <a:r>
              <a:rPr dirty="0" sz="1050" spc="1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Color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Atlas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Synopsis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Clinical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Dermatology,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9</a:t>
            </a:r>
            <a:r>
              <a:rPr dirty="0" baseline="27777" sz="1050">
                <a:solidFill>
                  <a:srgbClr val="0A1139"/>
                </a:solidFill>
                <a:latin typeface="Arial"/>
                <a:cs typeface="Arial"/>
              </a:rPr>
              <a:t>e</a:t>
            </a:r>
            <a:r>
              <a:rPr dirty="0" baseline="27777" sz="1050" spc="322">
                <a:solidFill>
                  <a:srgbClr val="0A1139"/>
                </a:solidFill>
                <a:latin typeface="Arial"/>
                <a:cs typeface="Arial"/>
              </a:rPr>
              <a:t> 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2023.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Arturo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P.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Saavedra,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Ellen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K.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Roh,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Anar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Mikailov</a:t>
            </a:r>
            <a:endParaRPr sz="1050">
              <a:latin typeface="Arial"/>
              <a:cs typeface="Arial"/>
            </a:endParaRPr>
          </a:p>
          <a:p>
            <a:pPr marL="38100">
              <a:lnSpc>
                <a:spcPts val="1245"/>
              </a:lnSpc>
              <a:spcBef>
                <a:spcPts val="819"/>
              </a:spcBef>
            </a:pP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Guide</a:t>
            </a:r>
            <a:r>
              <a:rPr dirty="0" u="sng" sz="1050" spc="145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d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’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exercice</a:t>
            </a:r>
            <a:r>
              <a:rPr dirty="0" u="sng" sz="1050" spc="1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:</a:t>
            </a:r>
            <a:r>
              <a:rPr dirty="0" u="sng" sz="1050" spc="75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Les</a:t>
            </a:r>
            <a:r>
              <a:rPr dirty="0" u="sng" sz="1050" spc="135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activités</a:t>
            </a:r>
            <a:r>
              <a:rPr dirty="0" u="sng" sz="1050" spc="135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professionnelles</a:t>
            </a:r>
            <a:r>
              <a:rPr dirty="0" u="sng" sz="1050" spc="4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du</a:t>
            </a:r>
            <a:r>
              <a:rPr dirty="0" u="sng" sz="1050" spc="16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pharmacien</a:t>
            </a:r>
            <a:r>
              <a:rPr dirty="0" u="sng" sz="1050" spc="155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(OPQ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-</a:t>
            </a:r>
            <a:r>
              <a:rPr dirty="0" u="sng" sz="1050" spc="114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2020</a:t>
            </a:r>
            <a:r>
              <a:rPr dirty="0" u="sng" sz="105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)</a:t>
            </a:r>
            <a:r>
              <a:rPr dirty="0" u="sng" sz="1050" spc="85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https://www.opq.org/wp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-</a:t>
            </a:r>
            <a:endParaRPr sz="1050">
              <a:latin typeface="Arial"/>
              <a:cs typeface="Arial"/>
            </a:endParaRPr>
          </a:p>
          <a:p>
            <a:pPr marL="38100">
              <a:lnSpc>
                <a:spcPts val="1245"/>
              </a:lnSpc>
            </a:pP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content/uploads/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2020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/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12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/Guide_exercice_nouv_act_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16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dec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2020</a:t>
            </a:r>
            <a:r>
              <a:rPr dirty="0" u="sng" sz="1050" spc="-10">
                <a:solidFill>
                  <a:srgbClr val="0A1139"/>
                </a:solidFill>
                <a:uFill>
                  <a:solidFill>
                    <a:srgbClr val="0A1139"/>
                  </a:solidFill>
                </a:uFill>
                <a:latin typeface="Arial"/>
                <a:cs typeface="Arial"/>
                <a:hlinkClick r:id="rId3"/>
              </a:rPr>
              <a:t>.pdf</a:t>
            </a:r>
            <a:endParaRPr sz="1050">
              <a:latin typeface="Arial"/>
              <a:cs typeface="Arial"/>
            </a:endParaRPr>
          </a:p>
          <a:p>
            <a:pPr marL="38100" marR="267335">
              <a:lnSpc>
                <a:spcPts val="1160"/>
              </a:lnSpc>
              <a:spcBef>
                <a:spcPts val="955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Audet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N.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Votre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guide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Santé-Info,</a:t>
            </a:r>
            <a:r>
              <a:rPr dirty="0" sz="1050" spc="1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Comment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réagir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aux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symptômes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traumatismes,</a:t>
            </a:r>
            <a:r>
              <a:rPr dirty="0" sz="10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Chapitre</a:t>
            </a:r>
            <a:r>
              <a:rPr dirty="0" sz="1050" spc="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2,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peau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;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Guy</a:t>
            </a:r>
            <a:r>
              <a:rPr dirty="0" sz="1050" spc="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St-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Jean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éditeur</a:t>
            </a:r>
            <a:r>
              <a:rPr dirty="0" sz="10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;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2012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;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36-</a:t>
            </a: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68.</a:t>
            </a:r>
            <a:endParaRPr sz="1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3734" y="1747710"/>
            <a:ext cx="15240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30">
                <a:solidFill>
                  <a:srgbClr val="0A1139"/>
                </a:solidFill>
                <a:latin typeface="Arial"/>
                <a:cs typeface="Arial"/>
              </a:rPr>
              <a:t>2.</a:t>
            </a:r>
            <a:endParaRPr sz="1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734" y="2159761"/>
            <a:ext cx="15176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30">
                <a:solidFill>
                  <a:srgbClr val="0A1139"/>
                </a:solidFill>
                <a:latin typeface="Arial"/>
                <a:cs typeface="Arial"/>
                <a:hlinkClick r:id="rId3"/>
              </a:rPr>
              <a:t>3.</a:t>
            </a:r>
            <a:endParaRPr sz="10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3734" y="2581973"/>
            <a:ext cx="15240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30">
                <a:solidFill>
                  <a:srgbClr val="0A1139"/>
                </a:solidFill>
                <a:latin typeface="Arial"/>
                <a:cs typeface="Arial"/>
              </a:rPr>
              <a:t>4.</a:t>
            </a:r>
            <a:endParaRPr sz="10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62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Références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514093"/>
            <a:ext cx="7853680" cy="2703195"/>
          </a:xfrm>
          <a:prstGeom prst="rect">
            <a:avLst/>
          </a:prstGeom>
        </p:spPr>
        <p:txBody>
          <a:bodyPr wrap="square" lIns="0" tIns="80645" rIns="0" bIns="0" rtlCol="0" vert="horz">
            <a:spAutoFit/>
          </a:bodyPr>
          <a:lstStyle/>
          <a:p>
            <a:pPr marL="166370" indent="-153670">
              <a:lnSpc>
                <a:spcPct val="100000"/>
              </a:lnSpc>
              <a:spcBef>
                <a:spcPts val="635"/>
              </a:spcBef>
              <a:buAutoNum type="arabicPeriod" startAt="5"/>
              <a:tabLst>
                <a:tab pos="166370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Kaya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G.,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Piguet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V.,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Démarche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diagnostique</a:t>
            </a:r>
            <a:r>
              <a:rPr dirty="0" sz="1050" spc="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en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dermatologie:</a:t>
            </a:r>
            <a:r>
              <a:rPr dirty="0" sz="10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à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partir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cas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cliniques.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Rev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Med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Suisse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2007;</a:t>
            </a:r>
            <a:r>
              <a:rPr dirty="0" sz="10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3:</a:t>
            </a:r>
            <a:r>
              <a:rPr dirty="0" sz="10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1094-</a:t>
            </a:r>
            <a:r>
              <a:rPr dirty="0" sz="1050" spc="-50">
                <a:solidFill>
                  <a:srgbClr val="0A1139"/>
                </a:solidFill>
                <a:latin typeface="Arial"/>
                <a:cs typeface="Arial"/>
              </a:rPr>
              <a:t>9</a:t>
            </a:r>
            <a:endParaRPr sz="1050">
              <a:latin typeface="Arial"/>
              <a:cs typeface="Arial"/>
            </a:endParaRPr>
          </a:p>
          <a:p>
            <a:pPr marL="12700" marR="184785" indent="153670">
              <a:lnSpc>
                <a:spcPct val="74500"/>
              </a:lnSpc>
              <a:spcBef>
                <a:spcPts val="870"/>
              </a:spcBef>
              <a:buAutoNum type="arabicPeriod" startAt="5"/>
              <a:tabLst>
                <a:tab pos="166370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Pathak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GN.,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Chandy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RJ.,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Shah</a:t>
            </a:r>
            <a:r>
              <a:rPr dirty="0" sz="1050" spc="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R.,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Feldman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SR.,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Pharmacist’s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role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in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dermatology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: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Patient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medication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adherence.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50">
                <a:solidFill>
                  <a:srgbClr val="0A1139"/>
                </a:solidFill>
                <a:latin typeface="Arial"/>
                <a:cs typeface="Arial"/>
              </a:rPr>
              <a:t>J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Dermatol.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2023;</a:t>
            </a:r>
            <a:r>
              <a:rPr dirty="0" sz="1050" spc="1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50: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1099-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1107.</a:t>
            </a:r>
            <a:endParaRPr sz="1050">
              <a:latin typeface="Arial"/>
              <a:cs typeface="Arial"/>
            </a:endParaRPr>
          </a:p>
          <a:p>
            <a:pPr marL="167005" indent="-154305">
              <a:lnSpc>
                <a:spcPct val="100000"/>
              </a:lnSpc>
              <a:spcBef>
                <a:spcPts val="545"/>
              </a:spcBef>
              <a:buAutoNum type="arabicPeriod" startAt="5"/>
              <a:tabLst>
                <a:tab pos="167005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Vera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C.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Iglesias-Girard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L.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Quand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la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peau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fournit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une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bulle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d’informations.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médecin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du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Québec,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2019:</a:t>
            </a:r>
            <a:r>
              <a:rPr dirty="0" sz="10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54-23-</a:t>
            </a: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28.</a:t>
            </a:r>
            <a:endParaRPr sz="1050">
              <a:latin typeface="Arial"/>
              <a:cs typeface="Arial"/>
            </a:endParaRPr>
          </a:p>
          <a:p>
            <a:pPr marL="12700" marR="793115" indent="154305">
              <a:lnSpc>
                <a:spcPct val="74400"/>
              </a:lnSpc>
              <a:spcBef>
                <a:spcPts val="865"/>
              </a:spcBef>
              <a:buAutoNum type="arabicPeriod" startAt="5"/>
              <a:tabLst>
                <a:tab pos="167005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Cao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K.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GLP-1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RAs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skin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health:</a:t>
            </a:r>
            <a:r>
              <a:rPr dirty="0" sz="10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exploring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dermatologic</a:t>
            </a:r>
            <a:r>
              <a:rPr dirty="0" sz="10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side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effects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therapeutic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interventions.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 i="1">
                <a:solidFill>
                  <a:srgbClr val="0A1139"/>
                </a:solidFill>
                <a:latin typeface="Arial"/>
                <a:cs typeface="Arial"/>
              </a:rPr>
              <a:t>Preprints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.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2025;202506.1838.</a:t>
            </a:r>
            <a:r>
              <a:rPr dirty="0" sz="1050" spc="3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doi:10.20944/preprints202506.1838.v1.</a:t>
            </a:r>
            <a:endParaRPr sz="1050">
              <a:latin typeface="Arial"/>
              <a:cs typeface="Arial"/>
            </a:endParaRPr>
          </a:p>
          <a:p>
            <a:pPr marL="12700" marR="180975" indent="153035">
              <a:lnSpc>
                <a:spcPct val="71600"/>
              </a:lnSpc>
              <a:spcBef>
                <a:spcPts val="975"/>
              </a:spcBef>
              <a:buAutoNum type="arabicPeriod" startAt="5"/>
              <a:tabLst>
                <a:tab pos="165735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Mozaffarian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D,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Agarwal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M,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Aggarwal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M,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Alexander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L,</a:t>
            </a:r>
            <a:r>
              <a:rPr dirty="0" sz="1050" spc="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Apovian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CM,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Bindlish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S,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al.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Nutritional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priorities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to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support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GLP-</a:t>
            </a:r>
            <a:r>
              <a:rPr dirty="0" sz="1050" spc="-50">
                <a:solidFill>
                  <a:srgbClr val="0A1139"/>
                </a:solidFill>
                <a:latin typeface="Arial"/>
                <a:cs typeface="Arial"/>
              </a:rPr>
              <a:t>1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therapy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for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obesity: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joint</a:t>
            </a:r>
            <a:r>
              <a:rPr dirty="0" sz="10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advisory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from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</a:t>
            </a:r>
            <a:r>
              <a:rPr dirty="0" sz="10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American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College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Lifestyle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Medicine,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American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Society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for</a:t>
            </a:r>
            <a:r>
              <a:rPr dirty="0" sz="1050" spc="1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Nutrition,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the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Obesity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Medicine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Association,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Obesity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Society.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Am</a:t>
            </a:r>
            <a:r>
              <a:rPr dirty="0" sz="1050" spc="13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J</a:t>
            </a:r>
            <a:r>
              <a:rPr dirty="0" sz="1050" spc="13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Lifestyle</a:t>
            </a:r>
            <a:r>
              <a:rPr dirty="0" sz="1050" spc="15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Med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2025.</a:t>
            </a:r>
            <a:r>
              <a:rPr dirty="0" sz="10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doi:10.1177/15598276251344827.</a:t>
            </a:r>
            <a:endParaRPr sz="1050">
              <a:latin typeface="Arial"/>
              <a:cs typeface="Arial"/>
            </a:endParaRPr>
          </a:p>
          <a:p>
            <a:pPr marL="203200" indent="-198120">
              <a:lnSpc>
                <a:spcPts val="1065"/>
              </a:lnSpc>
              <a:spcBef>
                <a:spcPts val="615"/>
              </a:spcBef>
              <a:buAutoNum type="arabicPeriod" startAt="5"/>
              <a:tabLst>
                <a:tab pos="203200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Burke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OM,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Sa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B,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Cespedes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DA,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Tosti</a:t>
            </a:r>
            <a:r>
              <a:rPr dirty="0" sz="10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A.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Dermatologic</a:t>
            </a:r>
            <a:r>
              <a:rPr dirty="0" sz="1050" spc="1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implications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glucagon-like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peptide-1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receptor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agonist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medications.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065"/>
              </a:lnSpc>
            </a:pP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Skin</a:t>
            </a:r>
            <a:r>
              <a:rPr dirty="0" sz="1050" spc="24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Appendage</a:t>
            </a:r>
            <a:r>
              <a:rPr dirty="0" sz="1050" spc="19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Disord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2025;11:416-423.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doi:10.1159/000544023.</a:t>
            </a:r>
            <a:endParaRPr sz="1050">
              <a:latin typeface="Arial"/>
              <a:cs typeface="Arial"/>
            </a:endParaRPr>
          </a:p>
          <a:p>
            <a:pPr marL="12700" marR="168910" indent="-7620">
              <a:lnSpc>
                <a:spcPct val="74400"/>
              </a:lnSpc>
              <a:spcBef>
                <a:spcPts val="940"/>
              </a:spcBef>
              <a:buAutoNum type="arabicPeriod" startAt="11"/>
              <a:tabLst>
                <a:tab pos="203200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	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Persson</a:t>
            </a:r>
            <a:r>
              <a:rPr dirty="0" sz="1050" spc="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50">
                <a:solidFill>
                  <a:srgbClr val="0A1139"/>
                </a:solidFill>
                <a:latin typeface="Arial"/>
                <a:cs typeface="Arial"/>
              </a:rPr>
              <a:t>C,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Eaton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A,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Mayrovitz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HN.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closer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look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at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dermatological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profile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GLP-1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agonists.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Diseases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2025;13:127. doi:10.3390/diseases13050127.</a:t>
            </a:r>
            <a:endParaRPr sz="1050">
              <a:latin typeface="Arial"/>
              <a:cs typeface="Arial"/>
            </a:endParaRPr>
          </a:p>
          <a:p>
            <a:pPr marL="12700" marR="205104" indent="226695">
              <a:lnSpc>
                <a:spcPct val="74500"/>
              </a:lnSpc>
              <a:spcBef>
                <a:spcPts val="870"/>
              </a:spcBef>
              <a:buAutoNum type="arabicPeriod" startAt="11"/>
              <a:tabLst>
                <a:tab pos="239395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Patino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W,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Thomas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A,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Jain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S,</a:t>
            </a:r>
            <a:r>
              <a:rPr dirty="0" sz="1050" spc="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Del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Rosso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JQ,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Issa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NT.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review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glucagon-like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peptide-1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in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dermatology.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J</a:t>
            </a:r>
            <a:r>
              <a:rPr dirty="0" sz="1050" spc="114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Clin</a:t>
            </a:r>
            <a:r>
              <a:rPr dirty="0" sz="1050" spc="9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 i="1">
                <a:solidFill>
                  <a:srgbClr val="0A1139"/>
                </a:solidFill>
                <a:latin typeface="Arial"/>
                <a:cs typeface="Arial"/>
              </a:rPr>
              <a:t>Aesthet </a:t>
            </a:r>
            <a:r>
              <a:rPr dirty="0" sz="1050" i="1">
                <a:solidFill>
                  <a:srgbClr val="0A1139"/>
                </a:solidFill>
                <a:latin typeface="Arial"/>
                <a:cs typeface="Arial"/>
              </a:rPr>
              <a:t>Dermatol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409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2025;18(3):42-</a:t>
            </a: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50.</a:t>
            </a:r>
            <a:endParaRPr sz="10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12700" y="-21526"/>
            <a:ext cx="208279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5">
                <a:solidFill>
                  <a:srgbClr val="0A1139"/>
                </a:solidFill>
                <a:latin typeface="Arial"/>
                <a:cs typeface="Arial"/>
              </a:rPr>
              <a:t>63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Références: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325498"/>
            <a:ext cx="219075" cy="7226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13.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14.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15.</a:t>
            </a:r>
            <a:endParaRPr sz="10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8631" y="1325498"/>
            <a:ext cx="7298690" cy="36106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Bolognia</a:t>
            </a:r>
            <a:r>
              <a:rPr dirty="0" sz="1050" spc="1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JL,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Schaffer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JV,</a:t>
            </a:r>
            <a:r>
              <a:rPr dirty="0" sz="1050" spc="1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Cerroni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L.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Dermatology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4th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ed.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Philadelphia: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Elsevier;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2018.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Habif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TP.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Clinical</a:t>
            </a:r>
            <a:r>
              <a:rPr dirty="0" sz="1050" spc="1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Dermatology:</a:t>
            </a:r>
            <a:r>
              <a:rPr dirty="0" sz="1050" spc="1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A</a:t>
            </a:r>
            <a:r>
              <a:rPr dirty="0" sz="1050" spc="18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Color</a:t>
            </a:r>
            <a:r>
              <a:rPr dirty="0" sz="1050" spc="1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Guide</a:t>
            </a:r>
            <a:r>
              <a:rPr dirty="0" sz="1050" spc="9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to</a:t>
            </a:r>
            <a:r>
              <a:rPr dirty="0" sz="1050" spc="20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Diagnosis</a:t>
            </a:r>
            <a:r>
              <a:rPr dirty="0" sz="1050" spc="9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15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Therapy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7th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ed.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Philadelphia: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Elsevier;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2021.</a:t>
            </a:r>
            <a:endParaRPr sz="1050">
              <a:latin typeface="Arial"/>
              <a:cs typeface="Arial"/>
            </a:endParaRPr>
          </a:p>
          <a:p>
            <a:pPr marL="12700" marR="32384">
              <a:lnSpc>
                <a:spcPts val="1230"/>
              </a:lnSpc>
              <a:spcBef>
                <a:spcPts val="900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Fitzpatrick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TB,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Kang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S,</a:t>
            </a:r>
            <a:r>
              <a:rPr dirty="0" sz="1050" spc="1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Amagai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Bruckner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AL,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Enk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AH,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Margolis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DJ,</a:t>
            </a:r>
            <a:r>
              <a:rPr dirty="0" sz="10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al.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Fitzpatrick's</a:t>
            </a:r>
            <a:r>
              <a:rPr dirty="0" sz="1050" spc="1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Dermatology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9th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ed.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New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York:</a:t>
            </a:r>
            <a:r>
              <a:rPr dirty="0" sz="1050" spc="2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McGraw-Hill;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2019.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10"/>
              </a:lnSpc>
              <a:spcBef>
                <a:spcPts val="790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Wolff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K,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Johnson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RA,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Saavedra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AP.</a:t>
            </a:r>
            <a:r>
              <a:rPr dirty="0" sz="1050" spc="1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Fitzpatrick's</a:t>
            </a:r>
            <a:r>
              <a:rPr dirty="0" sz="1050" spc="14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Color</a:t>
            </a:r>
            <a:r>
              <a:rPr dirty="0" sz="1050" spc="13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Atlas</a:t>
            </a:r>
            <a:r>
              <a:rPr dirty="0" sz="1050" spc="7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18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Synopsis</a:t>
            </a:r>
            <a:r>
              <a:rPr dirty="0" sz="1050" spc="16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Clinical</a:t>
            </a:r>
            <a:r>
              <a:rPr dirty="0" sz="1050" spc="1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Dermatology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9th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ed.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New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York:</a:t>
            </a:r>
            <a:r>
              <a:rPr dirty="0" sz="1050" spc="2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McGraw-Hill;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2019.</a:t>
            </a:r>
            <a:endParaRPr sz="1050">
              <a:latin typeface="Arial"/>
              <a:cs typeface="Arial"/>
            </a:endParaRPr>
          </a:p>
          <a:p>
            <a:pPr marL="12700" marR="716280">
              <a:lnSpc>
                <a:spcPts val="1230"/>
              </a:lnSpc>
              <a:spcBef>
                <a:spcPts val="900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James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WD,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Elston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DM,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Treat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JR,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Rosenbach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MA,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Neuhaus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IM.</a:t>
            </a:r>
            <a:r>
              <a:rPr dirty="0" sz="1050" spc="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Andrews’</a:t>
            </a:r>
            <a:r>
              <a:rPr dirty="0" sz="1050" spc="6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Diseases</a:t>
            </a:r>
            <a:r>
              <a:rPr dirty="0" sz="1050" spc="10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18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the</a:t>
            </a:r>
            <a:r>
              <a:rPr dirty="0" sz="1050" spc="1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Skin:</a:t>
            </a:r>
            <a:r>
              <a:rPr dirty="0" sz="1050" spc="11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0A1139"/>
                </a:solidFill>
                <a:latin typeface="Arial"/>
                <a:cs typeface="Arial"/>
              </a:rPr>
              <a:t>Clinical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Dermatology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14th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ed.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Philadelphia: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Elsevier;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2020.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ts val="2090"/>
              </a:lnSpc>
              <a:spcBef>
                <a:spcPts val="170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Gawkrodger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DJ,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Ardern-Jones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MR.</a:t>
            </a:r>
            <a:r>
              <a:rPr dirty="0" sz="10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Dermatology:</a:t>
            </a:r>
            <a:r>
              <a:rPr dirty="0" sz="1050" spc="9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An</a:t>
            </a:r>
            <a:r>
              <a:rPr dirty="0" sz="1050" spc="16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Illustrated</a:t>
            </a:r>
            <a:r>
              <a:rPr dirty="0" sz="1050" spc="18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Colour</a:t>
            </a:r>
            <a:r>
              <a:rPr dirty="0" sz="1050" spc="16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Text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7th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ed.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London:</a:t>
            </a:r>
            <a:r>
              <a:rPr dirty="0" sz="10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Elsevier;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2021.</a:t>
            </a:r>
            <a:r>
              <a:rPr dirty="0" sz="1050" spc="500">
                <a:solidFill>
                  <a:srgbClr val="0A1139"/>
                </a:solidFill>
                <a:latin typeface="Arial"/>
                <a:cs typeface="Arial"/>
              </a:rPr>
              <a:t> 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Burns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T,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Breathnach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S,</a:t>
            </a:r>
            <a:r>
              <a:rPr dirty="0" sz="1050" spc="1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Cox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N,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Griffiths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C.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Rook’s</a:t>
            </a:r>
            <a:r>
              <a:rPr dirty="0" sz="1050" spc="9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Textbook</a:t>
            </a:r>
            <a:r>
              <a:rPr dirty="0" sz="1050" spc="8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1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Dermatology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9th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ed.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Oxford: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Wiley-Blackwell;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2016.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Tan</a:t>
            </a:r>
            <a:r>
              <a:rPr dirty="0" sz="1050" spc="2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SY,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Freiman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A.</a:t>
            </a:r>
            <a:r>
              <a:rPr dirty="0" sz="1050" spc="2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</a:t>
            </a:r>
            <a:r>
              <a:rPr dirty="0" sz="1050" spc="2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dermatologic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physical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examination.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CMAJ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2007;176(10):1397-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1401.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Usatine</a:t>
            </a:r>
            <a:r>
              <a:rPr dirty="0" sz="1050" spc="1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RP,</a:t>
            </a:r>
            <a:r>
              <a:rPr dirty="0" sz="1050" spc="1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Riojas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M.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Diagnosis</a:t>
            </a:r>
            <a:r>
              <a:rPr dirty="0" sz="10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management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1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contact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dermatitis.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Am</a:t>
            </a:r>
            <a:r>
              <a:rPr dirty="0" sz="1050" spc="17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Fam</a:t>
            </a:r>
            <a:r>
              <a:rPr dirty="0" sz="1050" spc="1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Physician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2010;82(3):249-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255.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10"/>
              </a:lnSpc>
              <a:spcBef>
                <a:spcPts val="835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Kittler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H,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Marghoob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AA,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Argenziano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G,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Carrera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C,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Curiel-Lewandrowski</a:t>
            </a:r>
            <a:r>
              <a:rPr dirty="0" sz="1050" spc="1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C,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Hofmann-Wellenhof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R,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al.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Standardization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terminology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in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dermoscopy/dermatoscopy.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 b="1">
                <a:solidFill>
                  <a:srgbClr val="0A1139"/>
                </a:solidFill>
                <a:latin typeface="Arial"/>
                <a:cs typeface="Arial"/>
              </a:rPr>
              <a:t>J</a:t>
            </a:r>
            <a:r>
              <a:rPr dirty="0" sz="1050" spc="1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 b="1">
                <a:solidFill>
                  <a:srgbClr val="0A1139"/>
                </a:solidFill>
                <a:latin typeface="Arial"/>
                <a:cs typeface="Arial"/>
              </a:rPr>
              <a:t>Am</a:t>
            </a:r>
            <a:r>
              <a:rPr dirty="0" sz="1050" spc="9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 b="1">
                <a:solidFill>
                  <a:srgbClr val="0A1139"/>
                </a:solidFill>
                <a:latin typeface="Arial"/>
                <a:cs typeface="Arial"/>
              </a:rPr>
              <a:t>Acad</a:t>
            </a:r>
            <a:r>
              <a:rPr dirty="0" sz="1050" spc="114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 b="1">
                <a:solidFill>
                  <a:srgbClr val="0A1139"/>
                </a:solidFill>
                <a:latin typeface="Arial"/>
                <a:cs typeface="Arial"/>
              </a:rPr>
              <a:t>Dermatol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2016;74(6):1093-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1106.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45"/>
              </a:lnSpc>
              <a:spcBef>
                <a:spcPts val="830"/>
              </a:spcBef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Argenziano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G,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Soyer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HP.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Dermoscopy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pigmented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skin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lesions—A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valuable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tool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for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early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diagnosis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melanoma.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45"/>
              </a:lnSpc>
            </a:pP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Lancet</a:t>
            </a:r>
            <a:r>
              <a:rPr dirty="0" sz="1050" spc="29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Oncol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20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2001;2(7):443-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449.</a:t>
            </a:r>
            <a:endParaRPr sz="1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3734" y="2279014"/>
            <a:ext cx="219075" cy="191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16.</a:t>
            </a:r>
            <a:endParaRPr sz="1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734" y="2692082"/>
            <a:ext cx="21907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17.</a:t>
            </a:r>
            <a:endParaRPr sz="10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3734" y="3113277"/>
            <a:ext cx="219075" cy="125476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18.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19.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20.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21.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22.</a:t>
            </a:r>
            <a:endParaRPr sz="10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3734" y="4589881"/>
            <a:ext cx="21907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23.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Références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3918" rIns="0" bIns="0" rtlCol="0" vert="horz">
            <a:spAutoFit/>
          </a:bodyPr>
          <a:lstStyle/>
          <a:p>
            <a:pPr marL="376555" indent="-227329">
              <a:lnSpc>
                <a:spcPts val="1245"/>
              </a:lnSpc>
              <a:spcBef>
                <a:spcPts val="135"/>
              </a:spcBef>
              <a:buAutoNum type="arabicPeriod" startAt="24"/>
              <a:tabLst>
                <a:tab pos="377190" algn="l"/>
              </a:tabLst>
            </a:pPr>
            <a:r>
              <a:rPr dirty="0"/>
              <a:t>Cohen</a:t>
            </a:r>
            <a:r>
              <a:rPr dirty="0" spc="75"/>
              <a:t> </a:t>
            </a:r>
            <a:r>
              <a:rPr dirty="0"/>
              <a:t>PR.</a:t>
            </a:r>
            <a:r>
              <a:rPr dirty="0" spc="114"/>
              <a:t> </a:t>
            </a:r>
            <a:r>
              <a:rPr dirty="0"/>
              <a:t>Paraneoplastic</a:t>
            </a:r>
            <a:r>
              <a:rPr dirty="0" spc="125"/>
              <a:t> </a:t>
            </a:r>
            <a:r>
              <a:rPr dirty="0"/>
              <a:t>urticaria:</a:t>
            </a:r>
            <a:r>
              <a:rPr dirty="0" spc="100"/>
              <a:t> </a:t>
            </a:r>
            <a:r>
              <a:rPr dirty="0"/>
              <a:t>a</a:t>
            </a:r>
            <a:r>
              <a:rPr dirty="0" spc="185"/>
              <a:t> </a:t>
            </a:r>
            <a:r>
              <a:rPr dirty="0"/>
              <a:t>review</a:t>
            </a:r>
            <a:r>
              <a:rPr dirty="0" spc="185"/>
              <a:t> </a:t>
            </a:r>
            <a:r>
              <a:rPr dirty="0"/>
              <a:t>of</a:t>
            </a:r>
            <a:r>
              <a:rPr dirty="0" spc="85"/>
              <a:t> </a:t>
            </a:r>
            <a:r>
              <a:rPr dirty="0"/>
              <a:t>malignancy-associated</a:t>
            </a:r>
            <a:r>
              <a:rPr dirty="0" spc="85"/>
              <a:t> </a:t>
            </a:r>
            <a:r>
              <a:rPr dirty="0"/>
              <a:t>urticaria.</a:t>
            </a:r>
            <a:r>
              <a:rPr dirty="0" spc="135"/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204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Cosmet</a:t>
            </a:r>
            <a:r>
              <a:rPr dirty="0" spc="15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Investig</a:t>
            </a:r>
            <a:r>
              <a:rPr dirty="0" spc="190" b="1">
                <a:latin typeface="Arial"/>
                <a:cs typeface="Arial"/>
              </a:rPr>
              <a:t> </a:t>
            </a:r>
            <a:r>
              <a:rPr dirty="0" spc="-10" b="1">
                <a:latin typeface="Arial"/>
                <a:cs typeface="Arial"/>
              </a:rPr>
              <a:t>Dermatol</a:t>
            </a:r>
            <a:r>
              <a:rPr dirty="0" spc="-10"/>
              <a:t>.</a:t>
            </a:r>
          </a:p>
          <a:p>
            <a:pPr marL="377825">
              <a:lnSpc>
                <a:spcPts val="1245"/>
              </a:lnSpc>
            </a:pPr>
            <a:r>
              <a:rPr dirty="0"/>
              <a:t>2017;10:147-</a:t>
            </a:r>
            <a:r>
              <a:rPr dirty="0" spc="-20"/>
              <a:t>155.</a:t>
            </a:r>
          </a:p>
          <a:p>
            <a:pPr marL="376555" indent="-227329">
              <a:lnSpc>
                <a:spcPct val="100000"/>
              </a:lnSpc>
              <a:spcBef>
                <a:spcPts val="830"/>
              </a:spcBef>
              <a:buAutoNum type="arabicPeriod" startAt="25"/>
              <a:tabLst>
                <a:tab pos="377190" algn="l"/>
              </a:tabLst>
            </a:pPr>
            <a:r>
              <a:rPr dirty="0"/>
              <a:t>Kaplan</a:t>
            </a:r>
            <a:r>
              <a:rPr dirty="0" spc="170"/>
              <a:t> </a:t>
            </a:r>
            <a:r>
              <a:rPr dirty="0"/>
              <a:t>AP.</a:t>
            </a:r>
            <a:r>
              <a:rPr dirty="0" spc="170"/>
              <a:t> </a:t>
            </a:r>
            <a:r>
              <a:rPr dirty="0"/>
              <a:t>Chronic</a:t>
            </a:r>
            <a:r>
              <a:rPr dirty="0" spc="140"/>
              <a:t> </a:t>
            </a:r>
            <a:r>
              <a:rPr dirty="0"/>
              <a:t>urticaria:</a:t>
            </a:r>
            <a:r>
              <a:rPr dirty="0" spc="120"/>
              <a:t> </a:t>
            </a:r>
            <a:r>
              <a:rPr dirty="0"/>
              <a:t>pathogenesis</a:t>
            </a:r>
            <a:r>
              <a:rPr dirty="0" spc="185"/>
              <a:t> </a:t>
            </a:r>
            <a:r>
              <a:rPr dirty="0"/>
              <a:t>and</a:t>
            </a:r>
            <a:r>
              <a:rPr dirty="0" spc="140"/>
              <a:t> </a:t>
            </a:r>
            <a:r>
              <a:rPr dirty="0"/>
              <a:t>treatment.</a:t>
            </a:r>
            <a:r>
              <a:rPr dirty="0" spc="125"/>
              <a:t> </a:t>
            </a:r>
            <a:r>
              <a:rPr dirty="0" b="1">
                <a:latin typeface="Arial"/>
                <a:cs typeface="Arial"/>
              </a:rPr>
              <a:t>J</a:t>
            </a:r>
            <a:r>
              <a:rPr dirty="0" spc="14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Allergy</a:t>
            </a:r>
            <a:r>
              <a:rPr dirty="0" spc="17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19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Immunol</a:t>
            </a:r>
            <a:r>
              <a:rPr dirty="0"/>
              <a:t>.</a:t>
            </a:r>
            <a:r>
              <a:rPr dirty="0" spc="125"/>
              <a:t> </a:t>
            </a:r>
            <a:r>
              <a:rPr dirty="0"/>
              <a:t>2004;114(3):465-</a:t>
            </a:r>
            <a:r>
              <a:rPr dirty="0" spc="-20"/>
              <a:t>474.</a:t>
            </a:r>
          </a:p>
          <a:p>
            <a:pPr marL="376555" indent="-227329">
              <a:lnSpc>
                <a:spcPts val="1205"/>
              </a:lnSpc>
              <a:spcBef>
                <a:spcPts val="835"/>
              </a:spcBef>
              <a:buAutoNum type="arabicPeriod" startAt="25"/>
              <a:tabLst>
                <a:tab pos="377190" algn="l"/>
              </a:tabLst>
            </a:pPr>
            <a:r>
              <a:rPr dirty="0"/>
              <a:t>Kolkhir</a:t>
            </a:r>
            <a:r>
              <a:rPr dirty="0" spc="90"/>
              <a:t> </a:t>
            </a:r>
            <a:r>
              <a:rPr dirty="0"/>
              <a:t>P,</a:t>
            </a:r>
            <a:r>
              <a:rPr dirty="0" spc="114"/>
              <a:t> </a:t>
            </a:r>
            <a:r>
              <a:rPr dirty="0"/>
              <a:t>Grakhova</a:t>
            </a:r>
            <a:r>
              <a:rPr dirty="0" spc="90"/>
              <a:t> </a:t>
            </a:r>
            <a:r>
              <a:rPr dirty="0"/>
              <a:t>M,</a:t>
            </a:r>
            <a:r>
              <a:rPr dirty="0" spc="70"/>
              <a:t> </a:t>
            </a:r>
            <a:r>
              <a:rPr dirty="0"/>
              <a:t>Bonnekoh</a:t>
            </a:r>
            <a:r>
              <a:rPr dirty="0" spc="160"/>
              <a:t> </a:t>
            </a:r>
            <a:r>
              <a:rPr dirty="0"/>
              <a:t>H,</a:t>
            </a:r>
            <a:r>
              <a:rPr dirty="0" spc="60"/>
              <a:t> </a:t>
            </a:r>
            <a:r>
              <a:rPr dirty="0"/>
              <a:t>Krause</a:t>
            </a:r>
            <a:r>
              <a:rPr dirty="0" spc="140"/>
              <a:t> </a:t>
            </a:r>
            <a:r>
              <a:rPr dirty="0"/>
              <a:t>K,</a:t>
            </a:r>
            <a:r>
              <a:rPr dirty="0" spc="155"/>
              <a:t> </a:t>
            </a:r>
            <a:r>
              <a:rPr dirty="0"/>
              <a:t>Maurer</a:t>
            </a:r>
            <a:r>
              <a:rPr dirty="0" spc="80"/>
              <a:t> </a:t>
            </a:r>
            <a:r>
              <a:rPr dirty="0"/>
              <a:t>M.</a:t>
            </a:r>
            <a:r>
              <a:rPr dirty="0" spc="90"/>
              <a:t> </a:t>
            </a:r>
            <a:r>
              <a:rPr dirty="0"/>
              <a:t>Treatment</a:t>
            </a:r>
            <a:r>
              <a:rPr dirty="0" spc="110"/>
              <a:t> </a:t>
            </a:r>
            <a:r>
              <a:rPr dirty="0"/>
              <a:t>of</a:t>
            </a:r>
            <a:r>
              <a:rPr dirty="0" spc="50"/>
              <a:t> </a:t>
            </a:r>
            <a:r>
              <a:rPr dirty="0"/>
              <a:t>urticarial</a:t>
            </a:r>
            <a:r>
              <a:rPr dirty="0" spc="150"/>
              <a:t> </a:t>
            </a:r>
            <a:r>
              <a:rPr dirty="0"/>
              <a:t>vasculitis:</a:t>
            </a:r>
            <a:r>
              <a:rPr dirty="0" spc="60"/>
              <a:t> </a:t>
            </a:r>
            <a:r>
              <a:rPr dirty="0"/>
              <a:t>a</a:t>
            </a:r>
            <a:r>
              <a:rPr dirty="0" spc="140"/>
              <a:t> </a:t>
            </a:r>
            <a:r>
              <a:rPr dirty="0"/>
              <a:t>systematic</a:t>
            </a:r>
            <a:r>
              <a:rPr dirty="0" spc="140"/>
              <a:t> </a:t>
            </a:r>
            <a:r>
              <a:rPr dirty="0"/>
              <a:t>review.</a:t>
            </a:r>
            <a:r>
              <a:rPr dirty="0" spc="95"/>
              <a:t> </a:t>
            </a:r>
            <a:r>
              <a:rPr dirty="0" b="1">
                <a:latin typeface="Arial"/>
                <a:cs typeface="Arial"/>
              </a:rPr>
              <a:t>J</a:t>
            </a:r>
            <a:r>
              <a:rPr dirty="0" spc="114" b="1">
                <a:latin typeface="Arial"/>
                <a:cs typeface="Arial"/>
              </a:rPr>
              <a:t> </a:t>
            </a:r>
            <a:r>
              <a:rPr dirty="0" spc="-10" b="1">
                <a:latin typeface="Arial"/>
                <a:cs typeface="Arial"/>
              </a:rPr>
              <a:t>Allergy</a:t>
            </a:r>
          </a:p>
          <a:p>
            <a:pPr marL="377825">
              <a:lnSpc>
                <a:spcPts val="1205"/>
              </a:lnSpc>
            </a:pPr>
            <a:r>
              <a:rPr dirty="0" b="1">
                <a:latin typeface="Arial"/>
                <a:cs typeface="Arial"/>
              </a:rPr>
              <a:t>Clin</a:t>
            </a:r>
            <a:r>
              <a:rPr dirty="0" spc="30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Immunol</a:t>
            </a:r>
            <a:r>
              <a:rPr dirty="0"/>
              <a:t>.</a:t>
            </a:r>
            <a:r>
              <a:rPr dirty="0" spc="215"/>
              <a:t> </a:t>
            </a:r>
            <a:r>
              <a:rPr dirty="0"/>
              <a:t>2019;143(2):458-</a:t>
            </a:r>
            <a:r>
              <a:rPr dirty="0" spc="-20"/>
              <a:t>466.</a:t>
            </a:r>
          </a:p>
          <a:p>
            <a:pPr marL="376555" indent="-227329">
              <a:lnSpc>
                <a:spcPct val="100000"/>
              </a:lnSpc>
              <a:spcBef>
                <a:spcPts val="835"/>
              </a:spcBef>
              <a:buAutoNum type="arabicPeriod" startAt="27"/>
              <a:tabLst>
                <a:tab pos="377190" algn="l"/>
              </a:tabLst>
            </a:pPr>
            <a:r>
              <a:rPr dirty="0"/>
              <a:t>Lipsker</a:t>
            </a:r>
            <a:r>
              <a:rPr dirty="0" spc="130"/>
              <a:t> </a:t>
            </a:r>
            <a:r>
              <a:rPr dirty="0"/>
              <a:t>D.</a:t>
            </a:r>
            <a:r>
              <a:rPr dirty="0" spc="60"/>
              <a:t> </a:t>
            </a:r>
            <a:r>
              <a:rPr dirty="0"/>
              <a:t>The</a:t>
            </a:r>
            <a:r>
              <a:rPr dirty="0" spc="140"/>
              <a:t> </a:t>
            </a:r>
            <a:r>
              <a:rPr dirty="0"/>
              <a:t>Schnitzler</a:t>
            </a:r>
            <a:r>
              <a:rPr dirty="0" spc="80"/>
              <a:t> </a:t>
            </a:r>
            <a:r>
              <a:rPr dirty="0"/>
              <a:t>syndrome.</a:t>
            </a:r>
            <a:r>
              <a:rPr dirty="0" spc="145"/>
              <a:t> </a:t>
            </a:r>
            <a:r>
              <a:rPr dirty="0" b="1">
                <a:latin typeface="Arial"/>
                <a:cs typeface="Arial"/>
              </a:rPr>
              <a:t>Orphanet</a:t>
            </a:r>
            <a:r>
              <a:rPr dirty="0" spc="7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J</a:t>
            </a:r>
            <a:r>
              <a:rPr dirty="0" spc="14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Rare</a:t>
            </a:r>
            <a:r>
              <a:rPr dirty="0" spc="14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Dis</a:t>
            </a:r>
            <a:r>
              <a:rPr dirty="0"/>
              <a:t>.</a:t>
            </a:r>
            <a:r>
              <a:rPr dirty="0" spc="90"/>
              <a:t> </a:t>
            </a:r>
            <a:r>
              <a:rPr dirty="0" spc="-10"/>
              <a:t>2010;5:38.</a:t>
            </a:r>
          </a:p>
          <a:p>
            <a:pPr marL="376555" indent="-227329">
              <a:lnSpc>
                <a:spcPct val="100000"/>
              </a:lnSpc>
              <a:spcBef>
                <a:spcPts val="835"/>
              </a:spcBef>
              <a:buAutoNum type="arabicPeriod" startAt="27"/>
              <a:tabLst>
                <a:tab pos="377190" algn="l"/>
              </a:tabLst>
            </a:pPr>
            <a:r>
              <a:rPr dirty="0"/>
              <a:t>de</a:t>
            </a:r>
            <a:r>
              <a:rPr dirty="0" spc="55"/>
              <a:t> </a:t>
            </a:r>
            <a:r>
              <a:rPr dirty="0"/>
              <a:t>Koning</a:t>
            </a:r>
            <a:r>
              <a:rPr dirty="0" spc="150"/>
              <a:t> </a:t>
            </a:r>
            <a:r>
              <a:rPr dirty="0"/>
              <a:t>HD.</a:t>
            </a:r>
            <a:r>
              <a:rPr dirty="0" spc="165"/>
              <a:t> </a:t>
            </a:r>
            <a:r>
              <a:rPr dirty="0"/>
              <a:t>Schnitzler</a:t>
            </a:r>
            <a:r>
              <a:rPr dirty="0" spc="85"/>
              <a:t> </a:t>
            </a:r>
            <a:r>
              <a:rPr dirty="0"/>
              <a:t>syndrome:</a:t>
            </a:r>
            <a:r>
              <a:rPr dirty="0" spc="145"/>
              <a:t> </a:t>
            </a:r>
            <a:r>
              <a:rPr dirty="0"/>
              <a:t>lessons</a:t>
            </a:r>
            <a:r>
              <a:rPr dirty="0" spc="140"/>
              <a:t> </a:t>
            </a:r>
            <a:r>
              <a:rPr dirty="0"/>
              <a:t>from</a:t>
            </a:r>
            <a:r>
              <a:rPr dirty="0" spc="85"/>
              <a:t> </a:t>
            </a:r>
            <a:r>
              <a:rPr dirty="0"/>
              <a:t>281</a:t>
            </a:r>
            <a:r>
              <a:rPr dirty="0" spc="125"/>
              <a:t> </a:t>
            </a:r>
            <a:r>
              <a:rPr dirty="0"/>
              <a:t>cases.</a:t>
            </a:r>
            <a:r>
              <a:rPr dirty="0" spc="105"/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17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Transl</a:t>
            </a:r>
            <a:r>
              <a:rPr dirty="0" spc="7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Allergy</a:t>
            </a:r>
            <a:r>
              <a:rPr dirty="0"/>
              <a:t>.</a:t>
            </a:r>
            <a:r>
              <a:rPr dirty="0" spc="105"/>
              <a:t> </a:t>
            </a:r>
            <a:r>
              <a:rPr dirty="0" spc="-10"/>
              <a:t>2014;4:41.</a:t>
            </a:r>
          </a:p>
          <a:p>
            <a:pPr marL="376555" indent="-227329">
              <a:lnSpc>
                <a:spcPct val="100000"/>
              </a:lnSpc>
              <a:spcBef>
                <a:spcPts val="830"/>
              </a:spcBef>
              <a:buAutoNum type="arabicPeriod" startAt="27"/>
              <a:tabLst>
                <a:tab pos="377190" algn="l"/>
              </a:tabLst>
            </a:pPr>
            <a:r>
              <a:rPr dirty="0"/>
              <a:t>Vignon-Pennamen</a:t>
            </a:r>
            <a:r>
              <a:rPr dirty="0" spc="285"/>
              <a:t> </a:t>
            </a:r>
            <a:r>
              <a:rPr dirty="0"/>
              <a:t>MD.</a:t>
            </a:r>
            <a:r>
              <a:rPr dirty="0" spc="160"/>
              <a:t> </a:t>
            </a:r>
            <a:r>
              <a:rPr dirty="0"/>
              <a:t>Dermatoses</a:t>
            </a:r>
            <a:r>
              <a:rPr dirty="0" spc="245"/>
              <a:t> </a:t>
            </a:r>
            <a:r>
              <a:rPr dirty="0"/>
              <a:t>paranéoplasiques.</a:t>
            </a:r>
            <a:r>
              <a:rPr dirty="0" spc="295"/>
              <a:t> </a:t>
            </a:r>
            <a:r>
              <a:rPr dirty="0" b="1">
                <a:latin typeface="Arial"/>
                <a:cs typeface="Arial"/>
              </a:rPr>
              <a:t>Ann</a:t>
            </a:r>
            <a:r>
              <a:rPr dirty="0" spc="29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Dermatol</a:t>
            </a:r>
            <a:r>
              <a:rPr dirty="0" spc="21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Venereol</a:t>
            </a:r>
            <a:r>
              <a:rPr dirty="0"/>
              <a:t>.</a:t>
            </a:r>
            <a:r>
              <a:rPr dirty="0" spc="204"/>
              <a:t> </a:t>
            </a:r>
            <a:r>
              <a:rPr dirty="0"/>
              <a:t>2012;139(4):S118-</a:t>
            </a:r>
            <a:r>
              <a:rPr dirty="0" spc="-10"/>
              <a:t>S128.</a:t>
            </a:r>
          </a:p>
          <a:p>
            <a:pPr marL="376555" indent="-227329">
              <a:lnSpc>
                <a:spcPct val="100000"/>
              </a:lnSpc>
              <a:spcBef>
                <a:spcPts val="835"/>
              </a:spcBef>
              <a:buAutoNum type="arabicPeriod" startAt="27"/>
              <a:tabLst>
                <a:tab pos="377190" algn="l"/>
              </a:tabLst>
            </a:pPr>
            <a:r>
              <a:rPr dirty="0"/>
              <a:t>Schwartz</a:t>
            </a:r>
            <a:r>
              <a:rPr dirty="0" spc="200"/>
              <a:t> </a:t>
            </a:r>
            <a:r>
              <a:rPr dirty="0"/>
              <a:t>RA.</a:t>
            </a:r>
            <a:r>
              <a:rPr dirty="0" spc="225"/>
              <a:t> </a:t>
            </a:r>
            <a:r>
              <a:rPr dirty="0"/>
              <a:t>Paraneoplastic</a:t>
            </a:r>
            <a:r>
              <a:rPr dirty="0" spc="155"/>
              <a:t> </a:t>
            </a:r>
            <a:r>
              <a:rPr dirty="0"/>
              <a:t>syndromes.</a:t>
            </a:r>
            <a:r>
              <a:rPr dirty="0" spc="120"/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23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Dermatol</a:t>
            </a:r>
            <a:r>
              <a:rPr dirty="0"/>
              <a:t>.</a:t>
            </a:r>
            <a:r>
              <a:rPr dirty="0" spc="170"/>
              <a:t> </a:t>
            </a:r>
            <a:r>
              <a:rPr dirty="0"/>
              <a:t>1993;11(1):1-</a:t>
            </a:r>
            <a:r>
              <a:rPr dirty="0" spc="-25"/>
              <a:t>11.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Références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3918" rIns="0" bIns="0" rtlCol="0" vert="horz">
            <a:spAutoFit/>
          </a:bodyPr>
          <a:lstStyle/>
          <a:p>
            <a:pPr marL="606425" indent="-457200">
              <a:lnSpc>
                <a:spcPct val="100000"/>
              </a:lnSpc>
              <a:spcBef>
                <a:spcPts val="135"/>
              </a:spcBef>
              <a:buAutoNum type="arabicPeriod" startAt="31"/>
              <a:tabLst>
                <a:tab pos="607060" algn="l"/>
              </a:tabLst>
            </a:pPr>
            <a:r>
              <a:rPr dirty="0"/>
              <a:t>Rongioletti</a:t>
            </a:r>
            <a:r>
              <a:rPr dirty="0" spc="160"/>
              <a:t> </a:t>
            </a:r>
            <a:r>
              <a:rPr dirty="0"/>
              <a:t>F,</a:t>
            </a:r>
            <a:r>
              <a:rPr dirty="0" spc="180"/>
              <a:t> </a:t>
            </a:r>
            <a:r>
              <a:rPr dirty="0"/>
              <a:t>Rebora</a:t>
            </a:r>
            <a:r>
              <a:rPr dirty="0" spc="120"/>
              <a:t> </a:t>
            </a:r>
            <a:r>
              <a:rPr dirty="0"/>
              <a:t>A.</a:t>
            </a:r>
            <a:r>
              <a:rPr dirty="0" spc="165"/>
              <a:t> </a:t>
            </a:r>
            <a:r>
              <a:rPr dirty="0"/>
              <a:t>Paraneoplastic</a:t>
            </a:r>
            <a:r>
              <a:rPr dirty="0" spc="135"/>
              <a:t> </a:t>
            </a:r>
            <a:r>
              <a:rPr dirty="0"/>
              <a:t>skin</a:t>
            </a:r>
            <a:r>
              <a:rPr dirty="0" spc="135"/>
              <a:t> </a:t>
            </a:r>
            <a:r>
              <a:rPr dirty="0"/>
              <a:t>diseases.</a:t>
            </a:r>
            <a:r>
              <a:rPr dirty="0" spc="145"/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21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Dermatol</a:t>
            </a:r>
            <a:r>
              <a:rPr dirty="0"/>
              <a:t>.</a:t>
            </a:r>
            <a:r>
              <a:rPr dirty="0" spc="105"/>
              <a:t> </a:t>
            </a:r>
            <a:r>
              <a:rPr dirty="0"/>
              <a:t>2001;19(3):406-</a:t>
            </a:r>
            <a:r>
              <a:rPr dirty="0" spc="-20"/>
              <a:t>412.</a:t>
            </a:r>
          </a:p>
          <a:p>
            <a:pPr marL="606425" indent="-457200">
              <a:lnSpc>
                <a:spcPct val="100000"/>
              </a:lnSpc>
              <a:spcBef>
                <a:spcPts val="835"/>
              </a:spcBef>
              <a:buAutoNum type="arabicPeriod" startAt="31"/>
              <a:tabLst>
                <a:tab pos="607060" algn="l"/>
              </a:tabLst>
            </a:pPr>
            <a:r>
              <a:rPr dirty="0"/>
              <a:t>Greaves</a:t>
            </a:r>
            <a:r>
              <a:rPr dirty="0" spc="155"/>
              <a:t> </a:t>
            </a:r>
            <a:r>
              <a:rPr dirty="0"/>
              <a:t>MW.</a:t>
            </a:r>
            <a:r>
              <a:rPr dirty="0" spc="155"/>
              <a:t> </a:t>
            </a:r>
            <a:r>
              <a:rPr dirty="0"/>
              <a:t>Chronic</a:t>
            </a:r>
            <a:r>
              <a:rPr dirty="0" spc="170"/>
              <a:t> </a:t>
            </a:r>
            <a:r>
              <a:rPr dirty="0"/>
              <a:t>urticaria.</a:t>
            </a:r>
            <a:r>
              <a:rPr dirty="0" spc="140"/>
              <a:t> </a:t>
            </a:r>
            <a:r>
              <a:rPr dirty="0" b="1">
                <a:latin typeface="Arial"/>
                <a:cs typeface="Arial"/>
              </a:rPr>
              <a:t>J</a:t>
            </a:r>
            <a:r>
              <a:rPr dirty="0" spc="15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Allergy</a:t>
            </a:r>
            <a:r>
              <a:rPr dirty="0" spc="17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21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Immunol</a:t>
            </a:r>
            <a:r>
              <a:rPr dirty="0"/>
              <a:t>.</a:t>
            </a:r>
            <a:r>
              <a:rPr dirty="0" spc="100"/>
              <a:t> </a:t>
            </a:r>
            <a:r>
              <a:rPr dirty="0"/>
              <a:t>2000;105(4):664-</a:t>
            </a:r>
            <a:r>
              <a:rPr dirty="0" spc="-20"/>
              <a:t>672.</a:t>
            </a:r>
          </a:p>
          <a:p>
            <a:pPr marL="606425" marR="5080" indent="-457834">
              <a:lnSpc>
                <a:spcPts val="1230"/>
              </a:lnSpc>
              <a:spcBef>
                <a:spcPts val="900"/>
              </a:spcBef>
              <a:buAutoNum type="arabicPeriod" startAt="31"/>
              <a:tabLst>
                <a:tab pos="607060" algn="l"/>
              </a:tabLst>
            </a:pPr>
            <a:r>
              <a:rPr dirty="0"/>
              <a:t>Criado</a:t>
            </a:r>
            <a:r>
              <a:rPr dirty="0" spc="90"/>
              <a:t> </a:t>
            </a:r>
            <a:r>
              <a:rPr dirty="0"/>
              <a:t>PR,</a:t>
            </a:r>
            <a:r>
              <a:rPr dirty="0" spc="150"/>
              <a:t> </a:t>
            </a:r>
            <a:r>
              <a:rPr dirty="0"/>
              <a:t>Criado</a:t>
            </a:r>
            <a:r>
              <a:rPr dirty="0" spc="95"/>
              <a:t> </a:t>
            </a:r>
            <a:r>
              <a:rPr dirty="0"/>
              <a:t>RFJ,</a:t>
            </a:r>
            <a:r>
              <a:rPr dirty="0" spc="125"/>
              <a:t> </a:t>
            </a:r>
            <a:r>
              <a:rPr dirty="0"/>
              <a:t>Maruta</a:t>
            </a:r>
            <a:r>
              <a:rPr dirty="0" spc="114"/>
              <a:t> </a:t>
            </a:r>
            <a:r>
              <a:rPr dirty="0"/>
              <a:t>CW,</a:t>
            </a:r>
            <a:r>
              <a:rPr dirty="0" spc="75"/>
              <a:t> </a:t>
            </a:r>
            <a:r>
              <a:rPr dirty="0"/>
              <a:t>Machado</a:t>
            </a:r>
            <a:r>
              <a:rPr dirty="0" spc="155"/>
              <a:t> </a:t>
            </a:r>
            <a:r>
              <a:rPr dirty="0"/>
              <a:t>Filho</a:t>
            </a:r>
            <a:r>
              <a:rPr dirty="0" spc="60"/>
              <a:t> </a:t>
            </a:r>
            <a:r>
              <a:rPr dirty="0"/>
              <a:t>CDS.</a:t>
            </a:r>
            <a:r>
              <a:rPr dirty="0" spc="70"/>
              <a:t> </a:t>
            </a:r>
            <a:r>
              <a:rPr dirty="0"/>
              <a:t>Urticaria</a:t>
            </a:r>
            <a:r>
              <a:rPr dirty="0" spc="150"/>
              <a:t> </a:t>
            </a:r>
            <a:r>
              <a:rPr dirty="0"/>
              <a:t>and</a:t>
            </a:r>
            <a:r>
              <a:rPr dirty="0" spc="120"/>
              <a:t> </a:t>
            </a:r>
            <a:r>
              <a:rPr dirty="0"/>
              <a:t>systemic</a:t>
            </a:r>
            <a:r>
              <a:rPr dirty="0" spc="95"/>
              <a:t> </a:t>
            </a:r>
            <a:r>
              <a:rPr dirty="0"/>
              <a:t>diseases:</a:t>
            </a:r>
            <a:r>
              <a:rPr dirty="0" spc="75"/>
              <a:t> </a:t>
            </a:r>
            <a:r>
              <a:rPr dirty="0"/>
              <a:t>a</a:t>
            </a:r>
            <a:r>
              <a:rPr dirty="0" spc="150"/>
              <a:t> </a:t>
            </a:r>
            <a:r>
              <a:rPr dirty="0"/>
              <a:t>review.</a:t>
            </a:r>
            <a:r>
              <a:rPr dirty="0" spc="110"/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17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Rev</a:t>
            </a:r>
            <a:r>
              <a:rPr dirty="0" spc="95" b="1">
                <a:latin typeface="Arial"/>
                <a:cs typeface="Arial"/>
              </a:rPr>
              <a:t> </a:t>
            </a:r>
            <a:r>
              <a:rPr dirty="0" spc="-10" b="1">
                <a:latin typeface="Arial"/>
                <a:cs typeface="Arial"/>
              </a:rPr>
              <a:t>Allergy </a:t>
            </a:r>
            <a:r>
              <a:rPr dirty="0" b="1">
                <a:latin typeface="Arial"/>
                <a:cs typeface="Arial"/>
              </a:rPr>
              <a:t>Immunol</a:t>
            </a:r>
            <a:r>
              <a:rPr dirty="0"/>
              <a:t>.</a:t>
            </a:r>
            <a:r>
              <a:rPr dirty="0" spc="430"/>
              <a:t> </a:t>
            </a:r>
            <a:r>
              <a:rPr dirty="0"/>
              <a:t>2011;41(2):137-</a:t>
            </a:r>
            <a:r>
              <a:rPr dirty="0" spc="-20"/>
              <a:t>147.</a:t>
            </a:r>
          </a:p>
          <a:p>
            <a:pPr marL="606425" indent="-457200">
              <a:lnSpc>
                <a:spcPts val="1210"/>
              </a:lnSpc>
              <a:spcBef>
                <a:spcPts val="790"/>
              </a:spcBef>
              <a:buAutoNum type="arabicPeriod" startAt="31"/>
              <a:tabLst>
                <a:tab pos="607060" algn="l"/>
              </a:tabLst>
            </a:pPr>
            <a:r>
              <a:rPr dirty="0"/>
              <a:t>Maurer</a:t>
            </a:r>
            <a:r>
              <a:rPr dirty="0" spc="85"/>
              <a:t> </a:t>
            </a:r>
            <a:r>
              <a:rPr dirty="0"/>
              <a:t>M,</a:t>
            </a:r>
            <a:r>
              <a:rPr dirty="0" spc="75"/>
              <a:t> </a:t>
            </a:r>
            <a:r>
              <a:rPr dirty="0"/>
              <a:t>Weller</a:t>
            </a:r>
            <a:r>
              <a:rPr dirty="0" spc="90"/>
              <a:t> </a:t>
            </a:r>
            <a:r>
              <a:rPr dirty="0"/>
              <a:t>K,</a:t>
            </a:r>
            <a:r>
              <a:rPr dirty="0" spc="155"/>
              <a:t> </a:t>
            </a:r>
            <a:r>
              <a:rPr dirty="0"/>
              <a:t>Bindslev-Jensen</a:t>
            </a:r>
            <a:r>
              <a:rPr dirty="0" spc="55"/>
              <a:t> </a:t>
            </a:r>
            <a:r>
              <a:rPr dirty="0" spc="50"/>
              <a:t>C,</a:t>
            </a:r>
            <a:r>
              <a:rPr dirty="0" spc="75"/>
              <a:t> </a:t>
            </a:r>
            <a:r>
              <a:rPr dirty="0"/>
              <a:t>Giménez-Arnau</a:t>
            </a:r>
            <a:r>
              <a:rPr dirty="0" spc="160"/>
              <a:t> </a:t>
            </a:r>
            <a:r>
              <a:rPr dirty="0"/>
              <a:t>A,</a:t>
            </a:r>
            <a:r>
              <a:rPr dirty="0" spc="175"/>
              <a:t> </a:t>
            </a:r>
            <a:r>
              <a:rPr dirty="0"/>
              <a:t>Bousquet</a:t>
            </a:r>
            <a:r>
              <a:rPr dirty="0" spc="80"/>
              <a:t> </a:t>
            </a:r>
            <a:r>
              <a:rPr dirty="0"/>
              <a:t>PJ,</a:t>
            </a:r>
            <a:r>
              <a:rPr dirty="0" spc="180"/>
              <a:t> </a:t>
            </a:r>
            <a:r>
              <a:rPr dirty="0"/>
              <a:t>Bousquet</a:t>
            </a:r>
            <a:r>
              <a:rPr dirty="0" spc="80"/>
              <a:t> </a:t>
            </a:r>
            <a:r>
              <a:rPr dirty="0"/>
              <a:t>J,</a:t>
            </a:r>
            <a:r>
              <a:rPr dirty="0" spc="80"/>
              <a:t> </a:t>
            </a:r>
            <a:r>
              <a:rPr dirty="0"/>
              <a:t>et</a:t>
            </a:r>
            <a:r>
              <a:rPr dirty="0" spc="85"/>
              <a:t> </a:t>
            </a:r>
            <a:r>
              <a:rPr dirty="0"/>
              <a:t>al.</a:t>
            </a:r>
            <a:r>
              <a:rPr dirty="0" spc="40"/>
              <a:t> </a:t>
            </a:r>
            <a:r>
              <a:rPr dirty="0"/>
              <a:t>Unmet</a:t>
            </a:r>
            <a:r>
              <a:rPr dirty="0" spc="80"/>
              <a:t> </a:t>
            </a:r>
            <a:r>
              <a:rPr dirty="0"/>
              <a:t>clinical</a:t>
            </a:r>
            <a:r>
              <a:rPr dirty="0" spc="105"/>
              <a:t> </a:t>
            </a:r>
            <a:r>
              <a:rPr dirty="0"/>
              <a:t>needs</a:t>
            </a:r>
            <a:r>
              <a:rPr dirty="0" spc="114"/>
              <a:t> </a:t>
            </a:r>
            <a:r>
              <a:rPr dirty="0" spc="-25"/>
              <a:t>in</a:t>
            </a:r>
          </a:p>
          <a:p>
            <a:pPr marL="606425">
              <a:lnSpc>
                <a:spcPts val="1210"/>
              </a:lnSpc>
            </a:pPr>
            <a:r>
              <a:rPr dirty="0"/>
              <a:t>chronic</a:t>
            </a:r>
            <a:r>
              <a:rPr dirty="0" spc="220"/>
              <a:t> </a:t>
            </a:r>
            <a:r>
              <a:rPr dirty="0"/>
              <a:t>spontaneous</a:t>
            </a:r>
            <a:r>
              <a:rPr dirty="0" spc="250"/>
              <a:t> </a:t>
            </a:r>
            <a:r>
              <a:rPr dirty="0"/>
              <a:t>urticaria.</a:t>
            </a:r>
            <a:r>
              <a:rPr dirty="0" spc="229"/>
              <a:t> </a:t>
            </a:r>
            <a:r>
              <a:rPr dirty="0" b="1">
                <a:latin typeface="Arial"/>
                <a:cs typeface="Arial"/>
              </a:rPr>
              <a:t>Allergy</a:t>
            </a:r>
            <a:r>
              <a:rPr dirty="0"/>
              <a:t>.</a:t>
            </a:r>
            <a:r>
              <a:rPr dirty="0" spc="190"/>
              <a:t> </a:t>
            </a:r>
            <a:r>
              <a:rPr dirty="0"/>
              <a:t>2011;66(3):317-</a:t>
            </a:r>
            <a:r>
              <a:rPr dirty="0" spc="-20"/>
              <a:t>330.</a:t>
            </a:r>
          </a:p>
          <a:p>
            <a:pPr marL="606425" indent="-457200">
              <a:lnSpc>
                <a:spcPct val="100000"/>
              </a:lnSpc>
              <a:spcBef>
                <a:spcPts val="835"/>
              </a:spcBef>
              <a:buAutoNum type="arabicPeriod" startAt="35"/>
              <a:tabLst>
                <a:tab pos="607060" algn="l"/>
              </a:tabLst>
            </a:pPr>
            <a:r>
              <a:rPr dirty="0"/>
              <a:t>Curth</a:t>
            </a:r>
            <a:r>
              <a:rPr dirty="0" spc="145"/>
              <a:t> </a:t>
            </a:r>
            <a:r>
              <a:rPr dirty="0"/>
              <a:t>HO.</a:t>
            </a:r>
            <a:r>
              <a:rPr dirty="0" spc="145"/>
              <a:t> </a:t>
            </a:r>
            <a:r>
              <a:rPr dirty="0"/>
              <a:t>Sign</a:t>
            </a:r>
            <a:r>
              <a:rPr dirty="0" spc="185"/>
              <a:t> </a:t>
            </a:r>
            <a:r>
              <a:rPr dirty="0"/>
              <a:t>of</a:t>
            </a:r>
            <a:r>
              <a:rPr dirty="0" spc="95"/>
              <a:t> </a:t>
            </a:r>
            <a:r>
              <a:rPr dirty="0"/>
              <a:t>Leser-Trélat</a:t>
            </a:r>
            <a:r>
              <a:rPr dirty="0" spc="145"/>
              <a:t> </a:t>
            </a:r>
            <a:r>
              <a:rPr dirty="0"/>
              <a:t>and</a:t>
            </a:r>
            <a:r>
              <a:rPr dirty="0" spc="170"/>
              <a:t> </a:t>
            </a:r>
            <a:r>
              <a:rPr dirty="0"/>
              <a:t>other</a:t>
            </a:r>
            <a:r>
              <a:rPr dirty="0" spc="130"/>
              <a:t> </a:t>
            </a:r>
            <a:r>
              <a:rPr dirty="0"/>
              <a:t>cutaneous</a:t>
            </a:r>
            <a:r>
              <a:rPr dirty="0" spc="155"/>
              <a:t> </a:t>
            </a:r>
            <a:r>
              <a:rPr dirty="0"/>
              <a:t>paraneoplastic</a:t>
            </a:r>
            <a:r>
              <a:rPr dirty="0" spc="165"/>
              <a:t> </a:t>
            </a:r>
            <a:r>
              <a:rPr dirty="0"/>
              <a:t>syndromes.</a:t>
            </a:r>
            <a:r>
              <a:rPr dirty="0" spc="125"/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22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Dermatol</a:t>
            </a:r>
            <a:r>
              <a:rPr dirty="0"/>
              <a:t>.</a:t>
            </a:r>
            <a:r>
              <a:rPr dirty="0" spc="110"/>
              <a:t> </a:t>
            </a:r>
            <a:r>
              <a:rPr dirty="0"/>
              <a:t>1993;11(1):41-</a:t>
            </a:r>
            <a:r>
              <a:rPr dirty="0" spc="-25"/>
              <a:t>47.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Références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3918" rIns="0" bIns="0" rtlCol="0" vert="horz">
            <a:spAutoFit/>
          </a:bodyPr>
          <a:lstStyle/>
          <a:p>
            <a:pPr marL="376555" indent="-227329">
              <a:lnSpc>
                <a:spcPts val="1245"/>
              </a:lnSpc>
              <a:spcBef>
                <a:spcPts val="135"/>
              </a:spcBef>
              <a:buAutoNum type="arabicPeriod" startAt="36"/>
              <a:tabLst>
                <a:tab pos="377190" algn="l"/>
              </a:tabLst>
            </a:pPr>
            <a:r>
              <a:rPr dirty="0"/>
              <a:t>Stevens</a:t>
            </a:r>
            <a:r>
              <a:rPr dirty="0" spc="55"/>
              <a:t> </a:t>
            </a:r>
            <a:r>
              <a:rPr dirty="0"/>
              <a:t>DL.</a:t>
            </a:r>
            <a:r>
              <a:rPr dirty="0" spc="140"/>
              <a:t> </a:t>
            </a:r>
            <a:r>
              <a:rPr dirty="0"/>
              <a:t>Could</a:t>
            </a:r>
            <a:r>
              <a:rPr dirty="0" spc="110"/>
              <a:t> </a:t>
            </a:r>
            <a:r>
              <a:rPr dirty="0"/>
              <a:t>nonsteroidal</a:t>
            </a:r>
            <a:r>
              <a:rPr dirty="0" spc="140"/>
              <a:t> </a:t>
            </a:r>
            <a:r>
              <a:rPr dirty="0"/>
              <a:t>anti-inflammatory</a:t>
            </a:r>
            <a:r>
              <a:rPr dirty="0" spc="125"/>
              <a:t> </a:t>
            </a:r>
            <a:r>
              <a:rPr dirty="0"/>
              <a:t>drugs</a:t>
            </a:r>
            <a:r>
              <a:rPr dirty="0" spc="105"/>
              <a:t> </a:t>
            </a:r>
            <a:r>
              <a:rPr dirty="0"/>
              <a:t>enhance</a:t>
            </a:r>
            <a:r>
              <a:rPr dirty="0" spc="170"/>
              <a:t> </a:t>
            </a:r>
            <a:r>
              <a:rPr dirty="0"/>
              <a:t>the</a:t>
            </a:r>
            <a:r>
              <a:rPr dirty="0" spc="70"/>
              <a:t> </a:t>
            </a:r>
            <a:r>
              <a:rPr dirty="0"/>
              <a:t>progression</a:t>
            </a:r>
            <a:r>
              <a:rPr dirty="0" spc="70"/>
              <a:t> </a:t>
            </a:r>
            <a:r>
              <a:rPr dirty="0"/>
              <a:t>of</a:t>
            </a:r>
            <a:r>
              <a:rPr dirty="0" spc="140"/>
              <a:t> </a:t>
            </a:r>
            <a:r>
              <a:rPr dirty="0"/>
              <a:t>bacterial</a:t>
            </a:r>
            <a:r>
              <a:rPr dirty="0" spc="190"/>
              <a:t> </a:t>
            </a:r>
            <a:r>
              <a:rPr dirty="0"/>
              <a:t>infections</a:t>
            </a:r>
            <a:r>
              <a:rPr dirty="0" spc="160"/>
              <a:t> </a:t>
            </a:r>
            <a:r>
              <a:rPr dirty="0"/>
              <a:t>to</a:t>
            </a:r>
            <a:r>
              <a:rPr dirty="0" spc="125"/>
              <a:t> </a:t>
            </a:r>
            <a:r>
              <a:rPr dirty="0"/>
              <a:t>toxic</a:t>
            </a:r>
            <a:r>
              <a:rPr dirty="0" spc="125"/>
              <a:t> </a:t>
            </a:r>
            <a:r>
              <a:rPr dirty="0" spc="-10"/>
              <a:t>shock</a:t>
            </a:r>
          </a:p>
          <a:p>
            <a:pPr marL="377825">
              <a:lnSpc>
                <a:spcPts val="1245"/>
              </a:lnSpc>
            </a:pPr>
            <a:r>
              <a:rPr dirty="0"/>
              <a:t>syndrome?</a:t>
            </a:r>
            <a:r>
              <a:rPr dirty="0" spc="180"/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229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Infect</a:t>
            </a:r>
            <a:r>
              <a:rPr dirty="0" spc="14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Dis</a:t>
            </a:r>
            <a:r>
              <a:rPr dirty="0"/>
              <a:t>.</a:t>
            </a:r>
            <a:r>
              <a:rPr dirty="0" spc="155"/>
              <a:t> </a:t>
            </a:r>
            <a:r>
              <a:rPr dirty="0"/>
              <a:t>1995;21(4):977-</a:t>
            </a:r>
            <a:r>
              <a:rPr dirty="0" spc="-20"/>
              <a:t>980.</a:t>
            </a:r>
          </a:p>
          <a:p>
            <a:pPr marL="375920" marR="5080" indent="-227329">
              <a:lnSpc>
                <a:spcPts val="1150"/>
              </a:lnSpc>
              <a:spcBef>
                <a:spcPts val="960"/>
              </a:spcBef>
              <a:buAutoNum type="arabicPeriod" startAt="37"/>
              <a:tabLst>
                <a:tab pos="378460" algn="l"/>
              </a:tabLst>
            </a:pPr>
            <a:r>
              <a:rPr dirty="0"/>
              <a:t>Aronoff</a:t>
            </a:r>
            <a:r>
              <a:rPr dirty="0" spc="125"/>
              <a:t> </a:t>
            </a:r>
            <a:r>
              <a:rPr dirty="0"/>
              <a:t>DM,</a:t>
            </a:r>
            <a:r>
              <a:rPr dirty="0" spc="85"/>
              <a:t> </a:t>
            </a:r>
            <a:r>
              <a:rPr dirty="0"/>
              <a:t>Bloch</a:t>
            </a:r>
            <a:r>
              <a:rPr dirty="0" spc="165"/>
              <a:t> </a:t>
            </a:r>
            <a:r>
              <a:rPr dirty="0"/>
              <a:t>KC.</a:t>
            </a:r>
            <a:r>
              <a:rPr dirty="0" spc="125"/>
              <a:t> </a:t>
            </a:r>
            <a:r>
              <a:rPr dirty="0"/>
              <a:t>Assessing</a:t>
            </a:r>
            <a:r>
              <a:rPr dirty="0" spc="175"/>
              <a:t> </a:t>
            </a:r>
            <a:r>
              <a:rPr dirty="0"/>
              <a:t>the</a:t>
            </a:r>
            <a:r>
              <a:rPr dirty="0" spc="105"/>
              <a:t> </a:t>
            </a:r>
            <a:r>
              <a:rPr dirty="0"/>
              <a:t>relationship</a:t>
            </a:r>
            <a:r>
              <a:rPr dirty="0" spc="130"/>
              <a:t> </a:t>
            </a:r>
            <a:r>
              <a:rPr dirty="0"/>
              <a:t>between</a:t>
            </a:r>
            <a:r>
              <a:rPr dirty="0" spc="175"/>
              <a:t> </a:t>
            </a:r>
            <a:r>
              <a:rPr dirty="0"/>
              <a:t>the</a:t>
            </a:r>
            <a:r>
              <a:rPr dirty="0" spc="70"/>
              <a:t> </a:t>
            </a:r>
            <a:r>
              <a:rPr dirty="0"/>
              <a:t>use</a:t>
            </a:r>
            <a:r>
              <a:rPr dirty="0" spc="165"/>
              <a:t> </a:t>
            </a:r>
            <a:r>
              <a:rPr dirty="0"/>
              <a:t>of</a:t>
            </a:r>
            <a:r>
              <a:rPr dirty="0" spc="100"/>
              <a:t> </a:t>
            </a:r>
            <a:r>
              <a:rPr dirty="0"/>
              <a:t>nonsteroidal</a:t>
            </a:r>
            <a:r>
              <a:rPr dirty="0" spc="105"/>
              <a:t> </a:t>
            </a:r>
            <a:r>
              <a:rPr dirty="0"/>
              <a:t>anti-inflammatory</a:t>
            </a:r>
            <a:r>
              <a:rPr dirty="0" spc="100"/>
              <a:t> </a:t>
            </a:r>
            <a:r>
              <a:rPr dirty="0"/>
              <a:t>drugs</a:t>
            </a:r>
            <a:r>
              <a:rPr dirty="0" spc="95"/>
              <a:t> </a:t>
            </a:r>
            <a:r>
              <a:rPr dirty="0"/>
              <a:t>and</a:t>
            </a:r>
            <a:r>
              <a:rPr dirty="0" spc="140"/>
              <a:t> </a:t>
            </a:r>
            <a:r>
              <a:rPr dirty="0" spc="-10"/>
              <a:t>necrotizing </a:t>
            </a:r>
            <a:r>
              <a:rPr dirty="0" spc="-10"/>
              <a:t>	</a:t>
            </a:r>
            <a:r>
              <a:rPr dirty="0"/>
              <a:t>fasciitis</a:t>
            </a:r>
            <a:r>
              <a:rPr dirty="0" spc="140"/>
              <a:t> </a:t>
            </a:r>
            <a:r>
              <a:rPr dirty="0"/>
              <a:t>caused</a:t>
            </a:r>
            <a:r>
              <a:rPr dirty="0" spc="165"/>
              <a:t> </a:t>
            </a:r>
            <a:r>
              <a:rPr dirty="0"/>
              <a:t>by</a:t>
            </a:r>
            <a:r>
              <a:rPr dirty="0" spc="95"/>
              <a:t> </a:t>
            </a:r>
            <a:r>
              <a:rPr dirty="0"/>
              <a:t>group</a:t>
            </a:r>
            <a:r>
              <a:rPr dirty="0" spc="229"/>
              <a:t> </a:t>
            </a:r>
            <a:r>
              <a:rPr dirty="0"/>
              <a:t>A</a:t>
            </a:r>
            <a:r>
              <a:rPr dirty="0" spc="150"/>
              <a:t> </a:t>
            </a:r>
            <a:r>
              <a:rPr dirty="0"/>
              <a:t>streptococcus.</a:t>
            </a:r>
            <a:r>
              <a:rPr dirty="0" spc="215"/>
              <a:t> </a:t>
            </a:r>
            <a:r>
              <a:rPr dirty="0" b="1">
                <a:latin typeface="Arial"/>
                <a:cs typeface="Arial"/>
              </a:rPr>
              <a:t>Medicine</a:t>
            </a:r>
            <a:r>
              <a:rPr dirty="0" spc="18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(Baltimore)</a:t>
            </a:r>
            <a:r>
              <a:rPr dirty="0"/>
              <a:t>.</a:t>
            </a:r>
            <a:r>
              <a:rPr dirty="0" spc="175"/>
              <a:t> </a:t>
            </a:r>
            <a:r>
              <a:rPr dirty="0"/>
              <a:t>2003;82(4):225-</a:t>
            </a:r>
            <a:r>
              <a:rPr dirty="0" spc="-20"/>
              <a:t>235.</a:t>
            </a:r>
          </a:p>
          <a:p>
            <a:pPr marL="376555" indent="-227329">
              <a:lnSpc>
                <a:spcPts val="1245"/>
              </a:lnSpc>
              <a:spcBef>
                <a:spcPts val="819"/>
              </a:spcBef>
              <a:buAutoNum type="arabicPeriod" startAt="37"/>
              <a:tabLst>
                <a:tab pos="377190" algn="l"/>
              </a:tabLst>
            </a:pPr>
            <a:r>
              <a:rPr dirty="0"/>
              <a:t>Souyri</a:t>
            </a:r>
            <a:r>
              <a:rPr dirty="0" spc="105"/>
              <a:t> </a:t>
            </a:r>
            <a:r>
              <a:rPr dirty="0"/>
              <a:t>C,</a:t>
            </a:r>
            <a:r>
              <a:rPr dirty="0" spc="60"/>
              <a:t> </a:t>
            </a:r>
            <a:r>
              <a:rPr dirty="0"/>
              <a:t>Olivier</a:t>
            </a:r>
            <a:r>
              <a:rPr dirty="0" spc="70"/>
              <a:t> </a:t>
            </a:r>
            <a:r>
              <a:rPr dirty="0"/>
              <a:t>P,</a:t>
            </a:r>
            <a:r>
              <a:rPr dirty="0" spc="155"/>
              <a:t> </a:t>
            </a:r>
            <a:r>
              <a:rPr dirty="0"/>
              <a:t>Grolleau</a:t>
            </a:r>
            <a:r>
              <a:rPr dirty="0" spc="135"/>
              <a:t> </a:t>
            </a:r>
            <a:r>
              <a:rPr dirty="0"/>
              <a:t>S,</a:t>
            </a:r>
            <a:r>
              <a:rPr dirty="0" spc="60"/>
              <a:t> </a:t>
            </a:r>
            <a:r>
              <a:rPr dirty="0"/>
              <a:t>Lapeyre-Mestre</a:t>
            </a:r>
            <a:r>
              <a:rPr dirty="0" spc="135"/>
              <a:t> </a:t>
            </a:r>
            <a:r>
              <a:rPr dirty="0"/>
              <a:t>M,</a:t>
            </a:r>
            <a:r>
              <a:rPr dirty="0" spc="150"/>
              <a:t> </a:t>
            </a:r>
            <a:r>
              <a:rPr dirty="0"/>
              <a:t>Montastruc</a:t>
            </a:r>
            <a:r>
              <a:rPr dirty="0" spc="114"/>
              <a:t> </a:t>
            </a:r>
            <a:r>
              <a:rPr dirty="0"/>
              <a:t>JL.</a:t>
            </a:r>
            <a:r>
              <a:rPr dirty="0" spc="160"/>
              <a:t> </a:t>
            </a:r>
            <a:r>
              <a:rPr dirty="0"/>
              <a:t>Severe</a:t>
            </a:r>
            <a:r>
              <a:rPr dirty="0" spc="105"/>
              <a:t> </a:t>
            </a:r>
            <a:r>
              <a:rPr dirty="0"/>
              <a:t>necrotizing</a:t>
            </a:r>
            <a:r>
              <a:rPr dirty="0" spc="165"/>
              <a:t> </a:t>
            </a:r>
            <a:r>
              <a:rPr dirty="0"/>
              <a:t>soft-tissue</a:t>
            </a:r>
            <a:r>
              <a:rPr dirty="0" spc="130"/>
              <a:t> </a:t>
            </a:r>
            <a:r>
              <a:rPr dirty="0"/>
              <a:t>infections</a:t>
            </a:r>
            <a:r>
              <a:rPr dirty="0" spc="120"/>
              <a:t> </a:t>
            </a:r>
            <a:r>
              <a:rPr dirty="0" spc="-25"/>
              <a:t>and</a:t>
            </a:r>
          </a:p>
          <a:p>
            <a:pPr marL="377825">
              <a:lnSpc>
                <a:spcPts val="1245"/>
              </a:lnSpc>
            </a:pPr>
            <a:r>
              <a:rPr dirty="0"/>
              <a:t>nonsteroidal</a:t>
            </a:r>
            <a:r>
              <a:rPr dirty="0" spc="204"/>
              <a:t> </a:t>
            </a:r>
            <a:r>
              <a:rPr dirty="0"/>
              <a:t>anti-inflammatory</a:t>
            </a:r>
            <a:r>
              <a:rPr dirty="0" spc="180"/>
              <a:t> </a:t>
            </a:r>
            <a:r>
              <a:rPr dirty="0"/>
              <a:t>drugs.</a:t>
            </a:r>
            <a:r>
              <a:rPr dirty="0" spc="190"/>
              <a:t> </a:t>
            </a:r>
            <a:r>
              <a:rPr dirty="0" b="1">
                <a:latin typeface="Arial"/>
                <a:cs typeface="Arial"/>
              </a:rPr>
              <a:t>Clin</a:t>
            </a:r>
            <a:r>
              <a:rPr dirty="0" spc="27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Exp</a:t>
            </a:r>
            <a:r>
              <a:rPr dirty="0" spc="19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Dermatol</a:t>
            </a:r>
            <a:r>
              <a:rPr dirty="0"/>
              <a:t>.</a:t>
            </a:r>
            <a:r>
              <a:rPr dirty="0" spc="190"/>
              <a:t> </a:t>
            </a:r>
            <a:r>
              <a:rPr dirty="0"/>
              <a:t>2008;33(3):249-</a:t>
            </a:r>
            <a:r>
              <a:rPr dirty="0" spc="-20"/>
              <a:t>255.</a:t>
            </a:r>
          </a:p>
          <a:p>
            <a:pPr marL="375920" marR="419734" indent="-227329">
              <a:lnSpc>
                <a:spcPts val="1160"/>
              </a:lnSpc>
              <a:spcBef>
                <a:spcPts val="955"/>
              </a:spcBef>
              <a:buAutoNum type="arabicPeriod" startAt="39"/>
              <a:tabLst>
                <a:tab pos="378460" algn="l"/>
              </a:tabLst>
            </a:pPr>
            <a:r>
              <a:rPr dirty="0"/>
              <a:t>Mikaeloff</a:t>
            </a:r>
            <a:r>
              <a:rPr dirty="0" spc="85"/>
              <a:t> </a:t>
            </a:r>
            <a:r>
              <a:rPr dirty="0"/>
              <a:t>Y,</a:t>
            </a:r>
            <a:r>
              <a:rPr dirty="0" spc="100"/>
              <a:t> </a:t>
            </a:r>
            <a:r>
              <a:rPr dirty="0"/>
              <a:t>Kezouh</a:t>
            </a:r>
            <a:r>
              <a:rPr dirty="0" spc="135"/>
              <a:t> </a:t>
            </a:r>
            <a:r>
              <a:rPr dirty="0"/>
              <a:t>A,</a:t>
            </a:r>
            <a:r>
              <a:rPr dirty="0" spc="100"/>
              <a:t> </a:t>
            </a:r>
            <a:r>
              <a:rPr dirty="0"/>
              <a:t>Suissa</a:t>
            </a:r>
            <a:r>
              <a:rPr dirty="0" spc="50"/>
              <a:t> </a:t>
            </a:r>
            <a:r>
              <a:rPr dirty="0"/>
              <a:t>S.</a:t>
            </a:r>
            <a:r>
              <a:rPr dirty="0" spc="100"/>
              <a:t> </a:t>
            </a:r>
            <a:r>
              <a:rPr dirty="0"/>
              <a:t>Nonsteroidal</a:t>
            </a:r>
            <a:r>
              <a:rPr dirty="0" spc="150"/>
              <a:t> </a:t>
            </a:r>
            <a:r>
              <a:rPr dirty="0"/>
              <a:t>anti-inflammatory</a:t>
            </a:r>
            <a:r>
              <a:rPr dirty="0" spc="70"/>
              <a:t> </a:t>
            </a:r>
            <a:r>
              <a:rPr dirty="0"/>
              <a:t>drug</a:t>
            </a:r>
            <a:r>
              <a:rPr dirty="0" spc="110"/>
              <a:t> </a:t>
            </a:r>
            <a:r>
              <a:rPr dirty="0"/>
              <a:t>use</a:t>
            </a:r>
            <a:r>
              <a:rPr dirty="0" spc="120"/>
              <a:t> </a:t>
            </a:r>
            <a:r>
              <a:rPr dirty="0"/>
              <a:t>and</a:t>
            </a:r>
            <a:r>
              <a:rPr dirty="0" spc="125"/>
              <a:t> </a:t>
            </a:r>
            <a:r>
              <a:rPr dirty="0"/>
              <a:t>the</a:t>
            </a:r>
            <a:r>
              <a:rPr dirty="0" spc="120"/>
              <a:t> </a:t>
            </a:r>
            <a:r>
              <a:rPr dirty="0"/>
              <a:t>risk</a:t>
            </a:r>
            <a:r>
              <a:rPr dirty="0" spc="105"/>
              <a:t> </a:t>
            </a:r>
            <a:r>
              <a:rPr dirty="0"/>
              <a:t>of</a:t>
            </a:r>
            <a:r>
              <a:rPr dirty="0" spc="35"/>
              <a:t> </a:t>
            </a:r>
            <a:r>
              <a:rPr dirty="0"/>
              <a:t>severe</a:t>
            </a:r>
            <a:r>
              <a:rPr dirty="0" spc="135"/>
              <a:t> </a:t>
            </a:r>
            <a:r>
              <a:rPr dirty="0"/>
              <a:t>skin</a:t>
            </a:r>
            <a:r>
              <a:rPr dirty="0" spc="35"/>
              <a:t> </a:t>
            </a:r>
            <a:r>
              <a:rPr dirty="0"/>
              <a:t>and</a:t>
            </a:r>
            <a:r>
              <a:rPr dirty="0" spc="125"/>
              <a:t> </a:t>
            </a:r>
            <a:r>
              <a:rPr dirty="0"/>
              <a:t>soft</a:t>
            </a:r>
            <a:r>
              <a:rPr dirty="0" spc="135"/>
              <a:t> </a:t>
            </a:r>
            <a:r>
              <a:rPr dirty="0" spc="-10"/>
              <a:t>tissue </a:t>
            </a:r>
            <a:r>
              <a:rPr dirty="0" spc="-10"/>
              <a:t>	</a:t>
            </a:r>
            <a:r>
              <a:rPr dirty="0"/>
              <a:t>complications</a:t>
            </a:r>
            <a:r>
              <a:rPr dirty="0" spc="160"/>
              <a:t> </a:t>
            </a:r>
            <a:r>
              <a:rPr dirty="0"/>
              <a:t>in</a:t>
            </a:r>
            <a:r>
              <a:rPr dirty="0" spc="180"/>
              <a:t> </a:t>
            </a:r>
            <a:r>
              <a:rPr dirty="0"/>
              <a:t>patients</a:t>
            </a:r>
            <a:r>
              <a:rPr dirty="0" spc="160"/>
              <a:t> </a:t>
            </a:r>
            <a:r>
              <a:rPr dirty="0"/>
              <a:t>with</a:t>
            </a:r>
            <a:r>
              <a:rPr dirty="0" spc="125"/>
              <a:t> </a:t>
            </a:r>
            <a:r>
              <a:rPr dirty="0"/>
              <a:t>varicella.</a:t>
            </a:r>
            <a:r>
              <a:rPr dirty="0" spc="130"/>
              <a:t> </a:t>
            </a:r>
            <a:r>
              <a:rPr dirty="0" b="1">
                <a:latin typeface="Arial"/>
                <a:cs typeface="Arial"/>
              </a:rPr>
              <a:t>J</a:t>
            </a:r>
            <a:r>
              <a:rPr dirty="0" spc="18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Infect</a:t>
            </a:r>
            <a:r>
              <a:rPr dirty="0" spc="114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Dis</a:t>
            </a:r>
            <a:r>
              <a:rPr dirty="0"/>
              <a:t>.</a:t>
            </a:r>
            <a:r>
              <a:rPr dirty="0" spc="135"/>
              <a:t> </a:t>
            </a:r>
            <a:r>
              <a:rPr dirty="0"/>
              <a:t>2008;197(10):1362-</a:t>
            </a:r>
            <a:r>
              <a:rPr dirty="0" spc="-10"/>
              <a:t>1368.</a:t>
            </a:r>
          </a:p>
          <a:p>
            <a:pPr marL="376555" indent="-227329">
              <a:lnSpc>
                <a:spcPts val="1245"/>
              </a:lnSpc>
              <a:spcBef>
                <a:spcPts val="805"/>
              </a:spcBef>
              <a:buAutoNum type="arabicPeriod" startAt="39"/>
              <a:tabLst>
                <a:tab pos="377190" algn="l"/>
              </a:tabLst>
            </a:pPr>
            <a:r>
              <a:rPr dirty="0"/>
              <a:t>Leclerc</a:t>
            </a:r>
            <a:r>
              <a:rPr dirty="0" spc="20"/>
              <a:t> </a:t>
            </a:r>
            <a:r>
              <a:rPr dirty="0"/>
              <a:t>F,</a:t>
            </a:r>
            <a:r>
              <a:rPr dirty="0" spc="85"/>
              <a:t> </a:t>
            </a:r>
            <a:r>
              <a:rPr dirty="0"/>
              <a:t>Leteurtre</a:t>
            </a:r>
            <a:r>
              <a:rPr dirty="0" spc="130"/>
              <a:t> </a:t>
            </a:r>
            <a:r>
              <a:rPr dirty="0"/>
              <a:t>S,</a:t>
            </a:r>
            <a:r>
              <a:rPr dirty="0" spc="100"/>
              <a:t> </a:t>
            </a:r>
            <a:r>
              <a:rPr dirty="0"/>
              <a:t>Dorkenoo</a:t>
            </a:r>
            <a:r>
              <a:rPr dirty="0" spc="95"/>
              <a:t> </a:t>
            </a:r>
            <a:r>
              <a:rPr dirty="0"/>
              <a:t>A,</a:t>
            </a:r>
            <a:r>
              <a:rPr dirty="0" spc="140"/>
              <a:t> </a:t>
            </a:r>
            <a:r>
              <a:rPr dirty="0"/>
              <a:t>et</a:t>
            </a:r>
            <a:r>
              <a:rPr dirty="0" spc="55"/>
              <a:t> </a:t>
            </a:r>
            <a:r>
              <a:rPr dirty="0"/>
              <a:t>al.</a:t>
            </a:r>
            <a:r>
              <a:rPr dirty="0" spc="125"/>
              <a:t> </a:t>
            </a:r>
            <a:r>
              <a:rPr dirty="0"/>
              <a:t>Nonsteroidal</a:t>
            </a:r>
            <a:r>
              <a:rPr dirty="0" spc="125"/>
              <a:t> </a:t>
            </a:r>
            <a:r>
              <a:rPr dirty="0"/>
              <a:t>anti-inflammatory</a:t>
            </a:r>
            <a:r>
              <a:rPr dirty="0" spc="85"/>
              <a:t> </a:t>
            </a:r>
            <a:r>
              <a:rPr dirty="0"/>
              <a:t>drug</a:t>
            </a:r>
            <a:r>
              <a:rPr dirty="0" spc="105"/>
              <a:t> </a:t>
            </a:r>
            <a:r>
              <a:rPr dirty="0"/>
              <a:t>use</a:t>
            </a:r>
            <a:r>
              <a:rPr dirty="0" spc="120"/>
              <a:t> </a:t>
            </a:r>
            <a:r>
              <a:rPr dirty="0"/>
              <a:t>and</a:t>
            </a:r>
            <a:r>
              <a:rPr dirty="0" spc="95"/>
              <a:t> </a:t>
            </a:r>
            <a:r>
              <a:rPr dirty="0"/>
              <a:t>severe</a:t>
            </a:r>
            <a:r>
              <a:rPr dirty="0" spc="120"/>
              <a:t> </a:t>
            </a:r>
            <a:r>
              <a:rPr dirty="0"/>
              <a:t>invasive</a:t>
            </a:r>
            <a:r>
              <a:rPr dirty="0" spc="130"/>
              <a:t> </a:t>
            </a:r>
            <a:r>
              <a:rPr dirty="0"/>
              <a:t>group</a:t>
            </a:r>
            <a:r>
              <a:rPr dirty="0" spc="125"/>
              <a:t> </a:t>
            </a:r>
            <a:r>
              <a:rPr dirty="0" spc="-50"/>
              <a:t>A</a:t>
            </a:r>
          </a:p>
          <a:p>
            <a:pPr marL="377825">
              <a:lnSpc>
                <a:spcPts val="1245"/>
              </a:lnSpc>
            </a:pPr>
            <a:r>
              <a:rPr dirty="0"/>
              <a:t>streptococcal</a:t>
            </a:r>
            <a:r>
              <a:rPr dirty="0" spc="200"/>
              <a:t> </a:t>
            </a:r>
            <a:r>
              <a:rPr dirty="0"/>
              <a:t>infections</a:t>
            </a:r>
            <a:r>
              <a:rPr dirty="0" spc="155"/>
              <a:t> </a:t>
            </a:r>
            <a:r>
              <a:rPr dirty="0"/>
              <a:t>in</a:t>
            </a:r>
            <a:r>
              <a:rPr dirty="0" spc="175"/>
              <a:t> </a:t>
            </a:r>
            <a:r>
              <a:rPr dirty="0"/>
              <a:t>children.</a:t>
            </a:r>
            <a:r>
              <a:rPr dirty="0" spc="125"/>
              <a:t> </a:t>
            </a:r>
            <a:r>
              <a:rPr dirty="0" b="1">
                <a:latin typeface="Arial"/>
                <a:cs typeface="Arial"/>
              </a:rPr>
              <a:t>Pediatrics</a:t>
            </a:r>
            <a:r>
              <a:rPr dirty="0"/>
              <a:t>.</a:t>
            </a:r>
            <a:r>
              <a:rPr dirty="0" spc="125"/>
              <a:t> </a:t>
            </a:r>
            <a:r>
              <a:rPr dirty="0" spc="-10"/>
              <a:t>2001;108(5):e73.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/>
              <a:t>Références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34" y="1325498"/>
            <a:ext cx="7832725" cy="185991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469900" indent="-457200">
              <a:lnSpc>
                <a:spcPts val="1245"/>
              </a:lnSpc>
              <a:spcBef>
                <a:spcPts val="135"/>
              </a:spcBef>
              <a:buAutoNum type="arabicPeriod" startAt="41"/>
              <a:tabLst>
                <a:tab pos="469900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Carapetis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JR,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Jacoby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P,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Carville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K,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Ang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SJ,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Curtis</a:t>
            </a:r>
            <a:r>
              <a:rPr dirty="0" sz="1050" spc="1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N,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Andrews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R.</a:t>
            </a:r>
            <a:r>
              <a:rPr dirty="0" sz="10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Effect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ibuprofen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on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outcome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of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bacterial</a:t>
            </a:r>
            <a:endParaRPr sz="1050">
              <a:latin typeface="Arial"/>
              <a:cs typeface="Arial"/>
            </a:endParaRPr>
          </a:p>
          <a:p>
            <a:pPr marL="469900">
              <a:lnSpc>
                <a:spcPts val="1245"/>
              </a:lnSpc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infections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in</a:t>
            </a:r>
            <a:r>
              <a:rPr dirty="0" sz="1050" spc="1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children.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Clin</a:t>
            </a:r>
            <a:r>
              <a:rPr dirty="0" sz="1050" spc="19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Infect</a:t>
            </a:r>
            <a:r>
              <a:rPr dirty="0" sz="1050" spc="12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Dis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2003;37(6):e65-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e71.</a:t>
            </a:r>
            <a:endParaRPr sz="105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830"/>
              </a:spcBef>
              <a:buAutoNum type="arabicPeriod" startAt="42"/>
              <a:tabLst>
                <a:tab pos="469900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Stevens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DL,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Bryant</a:t>
            </a:r>
            <a:r>
              <a:rPr dirty="0" sz="1050" spc="20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AE.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Necrotizing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soft-tissue</a:t>
            </a:r>
            <a:r>
              <a:rPr dirty="0" sz="1050" spc="1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infections.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N</a:t>
            </a:r>
            <a:r>
              <a:rPr dirty="0" sz="1050" spc="16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Engl</a:t>
            </a:r>
            <a:r>
              <a:rPr dirty="0" sz="1050" spc="14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J</a:t>
            </a:r>
            <a:r>
              <a:rPr dirty="0" sz="1050" spc="19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Med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2017;377(23):2253-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2265.</a:t>
            </a:r>
            <a:endParaRPr sz="1050">
              <a:latin typeface="Arial"/>
              <a:cs typeface="Arial"/>
            </a:endParaRPr>
          </a:p>
          <a:p>
            <a:pPr marL="469900" indent="-457200">
              <a:lnSpc>
                <a:spcPts val="1205"/>
              </a:lnSpc>
              <a:spcBef>
                <a:spcPts val="835"/>
              </a:spcBef>
              <a:buAutoNum type="arabicPeriod" startAt="42"/>
              <a:tabLst>
                <a:tab pos="469900" algn="l"/>
              </a:tabLst>
            </a:pP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Bernard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P,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Bedane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C.</a:t>
            </a:r>
            <a:r>
              <a:rPr dirty="0" sz="1050" spc="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Mécanismes</a:t>
            </a:r>
            <a:r>
              <a:rPr dirty="0" sz="105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1050" spc="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facteurs</a:t>
            </a:r>
            <a:r>
              <a:rPr dirty="0" sz="1050" spc="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0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risque</a:t>
            </a:r>
            <a:r>
              <a:rPr dirty="0" sz="1050" spc="10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105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infections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cutanées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bactériennes</a:t>
            </a:r>
            <a:r>
              <a:rPr dirty="0" sz="1050" spc="8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>
                <a:solidFill>
                  <a:srgbClr val="0A1139"/>
                </a:solidFill>
                <a:latin typeface="Arial"/>
                <a:cs typeface="Arial"/>
              </a:rPr>
              <a:t>sévères.</a:t>
            </a:r>
            <a:r>
              <a:rPr dirty="0" sz="1050" spc="-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10" b="1">
                <a:solidFill>
                  <a:srgbClr val="0A1139"/>
                </a:solidFill>
                <a:latin typeface="Arial"/>
                <a:cs typeface="Arial"/>
              </a:rPr>
              <a:t>Ann</a:t>
            </a:r>
            <a:r>
              <a:rPr dirty="0" sz="1050" spc="1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0A1139"/>
                </a:solidFill>
                <a:latin typeface="Arial"/>
                <a:cs typeface="Arial"/>
              </a:rPr>
              <a:t>Dermatol</a:t>
            </a:r>
            <a:endParaRPr sz="1050">
              <a:latin typeface="Arial"/>
              <a:cs typeface="Arial"/>
            </a:endParaRPr>
          </a:p>
          <a:p>
            <a:pPr marL="469900">
              <a:lnSpc>
                <a:spcPts val="1205"/>
              </a:lnSpc>
            </a:pP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Venereol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4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2001;128(4):407-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412.</a:t>
            </a:r>
            <a:endParaRPr sz="1050">
              <a:latin typeface="Arial"/>
              <a:cs typeface="Arial"/>
            </a:endParaRPr>
          </a:p>
          <a:p>
            <a:pPr marL="469900" marR="42545" indent="-457834">
              <a:lnSpc>
                <a:spcPts val="1230"/>
              </a:lnSpc>
              <a:spcBef>
                <a:spcPts val="900"/>
              </a:spcBef>
              <a:buAutoNum type="arabicPeriod" startAt="44"/>
              <a:tabLst>
                <a:tab pos="469900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Dubos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F,</a:t>
            </a:r>
            <a:r>
              <a:rPr dirty="0" sz="1050" spc="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Hue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V,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Grandbastien</a:t>
            </a:r>
            <a:r>
              <a:rPr dirty="0" sz="1050" spc="1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B,</a:t>
            </a:r>
            <a:r>
              <a:rPr dirty="0" sz="1050" spc="1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et</a:t>
            </a:r>
            <a:r>
              <a:rPr dirty="0" sz="1050" spc="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al.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Bacterial</a:t>
            </a:r>
            <a:r>
              <a:rPr dirty="0" sz="1050" spc="13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skin</a:t>
            </a:r>
            <a:r>
              <a:rPr dirty="0" sz="1050" spc="6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infections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anti-inflammatory</a:t>
            </a:r>
            <a:r>
              <a:rPr dirty="0" sz="1050" spc="10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drugs</a:t>
            </a:r>
            <a:r>
              <a:rPr dirty="0" sz="1050" spc="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in</a:t>
            </a:r>
            <a:r>
              <a:rPr dirty="0" sz="1050" spc="1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children.</a:t>
            </a:r>
            <a:r>
              <a:rPr dirty="0" sz="1050" spc="1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Arch</a:t>
            </a:r>
            <a:r>
              <a:rPr dirty="0" sz="1050" spc="8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0A1139"/>
                </a:solidFill>
                <a:latin typeface="Arial"/>
                <a:cs typeface="Arial"/>
              </a:rPr>
              <a:t>Pediatr</a:t>
            </a:r>
            <a:r>
              <a:rPr dirty="0" sz="1050" spc="-10">
                <a:solidFill>
                  <a:srgbClr val="0A1139"/>
                </a:solidFill>
                <a:latin typeface="Arial"/>
                <a:cs typeface="Arial"/>
              </a:rPr>
              <a:t>.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2008;15(5):760-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766.</a:t>
            </a:r>
            <a:endParaRPr sz="1050">
              <a:latin typeface="Arial"/>
              <a:cs typeface="Arial"/>
            </a:endParaRPr>
          </a:p>
          <a:p>
            <a:pPr marL="469900" indent="-457200">
              <a:lnSpc>
                <a:spcPts val="1210"/>
              </a:lnSpc>
              <a:spcBef>
                <a:spcPts val="795"/>
              </a:spcBef>
              <a:buAutoNum type="arabicPeriod" startAt="44"/>
              <a:tabLst>
                <a:tab pos="469900" algn="l"/>
              </a:tabLst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Wiese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AD,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Griffin</a:t>
            </a:r>
            <a:r>
              <a:rPr dirty="0" sz="1050" spc="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MR,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Stein</a:t>
            </a:r>
            <a:r>
              <a:rPr dirty="0" sz="1050" spc="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CM,</a:t>
            </a:r>
            <a:r>
              <a:rPr dirty="0" sz="1050" spc="15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Mitchel</a:t>
            </a:r>
            <a:r>
              <a:rPr dirty="0" sz="1050" spc="114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EF,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Grijalva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CG.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Nonsteroidal</a:t>
            </a:r>
            <a:r>
              <a:rPr dirty="0" sz="1050" spc="1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anti-inflammatory</a:t>
            </a:r>
            <a:r>
              <a:rPr dirty="0" sz="1050" spc="9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drug</a:t>
            </a:r>
            <a:r>
              <a:rPr dirty="0" sz="1050" spc="12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use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1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the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risk</a:t>
            </a:r>
            <a:r>
              <a:rPr dirty="0" sz="1050" spc="1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0A1139"/>
                </a:solidFill>
                <a:latin typeface="Arial"/>
                <a:cs typeface="Arial"/>
              </a:rPr>
              <a:t>of</a:t>
            </a:r>
            <a:endParaRPr sz="1050">
              <a:latin typeface="Arial"/>
              <a:cs typeface="Arial"/>
            </a:endParaRPr>
          </a:p>
          <a:p>
            <a:pPr marL="469900">
              <a:lnSpc>
                <a:spcPts val="1210"/>
              </a:lnSpc>
            </a:pP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severe</a:t>
            </a:r>
            <a:r>
              <a:rPr dirty="0" sz="1050" spc="1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skin</a:t>
            </a:r>
            <a:r>
              <a:rPr dirty="0" sz="10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and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soft</a:t>
            </a:r>
            <a:r>
              <a:rPr dirty="0" sz="1050" spc="1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tissue</a:t>
            </a:r>
            <a:r>
              <a:rPr dirty="0" sz="1050" spc="1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infections.</a:t>
            </a:r>
            <a:r>
              <a:rPr dirty="0" sz="1050" spc="1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Clin</a:t>
            </a:r>
            <a:r>
              <a:rPr dirty="0" sz="1050" spc="1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Infect</a:t>
            </a:r>
            <a:r>
              <a:rPr dirty="0" sz="1050" spc="7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0A1139"/>
                </a:solidFill>
                <a:latin typeface="Arial"/>
                <a:cs typeface="Arial"/>
              </a:rPr>
              <a:t>Dis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.</a:t>
            </a:r>
            <a:r>
              <a:rPr dirty="0" sz="1050" spc="6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0A1139"/>
                </a:solidFill>
                <a:latin typeface="Arial"/>
                <a:cs typeface="Arial"/>
              </a:rPr>
              <a:t>2016;63(4):558-</a:t>
            </a:r>
            <a:r>
              <a:rPr dirty="0" sz="1050" spc="-20">
                <a:solidFill>
                  <a:srgbClr val="0A1139"/>
                </a:solidFill>
                <a:latin typeface="Arial"/>
                <a:cs typeface="Arial"/>
              </a:rPr>
              <a:t>564.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Dermatologie</a:t>
            </a:r>
            <a:r>
              <a:rPr dirty="0" spc="-15"/>
              <a:t> </a:t>
            </a:r>
            <a:r>
              <a:rPr dirty="0"/>
              <a:t>:</a:t>
            </a:r>
            <a:r>
              <a:rPr dirty="0" spc="-75"/>
              <a:t> </a:t>
            </a:r>
            <a:r>
              <a:rPr dirty="0"/>
              <a:t>une</a:t>
            </a:r>
            <a:r>
              <a:rPr dirty="0" spc="-65"/>
              <a:t> </a:t>
            </a:r>
            <a:r>
              <a:rPr dirty="0"/>
              <a:t>gravité</a:t>
            </a:r>
            <a:r>
              <a:rPr dirty="0" spc="-5"/>
              <a:t> </a:t>
            </a:r>
            <a:r>
              <a:rPr dirty="0"/>
              <a:t>parfois</a:t>
            </a:r>
            <a:r>
              <a:rPr dirty="0" spc="15"/>
              <a:t> </a:t>
            </a:r>
            <a:r>
              <a:rPr dirty="0" spc="-10"/>
              <a:t>sous-estimée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782311" y="1235506"/>
            <a:ext cx="3676015" cy="1235710"/>
            <a:chOff x="4782311" y="1235506"/>
            <a:chExt cx="3676015" cy="1235710"/>
          </a:xfrm>
        </p:grpSpPr>
        <p:pic>
          <p:nvPicPr>
            <p:cNvPr id="4" name="object 4" descr="Prurit : causes, diagnostic et traitement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2311" y="1235506"/>
              <a:ext cx="1636776" cy="1235532"/>
            </a:xfrm>
            <a:prstGeom prst="rect">
              <a:avLst/>
            </a:prstGeom>
          </p:spPr>
        </p:pic>
        <p:pic>
          <p:nvPicPr>
            <p:cNvPr id="5" name="object 5" descr="Méningite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9400" y="1244688"/>
              <a:ext cx="1828800" cy="61319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14007" y="1307464"/>
            <a:ext cx="4228465" cy="372617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L="285750" marR="69215" indent="-285750">
              <a:lnSpc>
                <a:spcPts val="2055"/>
              </a:lnSpc>
              <a:spcBef>
                <a:spcPts val="105"/>
              </a:spcBef>
              <a:buChar char="•"/>
              <a:tabLst>
                <a:tab pos="285750" algn="l"/>
              </a:tabLst>
            </a:pP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Les</a:t>
            </a:r>
            <a:r>
              <a:rPr dirty="0" sz="1800" spc="-6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manifestations</a:t>
            </a:r>
            <a:r>
              <a:rPr dirty="0" sz="1800" spc="-5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cutanées</a:t>
            </a:r>
            <a:r>
              <a:rPr dirty="0" sz="1800" spc="2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4658DC"/>
                </a:solidFill>
                <a:latin typeface="Arial"/>
                <a:cs typeface="Arial"/>
              </a:rPr>
              <a:t>débutent</a:t>
            </a:r>
            <a:endParaRPr sz="1800">
              <a:latin typeface="Arial"/>
              <a:cs typeface="Arial"/>
            </a:endParaRPr>
          </a:p>
          <a:p>
            <a:pPr algn="r" marR="93980">
              <a:lnSpc>
                <a:spcPts val="2055"/>
              </a:lnSpc>
            </a:pP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souvent</a:t>
            </a:r>
            <a:r>
              <a:rPr dirty="0" sz="1800" spc="-55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de</a:t>
            </a:r>
            <a:r>
              <a:rPr dirty="0" sz="1800" spc="-10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façon</a:t>
            </a:r>
            <a:r>
              <a:rPr dirty="0" sz="1800" spc="30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légère</a:t>
            </a:r>
            <a:r>
              <a:rPr dirty="0" sz="1800" spc="-15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à</a:t>
            </a:r>
            <a:r>
              <a:rPr dirty="0" sz="1800" spc="-10" b="1">
                <a:solidFill>
                  <a:srgbClr val="4658DC"/>
                </a:solidFill>
                <a:latin typeface="Arial"/>
                <a:cs typeface="Arial"/>
              </a:rPr>
              <a:t> modérée</a:t>
            </a:r>
            <a:endParaRPr sz="1800">
              <a:latin typeface="Arial"/>
              <a:cs typeface="Arial"/>
            </a:endParaRPr>
          </a:p>
          <a:p>
            <a:pPr algn="r" marL="285750" marR="120650" indent="-285750">
              <a:lnSpc>
                <a:spcPts val="2055"/>
              </a:lnSpc>
              <a:spcBef>
                <a:spcPts val="725"/>
              </a:spcBef>
              <a:buChar char="•"/>
              <a:tabLst>
                <a:tab pos="285750" algn="l"/>
              </a:tabLst>
            </a:pP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Une</a:t>
            </a:r>
            <a:r>
              <a:rPr dirty="0" sz="1800" spc="-5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aggravation</a:t>
            </a:r>
            <a:r>
              <a:rPr dirty="0" sz="1800" spc="20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rapide</a:t>
            </a:r>
            <a:r>
              <a:rPr dirty="0" sz="1800" spc="-65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est</a:t>
            </a:r>
            <a:r>
              <a:rPr dirty="0" sz="1800" spc="-2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4658DC"/>
                </a:solidFill>
                <a:latin typeface="Arial"/>
                <a:cs typeface="Arial"/>
              </a:rPr>
              <a:t>possible</a:t>
            </a:r>
            <a:endParaRPr sz="1800">
              <a:latin typeface="Arial"/>
              <a:cs typeface="Arial"/>
            </a:endParaRPr>
          </a:p>
          <a:p>
            <a:pPr algn="just" marL="298450">
              <a:lnSpc>
                <a:spcPts val="2055"/>
              </a:lnSpc>
            </a:pP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en</a:t>
            </a:r>
            <a:r>
              <a:rPr dirty="0" sz="1800" spc="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quelques</a:t>
            </a:r>
            <a:r>
              <a:rPr dirty="0" sz="1800" spc="-3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jours</a:t>
            </a:r>
            <a:r>
              <a:rPr dirty="0" sz="1800" spc="-3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ou</a:t>
            </a:r>
            <a:r>
              <a:rPr dirty="0" sz="1800" spc="1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4658DC"/>
                </a:solidFill>
                <a:latin typeface="Arial"/>
                <a:cs typeface="Arial"/>
              </a:rPr>
              <a:t>semaines</a:t>
            </a:r>
            <a:endParaRPr sz="1800">
              <a:latin typeface="Arial"/>
              <a:cs typeface="Arial"/>
            </a:endParaRPr>
          </a:p>
          <a:p>
            <a:pPr algn="just" marL="298450" marR="133985" indent="-286385">
              <a:lnSpc>
                <a:spcPts val="1950"/>
              </a:lnSpc>
              <a:spcBef>
                <a:spcPts val="894"/>
              </a:spcBef>
              <a:buChar char="•"/>
              <a:tabLst>
                <a:tab pos="298450" algn="l"/>
              </a:tabLst>
            </a:pP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Certaines</a:t>
            </a:r>
            <a:r>
              <a:rPr dirty="0" sz="1800" spc="-1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atteintes</a:t>
            </a:r>
            <a:r>
              <a:rPr dirty="0" sz="1800" spc="-6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cutanées</a:t>
            </a:r>
            <a:r>
              <a:rPr dirty="0" sz="1800" spc="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4658DC"/>
                </a:solidFill>
                <a:latin typeface="Arial"/>
                <a:cs typeface="Arial"/>
              </a:rPr>
              <a:t>peuvent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être</a:t>
            </a:r>
            <a:r>
              <a:rPr dirty="0" sz="1800" spc="-1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le</a:t>
            </a:r>
            <a:r>
              <a:rPr dirty="0" sz="1800" spc="-5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premier signe</a:t>
            </a:r>
            <a:r>
              <a:rPr dirty="0" sz="1800" spc="-10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d’une</a:t>
            </a:r>
            <a:r>
              <a:rPr dirty="0" sz="1800" spc="-75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4658DC"/>
                </a:solidFill>
                <a:latin typeface="Arial"/>
                <a:cs typeface="Arial"/>
              </a:rPr>
              <a:t>maladie systémique</a:t>
            </a:r>
            <a:endParaRPr sz="1800">
              <a:latin typeface="Arial"/>
              <a:cs typeface="Arial"/>
            </a:endParaRPr>
          </a:p>
          <a:p>
            <a:pPr algn="just" marL="297815" indent="-285115">
              <a:lnSpc>
                <a:spcPts val="2055"/>
              </a:lnSpc>
              <a:spcBef>
                <a:spcPts val="695"/>
              </a:spcBef>
              <a:buChar char="•"/>
              <a:tabLst>
                <a:tab pos="297815" algn="l"/>
              </a:tabLst>
            </a:pP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Importance</a:t>
            </a:r>
            <a:r>
              <a:rPr dirty="0" sz="1800" spc="-3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d’une</a:t>
            </a:r>
            <a:r>
              <a:rPr dirty="0" sz="1800" spc="-1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surveillance</a:t>
            </a:r>
            <a:r>
              <a:rPr dirty="0" sz="1800" spc="-85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4658DC"/>
                </a:solidFill>
                <a:latin typeface="Arial"/>
                <a:cs typeface="Arial"/>
              </a:rPr>
              <a:t>étroite</a:t>
            </a:r>
            <a:endParaRPr sz="1800">
              <a:latin typeface="Arial"/>
              <a:cs typeface="Arial"/>
            </a:endParaRPr>
          </a:p>
          <a:p>
            <a:pPr algn="just" marL="298450">
              <a:lnSpc>
                <a:spcPts val="2055"/>
              </a:lnSpc>
            </a:pP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et</a:t>
            </a:r>
            <a:r>
              <a:rPr dirty="0" sz="1800" spc="-25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4658DC"/>
                </a:solidFill>
                <a:latin typeface="Arial"/>
                <a:cs typeface="Arial"/>
              </a:rPr>
              <a:t>d’une</a:t>
            </a:r>
            <a:r>
              <a:rPr dirty="0" sz="1800" spc="-20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658DC"/>
                </a:solidFill>
                <a:latin typeface="Arial"/>
                <a:cs typeface="Arial"/>
              </a:rPr>
              <a:t>réévaluation</a:t>
            </a:r>
            <a:r>
              <a:rPr dirty="0" sz="1800" spc="-35" b="1">
                <a:solidFill>
                  <a:srgbClr val="4658D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4658DC"/>
                </a:solidFill>
                <a:latin typeface="Arial"/>
                <a:cs typeface="Arial"/>
              </a:rPr>
              <a:t>précoce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Arial"/>
              <a:cs typeface="Arial"/>
            </a:endParaRPr>
          </a:p>
          <a:p>
            <a:pPr marL="104139">
              <a:lnSpc>
                <a:spcPct val="100000"/>
              </a:lnSpc>
            </a:pPr>
            <a:r>
              <a:rPr dirty="0" sz="1350" b="1">
                <a:solidFill>
                  <a:srgbClr val="0A1139"/>
                </a:solidFill>
                <a:latin typeface="Arial"/>
                <a:cs typeface="Arial"/>
              </a:rPr>
              <a:t>Message</a:t>
            </a:r>
            <a:r>
              <a:rPr dirty="0" sz="135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0A1139"/>
                </a:solidFill>
                <a:latin typeface="Arial"/>
                <a:cs typeface="Arial"/>
              </a:rPr>
              <a:t>clé</a:t>
            </a:r>
            <a:r>
              <a:rPr dirty="0" sz="1350" spc="2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50" b="1">
                <a:solidFill>
                  <a:srgbClr val="0A1139"/>
                </a:solidFill>
                <a:latin typeface="Arial"/>
                <a:cs typeface="Arial"/>
              </a:rPr>
              <a:t>:</a:t>
            </a:r>
            <a:endParaRPr sz="1350">
              <a:latin typeface="Arial"/>
              <a:cs typeface="Arial"/>
            </a:endParaRPr>
          </a:p>
          <a:p>
            <a:pPr marL="104139" marR="229870">
              <a:lnSpc>
                <a:spcPct val="100299"/>
              </a:lnSpc>
              <a:spcBef>
                <a:spcPts val="35"/>
              </a:spcBef>
            </a:pP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En</a:t>
            </a:r>
            <a:r>
              <a:rPr dirty="0" sz="1350" spc="-8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dermatologie, une</a:t>
            </a:r>
            <a:r>
              <a:rPr dirty="0" sz="1350" spc="-8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présentation</a:t>
            </a:r>
            <a:r>
              <a:rPr dirty="0" sz="1350" spc="-1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initialement</a:t>
            </a:r>
            <a:r>
              <a:rPr dirty="0" sz="1350" spc="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25" i="1">
                <a:solidFill>
                  <a:srgbClr val="0A1139"/>
                </a:solidFill>
                <a:latin typeface="Arial"/>
                <a:cs typeface="Arial"/>
              </a:rPr>
              <a:t>peu 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sévère</a:t>
            </a:r>
            <a:r>
              <a:rPr dirty="0" sz="1350" spc="-5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ne</a:t>
            </a:r>
            <a:r>
              <a:rPr dirty="0" sz="1350" spc="2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doit</a:t>
            </a:r>
            <a:r>
              <a:rPr dirty="0" sz="1350" spc="-3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jamais</a:t>
            </a:r>
            <a:r>
              <a:rPr dirty="0" sz="1350" spc="-4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faire</a:t>
            </a:r>
            <a:r>
              <a:rPr dirty="0" sz="1350" spc="2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20" i="1">
                <a:solidFill>
                  <a:srgbClr val="0A1139"/>
                </a:solidFill>
                <a:latin typeface="Arial"/>
                <a:cs typeface="Arial"/>
              </a:rPr>
              <a:t>sous-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estimer</a:t>
            </a:r>
            <a:r>
              <a:rPr dirty="0" sz="1350" spc="45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i="1">
                <a:solidFill>
                  <a:srgbClr val="0A1139"/>
                </a:solidFill>
                <a:latin typeface="Arial"/>
                <a:cs typeface="Arial"/>
              </a:rPr>
              <a:t>le</a:t>
            </a:r>
            <a:r>
              <a:rPr dirty="0" sz="1350" spc="-50" i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10" i="1">
                <a:solidFill>
                  <a:srgbClr val="0A1139"/>
                </a:solidFill>
                <a:latin typeface="Arial"/>
                <a:cs typeface="Arial"/>
              </a:rPr>
              <a:t>risque évolutif.</a:t>
            </a:r>
            <a:endParaRPr sz="1350">
              <a:latin typeface="Arial"/>
              <a:cs typeface="Arial"/>
            </a:endParaRPr>
          </a:p>
        </p:txBody>
      </p:sp>
      <p:pic>
        <p:nvPicPr>
          <p:cNvPr id="7" name="object 7" descr="Quelles sont les différentes maladies de peau et comment les distinguer ? 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82311" y="2571753"/>
            <a:ext cx="3794760" cy="257631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9144000" cy="1208405"/>
            <a:chOff x="0" y="-50"/>
            <a:chExt cx="9144000" cy="1208405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9144000" cy="1208405"/>
            </a:xfrm>
            <a:custGeom>
              <a:avLst/>
              <a:gdLst/>
              <a:ahLst/>
              <a:cxnLst/>
              <a:rect l="l" t="t" r="r" b="b"/>
              <a:pathLst>
                <a:path w="9144000" h="1208405">
                  <a:moveTo>
                    <a:pt x="9144000" y="0"/>
                  </a:moveTo>
                  <a:lnTo>
                    <a:pt x="0" y="0"/>
                  </a:lnTo>
                  <a:lnTo>
                    <a:pt x="0" y="1208074"/>
                  </a:lnTo>
                  <a:lnTo>
                    <a:pt x="9144000" y="120807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1F1F1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-50"/>
              <a:ext cx="631190" cy="631825"/>
            </a:xfrm>
            <a:custGeom>
              <a:avLst/>
              <a:gdLst/>
              <a:ahLst/>
              <a:cxnLst/>
              <a:rect l="l" t="t" r="r" b="b"/>
              <a:pathLst>
                <a:path w="631190" h="631825">
                  <a:moveTo>
                    <a:pt x="630936" y="0"/>
                  </a:moveTo>
                  <a:lnTo>
                    <a:pt x="0" y="0"/>
                  </a:lnTo>
                  <a:lnTo>
                    <a:pt x="0" y="631494"/>
                  </a:lnTo>
                  <a:lnTo>
                    <a:pt x="630936" y="631494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0A1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-38"/>
              <a:ext cx="475615" cy="467359"/>
            </a:xfrm>
            <a:custGeom>
              <a:avLst/>
              <a:gdLst/>
              <a:ahLst/>
              <a:cxnLst/>
              <a:rect l="l" t="t" r="r" b="b"/>
              <a:pathLst>
                <a:path w="475615" h="467359">
                  <a:moveTo>
                    <a:pt x="475488" y="0"/>
                  </a:moveTo>
                  <a:lnTo>
                    <a:pt x="0" y="0"/>
                  </a:lnTo>
                  <a:lnTo>
                    <a:pt x="0" y="466763"/>
                  </a:lnTo>
                  <a:lnTo>
                    <a:pt x="475488" y="466763"/>
                  </a:lnTo>
                  <a:lnTo>
                    <a:pt x="475488" y="0"/>
                  </a:lnTo>
                  <a:close/>
                </a:path>
              </a:pathLst>
            </a:custGeom>
            <a:solidFill>
              <a:srgbClr val="006BB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4632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30"/>
              </a:spcBef>
            </a:pPr>
            <a:r>
              <a:rPr dirty="0" sz="3000" spc="-80">
                <a:solidFill>
                  <a:srgbClr val="31363A"/>
                </a:solidFill>
              </a:rPr>
              <a:t>Classification</a:t>
            </a:r>
            <a:r>
              <a:rPr dirty="0" sz="3000" spc="-110">
                <a:solidFill>
                  <a:srgbClr val="31363A"/>
                </a:solidFill>
              </a:rPr>
              <a:t> </a:t>
            </a:r>
            <a:r>
              <a:rPr dirty="0" sz="3000" spc="-55">
                <a:solidFill>
                  <a:srgbClr val="31363A"/>
                </a:solidFill>
              </a:rPr>
              <a:t>des</a:t>
            </a:r>
            <a:r>
              <a:rPr dirty="0" sz="3000" spc="-160">
                <a:solidFill>
                  <a:srgbClr val="31363A"/>
                </a:solidFill>
              </a:rPr>
              <a:t> </a:t>
            </a:r>
            <a:r>
              <a:rPr dirty="0" sz="3000" spc="-80">
                <a:solidFill>
                  <a:srgbClr val="31363A"/>
                </a:solidFill>
              </a:rPr>
              <a:t>affections</a:t>
            </a:r>
            <a:r>
              <a:rPr dirty="0" sz="3000" spc="-155">
                <a:solidFill>
                  <a:srgbClr val="31363A"/>
                </a:solidFill>
              </a:rPr>
              <a:t> </a:t>
            </a:r>
            <a:r>
              <a:rPr dirty="0" sz="3000" spc="-60">
                <a:solidFill>
                  <a:srgbClr val="31363A"/>
                </a:solidFill>
              </a:rPr>
              <a:t>dermatologiques</a:t>
            </a:r>
            <a:endParaRPr sz="3000"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103" y="1491805"/>
            <a:ext cx="7424928" cy="30110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2230" rIns="0" bIns="0" rtlCol="0" vert="horz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90"/>
              </a:spcBef>
            </a:pPr>
            <a:r>
              <a:rPr dirty="0"/>
              <a:t>Collecte</a:t>
            </a:r>
            <a:r>
              <a:rPr dirty="0" spc="-15"/>
              <a:t> </a:t>
            </a:r>
            <a:r>
              <a:rPr dirty="0"/>
              <a:t>de</a:t>
            </a:r>
            <a:r>
              <a:rPr dirty="0" spc="-15"/>
              <a:t> </a:t>
            </a:r>
            <a:r>
              <a:rPr dirty="0"/>
              <a:t>renseignements</a:t>
            </a:r>
            <a:r>
              <a:rPr dirty="0" spc="-60"/>
              <a:t> </a:t>
            </a:r>
            <a:r>
              <a:rPr dirty="0"/>
              <a:t>en</a:t>
            </a:r>
            <a:r>
              <a:rPr dirty="0" spc="-75"/>
              <a:t> </a:t>
            </a:r>
            <a:r>
              <a:rPr dirty="0"/>
              <a:t>pharmacie</a:t>
            </a:r>
            <a:r>
              <a:rPr dirty="0" spc="-25"/>
              <a:t> </a:t>
            </a:r>
            <a:r>
              <a:rPr dirty="0" spc="-50"/>
              <a:t>- </a:t>
            </a:r>
            <a:r>
              <a:rPr dirty="0" spc="-10"/>
              <a:t>Dermatologie</a:t>
            </a:r>
          </a:p>
        </p:txBody>
      </p:sp>
      <p:sp>
        <p:nvSpPr>
          <p:cNvPr id="3" name="object 3"/>
          <p:cNvSpPr/>
          <p:nvPr/>
        </p:nvSpPr>
        <p:spPr>
          <a:xfrm>
            <a:off x="699516" y="1240154"/>
            <a:ext cx="2468880" cy="1354455"/>
          </a:xfrm>
          <a:custGeom>
            <a:avLst/>
            <a:gdLst/>
            <a:ahLst/>
            <a:cxnLst/>
            <a:rect l="l" t="t" r="r" b="b"/>
            <a:pathLst>
              <a:path w="2468880" h="1354455">
                <a:moveTo>
                  <a:pt x="2333498" y="0"/>
                </a:moveTo>
                <a:lnTo>
                  <a:pt x="135331" y="0"/>
                </a:lnTo>
                <a:lnTo>
                  <a:pt x="92556" y="6898"/>
                </a:lnTo>
                <a:lnTo>
                  <a:pt x="55407" y="26111"/>
                </a:lnTo>
                <a:lnTo>
                  <a:pt x="26111" y="55412"/>
                </a:lnTo>
                <a:lnTo>
                  <a:pt x="6899" y="92577"/>
                </a:lnTo>
                <a:lnTo>
                  <a:pt x="0" y="135381"/>
                </a:lnTo>
                <a:lnTo>
                  <a:pt x="0" y="1219072"/>
                </a:lnTo>
                <a:lnTo>
                  <a:pt x="6899" y="1261877"/>
                </a:lnTo>
                <a:lnTo>
                  <a:pt x="26111" y="1299042"/>
                </a:lnTo>
                <a:lnTo>
                  <a:pt x="55407" y="1328343"/>
                </a:lnTo>
                <a:lnTo>
                  <a:pt x="92556" y="1347556"/>
                </a:lnTo>
                <a:lnTo>
                  <a:pt x="135331" y="1354454"/>
                </a:lnTo>
                <a:lnTo>
                  <a:pt x="2333498" y="1354454"/>
                </a:lnTo>
                <a:lnTo>
                  <a:pt x="2376302" y="1347556"/>
                </a:lnTo>
                <a:lnTo>
                  <a:pt x="2413467" y="1328343"/>
                </a:lnTo>
                <a:lnTo>
                  <a:pt x="2442768" y="1299042"/>
                </a:lnTo>
                <a:lnTo>
                  <a:pt x="2461981" y="1261877"/>
                </a:lnTo>
                <a:lnTo>
                  <a:pt x="2468879" y="1219072"/>
                </a:lnTo>
                <a:lnTo>
                  <a:pt x="2468879" y="135381"/>
                </a:lnTo>
                <a:lnTo>
                  <a:pt x="2461981" y="92577"/>
                </a:lnTo>
                <a:lnTo>
                  <a:pt x="2442768" y="55412"/>
                </a:lnTo>
                <a:lnTo>
                  <a:pt x="2413467" y="26111"/>
                </a:lnTo>
                <a:lnTo>
                  <a:pt x="2376302" y="6898"/>
                </a:lnTo>
                <a:lnTo>
                  <a:pt x="2333498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4803" y="1334972"/>
            <a:ext cx="1573530" cy="1100455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algn="ctr" marL="12700" marR="5080">
              <a:lnSpc>
                <a:spcPts val="2670"/>
              </a:lnSpc>
              <a:spcBef>
                <a:spcPts val="560"/>
              </a:spcBef>
            </a:pP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Évaluation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initiale</a:t>
            </a:r>
            <a:r>
              <a:rPr dirty="0" sz="26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99516" y="2796031"/>
            <a:ext cx="1179830" cy="1345565"/>
          </a:xfrm>
          <a:custGeom>
            <a:avLst/>
            <a:gdLst/>
            <a:ahLst/>
            <a:cxnLst/>
            <a:rect l="l" t="t" r="r" b="b"/>
            <a:pathLst>
              <a:path w="1179830" h="1345564">
                <a:moveTo>
                  <a:pt x="1061592" y="0"/>
                </a:moveTo>
                <a:lnTo>
                  <a:pt x="117957" y="0"/>
                </a:lnTo>
                <a:lnTo>
                  <a:pt x="72041" y="9272"/>
                </a:lnTo>
                <a:lnTo>
                  <a:pt x="34547" y="34559"/>
                </a:lnTo>
                <a:lnTo>
                  <a:pt x="9269" y="72062"/>
                </a:lnTo>
                <a:lnTo>
                  <a:pt x="0" y="117982"/>
                </a:lnTo>
                <a:lnTo>
                  <a:pt x="0" y="1227239"/>
                </a:lnTo>
                <a:lnTo>
                  <a:pt x="9269" y="1273200"/>
                </a:lnTo>
                <a:lnTo>
                  <a:pt x="34547" y="1310730"/>
                </a:lnTo>
                <a:lnTo>
                  <a:pt x="72041" y="1336033"/>
                </a:lnTo>
                <a:lnTo>
                  <a:pt x="117957" y="1345311"/>
                </a:lnTo>
                <a:lnTo>
                  <a:pt x="1061592" y="1345311"/>
                </a:lnTo>
                <a:lnTo>
                  <a:pt x="1107513" y="1336033"/>
                </a:lnTo>
                <a:lnTo>
                  <a:pt x="1145016" y="1310730"/>
                </a:lnTo>
                <a:lnTo>
                  <a:pt x="1170303" y="1273200"/>
                </a:lnTo>
                <a:lnTo>
                  <a:pt x="1179576" y="1227239"/>
                </a:lnTo>
                <a:lnTo>
                  <a:pt x="1179576" y="117982"/>
                </a:lnTo>
                <a:lnTo>
                  <a:pt x="1170303" y="72062"/>
                </a:lnTo>
                <a:lnTo>
                  <a:pt x="1145016" y="34559"/>
                </a:lnTo>
                <a:lnTo>
                  <a:pt x="1107513" y="9272"/>
                </a:lnTo>
                <a:lnTo>
                  <a:pt x="1061592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99172" y="3299015"/>
            <a:ext cx="770890" cy="32829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214629" marR="5080" indent="-202565">
              <a:lnSpc>
                <a:spcPts val="1080"/>
              </a:lnSpc>
              <a:spcBef>
                <a:spcPts val="315"/>
              </a:spcBef>
            </a:pP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Aigu</a:t>
            </a:r>
            <a:r>
              <a:rPr dirty="0" sz="105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dirty="0" sz="105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FFFFFF"/>
                </a:solidFill>
                <a:latin typeface="Arial"/>
                <a:cs typeface="Arial"/>
              </a:rPr>
              <a:t>non </a:t>
            </a: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aigue</a:t>
            </a:r>
            <a:endParaRPr sz="10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79676" y="2796031"/>
            <a:ext cx="1188720" cy="1345565"/>
          </a:xfrm>
          <a:custGeom>
            <a:avLst/>
            <a:gdLst/>
            <a:ahLst/>
            <a:cxnLst/>
            <a:rect l="l" t="t" r="r" b="b"/>
            <a:pathLst>
              <a:path w="1188720" h="1345564">
                <a:moveTo>
                  <a:pt x="1069848" y="0"/>
                </a:moveTo>
                <a:lnTo>
                  <a:pt x="118872" y="0"/>
                </a:lnTo>
                <a:lnTo>
                  <a:pt x="72598" y="9340"/>
                </a:lnTo>
                <a:lnTo>
                  <a:pt x="34813" y="34813"/>
                </a:lnTo>
                <a:lnTo>
                  <a:pt x="9340" y="72598"/>
                </a:lnTo>
                <a:lnTo>
                  <a:pt x="0" y="118871"/>
                </a:lnTo>
                <a:lnTo>
                  <a:pt x="0" y="1226324"/>
                </a:lnTo>
                <a:lnTo>
                  <a:pt x="9340" y="1272637"/>
                </a:lnTo>
                <a:lnTo>
                  <a:pt x="34813" y="1310459"/>
                </a:lnTo>
                <a:lnTo>
                  <a:pt x="72598" y="1335959"/>
                </a:lnTo>
                <a:lnTo>
                  <a:pt x="118872" y="1345311"/>
                </a:lnTo>
                <a:lnTo>
                  <a:pt x="1069848" y="1345311"/>
                </a:lnTo>
                <a:lnTo>
                  <a:pt x="1116121" y="1335959"/>
                </a:lnTo>
                <a:lnTo>
                  <a:pt x="1153906" y="1310459"/>
                </a:lnTo>
                <a:lnTo>
                  <a:pt x="1179379" y="1272637"/>
                </a:lnTo>
                <a:lnTo>
                  <a:pt x="1188720" y="1226324"/>
                </a:lnTo>
                <a:lnTo>
                  <a:pt x="1188720" y="118871"/>
                </a:lnTo>
                <a:lnTo>
                  <a:pt x="1179379" y="72598"/>
                </a:lnTo>
                <a:lnTo>
                  <a:pt x="1153906" y="34813"/>
                </a:lnTo>
                <a:lnTo>
                  <a:pt x="1116121" y="9340"/>
                </a:lnTo>
                <a:lnTo>
                  <a:pt x="1069848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183383" y="3299015"/>
            <a:ext cx="781685" cy="32829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90170" marR="5080" indent="-78105">
              <a:lnSpc>
                <a:spcPts val="1080"/>
              </a:lnSpc>
              <a:spcBef>
                <a:spcPts val="315"/>
              </a:spcBef>
            </a:pP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Motif/plainte principale</a:t>
            </a:r>
            <a:endParaRPr sz="10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69564" y="1240154"/>
            <a:ext cx="2468880" cy="1354455"/>
          </a:xfrm>
          <a:custGeom>
            <a:avLst/>
            <a:gdLst/>
            <a:ahLst/>
            <a:cxnLst/>
            <a:rect l="l" t="t" r="r" b="b"/>
            <a:pathLst>
              <a:path w="2468879" h="1354455">
                <a:moveTo>
                  <a:pt x="2333498" y="0"/>
                </a:moveTo>
                <a:lnTo>
                  <a:pt x="135382" y="0"/>
                </a:lnTo>
                <a:lnTo>
                  <a:pt x="92577" y="6898"/>
                </a:lnTo>
                <a:lnTo>
                  <a:pt x="55412" y="26111"/>
                </a:lnTo>
                <a:lnTo>
                  <a:pt x="26111" y="55412"/>
                </a:lnTo>
                <a:lnTo>
                  <a:pt x="6898" y="92577"/>
                </a:lnTo>
                <a:lnTo>
                  <a:pt x="0" y="135381"/>
                </a:lnTo>
                <a:lnTo>
                  <a:pt x="0" y="1219072"/>
                </a:lnTo>
                <a:lnTo>
                  <a:pt x="6898" y="1261877"/>
                </a:lnTo>
                <a:lnTo>
                  <a:pt x="26111" y="1299042"/>
                </a:lnTo>
                <a:lnTo>
                  <a:pt x="55412" y="1328343"/>
                </a:lnTo>
                <a:lnTo>
                  <a:pt x="92577" y="1347556"/>
                </a:lnTo>
                <a:lnTo>
                  <a:pt x="135382" y="1354454"/>
                </a:lnTo>
                <a:lnTo>
                  <a:pt x="2333498" y="1354454"/>
                </a:lnTo>
                <a:lnTo>
                  <a:pt x="2376302" y="1347556"/>
                </a:lnTo>
                <a:lnTo>
                  <a:pt x="2413467" y="1328343"/>
                </a:lnTo>
                <a:lnTo>
                  <a:pt x="2442768" y="1299042"/>
                </a:lnTo>
                <a:lnTo>
                  <a:pt x="2461981" y="1261877"/>
                </a:lnTo>
                <a:lnTo>
                  <a:pt x="2468880" y="1219072"/>
                </a:lnTo>
                <a:lnTo>
                  <a:pt x="2468880" y="135381"/>
                </a:lnTo>
                <a:lnTo>
                  <a:pt x="2461981" y="92577"/>
                </a:lnTo>
                <a:lnTo>
                  <a:pt x="2442768" y="55412"/>
                </a:lnTo>
                <a:lnTo>
                  <a:pt x="2413467" y="26111"/>
                </a:lnTo>
                <a:lnTo>
                  <a:pt x="2376302" y="6898"/>
                </a:lnTo>
                <a:lnTo>
                  <a:pt x="2333498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508628" y="1334972"/>
            <a:ext cx="2193925" cy="1100455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algn="ctr" marL="12700" marR="5080" indent="-3810">
              <a:lnSpc>
                <a:spcPts val="2670"/>
              </a:lnSpc>
              <a:spcBef>
                <a:spcPts val="560"/>
              </a:spcBef>
            </a:pP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Facteurs psychosociaux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dirty="0" sz="2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considérer</a:t>
            </a:r>
            <a:endParaRPr sz="2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69564" y="2796031"/>
            <a:ext cx="1188720" cy="1345565"/>
          </a:xfrm>
          <a:custGeom>
            <a:avLst/>
            <a:gdLst/>
            <a:ahLst/>
            <a:cxnLst/>
            <a:rect l="l" t="t" r="r" b="b"/>
            <a:pathLst>
              <a:path w="1188720" h="1345564">
                <a:moveTo>
                  <a:pt x="1069848" y="0"/>
                </a:moveTo>
                <a:lnTo>
                  <a:pt x="118872" y="0"/>
                </a:lnTo>
                <a:lnTo>
                  <a:pt x="72598" y="9340"/>
                </a:lnTo>
                <a:lnTo>
                  <a:pt x="34813" y="34813"/>
                </a:lnTo>
                <a:lnTo>
                  <a:pt x="9340" y="72598"/>
                </a:lnTo>
                <a:lnTo>
                  <a:pt x="0" y="118871"/>
                </a:lnTo>
                <a:lnTo>
                  <a:pt x="0" y="1226324"/>
                </a:lnTo>
                <a:lnTo>
                  <a:pt x="9340" y="1272637"/>
                </a:lnTo>
                <a:lnTo>
                  <a:pt x="34813" y="1310459"/>
                </a:lnTo>
                <a:lnTo>
                  <a:pt x="72598" y="1335959"/>
                </a:lnTo>
                <a:lnTo>
                  <a:pt x="118872" y="1345311"/>
                </a:lnTo>
                <a:lnTo>
                  <a:pt x="1069848" y="1345311"/>
                </a:lnTo>
                <a:lnTo>
                  <a:pt x="1116121" y="1335959"/>
                </a:lnTo>
                <a:lnTo>
                  <a:pt x="1153906" y="1310459"/>
                </a:lnTo>
                <a:lnTo>
                  <a:pt x="1179379" y="1272637"/>
                </a:lnTo>
                <a:lnTo>
                  <a:pt x="1188720" y="1226324"/>
                </a:lnTo>
                <a:lnTo>
                  <a:pt x="1188720" y="118871"/>
                </a:lnTo>
                <a:lnTo>
                  <a:pt x="1179379" y="72598"/>
                </a:lnTo>
                <a:lnTo>
                  <a:pt x="1153906" y="34813"/>
                </a:lnTo>
                <a:lnTo>
                  <a:pt x="1116121" y="9340"/>
                </a:lnTo>
                <a:lnTo>
                  <a:pt x="1069848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470275" y="2980499"/>
            <a:ext cx="979805" cy="969644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ctr" marL="12700" marR="5080" indent="-3175">
              <a:lnSpc>
                <a:spcPct val="89700"/>
              </a:lnSpc>
              <a:spcBef>
                <a:spcPts val="260"/>
              </a:spcBef>
            </a:pP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Barrières </a:t>
            </a: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linguistique</a:t>
            </a:r>
            <a:r>
              <a:rPr dirty="0" sz="1050" spc="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FFFFFF"/>
                </a:solidFill>
                <a:latin typeface="Arial"/>
                <a:cs typeface="Arial"/>
              </a:rPr>
              <a:t>et </a:t>
            </a: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niveau</a:t>
            </a:r>
            <a:r>
              <a:rPr dirty="0" sz="1050" spc="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compréhension</a:t>
            </a:r>
            <a:endParaRPr sz="1050">
              <a:latin typeface="Arial"/>
              <a:cs typeface="Arial"/>
            </a:endParaRPr>
          </a:p>
          <a:p>
            <a:pPr algn="ctr" marL="3175">
              <a:lnSpc>
                <a:spcPts val="1205"/>
              </a:lnSpc>
              <a:spcBef>
                <a:spcPts val="330"/>
              </a:spcBef>
            </a:pP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Différences</a:t>
            </a:r>
            <a:endParaRPr sz="105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culturelles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58867" y="2796031"/>
            <a:ext cx="1179830" cy="1345565"/>
          </a:xfrm>
          <a:custGeom>
            <a:avLst/>
            <a:gdLst/>
            <a:ahLst/>
            <a:cxnLst/>
            <a:rect l="l" t="t" r="r" b="b"/>
            <a:pathLst>
              <a:path w="1179829" h="1345564">
                <a:moveTo>
                  <a:pt x="1061593" y="0"/>
                </a:moveTo>
                <a:lnTo>
                  <a:pt x="117983" y="0"/>
                </a:lnTo>
                <a:lnTo>
                  <a:pt x="72062" y="9272"/>
                </a:lnTo>
                <a:lnTo>
                  <a:pt x="34559" y="34559"/>
                </a:lnTo>
                <a:lnTo>
                  <a:pt x="9272" y="72062"/>
                </a:lnTo>
                <a:lnTo>
                  <a:pt x="0" y="117982"/>
                </a:lnTo>
                <a:lnTo>
                  <a:pt x="0" y="1227239"/>
                </a:lnTo>
                <a:lnTo>
                  <a:pt x="9272" y="1273200"/>
                </a:lnTo>
                <a:lnTo>
                  <a:pt x="34559" y="1310730"/>
                </a:lnTo>
                <a:lnTo>
                  <a:pt x="72062" y="1336033"/>
                </a:lnTo>
                <a:lnTo>
                  <a:pt x="117983" y="1345311"/>
                </a:lnTo>
                <a:lnTo>
                  <a:pt x="1061593" y="1345311"/>
                </a:lnTo>
                <a:lnTo>
                  <a:pt x="1107513" y="1336033"/>
                </a:lnTo>
                <a:lnTo>
                  <a:pt x="1145016" y="1310730"/>
                </a:lnTo>
                <a:lnTo>
                  <a:pt x="1170303" y="1273200"/>
                </a:lnTo>
                <a:lnTo>
                  <a:pt x="1179576" y="1227239"/>
                </a:lnTo>
                <a:lnTo>
                  <a:pt x="1179576" y="117982"/>
                </a:lnTo>
                <a:lnTo>
                  <a:pt x="1170303" y="72062"/>
                </a:lnTo>
                <a:lnTo>
                  <a:pt x="1145016" y="34559"/>
                </a:lnTo>
                <a:lnTo>
                  <a:pt x="1107513" y="9272"/>
                </a:lnTo>
                <a:lnTo>
                  <a:pt x="1061593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719446" y="2980499"/>
            <a:ext cx="1059815" cy="969644"/>
          </a:xfrm>
          <a:prstGeom prst="rect">
            <a:avLst/>
          </a:prstGeom>
        </p:spPr>
        <p:txBody>
          <a:bodyPr wrap="square" lIns="0" tIns="34290" rIns="0" bIns="0" rtlCol="0" vert="horz">
            <a:spAutoFit/>
          </a:bodyPr>
          <a:lstStyle/>
          <a:p>
            <a:pPr algn="ctr" marL="43815" marR="36830">
              <a:lnSpc>
                <a:spcPct val="88800"/>
              </a:lnSpc>
              <a:spcBef>
                <a:spcPts val="270"/>
              </a:spcBef>
            </a:pP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Contexte </a:t>
            </a: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socio-</a:t>
            </a: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économique</a:t>
            </a:r>
            <a:r>
              <a:rPr dirty="0" sz="1050" spc="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FFFFFF"/>
                </a:solidFill>
                <a:latin typeface="Arial"/>
                <a:cs typeface="Arial"/>
              </a:rPr>
              <a:t>et </a:t>
            </a: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financier</a:t>
            </a:r>
            <a:endParaRPr sz="1050">
              <a:latin typeface="Arial"/>
              <a:cs typeface="Arial"/>
            </a:endParaRPr>
          </a:p>
          <a:p>
            <a:pPr algn="ctr" marL="12700" marR="5080" indent="-635">
              <a:lnSpc>
                <a:spcPts val="1150"/>
              </a:lnSpc>
              <a:spcBef>
                <a:spcPts val="459"/>
              </a:spcBef>
            </a:pP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Addictions </a:t>
            </a: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(alcool,</a:t>
            </a:r>
            <a:r>
              <a:rPr dirty="0" sz="10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drogues, tabac)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039611" y="1240154"/>
            <a:ext cx="2478405" cy="1354455"/>
          </a:xfrm>
          <a:custGeom>
            <a:avLst/>
            <a:gdLst/>
            <a:ahLst/>
            <a:cxnLst/>
            <a:rect l="l" t="t" r="r" b="b"/>
            <a:pathLst>
              <a:path w="2478404" h="1354455">
                <a:moveTo>
                  <a:pt x="2342641" y="0"/>
                </a:moveTo>
                <a:lnTo>
                  <a:pt x="135382" y="0"/>
                </a:lnTo>
                <a:lnTo>
                  <a:pt x="92577" y="6898"/>
                </a:lnTo>
                <a:lnTo>
                  <a:pt x="55412" y="26111"/>
                </a:lnTo>
                <a:lnTo>
                  <a:pt x="26111" y="55412"/>
                </a:lnTo>
                <a:lnTo>
                  <a:pt x="6898" y="92577"/>
                </a:lnTo>
                <a:lnTo>
                  <a:pt x="0" y="135381"/>
                </a:lnTo>
                <a:lnTo>
                  <a:pt x="0" y="1219072"/>
                </a:lnTo>
                <a:lnTo>
                  <a:pt x="6898" y="1261877"/>
                </a:lnTo>
                <a:lnTo>
                  <a:pt x="26111" y="1299042"/>
                </a:lnTo>
                <a:lnTo>
                  <a:pt x="55412" y="1328343"/>
                </a:lnTo>
                <a:lnTo>
                  <a:pt x="92577" y="1347556"/>
                </a:lnTo>
                <a:lnTo>
                  <a:pt x="135382" y="1354454"/>
                </a:lnTo>
                <a:lnTo>
                  <a:pt x="2342641" y="1354454"/>
                </a:lnTo>
                <a:lnTo>
                  <a:pt x="2385446" y="1347556"/>
                </a:lnTo>
                <a:lnTo>
                  <a:pt x="2422611" y="1328343"/>
                </a:lnTo>
                <a:lnTo>
                  <a:pt x="2451912" y="1299042"/>
                </a:lnTo>
                <a:lnTo>
                  <a:pt x="2471125" y="1261877"/>
                </a:lnTo>
                <a:lnTo>
                  <a:pt x="2478023" y="1219072"/>
                </a:lnTo>
                <a:lnTo>
                  <a:pt x="2478023" y="135381"/>
                </a:lnTo>
                <a:lnTo>
                  <a:pt x="2471125" y="92577"/>
                </a:lnTo>
                <a:lnTo>
                  <a:pt x="2451912" y="55412"/>
                </a:lnTo>
                <a:lnTo>
                  <a:pt x="2422611" y="26111"/>
                </a:lnTo>
                <a:lnTo>
                  <a:pt x="2385446" y="6898"/>
                </a:lnTo>
                <a:lnTo>
                  <a:pt x="2342641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478651" y="1506422"/>
            <a:ext cx="1609090" cy="761365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marL="306070" marR="5080" indent="-294005">
              <a:lnSpc>
                <a:spcPts val="2670"/>
              </a:lnSpc>
              <a:spcBef>
                <a:spcPts val="560"/>
              </a:spcBef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Histoire</a:t>
            </a:r>
            <a:r>
              <a:rPr dirty="0" sz="2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endParaRPr sz="2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39611" y="2796031"/>
            <a:ext cx="1188720" cy="1345565"/>
          </a:xfrm>
          <a:custGeom>
            <a:avLst/>
            <a:gdLst/>
            <a:ahLst/>
            <a:cxnLst/>
            <a:rect l="l" t="t" r="r" b="b"/>
            <a:pathLst>
              <a:path w="1188720" h="1345564">
                <a:moveTo>
                  <a:pt x="1069847" y="0"/>
                </a:moveTo>
                <a:lnTo>
                  <a:pt x="118872" y="0"/>
                </a:lnTo>
                <a:lnTo>
                  <a:pt x="72598" y="9340"/>
                </a:lnTo>
                <a:lnTo>
                  <a:pt x="34813" y="34813"/>
                </a:lnTo>
                <a:lnTo>
                  <a:pt x="9340" y="72598"/>
                </a:lnTo>
                <a:lnTo>
                  <a:pt x="0" y="118871"/>
                </a:lnTo>
                <a:lnTo>
                  <a:pt x="0" y="1226324"/>
                </a:lnTo>
                <a:lnTo>
                  <a:pt x="9340" y="1272637"/>
                </a:lnTo>
                <a:lnTo>
                  <a:pt x="34813" y="1310459"/>
                </a:lnTo>
                <a:lnTo>
                  <a:pt x="72598" y="1335959"/>
                </a:lnTo>
                <a:lnTo>
                  <a:pt x="118872" y="1345311"/>
                </a:lnTo>
                <a:lnTo>
                  <a:pt x="1069847" y="1345311"/>
                </a:lnTo>
                <a:lnTo>
                  <a:pt x="1116121" y="1335959"/>
                </a:lnTo>
                <a:lnTo>
                  <a:pt x="1153906" y="1310459"/>
                </a:lnTo>
                <a:lnTo>
                  <a:pt x="1179379" y="1272637"/>
                </a:lnTo>
                <a:lnTo>
                  <a:pt x="1188719" y="1226324"/>
                </a:lnTo>
                <a:lnTo>
                  <a:pt x="1188719" y="118871"/>
                </a:lnTo>
                <a:lnTo>
                  <a:pt x="1179379" y="72598"/>
                </a:lnTo>
                <a:lnTo>
                  <a:pt x="1153906" y="34813"/>
                </a:lnTo>
                <a:lnTo>
                  <a:pt x="1116121" y="9340"/>
                </a:lnTo>
                <a:lnTo>
                  <a:pt x="1069847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434073" y="3371532"/>
            <a:ext cx="40830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0">
                <a:solidFill>
                  <a:srgbClr val="FFFFFF"/>
                </a:solidFill>
                <a:latin typeface="Arial"/>
                <a:cs typeface="Arial"/>
              </a:rPr>
              <a:t>ATCD</a:t>
            </a:r>
            <a:endParaRPr sz="10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328916" y="2796031"/>
            <a:ext cx="1188720" cy="1345565"/>
          </a:xfrm>
          <a:custGeom>
            <a:avLst/>
            <a:gdLst/>
            <a:ahLst/>
            <a:cxnLst/>
            <a:rect l="l" t="t" r="r" b="b"/>
            <a:pathLst>
              <a:path w="1188720" h="1345564">
                <a:moveTo>
                  <a:pt x="1069848" y="0"/>
                </a:moveTo>
                <a:lnTo>
                  <a:pt x="118872" y="0"/>
                </a:lnTo>
                <a:lnTo>
                  <a:pt x="72598" y="9340"/>
                </a:lnTo>
                <a:lnTo>
                  <a:pt x="34813" y="34813"/>
                </a:lnTo>
                <a:lnTo>
                  <a:pt x="9340" y="72598"/>
                </a:lnTo>
                <a:lnTo>
                  <a:pt x="0" y="118871"/>
                </a:lnTo>
                <a:lnTo>
                  <a:pt x="0" y="1226324"/>
                </a:lnTo>
                <a:lnTo>
                  <a:pt x="9340" y="1272637"/>
                </a:lnTo>
                <a:lnTo>
                  <a:pt x="34813" y="1310459"/>
                </a:lnTo>
                <a:lnTo>
                  <a:pt x="72598" y="1335959"/>
                </a:lnTo>
                <a:lnTo>
                  <a:pt x="118872" y="1345311"/>
                </a:lnTo>
                <a:lnTo>
                  <a:pt x="1069848" y="1345311"/>
                </a:lnTo>
                <a:lnTo>
                  <a:pt x="1116121" y="1335959"/>
                </a:lnTo>
                <a:lnTo>
                  <a:pt x="1153906" y="1310459"/>
                </a:lnTo>
                <a:lnTo>
                  <a:pt x="1179379" y="1272637"/>
                </a:lnTo>
                <a:lnTo>
                  <a:pt x="1188719" y="1226324"/>
                </a:lnTo>
                <a:lnTo>
                  <a:pt x="1188719" y="118871"/>
                </a:lnTo>
                <a:lnTo>
                  <a:pt x="1179379" y="72598"/>
                </a:lnTo>
                <a:lnTo>
                  <a:pt x="1153906" y="34813"/>
                </a:lnTo>
                <a:lnTo>
                  <a:pt x="1116121" y="9340"/>
                </a:lnTo>
                <a:lnTo>
                  <a:pt x="1069848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7446009" y="3299015"/>
            <a:ext cx="952500" cy="32829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 marR="5080" indent="57785">
              <a:lnSpc>
                <a:spcPts val="1080"/>
              </a:lnSpc>
              <a:spcBef>
                <a:spcPts val="315"/>
              </a:spcBef>
            </a:pP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Histoire</a:t>
            </a:r>
            <a:r>
              <a:rPr dirty="0" sz="1050" spc="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05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25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dirty="0" sz="1050">
                <a:solidFill>
                  <a:srgbClr val="FFFFFF"/>
                </a:solidFill>
                <a:latin typeface="Arial"/>
                <a:cs typeface="Arial"/>
              </a:rPr>
              <a:t>plainte</a:t>
            </a:r>
            <a:r>
              <a:rPr dirty="0" sz="1050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Arial"/>
                <a:cs typeface="Arial"/>
              </a:rPr>
              <a:t>actuelle</a:t>
            </a:r>
            <a:endParaRPr sz="10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4380" y="4269473"/>
            <a:ext cx="2386965" cy="714375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45085" rIns="0" bIns="0" rtlCol="0" vert="horz">
            <a:spAutoFit/>
          </a:bodyPr>
          <a:lstStyle/>
          <a:p>
            <a:pPr marL="89535" marR="111760">
              <a:lnSpc>
                <a:spcPct val="100299"/>
              </a:lnSpc>
              <a:spcBef>
                <a:spcPts val="355"/>
              </a:spcBef>
            </a:pP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Communication</a:t>
            </a:r>
            <a:r>
              <a:rPr dirty="0" sz="1350" spc="-3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non</a:t>
            </a:r>
            <a:r>
              <a:rPr dirty="0" sz="1350" spc="4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verbale: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État</a:t>
            </a:r>
            <a:r>
              <a:rPr dirty="0" sz="1350" spc="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général,</a:t>
            </a:r>
            <a:r>
              <a:rPr dirty="0" sz="1350" spc="-5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inconfort,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anxiété,</a:t>
            </a:r>
            <a:r>
              <a:rPr dirty="0" sz="1350" spc="-4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lésions</a:t>
            </a:r>
            <a:r>
              <a:rPr dirty="0" sz="1350" spc="-9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visibles</a:t>
            </a:r>
            <a:endParaRPr sz="135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47514" y="1359153"/>
            <a:ext cx="6350" cy="3789045"/>
          </a:xfrm>
          <a:custGeom>
            <a:avLst/>
            <a:gdLst/>
            <a:ahLst/>
            <a:cxnLst/>
            <a:rect l="l" t="t" r="r" b="b"/>
            <a:pathLst>
              <a:path w="6350" h="3789045">
                <a:moveTo>
                  <a:pt x="6355" y="0"/>
                </a:moveTo>
                <a:lnTo>
                  <a:pt x="0" y="0"/>
                </a:lnTo>
                <a:lnTo>
                  <a:pt x="0" y="3788917"/>
                </a:lnTo>
                <a:lnTo>
                  <a:pt x="6355" y="3788917"/>
                </a:lnTo>
                <a:lnTo>
                  <a:pt x="6355" y="0"/>
                </a:lnTo>
                <a:close/>
              </a:path>
            </a:pathLst>
          </a:custGeom>
          <a:solidFill>
            <a:srgbClr val="0056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360420" y="4187094"/>
            <a:ext cx="5550535" cy="924560"/>
          </a:xfrm>
          <a:prstGeom prst="rect">
            <a:avLst/>
          </a:prstGeom>
          <a:ln w="12711">
            <a:solidFill>
              <a:srgbClr val="0056AC"/>
            </a:solidFill>
          </a:ln>
        </p:spPr>
        <p:txBody>
          <a:bodyPr wrap="square" lIns="0" tIns="45720" rIns="0" bIns="0" rtlCol="0" vert="horz">
            <a:spAutoFit/>
          </a:bodyPr>
          <a:lstStyle/>
          <a:p>
            <a:pPr marL="93345">
              <a:lnSpc>
                <a:spcPct val="100000"/>
              </a:lnSpc>
              <a:spcBef>
                <a:spcPts val="360"/>
              </a:spcBef>
            </a:pPr>
            <a:r>
              <a:rPr dirty="0" sz="1350" b="1">
                <a:solidFill>
                  <a:srgbClr val="0A1139"/>
                </a:solidFill>
                <a:latin typeface="Arial"/>
                <a:cs typeface="Arial"/>
              </a:rPr>
              <a:t>Conclusion</a:t>
            </a:r>
            <a:r>
              <a:rPr dirty="0" sz="135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350" spc="-55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0A1139"/>
                </a:solidFill>
                <a:latin typeface="Arial"/>
                <a:cs typeface="Arial"/>
              </a:rPr>
              <a:t>l’entretien</a:t>
            </a:r>
            <a:r>
              <a:rPr dirty="0" sz="1350" spc="-60" b="1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50" b="1">
                <a:solidFill>
                  <a:srgbClr val="0A1139"/>
                </a:solidFill>
                <a:latin typeface="Arial"/>
                <a:cs typeface="Arial"/>
              </a:rPr>
              <a:t>:</a:t>
            </a:r>
            <a:endParaRPr sz="1350">
              <a:latin typeface="Arial"/>
              <a:cs typeface="Arial"/>
            </a:endParaRPr>
          </a:p>
          <a:p>
            <a:pPr marL="379095" indent="-285750">
              <a:lnSpc>
                <a:spcPts val="1605"/>
              </a:lnSpc>
              <a:spcBef>
                <a:spcPts val="40"/>
              </a:spcBef>
              <a:buChar char="-"/>
              <a:tabLst>
                <a:tab pos="379095" algn="l"/>
              </a:tabLst>
            </a:pP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Synthèse</a:t>
            </a:r>
            <a:r>
              <a:rPr dirty="0" sz="1350" spc="-8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des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informations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 recueillies</a:t>
            </a:r>
            <a:endParaRPr sz="1350">
              <a:latin typeface="Arial"/>
              <a:cs typeface="Arial"/>
            </a:endParaRPr>
          </a:p>
          <a:p>
            <a:pPr marL="379095" indent="-285750">
              <a:lnSpc>
                <a:spcPts val="1605"/>
              </a:lnSpc>
              <a:buChar char="-"/>
              <a:tabLst>
                <a:tab pos="379095" algn="l"/>
              </a:tabLst>
            </a:pP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Orientation</a:t>
            </a:r>
            <a:r>
              <a:rPr dirty="0" sz="135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vers le</a:t>
            </a:r>
            <a:r>
              <a:rPr dirty="0" sz="1350" spc="-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médecin</a:t>
            </a:r>
            <a:r>
              <a:rPr dirty="0" sz="1350" spc="-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ou</a:t>
            </a:r>
            <a:r>
              <a:rPr dirty="0" sz="1350" spc="-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IPS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si</a:t>
            </a:r>
            <a:r>
              <a:rPr dirty="0" sz="1350" spc="2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signes</a:t>
            </a:r>
            <a:r>
              <a:rPr dirty="0" sz="1350" spc="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de</a:t>
            </a:r>
            <a:r>
              <a:rPr dirty="0" sz="1350" spc="-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gravité</a:t>
            </a:r>
            <a:r>
              <a:rPr dirty="0" sz="1350" spc="-70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>
                <a:solidFill>
                  <a:srgbClr val="0A1139"/>
                </a:solidFill>
                <a:latin typeface="Arial"/>
                <a:cs typeface="Arial"/>
              </a:rPr>
              <a:t>ou</a:t>
            </a:r>
            <a:r>
              <a:rPr dirty="0" sz="1350" spc="-7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doute</a:t>
            </a:r>
            <a:endParaRPr sz="1350">
              <a:latin typeface="Arial"/>
              <a:cs typeface="Arial"/>
            </a:endParaRPr>
          </a:p>
          <a:p>
            <a:pPr marL="379095">
              <a:lnSpc>
                <a:spcPct val="100000"/>
              </a:lnSpc>
              <a:spcBef>
                <a:spcPts val="45"/>
              </a:spcBef>
            </a:pP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d’impression</a:t>
            </a:r>
            <a:r>
              <a:rPr dirty="0" sz="1350" spc="15">
                <a:solidFill>
                  <a:srgbClr val="0A1139"/>
                </a:solidFill>
                <a:latin typeface="Arial"/>
                <a:cs typeface="Arial"/>
              </a:rPr>
              <a:t> </a:t>
            </a:r>
            <a:r>
              <a:rPr dirty="0" sz="1350" spc="-10">
                <a:solidFill>
                  <a:srgbClr val="0A1139"/>
                </a:solidFill>
                <a:latin typeface="Arial"/>
                <a:cs typeface="Arial"/>
              </a:rPr>
              <a:t>diagnostique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Gabarit PowerPoint institutionnel de l'Université de Montréal</dc:title>
  <dcterms:created xsi:type="dcterms:W3CDTF">2026-03-14T10:10:33Z</dcterms:created>
  <dcterms:modified xsi:type="dcterms:W3CDTF">2026-03-14T10:10:33Z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2026-03-08T00:00:00Z</vt:filetime>
  </property>
  <property fmtid="{D5CDD505-2E9C-101B-9397-08002B2CF9AE}" pid="3" name="LastSaved">
    <vt:filetime>2026-03-14T00:00:00Z</vt:filetime>
  </property>
</Properties>
</file>