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2"/>
  </p:normalViewPr>
  <p:slideViewPr>
    <p:cSldViewPr>
      <p:cViewPr varScale="1">
        <p:scale>
          <a:sx n="158" d="100"/>
          <a:sy n="158" d="100"/>
        </p:scale>
        <p:origin x="608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8982" y="514858"/>
            <a:ext cx="320040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818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1818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1818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73497" y="1072641"/>
            <a:ext cx="2077084" cy="292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BB232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1818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982" y="514858"/>
            <a:ext cx="7353934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818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452" y="1307922"/>
            <a:ext cx="5864859" cy="1809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30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8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urgencehsj.ca/wp-content/uploads/EruptionsPurpura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72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74598" y="1424127"/>
            <a:ext cx="4106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85" dirty="0"/>
              <a:t>Évaluation</a:t>
            </a:r>
            <a:r>
              <a:rPr sz="3600" spc="-5" dirty="0"/>
              <a:t> </a:t>
            </a:r>
            <a:r>
              <a:rPr sz="3600" spc="140" dirty="0"/>
              <a:t>clinique </a:t>
            </a:r>
            <a:r>
              <a:rPr sz="3600" spc="195" dirty="0"/>
              <a:t>en</a:t>
            </a:r>
            <a:r>
              <a:rPr sz="3600" spc="-65" dirty="0"/>
              <a:t> </a:t>
            </a:r>
            <a:r>
              <a:rPr sz="3600" spc="105" dirty="0"/>
              <a:t>pharmacie: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74598" y="2526233"/>
            <a:ext cx="394589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BB232A"/>
                </a:solidFill>
                <a:latin typeface="Times New Roman"/>
                <a:cs typeface="Times New Roman"/>
              </a:rPr>
              <a:t>’’red</a:t>
            </a:r>
            <a:r>
              <a:rPr sz="2400" spc="1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BB232A"/>
                </a:solidFill>
                <a:latin typeface="Times New Roman"/>
                <a:cs typeface="Times New Roman"/>
              </a:rPr>
              <a:t>flags’’</a:t>
            </a:r>
            <a:r>
              <a:rPr sz="2400" spc="3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160" dirty="0">
                <a:solidFill>
                  <a:srgbClr val="BB232A"/>
                </a:solidFill>
                <a:latin typeface="Times New Roman"/>
                <a:cs typeface="Times New Roman"/>
              </a:rPr>
              <a:t>et</a:t>
            </a:r>
            <a:r>
              <a:rPr sz="2400" spc="3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155" dirty="0">
                <a:solidFill>
                  <a:srgbClr val="BB232A"/>
                </a:solidFill>
                <a:latin typeface="Times New Roman"/>
                <a:cs typeface="Times New Roman"/>
              </a:rPr>
              <a:t>examen</a:t>
            </a:r>
            <a:r>
              <a:rPr sz="2400" spc="2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90" dirty="0">
                <a:solidFill>
                  <a:srgbClr val="BB232A"/>
                </a:solidFill>
                <a:latin typeface="Times New Roman"/>
                <a:cs typeface="Times New Roman"/>
              </a:rPr>
              <a:t>ciblé</a:t>
            </a:r>
            <a:r>
              <a:rPr sz="2400" spc="2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75" dirty="0">
                <a:solidFill>
                  <a:srgbClr val="BB232A"/>
                </a:solidFill>
                <a:latin typeface="Times New Roman"/>
                <a:cs typeface="Times New Roman"/>
              </a:rPr>
              <a:t>à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155" dirty="0">
                <a:solidFill>
                  <a:srgbClr val="BB232A"/>
                </a:solidFill>
                <a:latin typeface="Times New Roman"/>
                <a:cs typeface="Times New Roman"/>
              </a:rPr>
              <a:t>travers</a:t>
            </a:r>
            <a:r>
              <a:rPr sz="2400" spc="-1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160" dirty="0">
                <a:solidFill>
                  <a:srgbClr val="BB232A"/>
                </a:solidFill>
                <a:latin typeface="Times New Roman"/>
                <a:cs typeface="Times New Roman"/>
              </a:rPr>
              <a:t>des</a:t>
            </a:r>
            <a:r>
              <a:rPr sz="2400" spc="2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120" dirty="0">
                <a:solidFill>
                  <a:srgbClr val="BB232A"/>
                </a:solidFill>
                <a:latin typeface="Times New Roman"/>
                <a:cs typeface="Times New Roman"/>
              </a:rPr>
              <a:t>cas</a:t>
            </a:r>
            <a:r>
              <a:rPr sz="240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2400" spc="145" dirty="0">
                <a:solidFill>
                  <a:srgbClr val="BB232A"/>
                </a:solidFill>
                <a:latin typeface="Times New Roman"/>
                <a:cs typeface="Times New Roman"/>
              </a:rPr>
              <a:t>pratiques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4598" y="3730853"/>
            <a:ext cx="367537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Ariane</a:t>
            </a:r>
            <a:r>
              <a:rPr sz="14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Courville-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Le</a:t>
            </a:r>
            <a:r>
              <a:rPr sz="14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Bouyonnec,</a:t>
            </a:r>
            <a:r>
              <a:rPr sz="14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MDCM,</a:t>
            </a:r>
            <a:r>
              <a:rPr sz="14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MSC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4552" y="9737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34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4552" y="4169816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34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4552" y="356895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34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3503929" cy="139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75" dirty="0">
                <a:solidFill>
                  <a:srgbClr val="181818"/>
                </a:solidFill>
                <a:latin typeface="Times New Roman"/>
                <a:cs typeface="Times New Roman"/>
              </a:rPr>
              <a:t>Marco,</a:t>
            </a:r>
            <a:r>
              <a:rPr sz="3000" b="1" spc="-60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-240" dirty="0">
                <a:solidFill>
                  <a:srgbClr val="181818"/>
                </a:solidFill>
                <a:latin typeface="Times New Roman"/>
                <a:cs typeface="Times New Roman"/>
              </a:rPr>
              <a:t>15</a:t>
            </a:r>
            <a:r>
              <a:rPr sz="3000" b="1" spc="-4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14" dirty="0">
                <a:solidFill>
                  <a:srgbClr val="181818"/>
                </a:solidFill>
                <a:latin typeface="Times New Roman"/>
                <a:cs typeface="Times New Roman"/>
              </a:rPr>
              <a:t>ans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200" spc="-7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présente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seul,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demande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sa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mère.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-85" dirty="0">
                <a:solidFill>
                  <a:srgbClr val="181818"/>
                </a:solidFill>
                <a:latin typeface="Arial"/>
                <a:cs typeface="Arial"/>
              </a:rPr>
              <a:t>J’ai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‘’full’’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mal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gorge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ma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mère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me</a:t>
            </a:r>
            <a:r>
              <a:rPr sz="1200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dit</a:t>
            </a:r>
            <a:r>
              <a:rPr sz="1200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j’ai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besoin</a:t>
            </a:r>
            <a:r>
              <a:rPr sz="1200" spc="1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d’antibiotiques.’’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77766" y="1365631"/>
            <a:ext cx="420624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4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zone</a:t>
            </a:r>
            <a:r>
              <a:rPr sz="14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85" dirty="0">
                <a:solidFill>
                  <a:srgbClr val="181818"/>
                </a:solidFill>
                <a:latin typeface="Arial"/>
                <a:cs typeface="Arial"/>
              </a:rPr>
              <a:t>du</a:t>
            </a:r>
            <a:r>
              <a:rPr sz="14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cou</a:t>
            </a:r>
            <a:r>
              <a:rPr sz="14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r>
              <a:rPr sz="14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plusieurs</a:t>
            </a:r>
            <a:r>
              <a:rPr sz="14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structures</a:t>
            </a:r>
            <a:r>
              <a:rPr sz="14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anatomiques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vitales</a:t>
            </a:r>
            <a:r>
              <a:rPr sz="14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85" dirty="0">
                <a:solidFill>
                  <a:srgbClr val="181818"/>
                </a:solidFill>
                <a:latin typeface="Arial"/>
                <a:cs typeface="Arial"/>
              </a:rPr>
              <a:t>un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Arial"/>
                <a:cs typeface="Arial"/>
              </a:rPr>
              <a:t>petit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espace.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Dangers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34154" y="2219325"/>
            <a:ext cx="4120515" cy="152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SzPct val="114285"/>
              <a:buChar char="•"/>
              <a:tabLst>
                <a:tab pos="316865" algn="l"/>
              </a:tabLst>
            </a:pP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Obstruction</a:t>
            </a:r>
            <a:r>
              <a:rPr sz="14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4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voies</a:t>
            </a:r>
            <a:r>
              <a:rPr sz="14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aériennes</a:t>
            </a:r>
            <a:r>
              <a:rPr sz="14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supérieures</a:t>
            </a:r>
            <a:endParaRPr sz="14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5"/>
              </a:spcBef>
              <a:buSzPct val="114285"/>
              <a:buChar char="•"/>
              <a:tabLst>
                <a:tab pos="316865" algn="l"/>
              </a:tabLst>
            </a:pP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Infection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grave</a:t>
            </a:r>
            <a:endParaRPr sz="14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SzPct val="114285"/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(Vasculaire)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Souvent</a:t>
            </a:r>
            <a:r>
              <a:rPr sz="1400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moins</a:t>
            </a:r>
            <a:r>
              <a:rPr sz="14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70" dirty="0">
                <a:solidFill>
                  <a:srgbClr val="181818"/>
                </a:solidFill>
                <a:latin typeface="Arial"/>
                <a:cs typeface="Arial"/>
              </a:rPr>
              <a:t>pertinent</a:t>
            </a:r>
            <a:r>
              <a:rPr sz="14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4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Arial"/>
                <a:cs typeface="Arial"/>
              </a:rPr>
              <a:t>contexte</a:t>
            </a:r>
            <a:r>
              <a:rPr sz="14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endParaRPr sz="1400">
              <a:latin typeface="Arial"/>
              <a:cs typeface="Arial"/>
            </a:endParaRPr>
          </a:p>
          <a:p>
            <a:pPr marL="77470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‘’mal de</a:t>
            </a:r>
            <a:r>
              <a:rPr sz="14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gorge’’</a:t>
            </a:r>
            <a:endParaRPr sz="14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SzPct val="114285"/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(Neurologiques)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Ex: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Arial"/>
                <a:cs typeface="Arial"/>
              </a:rPr>
              <a:t>fractures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cervicales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85615" y="4219003"/>
            <a:ext cx="4643755" cy="0"/>
          </a:xfrm>
          <a:custGeom>
            <a:avLst/>
            <a:gdLst/>
            <a:ahLst/>
            <a:cxnLst/>
            <a:rect l="l" t="t" r="r" b="b"/>
            <a:pathLst>
              <a:path w="4643755">
                <a:moveTo>
                  <a:pt x="0" y="0"/>
                </a:moveTo>
                <a:lnTo>
                  <a:pt x="464337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85615" y="1029208"/>
            <a:ext cx="4643755" cy="0"/>
          </a:xfrm>
          <a:custGeom>
            <a:avLst/>
            <a:gdLst/>
            <a:ahLst/>
            <a:cxnLst/>
            <a:rect l="l" t="t" r="r" b="b"/>
            <a:pathLst>
              <a:path w="4643755">
                <a:moveTo>
                  <a:pt x="0" y="0"/>
                </a:moveTo>
                <a:lnTo>
                  <a:pt x="464337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39267" y="1989201"/>
            <a:ext cx="1663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anat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cervicale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56426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Obstruction</a:t>
            </a:r>
            <a:r>
              <a:rPr spc="-65" dirty="0"/>
              <a:t> </a:t>
            </a:r>
            <a:r>
              <a:rPr spc="165" dirty="0"/>
              <a:t>des</a:t>
            </a:r>
            <a:r>
              <a:rPr spc="-15" dirty="0"/>
              <a:t> </a:t>
            </a:r>
            <a:r>
              <a:rPr spc="135" dirty="0"/>
              <a:t>voies</a:t>
            </a:r>
            <a:r>
              <a:rPr spc="-15" dirty="0"/>
              <a:t> </a:t>
            </a:r>
            <a:r>
              <a:rPr spc="130" dirty="0"/>
              <a:t>aériennes supérieures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1744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151379" y="1731010"/>
            <a:ext cx="10642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Anaphylaxie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Tout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âge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0655" marR="152400" algn="ctr">
              <a:lnSpc>
                <a:spcPts val="1680"/>
              </a:lnSpc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Sensation</a:t>
            </a:r>
            <a:r>
              <a:rPr sz="1400" b="1" spc="-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gorge</a:t>
            </a:r>
            <a:r>
              <a:rPr sz="1400" b="1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serrée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dysphonie,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œdème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lèvres/langue,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urticaire,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wheeze,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hypotension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574040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Asphyxie,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choc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8107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587108" y="1662125"/>
            <a:ext cx="8978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Épiglottite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Personnes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non-vaccinées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103505" marR="93345" algn="ctr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Mal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gorge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disproportionné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dysphagie,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hypersialorrhée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stridor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voix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étouffée,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position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“tripod”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14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Obstruction</a:t>
            </a:r>
            <a:r>
              <a:rPr sz="1400" b="1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aiguë</a:t>
            </a:r>
            <a:r>
              <a:rPr sz="1400" b="1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décès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56426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Obstruction</a:t>
            </a:r>
            <a:r>
              <a:rPr spc="-65" dirty="0"/>
              <a:t> </a:t>
            </a:r>
            <a:r>
              <a:rPr spc="165" dirty="0"/>
              <a:t>des</a:t>
            </a:r>
            <a:r>
              <a:rPr spc="-15" dirty="0"/>
              <a:t> </a:t>
            </a:r>
            <a:r>
              <a:rPr spc="135" dirty="0"/>
              <a:t>voies</a:t>
            </a:r>
            <a:r>
              <a:rPr spc="-15" dirty="0"/>
              <a:t> </a:t>
            </a:r>
            <a:r>
              <a:rPr spc="130" dirty="0"/>
              <a:t>aériennes supérieures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9595" y="1586483"/>
              <a:ext cx="459485" cy="37414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729232" y="1624330"/>
            <a:ext cx="1907539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55575" marR="5080" indent="-143510">
              <a:lnSpc>
                <a:spcPts val="1670"/>
              </a:lnSpc>
              <a:spcBef>
                <a:spcPts val="16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Abcès</a:t>
            </a:r>
            <a:r>
              <a:rPr sz="1400" b="1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rétropharyngé</a:t>
            </a: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81818"/>
                </a:solidFill>
                <a:latin typeface="Arial"/>
                <a:cs typeface="Arial"/>
              </a:rPr>
              <a:t>/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périamygdalien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304165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Jeunes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enfants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ados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odynophagie/dysphagie,</a:t>
            </a:r>
            <a:endParaRPr sz="1200">
              <a:latin typeface="Arial"/>
              <a:cs typeface="Arial"/>
            </a:endParaRPr>
          </a:p>
          <a:p>
            <a:pPr marL="159385" marR="154940" algn="ctr">
              <a:lnSpc>
                <a:spcPct val="100000"/>
              </a:lnSpc>
            </a:pP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raideur</a:t>
            </a:r>
            <a:r>
              <a:rPr sz="1200" b="1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cervicale</a:t>
            </a:r>
            <a:r>
              <a:rPr sz="1200" b="1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181818"/>
                </a:solidFill>
                <a:latin typeface="Arial"/>
                <a:cs typeface="Arial"/>
              </a:rPr>
              <a:t>à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l’extension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voix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étouffée,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stridor</a:t>
            </a:r>
            <a:r>
              <a:rPr sz="12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possible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41719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Obstruction,</a:t>
            </a:r>
            <a:r>
              <a:rPr sz="1400" spc="-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sepsis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7399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256401" y="1662125"/>
            <a:ext cx="15557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Angine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b="1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Ludwig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adultes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114300" marR="106045" algn="ctr">
              <a:lnSpc>
                <a:spcPct val="100000"/>
              </a:lnSpc>
              <a:spcBef>
                <a:spcPts val="434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Douleur/sensibilité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plancher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buccal,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cou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 “tendu/boisé”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dysphagie,</a:t>
            </a:r>
            <a:r>
              <a:rPr sz="12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trismus,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langue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qui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“monte”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41719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Obstruction,</a:t>
            </a:r>
            <a:r>
              <a:rPr sz="1400" spc="-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sepsis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Infections</a:t>
            </a:r>
            <a:r>
              <a:rPr spc="-45" dirty="0"/>
              <a:t> </a:t>
            </a:r>
            <a:r>
              <a:rPr spc="100" dirty="0"/>
              <a:t>graves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6944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846579" y="1731010"/>
            <a:ext cx="16751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Diphtérie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respiratoire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52095" marR="193040" indent="-52069">
              <a:lnSpc>
                <a:spcPct val="100000"/>
              </a:lnSpc>
              <a:spcBef>
                <a:spcPts val="360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Non/insuffisamment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vacciné,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voyageurs,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milieux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risque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43535" marR="335280" indent="-635" algn="ctr">
              <a:lnSpc>
                <a:spcPts val="168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Pharyngite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+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pseudomembrane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(grisâtre,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adhérente), cervicalgies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685165" marR="349885" indent="-328295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Obstruction,</a:t>
            </a:r>
            <a:r>
              <a:rPr sz="14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toxicité systémique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9279" y="1517903"/>
              <a:ext cx="459486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058280" y="1555750"/>
            <a:ext cx="1951989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Syndrome</a:t>
            </a:r>
            <a:r>
              <a:rPr sz="1400" b="1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b="1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Lemierre</a:t>
            </a:r>
            <a:endParaRPr sz="1400">
              <a:latin typeface="Arial"/>
              <a:cs typeface="Arial"/>
            </a:endParaRPr>
          </a:p>
          <a:p>
            <a:pPr marL="157480">
              <a:lnSpc>
                <a:spcPts val="1675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(post-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pharyngite)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32321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Ados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jeunes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adultes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120014" marR="111760" indent="635" algn="ctr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Mal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gorge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puis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fièvre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persistante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,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douleur/masse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au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cou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(trajet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jugulaire),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signes pulmonaires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Thrombose</a:t>
            </a:r>
            <a:r>
              <a:rPr sz="12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jugulaire,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embolies</a:t>
            </a:r>
            <a:endParaRPr sz="12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septiques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sepsis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Anamnèse</a:t>
            </a:r>
            <a:r>
              <a:rPr spc="-65" dirty="0"/>
              <a:t> </a:t>
            </a:r>
            <a:r>
              <a:rPr spc="300" dirty="0"/>
              <a:t>–</a:t>
            </a:r>
            <a:r>
              <a:rPr spc="-30" dirty="0"/>
              <a:t> </a:t>
            </a:r>
            <a:r>
              <a:rPr dirty="0"/>
              <a:t>Mal</a:t>
            </a:r>
            <a:r>
              <a:rPr spc="-55" dirty="0"/>
              <a:t> </a:t>
            </a:r>
            <a:r>
              <a:rPr spc="150" dirty="0"/>
              <a:t>de</a:t>
            </a:r>
            <a:r>
              <a:rPr spc="-20" dirty="0"/>
              <a:t> </a:t>
            </a:r>
            <a:r>
              <a:rPr spc="130" dirty="0"/>
              <a:t>gorge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9244" y="1110741"/>
            <a:ext cx="4125595" cy="1692275"/>
            <a:chOff x="459244" y="1110741"/>
            <a:chExt cx="4125595" cy="1692275"/>
          </a:xfrm>
        </p:grpSpPr>
        <p:sp>
          <p:nvSpPr>
            <p:cNvPr id="6" name="object 6"/>
            <p:cNvSpPr/>
            <p:nvPr/>
          </p:nvSpPr>
          <p:spPr>
            <a:xfrm>
              <a:off x="471944" y="1123441"/>
              <a:ext cx="4100195" cy="1666875"/>
            </a:xfrm>
            <a:custGeom>
              <a:avLst/>
              <a:gdLst/>
              <a:ahLst/>
              <a:cxnLst/>
              <a:rect l="l" t="t" r="r" b="b"/>
              <a:pathLst>
                <a:path w="4100195" h="1666875">
                  <a:moveTo>
                    <a:pt x="0" y="277749"/>
                  </a:moveTo>
                  <a:lnTo>
                    <a:pt x="3635" y="232691"/>
                  </a:lnTo>
                  <a:lnTo>
                    <a:pt x="14160" y="189951"/>
                  </a:lnTo>
                  <a:lnTo>
                    <a:pt x="31003" y="150098"/>
                  </a:lnTo>
                  <a:lnTo>
                    <a:pt x="53591" y="113705"/>
                  </a:lnTo>
                  <a:lnTo>
                    <a:pt x="81354" y="81343"/>
                  </a:lnTo>
                  <a:lnTo>
                    <a:pt x="113719" y="53583"/>
                  </a:lnTo>
                  <a:lnTo>
                    <a:pt x="150114" y="30998"/>
                  </a:lnTo>
                  <a:lnTo>
                    <a:pt x="189967" y="14157"/>
                  </a:lnTo>
                  <a:lnTo>
                    <a:pt x="232707" y="3634"/>
                  </a:lnTo>
                  <a:lnTo>
                    <a:pt x="277761" y="0"/>
                  </a:lnTo>
                  <a:lnTo>
                    <a:pt x="3822306" y="0"/>
                  </a:lnTo>
                  <a:lnTo>
                    <a:pt x="3867363" y="3634"/>
                  </a:lnTo>
                  <a:lnTo>
                    <a:pt x="3910103" y="14157"/>
                  </a:lnTo>
                  <a:lnTo>
                    <a:pt x="3949956" y="30998"/>
                  </a:lnTo>
                  <a:lnTo>
                    <a:pt x="3986349" y="53583"/>
                  </a:lnTo>
                  <a:lnTo>
                    <a:pt x="4018711" y="81343"/>
                  </a:lnTo>
                  <a:lnTo>
                    <a:pt x="4046471" y="113705"/>
                  </a:lnTo>
                  <a:lnTo>
                    <a:pt x="4069057" y="150098"/>
                  </a:lnTo>
                  <a:lnTo>
                    <a:pt x="4085897" y="189951"/>
                  </a:lnTo>
                  <a:lnTo>
                    <a:pt x="4096420" y="232691"/>
                  </a:lnTo>
                  <a:lnTo>
                    <a:pt x="4100055" y="277749"/>
                  </a:lnTo>
                  <a:lnTo>
                    <a:pt x="4100055" y="1388745"/>
                  </a:lnTo>
                  <a:lnTo>
                    <a:pt x="4096420" y="1433802"/>
                  </a:lnTo>
                  <a:lnTo>
                    <a:pt x="4085897" y="1476542"/>
                  </a:lnTo>
                  <a:lnTo>
                    <a:pt x="4069057" y="1516395"/>
                  </a:lnTo>
                  <a:lnTo>
                    <a:pt x="4046471" y="1552788"/>
                  </a:lnTo>
                  <a:lnTo>
                    <a:pt x="4018711" y="1585150"/>
                  </a:lnTo>
                  <a:lnTo>
                    <a:pt x="3986349" y="1612910"/>
                  </a:lnTo>
                  <a:lnTo>
                    <a:pt x="3949956" y="1635495"/>
                  </a:lnTo>
                  <a:lnTo>
                    <a:pt x="3910103" y="1652336"/>
                  </a:lnTo>
                  <a:lnTo>
                    <a:pt x="3867363" y="1662859"/>
                  </a:lnTo>
                  <a:lnTo>
                    <a:pt x="3822306" y="1666494"/>
                  </a:lnTo>
                  <a:lnTo>
                    <a:pt x="277761" y="1666494"/>
                  </a:lnTo>
                  <a:lnTo>
                    <a:pt x="232707" y="1662859"/>
                  </a:lnTo>
                  <a:lnTo>
                    <a:pt x="189967" y="1652336"/>
                  </a:lnTo>
                  <a:lnTo>
                    <a:pt x="150114" y="1635495"/>
                  </a:lnTo>
                  <a:lnTo>
                    <a:pt x="113719" y="1612910"/>
                  </a:lnTo>
                  <a:lnTo>
                    <a:pt x="81354" y="1585150"/>
                  </a:lnTo>
                  <a:lnTo>
                    <a:pt x="53591" y="1552788"/>
                  </a:lnTo>
                  <a:lnTo>
                    <a:pt x="31003" y="1516395"/>
                  </a:lnTo>
                  <a:lnTo>
                    <a:pt x="14160" y="1476542"/>
                  </a:lnTo>
                  <a:lnTo>
                    <a:pt x="3635" y="1433802"/>
                  </a:lnTo>
                  <a:lnTo>
                    <a:pt x="0" y="1388745"/>
                  </a:lnTo>
                  <a:lnTo>
                    <a:pt x="0" y="277749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817" y="1233715"/>
              <a:ext cx="179199" cy="1755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" y="1155191"/>
              <a:ext cx="459485" cy="3741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1" y="1368551"/>
              <a:ext cx="459485" cy="3741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1" y="1581911"/>
              <a:ext cx="459485" cy="37414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26388" y="1193038"/>
            <a:ext cx="20173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403860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Immunosuppression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Ne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peut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avaler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Difficulté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respirer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37972" y="2087155"/>
            <a:ext cx="459740" cy="509270"/>
            <a:chOff x="537972" y="2087155"/>
            <a:chExt cx="459740" cy="50927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817" y="2087155"/>
              <a:ext cx="179199" cy="1755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972" y="2221991"/>
              <a:ext cx="459485" cy="37414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26388" y="2046859"/>
            <a:ext cx="31972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Statut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vaccinal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(épiglottite,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diphtérie..)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Difficulté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avaler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–&gt;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évaluer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hydratation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73989" y="2883026"/>
            <a:ext cx="8211184" cy="1828164"/>
            <a:chOff x="473989" y="2883026"/>
            <a:chExt cx="8211184" cy="1828164"/>
          </a:xfrm>
        </p:grpSpPr>
        <p:sp>
          <p:nvSpPr>
            <p:cNvPr id="17" name="object 17"/>
            <p:cNvSpPr/>
            <p:nvPr/>
          </p:nvSpPr>
          <p:spPr>
            <a:xfrm>
              <a:off x="486689" y="2895726"/>
              <a:ext cx="8185784" cy="1802764"/>
            </a:xfrm>
            <a:custGeom>
              <a:avLst/>
              <a:gdLst/>
              <a:ahLst/>
              <a:cxnLst/>
              <a:rect l="l" t="t" r="r" b="b"/>
              <a:pathLst>
                <a:path w="8185784" h="1802764">
                  <a:moveTo>
                    <a:pt x="0" y="300481"/>
                  </a:moveTo>
                  <a:lnTo>
                    <a:pt x="3932" y="251733"/>
                  </a:lnTo>
                  <a:lnTo>
                    <a:pt x="15318" y="205492"/>
                  </a:lnTo>
                  <a:lnTo>
                    <a:pt x="33539" y="162376"/>
                  </a:lnTo>
                  <a:lnTo>
                    <a:pt x="57974" y="123005"/>
                  </a:lnTo>
                  <a:lnTo>
                    <a:pt x="88007" y="87995"/>
                  </a:lnTo>
                  <a:lnTo>
                    <a:pt x="123018" y="57964"/>
                  </a:lnTo>
                  <a:lnTo>
                    <a:pt x="162389" y="33532"/>
                  </a:lnTo>
                  <a:lnTo>
                    <a:pt x="205500" y="15315"/>
                  </a:lnTo>
                  <a:lnTo>
                    <a:pt x="251733" y="3931"/>
                  </a:lnTo>
                  <a:lnTo>
                    <a:pt x="300469" y="0"/>
                  </a:lnTo>
                  <a:lnTo>
                    <a:pt x="7884896" y="0"/>
                  </a:lnTo>
                  <a:lnTo>
                    <a:pt x="7933645" y="3931"/>
                  </a:lnTo>
                  <a:lnTo>
                    <a:pt x="7979886" y="15315"/>
                  </a:lnTo>
                  <a:lnTo>
                    <a:pt x="8023001" y="33532"/>
                  </a:lnTo>
                  <a:lnTo>
                    <a:pt x="8062373" y="57964"/>
                  </a:lnTo>
                  <a:lnTo>
                    <a:pt x="8097383" y="87995"/>
                  </a:lnTo>
                  <a:lnTo>
                    <a:pt x="8127413" y="123005"/>
                  </a:lnTo>
                  <a:lnTo>
                    <a:pt x="8151846" y="162376"/>
                  </a:lnTo>
                  <a:lnTo>
                    <a:pt x="8170063" y="205492"/>
                  </a:lnTo>
                  <a:lnTo>
                    <a:pt x="8181446" y="251733"/>
                  </a:lnTo>
                  <a:lnTo>
                    <a:pt x="8185378" y="300481"/>
                  </a:lnTo>
                  <a:lnTo>
                    <a:pt x="8185378" y="1502283"/>
                  </a:lnTo>
                  <a:lnTo>
                    <a:pt x="8181446" y="1551019"/>
                  </a:lnTo>
                  <a:lnTo>
                    <a:pt x="8170063" y="1597252"/>
                  </a:lnTo>
                  <a:lnTo>
                    <a:pt x="8151846" y="1640363"/>
                  </a:lnTo>
                  <a:lnTo>
                    <a:pt x="8127413" y="1679733"/>
                  </a:lnTo>
                  <a:lnTo>
                    <a:pt x="8097383" y="1714744"/>
                  </a:lnTo>
                  <a:lnTo>
                    <a:pt x="8062373" y="1744777"/>
                  </a:lnTo>
                  <a:lnTo>
                    <a:pt x="8023001" y="1769213"/>
                  </a:lnTo>
                  <a:lnTo>
                    <a:pt x="7979886" y="1787433"/>
                  </a:lnTo>
                  <a:lnTo>
                    <a:pt x="7933645" y="1798819"/>
                  </a:lnTo>
                  <a:lnTo>
                    <a:pt x="7884896" y="1802752"/>
                  </a:lnTo>
                  <a:lnTo>
                    <a:pt x="300469" y="1802752"/>
                  </a:lnTo>
                  <a:lnTo>
                    <a:pt x="251733" y="1798819"/>
                  </a:lnTo>
                  <a:lnTo>
                    <a:pt x="205500" y="1787433"/>
                  </a:lnTo>
                  <a:lnTo>
                    <a:pt x="162389" y="1769213"/>
                  </a:lnTo>
                  <a:lnTo>
                    <a:pt x="123018" y="1744777"/>
                  </a:lnTo>
                  <a:lnTo>
                    <a:pt x="88007" y="1714744"/>
                  </a:lnTo>
                  <a:lnTo>
                    <a:pt x="57974" y="1679733"/>
                  </a:lnTo>
                  <a:lnTo>
                    <a:pt x="33539" y="1640363"/>
                  </a:lnTo>
                  <a:lnTo>
                    <a:pt x="15318" y="1597252"/>
                  </a:lnTo>
                  <a:lnTo>
                    <a:pt x="3932" y="1551019"/>
                  </a:lnTo>
                  <a:lnTo>
                    <a:pt x="0" y="1502283"/>
                  </a:lnTo>
                  <a:lnTo>
                    <a:pt x="0" y="300481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7153" y="3181387"/>
              <a:ext cx="179199" cy="17552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7153" y="3821467"/>
              <a:ext cx="179199" cy="1755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975" y="3742943"/>
              <a:ext cx="459486" cy="37414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7153" y="4248187"/>
              <a:ext cx="179199" cy="175523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653592" y="3140710"/>
            <a:ext cx="7737475" cy="13068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94005">
              <a:lnSpc>
                <a:spcPts val="1670"/>
              </a:lnSpc>
              <a:spcBef>
                <a:spcPts val="165"/>
              </a:spcBef>
              <a:tabLst>
                <a:tab pos="249555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Symptômes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rhume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assosiés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(rhinorrhée,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toux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légère,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ect)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et/ou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contact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récent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mêmes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symptômes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qui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s’est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amélioré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-&gt;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tableau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viral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"/>
              <a:cs typeface="Arial"/>
            </a:endParaRPr>
          </a:p>
          <a:p>
            <a:pPr marL="306705">
              <a:lnSpc>
                <a:spcPct val="100000"/>
              </a:lnSpc>
              <a:spcBef>
                <a:spcPts val="5"/>
              </a:spcBef>
              <a:tabLst>
                <a:tab pos="697865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Fatigue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écrasante,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ganglions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proéminents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(surtout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postérieurs)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&gt;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Mononucléose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306705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Score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centor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élevé,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contact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récent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strept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-&gt;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angine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bactérienne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20030" y="1123441"/>
            <a:ext cx="3837304" cy="1666875"/>
          </a:xfrm>
          <a:custGeom>
            <a:avLst/>
            <a:gdLst/>
            <a:ahLst/>
            <a:cxnLst/>
            <a:rect l="l" t="t" r="r" b="b"/>
            <a:pathLst>
              <a:path w="3837304" h="1666875">
                <a:moveTo>
                  <a:pt x="0" y="277749"/>
                </a:moveTo>
                <a:lnTo>
                  <a:pt x="3634" y="232691"/>
                </a:lnTo>
                <a:lnTo>
                  <a:pt x="14157" y="189951"/>
                </a:lnTo>
                <a:lnTo>
                  <a:pt x="30998" y="150098"/>
                </a:lnTo>
                <a:lnTo>
                  <a:pt x="53583" y="113705"/>
                </a:lnTo>
                <a:lnTo>
                  <a:pt x="81343" y="81343"/>
                </a:lnTo>
                <a:lnTo>
                  <a:pt x="113705" y="53583"/>
                </a:lnTo>
                <a:lnTo>
                  <a:pt x="150098" y="30998"/>
                </a:lnTo>
                <a:lnTo>
                  <a:pt x="189951" y="14157"/>
                </a:lnTo>
                <a:lnTo>
                  <a:pt x="232691" y="3634"/>
                </a:lnTo>
                <a:lnTo>
                  <a:pt x="277749" y="0"/>
                </a:lnTo>
                <a:lnTo>
                  <a:pt x="3559555" y="0"/>
                </a:lnTo>
                <a:lnTo>
                  <a:pt x="3604613" y="3634"/>
                </a:lnTo>
                <a:lnTo>
                  <a:pt x="3647353" y="14157"/>
                </a:lnTo>
                <a:lnTo>
                  <a:pt x="3687206" y="30998"/>
                </a:lnTo>
                <a:lnTo>
                  <a:pt x="3723599" y="53583"/>
                </a:lnTo>
                <a:lnTo>
                  <a:pt x="3755961" y="81343"/>
                </a:lnTo>
                <a:lnTo>
                  <a:pt x="3783721" y="113705"/>
                </a:lnTo>
                <a:lnTo>
                  <a:pt x="3806306" y="150098"/>
                </a:lnTo>
                <a:lnTo>
                  <a:pt x="3823147" y="189951"/>
                </a:lnTo>
                <a:lnTo>
                  <a:pt x="3833670" y="232691"/>
                </a:lnTo>
                <a:lnTo>
                  <a:pt x="3837304" y="277749"/>
                </a:lnTo>
                <a:lnTo>
                  <a:pt x="3837304" y="1388745"/>
                </a:lnTo>
                <a:lnTo>
                  <a:pt x="3833670" y="1433802"/>
                </a:lnTo>
                <a:lnTo>
                  <a:pt x="3823147" y="1476542"/>
                </a:lnTo>
                <a:lnTo>
                  <a:pt x="3806306" y="1516395"/>
                </a:lnTo>
                <a:lnTo>
                  <a:pt x="3783721" y="1552788"/>
                </a:lnTo>
                <a:lnTo>
                  <a:pt x="3755961" y="1585150"/>
                </a:lnTo>
                <a:lnTo>
                  <a:pt x="3723599" y="1612910"/>
                </a:lnTo>
                <a:lnTo>
                  <a:pt x="3687206" y="1635495"/>
                </a:lnTo>
                <a:lnTo>
                  <a:pt x="3647353" y="1652336"/>
                </a:lnTo>
                <a:lnTo>
                  <a:pt x="3604613" y="1662859"/>
                </a:lnTo>
                <a:lnTo>
                  <a:pt x="3559555" y="1666494"/>
                </a:lnTo>
                <a:lnTo>
                  <a:pt x="277749" y="1666494"/>
                </a:lnTo>
                <a:lnTo>
                  <a:pt x="232691" y="1662859"/>
                </a:lnTo>
                <a:lnTo>
                  <a:pt x="189951" y="1652336"/>
                </a:lnTo>
                <a:lnTo>
                  <a:pt x="150098" y="1635495"/>
                </a:lnTo>
                <a:lnTo>
                  <a:pt x="113705" y="1612910"/>
                </a:lnTo>
                <a:lnTo>
                  <a:pt x="81343" y="1585150"/>
                </a:lnTo>
                <a:lnTo>
                  <a:pt x="53583" y="1552788"/>
                </a:lnTo>
                <a:lnTo>
                  <a:pt x="30998" y="1516395"/>
                </a:lnTo>
                <a:lnTo>
                  <a:pt x="14157" y="1476542"/>
                </a:lnTo>
                <a:lnTo>
                  <a:pt x="3634" y="1433802"/>
                </a:lnTo>
                <a:lnTo>
                  <a:pt x="0" y="1388745"/>
                </a:lnTo>
                <a:lnTo>
                  <a:pt x="0" y="277749"/>
                </a:lnTo>
                <a:close/>
              </a:path>
            </a:pathLst>
          </a:custGeom>
          <a:ln w="25400">
            <a:solidFill>
              <a:srgbClr val="673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148832" y="1831975"/>
            <a:ext cx="11823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(Image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centor)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Évaluer</a:t>
            </a:r>
            <a:r>
              <a:rPr spc="-65" dirty="0"/>
              <a:t> </a:t>
            </a:r>
            <a:r>
              <a:rPr spc="70" dirty="0"/>
              <a:t>la</a:t>
            </a:r>
            <a:r>
              <a:rPr spc="-50" dirty="0"/>
              <a:t> </a:t>
            </a:r>
            <a:r>
              <a:rPr spc="100" dirty="0"/>
              <a:t>déshydratation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6255" y="1208532"/>
            <a:ext cx="459486" cy="3741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7435" y="1208532"/>
            <a:ext cx="459486" cy="3741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5247" y="1208532"/>
            <a:ext cx="459485" cy="374141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768870" y="1210183"/>
          <a:ext cx="7738109" cy="1911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5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3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0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9131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Minimale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Légère-modérée</a:t>
                      </a:r>
                      <a:r>
                        <a:rPr sz="1400" spc="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suspectée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34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Sévère</a:t>
                      </a:r>
                      <a:r>
                        <a:rPr sz="1400" spc="-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échec</a:t>
                      </a:r>
                      <a:r>
                        <a:rPr sz="1400" spc="-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244">
                <a:tc>
                  <a:txBody>
                    <a:bodyPr/>
                    <a:lstStyle/>
                    <a:p>
                      <a:pPr marL="91440" marR="2425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Urine</a:t>
                      </a:r>
                      <a:r>
                        <a:rPr sz="1400" spc="-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</a:t>
                      </a:r>
                      <a:r>
                        <a:rPr sz="1400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moins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400" spc="-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moitié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son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usuel,</a:t>
                      </a:r>
                      <a:r>
                        <a:rPr sz="1400" spc="-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larmes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présentes,</a:t>
                      </a:r>
                      <a:r>
                        <a:rPr sz="1400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muqueuses mouillées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6102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Boit</a:t>
                      </a:r>
                      <a:r>
                        <a:rPr sz="1400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peu,</a:t>
                      </a:r>
                      <a:r>
                        <a:rPr sz="1400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urines</a:t>
                      </a:r>
                      <a:r>
                        <a:rPr sz="1400" spc="-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diminuées,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muqueuses</a:t>
                      </a:r>
                      <a:r>
                        <a:rPr sz="1400" spc="-5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sèches,</a:t>
                      </a:r>
                      <a:r>
                        <a:rPr sz="1400" spc="-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refill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capillaire</a:t>
                      </a:r>
                      <a:r>
                        <a:rPr sz="1400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augmenté</a:t>
                      </a:r>
                      <a:r>
                        <a:rPr sz="1400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(2</a:t>
                      </a:r>
                      <a:r>
                        <a:rPr sz="1400" spc="-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sec)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50673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Somnolent,</a:t>
                      </a:r>
                      <a:r>
                        <a:rPr sz="1400" spc="-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mauvaise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perfusion,</a:t>
                      </a:r>
                      <a:r>
                        <a:rPr sz="1400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incapable</a:t>
                      </a:r>
                      <a:r>
                        <a:rPr sz="1400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tolérer</a:t>
                      </a:r>
                      <a:r>
                        <a:rPr sz="1400" spc="-5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PO,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yeux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creux…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7181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Hydratation</a:t>
                      </a:r>
                      <a:r>
                        <a:rPr sz="1400" spc="-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petites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quantités</a:t>
                      </a:r>
                      <a:r>
                        <a:rPr sz="1400" spc="-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fréquentes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Urgence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3907282" y="3933240"/>
            <a:ext cx="17545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(image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refill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capillaire)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446779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4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gorge</a:t>
            </a:r>
          </a:p>
          <a:p>
            <a:pPr marL="827405">
              <a:lnSpc>
                <a:spcPts val="2005"/>
              </a:lnSpc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endParaRPr sz="18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1995170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400" b="1" spc="2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Apparence</a:t>
                      </a:r>
                      <a:r>
                        <a:rPr sz="1400" b="1" spc="16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générale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75895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Position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tripode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Voix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‘’patate</a:t>
                      </a:r>
                      <a:r>
                        <a:rPr sz="1000" b="1" spc="9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chaude’’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Bave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Trismus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7801" y="1366303"/>
            <a:ext cx="179199" cy="17552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314571" y="1325118"/>
            <a:ext cx="3878579" cy="2159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STOP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l’examen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Les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obstructions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hautes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peuvent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être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instables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et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se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détériorer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rapidement.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12700" marR="260350" algn="just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Si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d’un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seul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coup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d’oeil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vous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soupçonnez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une </a:t>
            </a:r>
            <a:r>
              <a:rPr sz="1400" dirty="0">
                <a:latin typeface="Arial"/>
                <a:cs typeface="Arial"/>
              </a:rPr>
              <a:t>possible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obstruction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haute,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dirigez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patient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à </a:t>
            </a:r>
            <a:r>
              <a:rPr sz="1400" dirty="0">
                <a:latin typeface="Arial"/>
                <a:cs typeface="Arial"/>
              </a:rPr>
              <a:t>l’urgence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appelez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une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ambulance.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Possible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intubation.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12008" y="1449958"/>
            <a:ext cx="1623695" cy="1047115"/>
          </a:xfrm>
          <a:custGeom>
            <a:avLst/>
            <a:gdLst/>
            <a:ahLst/>
            <a:cxnLst/>
            <a:rect l="l" t="t" r="r" b="b"/>
            <a:pathLst>
              <a:path w="1623695" h="1047114">
                <a:moveTo>
                  <a:pt x="1543363" y="34231"/>
                </a:moveTo>
                <a:lnTo>
                  <a:pt x="0" y="1022603"/>
                </a:lnTo>
                <a:lnTo>
                  <a:pt x="15367" y="1046733"/>
                </a:lnTo>
                <a:lnTo>
                  <a:pt x="1558741" y="58228"/>
                </a:lnTo>
                <a:lnTo>
                  <a:pt x="1543363" y="34231"/>
                </a:lnTo>
                <a:close/>
              </a:path>
              <a:path w="1623695" h="1047114">
                <a:moveTo>
                  <a:pt x="1607375" y="26542"/>
                </a:moveTo>
                <a:lnTo>
                  <a:pt x="1555369" y="26542"/>
                </a:lnTo>
                <a:lnTo>
                  <a:pt x="1570736" y="50545"/>
                </a:lnTo>
                <a:lnTo>
                  <a:pt x="1558741" y="58228"/>
                </a:lnTo>
                <a:lnTo>
                  <a:pt x="1574165" y="82295"/>
                </a:lnTo>
                <a:lnTo>
                  <a:pt x="1607375" y="26542"/>
                </a:lnTo>
                <a:close/>
              </a:path>
              <a:path w="1623695" h="1047114">
                <a:moveTo>
                  <a:pt x="1555369" y="26542"/>
                </a:moveTo>
                <a:lnTo>
                  <a:pt x="1543363" y="34231"/>
                </a:lnTo>
                <a:lnTo>
                  <a:pt x="1558741" y="58228"/>
                </a:lnTo>
                <a:lnTo>
                  <a:pt x="1570736" y="50545"/>
                </a:lnTo>
                <a:lnTo>
                  <a:pt x="1555369" y="26542"/>
                </a:lnTo>
                <a:close/>
              </a:path>
              <a:path w="1623695" h="1047114">
                <a:moveTo>
                  <a:pt x="1623187" y="0"/>
                </a:moveTo>
                <a:lnTo>
                  <a:pt x="1527937" y="10160"/>
                </a:lnTo>
                <a:lnTo>
                  <a:pt x="1543363" y="34231"/>
                </a:lnTo>
                <a:lnTo>
                  <a:pt x="1555369" y="26542"/>
                </a:lnTo>
                <a:lnTo>
                  <a:pt x="1607375" y="26542"/>
                </a:lnTo>
                <a:lnTo>
                  <a:pt x="1623187" y="0"/>
                </a:lnTo>
                <a:close/>
              </a:path>
            </a:pathLst>
          </a:custGeom>
          <a:solidFill>
            <a:srgbClr val="171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42719" y="4165803"/>
            <a:ext cx="11620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tripode.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20001" y="4453128"/>
            <a:ext cx="7711440" cy="424815"/>
            <a:chOff x="720001" y="4453128"/>
            <a:chExt cx="7711440" cy="424815"/>
          </a:xfrm>
        </p:grpSpPr>
        <p:sp>
          <p:nvSpPr>
            <p:cNvPr id="4" name="object 4"/>
            <p:cNvSpPr/>
            <p:nvPr/>
          </p:nvSpPr>
          <p:spPr>
            <a:xfrm>
              <a:off x="720001" y="4868164"/>
              <a:ext cx="7711440" cy="0"/>
            </a:xfrm>
            <a:custGeom>
              <a:avLst/>
              <a:gdLst/>
              <a:ahLst/>
              <a:cxnLst/>
              <a:rect l="l" t="t" r="r" b="b"/>
              <a:pathLst>
                <a:path w="7711440">
                  <a:moveTo>
                    <a:pt x="0" y="0"/>
                  </a:moveTo>
                  <a:lnTo>
                    <a:pt x="7711147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10756" y="4453128"/>
              <a:ext cx="459485" cy="374142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446779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4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gorge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endParaRPr sz="18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10552" y="1307922"/>
          <a:ext cx="3930015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0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Apparence</a:t>
                      </a:r>
                      <a:r>
                        <a:rPr sz="1200" b="1" spc="21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générale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8356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8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Stridor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Position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tripode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Voix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‘’patate</a:t>
                      </a:r>
                      <a:r>
                        <a:rPr sz="1000" b="1" spc="9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chaude’’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Bave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Trismus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Bruit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aigu,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rude,</a:t>
                      </a:r>
                      <a:r>
                        <a:rPr sz="1000" b="1" spc="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‘’haut’’.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25336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Souvent</a:t>
                      </a:r>
                      <a:r>
                        <a:rPr sz="1000" b="1" spc="17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audible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sans 	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stéthoscope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67071" y="1044956"/>
            <a:ext cx="25539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Rétrécissement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voies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aériennes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supérieures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67071" y="1685289"/>
            <a:ext cx="2877820" cy="30460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811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temporalité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(inspi/expi/les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deux)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aide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localiser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l’obstruction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endParaRPr sz="1400">
              <a:latin typeface="Arial"/>
              <a:cs typeface="Arial"/>
            </a:endParaRPr>
          </a:p>
          <a:p>
            <a:pPr marL="756285" marR="508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75628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Inspiratoire: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obstruction extrathoracique (larynx/au-dessus)</a:t>
            </a:r>
            <a:endParaRPr sz="1400">
              <a:latin typeface="Arial"/>
              <a:cs typeface="Arial"/>
            </a:endParaRPr>
          </a:p>
          <a:p>
            <a:pPr marL="756285" marR="246379" indent="-287020">
              <a:lnSpc>
                <a:spcPct val="100000"/>
              </a:lnSpc>
              <a:buChar char="•"/>
              <a:tabLst>
                <a:tab pos="75628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Expiratoire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obstruction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basse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trachéobronchique</a:t>
            </a:r>
            <a:endParaRPr sz="1400">
              <a:latin typeface="Arial"/>
              <a:cs typeface="Arial"/>
            </a:endParaRPr>
          </a:p>
          <a:p>
            <a:pPr marL="756285" marR="220979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75628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deux: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glotte/sous-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glotte/trachée</a:t>
            </a:r>
            <a:r>
              <a:rPr sz="1400" spc="-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proximale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(plus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inquiétant)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tabLst>
                <a:tab pos="1898014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Chez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l’adultre: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Détour</a:t>
            </a:r>
            <a:r>
              <a:rPr spc="-90" dirty="0"/>
              <a:t> </a:t>
            </a:r>
            <a:r>
              <a:rPr spc="165" dirty="0"/>
              <a:t>en</a:t>
            </a:r>
            <a:r>
              <a:rPr spc="-75" dirty="0"/>
              <a:t> </a:t>
            </a:r>
            <a:r>
              <a:rPr spc="105" dirty="0"/>
              <a:t>pédiatrie</a:t>
            </a:r>
            <a:r>
              <a:rPr spc="-100" dirty="0"/>
              <a:t> </a:t>
            </a:r>
            <a:r>
              <a:rPr dirty="0"/>
              <a:t>:</a:t>
            </a:r>
            <a:r>
              <a:rPr spc="-80" dirty="0"/>
              <a:t> </a:t>
            </a:r>
            <a:r>
              <a:rPr spc="105" dirty="0"/>
              <a:t>stridor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5257" y="1235786"/>
            <a:ext cx="15760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larynx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adulte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15609" y="1235786"/>
            <a:ext cx="5226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enfant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487" y="1866900"/>
            <a:ext cx="444246" cy="3741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23744" y="1863851"/>
            <a:ext cx="444246" cy="37414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570476" y="1863851"/>
            <a:ext cx="824230" cy="374650"/>
            <a:chOff x="4570476" y="1863851"/>
            <a:chExt cx="824230" cy="3746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0476" y="1863851"/>
              <a:ext cx="444246" cy="3741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6236" y="1863851"/>
              <a:ext cx="457962" cy="37414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18731" y="1863851"/>
            <a:ext cx="444246" cy="374142"/>
          </a:xfrm>
          <a:prstGeom prst="rect">
            <a:avLst/>
          </a:prstGeom>
        </p:spPr>
      </p:pic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471474" y="1863191"/>
          <a:ext cx="8277859" cy="2995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91440" marR="310515" indent="245110">
                        <a:lnSpc>
                          <a:spcPts val="1670"/>
                        </a:lnSpc>
                        <a:spcBef>
                          <a:spcPts val="39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Stridor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seulement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lorsque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s’agite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71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400" spc="80" dirty="0">
                          <a:latin typeface="Arial"/>
                          <a:cs typeface="Arial"/>
                        </a:rPr>
                        <a:t>Stridor</a:t>
                      </a:r>
                      <a:r>
                        <a:rPr sz="14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50" dirty="0">
                          <a:latin typeface="Arial"/>
                          <a:cs typeface="Arial"/>
                        </a:rPr>
                        <a:t>au</a:t>
                      </a:r>
                      <a:r>
                        <a:rPr sz="14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55" dirty="0">
                          <a:latin typeface="Arial"/>
                          <a:cs typeface="Arial"/>
                        </a:rPr>
                        <a:t>repos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53390" indent="245110">
                        <a:lnSpc>
                          <a:spcPct val="99600"/>
                        </a:lnSpc>
                        <a:spcBef>
                          <a:spcPts val="315"/>
                        </a:spcBef>
                        <a:tabLst>
                          <a:tab pos="716915" algn="l"/>
                        </a:tabLst>
                      </a:pPr>
                      <a:r>
                        <a:rPr sz="1400" spc="-400" dirty="0">
                          <a:latin typeface="Arial"/>
                          <a:cs typeface="Arial"/>
                        </a:rPr>
                        <a:t>→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400" spc="80" dirty="0">
                          <a:latin typeface="Arial"/>
                          <a:cs typeface="Arial"/>
                        </a:rPr>
                        <a:t>Stridor 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au </a:t>
                      </a:r>
                      <a:r>
                        <a:rPr sz="1400" spc="65" dirty="0">
                          <a:latin typeface="Arial"/>
                          <a:cs typeface="Arial"/>
                        </a:rPr>
                        <a:t>repos</a:t>
                      </a:r>
                      <a:r>
                        <a:rPr sz="14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4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60" dirty="0">
                          <a:latin typeface="Arial"/>
                          <a:cs typeface="Arial"/>
                        </a:rPr>
                        <a:t>travail respiratoire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57480" indent="304800">
                        <a:lnSpc>
                          <a:spcPct val="99800"/>
                        </a:lnSpc>
                        <a:spcBef>
                          <a:spcPts val="310"/>
                        </a:spcBef>
                      </a:pPr>
                      <a:r>
                        <a:rPr sz="1400" spc="80" dirty="0">
                          <a:latin typeface="Arial"/>
                          <a:cs typeface="Arial"/>
                        </a:rPr>
                        <a:t>Stridor</a:t>
                      </a:r>
                      <a:r>
                        <a:rPr sz="14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75" dirty="0">
                          <a:latin typeface="Arial"/>
                          <a:cs typeface="Arial"/>
                        </a:rPr>
                        <a:t>qui</a:t>
                      </a:r>
                      <a:r>
                        <a:rPr sz="1400" spc="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cesse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MAIS</a:t>
                      </a:r>
                      <a:r>
                        <a:rPr sz="14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95" dirty="0">
                          <a:latin typeface="Arial"/>
                          <a:cs typeface="Arial"/>
                        </a:rPr>
                        <a:t>enfant</a:t>
                      </a:r>
                      <a:r>
                        <a:rPr sz="14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épuisé, </a:t>
                      </a:r>
                      <a:r>
                        <a:rPr sz="1400" spc="70" dirty="0">
                          <a:latin typeface="Arial"/>
                          <a:cs typeface="Arial"/>
                        </a:rPr>
                        <a:t>somnolent, </a:t>
                      </a:r>
                      <a:r>
                        <a:rPr sz="1400" spc="95" dirty="0">
                          <a:latin typeface="Arial"/>
                          <a:cs typeface="Arial"/>
                        </a:rPr>
                        <a:t>diminution</a:t>
                      </a:r>
                      <a:r>
                        <a:rPr sz="1400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70" dirty="0">
                          <a:latin typeface="Arial"/>
                          <a:cs typeface="Arial"/>
                        </a:rPr>
                        <a:t>entrée </a:t>
                      </a:r>
                      <a:r>
                        <a:rPr sz="1400" spc="50" dirty="0">
                          <a:latin typeface="Arial"/>
                          <a:cs typeface="Arial"/>
                        </a:rPr>
                        <a:t>d’air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3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28575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8640" marR="1390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Signes </a:t>
                      </a:r>
                      <a:r>
                        <a:rPr sz="1400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obstruction</a:t>
                      </a:r>
                      <a:r>
                        <a:rPr sz="1400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plus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significative</a:t>
                      </a:r>
                      <a:r>
                        <a:rPr sz="1400" spc="5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Filet</a:t>
                      </a:r>
                      <a:r>
                        <a:rPr sz="1400" spc="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400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sécurité </a:t>
                      </a:r>
                      <a:r>
                        <a:rPr sz="1400" spc="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important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28575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20979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Avec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tirage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sus-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sternal/sus-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claviculaire,</a:t>
                      </a:r>
                      <a:r>
                        <a:rPr sz="14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ailes</a:t>
                      </a:r>
                      <a:r>
                        <a:rPr sz="1400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60" dirty="0">
                          <a:latin typeface="Arial"/>
                          <a:cs typeface="Arial"/>
                        </a:rPr>
                        <a:t>du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nez,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50" dirty="0">
                          <a:latin typeface="Arial"/>
                          <a:cs typeface="Arial"/>
                        </a:rPr>
                        <a:t>difficulté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à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40" dirty="0">
                          <a:latin typeface="Arial"/>
                          <a:cs typeface="Arial"/>
                        </a:rPr>
                        <a:t>boire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28575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047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Enfant</a:t>
                      </a:r>
                      <a:r>
                        <a:rPr sz="14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90" dirty="0">
                          <a:latin typeface="Arial"/>
                          <a:cs typeface="Arial"/>
                        </a:rPr>
                        <a:t>trop 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fatigué </a:t>
                      </a:r>
                      <a:r>
                        <a:rPr sz="1400" spc="85" dirty="0">
                          <a:latin typeface="Arial"/>
                          <a:cs typeface="Arial"/>
                        </a:rPr>
                        <a:t>pour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tousser/pleurer..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Urgence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28575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Objectifs</a:t>
            </a:r>
            <a:r>
              <a:rPr spc="-55" dirty="0"/>
              <a:t> </a:t>
            </a:r>
            <a:r>
              <a:rPr spc="150" dirty="0"/>
              <a:t>de</a:t>
            </a:r>
            <a:r>
              <a:rPr spc="-45" dirty="0"/>
              <a:t> </a:t>
            </a:r>
            <a:r>
              <a:rPr spc="70" dirty="0"/>
              <a:t>la</a:t>
            </a:r>
            <a:r>
              <a:rPr spc="-30" dirty="0"/>
              <a:t> </a:t>
            </a:r>
            <a:r>
              <a:rPr spc="114" dirty="0"/>
              <a:t>présentation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1382" y="1180033"/>
            <a:ext cx="730694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15" dirty="0">
                <a:solidFill>
                  <a:srgbClr val="181818"/>
                </a:solidFill>
                <a:latin typeface="Arial"/>
                <a:cs typeface="Arial"/>
              </a:rPr>
              <a:t>1</a:t>
            </a:r>
            <a:r>
              <a:rPr sz="1200" b="1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.</a:t>
            </a:r>
            <a:r>
              <a:rPr sz="1200" b="1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Développer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 la </a:t>
            </a:r>
            <a:r>
              <a:rPr sz="1200" b="1" spc="-50" dirty="0">
                <a:solidFill>
                  <a:srgbClr val="181818"/>
                </a:solidFill>
                <a:latin typeface="Arial"/>
                <a:cs typeface="Arial"/>
              </a:rPr>
              <a:t>compétence</a:t>
            </a:r>
            <a:r>
              <a:rPr sz="1200" b="1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reconnaître</a:t>
            </a:r>
            <a:r>
              <a:rPr sz="1200" b="1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b="1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45" dirty="0">
                <a:solidFill>
                  <a:srgbClr val="181818"/>
                </a:solidFill>
                <a:latin typeface="Arial"/>
                <a:cs typeface="Arial"/>
              </a:rPr>
              <a:t>situations</a:t>
            </a:r>
            <a:r>
              <a:rPr sz="1200" b="1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urgentes</a:t>
            </a:r>
            <a:r>
              <a:rPr sz="1200" b="1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distinguer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présentations</a:t>
            </a: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5"/>
              </a:spcBef>
            </a:pPr>
            <a:r>
              <a:rPr sz="1200" b="1" spc="-45" dirty="0">
                <a:solidFill>
                  <a:srgbClr val="181818"/>
                </a:solidFill>
                <a:latin typeface="Arial"/>
                <a:cs typeface="Arial"/>
              </a:rPr>
              <a:t>bénignes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45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181818"/>
                </a:solidFill>
                <a:latin typeface="Arial"/>
                <a:cs typeface="Arial"/>
              </a:rPr>
              <a:t>conditions</a:t>
            </a:r>
            <a:r>
              <a:rPr sz="1200" b="1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potentiellement</a:t>
            </a:r>
            <a:r>
              <a:rPr sz="1200" b="1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graves.</a:t>
            </a:r>
            <a:endParaRPr sz="12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participants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seront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capables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774065" indent="-304800">
              <a:lnSpc>
                <a:spcPct val="100000"/>
              </a:lnSpc>
              <a:buChar char="•"/>
              <a:tabLst>
                <a:tab pos="7740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d’identifier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signaux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d'alarmes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(red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flags)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l’anamnèse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l’examen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scénarios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courants</a:t>
            </a:r>
            <a:endParaRPr sz="1200">
              <a:latin typeface="Arial"/>
              <a:cs typeface="Arial"/>
            </a:endParaRPr>
          </a:p>
          <a:p>
            <a:pPr marL="774065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2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pharmacie,</a:t>
            </a:r>
            <a:endParaRPr sz="1200">
              <a:latin typeface="Arial"/>
              <a:cs typeface="Arial"/>
            </a:endParaRPr>
          </a:p>
          <a:p>
            <a:pPr marL="774065" indent="-304800">
              <a:lnSpc>
                <a:spcPct val="100000"/>
              </a:lnSpc>
              <a:buChar char="•"/>
              <a:tabLst>
                <a:tab pos="7740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reconnaître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tableaux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qui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nécessitent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une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référence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une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clinique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médicale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versus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l'urgence.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98120" indent="-185420">
              <a:lnSpc>
                <a:spcPct val="100000"/>
              </a:lnSpc>
              <a:buAutoNum type="arabicPeriod" startAt="2"/>
              <a:tabLst>
                <a:tab pos="198120" algn="l"/>
              </a:tabLst>
            </a:pP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S’approprier</a:t>
            </a:r>
            <a:r>
              <a:rPr sz="1200" b="1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une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 méthode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structurée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40" dirty="0">
                <a:solidFill>
                  <a:srgbClr val="181818"/>
                </a:solidFill>
                <a:latin typeface="Arial"/>
                <a:cs typeface="Arial"/>
              </a:rPr>
              <a:t>d’examen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40" dirty="0">
                <a:solidFill>
                  <a:srgbClr val="181818"/>
                </a:solidFill>
                <a:latin typeface="Arial"/>
                <a:cs typeface="Arial"/>
              </a:rPr>
              <a:t>clinique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adaptée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pharmacie.</a:t>
            </a:r>
            <a:endParaRPr sz="1200">
              <a:latin typeface="Arial"/>
              <a:cs typeface="Arial"/>
            </a:endParaRPr>
          </a:p>
          <a:p>
            <a:pPr marL="774065" marR="675005" indent="-304800">
              <a:lnSpc>
                <a:spcPct val="100000"/>
              </a:lnSpc>
            </a:pP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participants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apprendront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appliquer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techniques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simples,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non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invasives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sécuritaires,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pertinentes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le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triage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première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ligne.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98120" indent="-185420">
              <a:lnSpc>
                <a:spcPct val="100000"/>
              </a:lnSpc>
              <a:buAutoNum type="arabicPeriod" startAt="3"/>
              <a:tabLst>
                <a:tab pos="198120" algn="l"/>
              </a:tabLst>
            </a:pP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Intégrer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les </a:t>
            </a:r>
            <a:r>
              <a:rPr sz="1200" b="1" spc="-40" dirty="0">
                <a:solidFill>
                  <a:srgbClr val="181818"/>
                </a:solidFill>
                <a:latin typeface="Arial"/>
                <a:cs typeface="Arial"/>
              </a:rPr>
              <a:t>outils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181818"/>
                </a:solidFill>
                <a:latin typeface="Arial"/>
                <a:cs typeface="Arial"/>
              </a:rPr>
              <a:t>décisionnels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181818"/>
                </a:solidFill>
                <a:latin typeface="Arial"/>
                <a:cs typeface="Arial"/>
              </a:rPr>
              <a:t>cliniques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l’évaluation</a:t>
            </a:r>
            <a:r>
              <a:rPr sz="1200" b="1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45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patients.</a:t>
            </a:r>
            <a:endParaRPr sz="12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participants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sauront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quand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comment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utiliser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outils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tels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le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Ottawa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Ankle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65" dirty="0">
                <a:solidFill>
                  <a:srgbClr val="181818"/>
                </a:solidFill>
                <a:latin typeface="Arial"/>
                <a:cs typeface="Arial"/>
              </a:rPr>
              <a:t>Rules,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critères</a:t>
            </a:r>
            <a:endParaRPr sz="1200">
              <a:latin typeface="Arial"/>
              <a:cs typeface="Arial"/>
            </a:endParaRPr>
          </a:p>
          <a:p>
            <a:pPr marL="77406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Centor/McIsaac,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éléments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du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20" dirty="0">
                <a:solidFill>
                  <a:srgbClr val="181818"/>
                </a:solidFill>
                <a:latin typeface="Arial"/>
                <a:cs typeface="Arial"/>
              </a:rPr>
              <a:t>SNOOP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améliorer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précision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du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triage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446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4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gorge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5864859" cy="180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0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Apparence</a:t>
                      </a:r>
                      <a:r>
                        <a:rPr sz="1200" b="1" spc="21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générale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Stridor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30860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8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Cervical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Position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tripode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Voix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‘’patate</a:t>
                      </a:r>
                      <a:r>
                        <a:rPr sz="1000" b="1" spc="9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chaude’’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Bave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Trismus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Bruit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aigu,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rude,</a:t>
                      </a:r>
                      <a:r>
                        <a:rPr sz="1000" b="1" spc="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‘’haut’’.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2711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Souvent</a:t>
                      </a:r>
                      <a:r>
                        <a:rPr sz="1000" b="1" spc="17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audible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sans 	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stéthoscope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Mobiliser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nuque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15621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Palper</a:t>
                      </a:r>
                      <a:r>
                        <a:rPr sz="1000" b="1" spc="8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000" b="1" spc="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cou,</a:t>
                      </a:r>
                      <a:r>
                        <a:rPr sz="1000" b="1" spc="1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noter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 	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masses,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ganglions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614042" y="932764"/>
            <a:ext cx="367220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  <a:tab pos="1724025" algn="l"/>
                <a:tab pos="1930400" algn="l"/>
                <a:tab pos="2306955" algn="l"/>
                <a:tab pos="3658870" algn="l"/>
              </a:tabLst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1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2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72176" y="932764"/>
            <a:ext cx="1371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446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4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gorge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5864859" cy="180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0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Apparence</a:t>
                      </a:r>
                      <a:r>
                        <a:rPr sz="1200" b="1" spc="21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générale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Stridor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79120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6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Cervical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002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Position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tripode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Voix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‘’patate</a:t>
                      </a:r>
                      <a:r>
                        <a:rPr sz="1000" b="1" spc="9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chaude’’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Bave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Trismus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Bruit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aigu,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rude,</a:t>
                      </a:r>
                      <a:r>
                        <a:rPr sz="1000" b="1" spc="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‘’haut’’.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2711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Souvent</a:t>
                      </a:r>
                      <a:r>
                        <a:rPr sz="1000" b="1" spc="17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audible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sans 	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stéthoscope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Mobiliser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nuque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15621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Palper</a:t>
                      </a:r>
                      <a:r>
                        <a:rPr sz="1000" b="1" spc="8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000" b="1" spc="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cou,</a:t>
                      </a:r>
                      <a:r>
                        <a:rPr sz="1000" b="1" spc="1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noter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 	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masses,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ganglions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614042" y="932764"/>
            <a:ext cx="367220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  <a:tab pos="1724025" algn="l"/>
                <a:tab pos="1930400" algn="l"/>
                <a:tab pos="2306955" algn="l"/>
                <a:tab pos="3658870" algn="l"/>
              </a:tabLst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1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2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72176" y="932764"/>
            <a:ext cx="1371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98131" y="1005077"/>
            <a:ext cx="1925320" cy="2484755"/>
            <a:chOff x="6898131" y="1005077"/>
            <a:chExt cx="1925320" cy="2484755"/>
          </a:xfrm>
        </p:grpSpPr>
        <p:sp>
          <p:nvSpPr>
            <p:cNvPr id="9" name="object 9"/>
            <p:cNvSpPr/>
            <p:nvPr/>
          </p:nvSpPr>
          <p:spPr>
            <a:xfrm>
              <a:off x="6910831" y="1017777"/>
              <a:ext cx="1899920" cy="2459355"/>
            </a:xfrm>
            <a:custGeom>
              <a:avLst/>
              <a:gdLst/>
              <a:ahLst/>
              <a:cxnLst/>
              <a:rect l="l" t="t" r="r" b="b"/>
              <a:pathLst>
                <a:path w="1899920" h="2459354">
                  <a:moveTo>
                    <a:pt x="1582927" y="0"/>
                  </a:moveTo>
                  <a:lnTo>
                    <a:pt x="316611" y="0"/>
                  </a:lnTo>
                  <a:lnTo>
                    <a:pt x="269820" y="3432"/>
                  </a:lnTo>
                  <a:lnTo>
                    <a:pt x="225162" y="13403"/>
                  </a:lnTo>
                  <a:lnTo>
                    <a:pt x="183127" y="29423"/>
                  </a:lnTo>
                  <a:lnTo>
                    <a:pt x="144204" y="51003"/>
                  </a:lnTo>
                  <a:lnTo>
                    <a:pt x="108882" y="77652"/>
                  </a:lnTo>
                  <a:lnTo>
                    <a:pt x="77652" y="108882"/>
                  </a:lnTo>
                  <a:lnTo>
                    <a:pt x="51003" y="144204"/>
                  </a:lnTo>
                  <a:lnTo>
                    <a:pt x="29423" y="183127"/>
                  </a:lnTo>
                  <a:lnTo>
                    <a:pt x="13403" y="225162"/>
                  </a:lnTo>
                  <a:lnTo>
                    <a:pt x="3432" y="269820"/>
                  </a:lnTo>
                  <a:lnTo>
                    <a:pt x="0" y="316611"/>
                  </a:lnTo>
                  <a:lnTo>
                    <a:pt x="0" y="2142363"/>
                  </a:lnTo>
                  <a:lnTo>
                    <a:pt x="3432" y="2189153"/>
                  </a:lnTo>
                  <a:lnTo>
                    <a:pt x="13403" y="2233811"/>
                  </a:lnTo>
                  <a:lnTo>
                    <a:pt x="29423" y="2275846"/>
                  </a:lnTo>
                  <a:lnTo>
                    <a:pt x="51003" y="2314769"/>
                  </a:lnTo>
                  <a:lnTo>
                    <a:pt x="77652" y="2350091"/>
                  </a:lnTo>
                  <a:lnTo>
                    <a:pt x="108882" y="2381321"/>
                  </a:lnTo>
                  <a:lnTo>
                    <a:pt x="144204" y="2407970"/>
                  </a:lnTo>
                  <a:lnTo>
                    <a:pt x="183127" y="2429550"/>
                  </a:lnTo>
                  <a:lnTo>
                    <a:pt x="225162" y="2445570"/>
                  </a:lnTo>
                  <a:lnTo>
                    <a:pt x="269820" y="2455541"/>
                  </a:lnTo>
                  <a:lnTo>
                    <a:pt x="316611" y="2458974"/>
                  </a:lnTo>
                  <a:lnTo>
                    <a:pt x="1582927" y="2458974"/>
                  </a:lnTo>
                  <a:lnTo>
                    <a:pt x="1629718" y="2455541"/>
                  </a:lnTo>
                  <a:lnTo>
                    <a:pt x="1674376" y="2445570"/>
                  </a:lnTo>
                  <a:lnTo>
                    <a:pt x="1716411" y="2429550"/>
                  </a:lnTo>
                  <a:lnTo>
                    <a:pt x="1755334" y="2407970"/>
                  </a:lnTo>
                  <a:lnTo>
                    <a:pt x="1790656" y="2381321"/>
                  </a:lnTo>
                  <a:lnTo>
                    <a:pt x="1821886" y="2350091"/>
                  </a:lnTo>
                  <a:lnTo>
                    <a:pt x="1848535" y="2314769"/>
                  </a:lnTo>
                  <a:lnTo>
                    <a:pt x="1870115" y="2275846"/>
                  </a:lnTo>
                  <a:lnTo>
                    <a:pt x="1886135" y="2233811"/>
                  </a:lnTo>
                  <a:lnTo>
                    <a:pt x="1896106" y="2189153"/>
                  </a:lnTo>
                  <a:lnTo>
                    <a:pt x="1899539" y="2142363"/>
                  </a:lnTo>
                  <a:lnTo>
                    <a:pt x="1899539" y="316611"/>
                  </a:lnTo>
                  <a:lnTo>
                    <a:pt x="1896106" y="269820"/>
                  </a:lnTo>
                  <a:lnTo>
                    <a:pt x="1886135" y="225162"/>
                  </a:lnTo>
                  <a:lnTo>
                    <a:pt x="1870115" y="183127"/>
                  </a:lnTo>
                  <a:lnTo>
                    <a:pt x="1848535" y="144204"/>
                  </a:lnTo>
                  <a:lnTo>
                    <a:pt x="1821886" y="108882"/>
                  </a:lnTo>
                  <a:lnTo>
                    <a:pt x="1790656" y="77652"/>
                  </a:lnTo>
                  <a:lnTo>
                    <a:pt x="1755334" y="51003"/>
                  </a:lnTo>
                  <a:lnTo>
                    <a:pt x="1716411" y="29423"/>
                  </a:lnTo>
                  <a:lnTo>
                    <a:pt x="1674376" y="13403"/>
                  </a:lnTo>
                  <a:lnTo>
                    <a:pt x="1629718" y="3432"/>
                  </a:lnTo>
                  <a:lnTo>
                    <a:pt x="1582927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10831" y="1017777"/>
              <a:ext cx="1899920" cy="2459355"/>
            </a:xfrm>
            <a:custGeom>
              <a:avLst/>
              <a:gdLst/>
              <a:ahLst/>
              <a:cxnLst/>
              <a:rect l="l" t="t" r="r" b="b"/>
              <a:pathLst>
                <a:path w="1899920" h="2459354">
                  <a:moveTo>
                    <a:pt x="0" y="316611"/>
                  </a:moveTo>
                  <a:lnTo>
                    <a:pt x="3432" y="269820"/>
                  </a:lnTo>
                  <a:lnTo>
                    <a:pt x="13403" y="225162"/>
                  </a:lnTo>
                  <a:lnTo>
                    <a:pt x="29423" y="183127"/>
                  </a:lnTo>
                  <a:lnTo>
                    <a:pt x="51003" y="144204"/>
                  </a:lnTo>
                  <a:lnTo>
                    <a:pt x="77652" y="108882"/>
                  </a:lnTo>
                  <a:lnTo>
                    <a:pt x="108882" y="77652"/>
                  </a:lnTo>
                  <a:lnTo>
                    <a:pt x="144204" y="51003"/>
                  </a:lnTo>
                  <a:lnTo>
                    <a:pt x="183127" y="29423"/>
                  </a:lnTo>
                  <a:lnTo>
                    <a:pt x="225162" y="13403"/>
                  </a:lnTo>
                  <a:lnTo>
                    <a:pt x="269820" y="3432"/>
                  </a:lnTo>
                  <a:lnTo>
                    <a:pt x="316611" y="0"/>
                  </a:lnTo>
                  <a:lnTo>
                    <a:pt x="1582927" y="0"/>
                  </a:lnTo>
                  <a:lnTo>
                    <a:pt x="1629718" y="3432"/>
                  </a:lnTo>
                  <a:lnTo>
                    <a:pt x="1674376" y="13403"/>
                  </a:lnTo>
                  <a:lnTo>
                    <a:pt x="1716411" y="29423"/>
                  </a:lnTo>
                  <a:lnTo>
                    <a:pt x="1755334" y="51003"/>
                  </a:lnTo>
                  <a:lnTo>
                    <a:pt x="1790656" y="77652"/>
                  </a:lnTo>
                  <a:lnTo>
                    <a:pt x="1821886" y="108882"/>
                  </a:lnTo>
                  <a:lnTo>
                    <a:pt x="1848535" y="144204"/>
                  </a:lnTo>
                  <a:lnTo>
                    <a:pt x="1870115" y="183127"/>
                  </a:lnTo>
                  <a:lnTo>
                    <a:pt x="1886135" y="225162"/>
                  </a:lnTo>
                  <a:lnTo>
                    <a:pt x="1896106" y="269820"/>
                  </a:lnTo>
                  <a:lnTo>
                    <a:pt x="1899539" y="316611"/>
                  </a:lnTo>
                  <a:lnTo>
                    <a:pt x="1899539" y="2142363"/>
                  </a:lnTo>
                  <a:lnTo>
                    <a:pt x="1896106" y="2189153"/>
                  </a:lnTo>
                  <a:lnTo>
                    <a:pt x="1886135" y="2233811"/>
                  </a:lnTo>
                  <a:lnTo>
                    <a:pt x="1870115" y="2275846"/>
                  </a:lnTo>
                  <a:lnTo>
                    <a:pt x="1848535" y="2314769"/>
                  </a:lnTo>
                  <a:lnTo>
                    <a:pt x="1821886" y="2350091"/>
                  </a:lnTo>
                  <a:lnTo>
                    <a:pt x="1790656" y="2381321"/>
                  </a:lnTo>
                  <a:lnTo>
                    <a:pt x="1755334" y="2407970"/>
                  </a:lnTo>
                  <a:lnTo>
                    <a:pt x="1716411" y="2429550"/>
                  </a:lnTo>
                  <a:lnTo>
                    <a:pt x="1674376" y="2445570"/>
                  </a:lnTo>
                  <a:lnTo>
                    <a:pt x="1629718" y="2455541"/>
                  </a:lnTo>
                  <a:lnTo>
                    <a:pt x="1582927" y="2458974"/>
                  </a:lnTo>
                  <a:lnTo>
                    <a:pt x="316611" y="2458974"/>
                  </a:lnTo>
                  <a:lnTo>
                    <a:pt x="269820" y="2455541"/>
                  </a:lnTo>
                  <a:lnTo>
                    <a:pt x="225162" y="2445570"/>
                  </a:lnTo>
                  <a:lnTo>
                    <a:pt x="183127" y="2429550"/>
                  </a:lnTo>
                  <a:lnTo>
                    <a:pt x="144204" y="2407970"/>
                  </a:lnTo>
                  <a:lnTo>
                    <a:pt x="108882" y="2381321"/>
                  </a:lnTo>
                  <a:lnTo>
                    <a:pt x="77652" y="2350091"/>
                  </a:lnTo>
                  <a:lnTo>
                    <a:pt x="51003" y="2314769"/>
                  </a:lnTo>
                  <a:lnTo>
                    <a:pt x="29423" y="2275846"/>
                  </a:lnTo>
                  <a:lnTo>
                    <a:pt x="13403" y="2233811"/>
                  </a:lnTo>
                  <a:lnTo>
                    <a:pt x="3432" y="2189153"/>
                  </a:lnTo>
                  <a:lnTo>
                    <a:pt x="0" y="2142363"/>
                  </a:lnTo>
                  <a:lnTo>
                    <a:pt x="0" y="316611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083297" y="1564639"/>
            <a:ext cx="1555750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3975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Examiner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nuque </a:t>
            </a:r>
            <a:r>
              <a:rPr sz="1400" dirty="0">
                <a:latin typeface="Arial"/>
                <a:cs typeface="Arial"/>
              </a:rPr>
              <a:t>est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simple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et </a:t>
            </a:r>
            <a:r>
              <a:rPr sz="1400" spc="-10" dirty="0">
                <a:latin typeface="Arial"/>
                <a:cs typeface="Arial"/>
              </a:rPr>
              <a:t>rapide.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Devrait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être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fait</a:t>
            </a:r>
            <a:r>
              <a:rPr sz="1400" spc="-25" dirty="0">
                <a:latin typeface="Arial"/>
                <a:cs typeface="Arial"/>
              </a:rPr>
              <a:t> par </a:t>
            </a:r>
            <a:r>
              <a:rPr sz="1400" dirty="0">
                <a:latin typeface="Arial"/>
                <a:cs typeface="Arial"/>
              </a:rPr>
              <a:t>réflexe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dans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tous </a:t>
            </a:r>
            <a:r>
              <a:rPr sz="1400" dirty="0">
                <a:latin typeface="Arial"/>
                <a:cs typeface="Arial"/>
              </a:rPr>
              <a:t>les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fièvre/dlr cou/céphalée.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659496" y="1151000"/>
            <a:ext cx="332740" cy="332740"/>
            <a:chOff x="7659496" y="1151000"/>
            <a:chExt cx="332740" cy="332740"/>
          </a:xfrm>
        </p:grpSpPr>
        <p:sp>
          <p:nvSpPr>
            <p:cNvPr id="13" name="object 13"/>
            <p:cNvSpPr/>
            <p:nvPr/>
          </p:nvSpPr>
          <p:spPr>
            <a:xfrm>
              <a:off x="7665846" y="115735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160020" y="0"/>
                  </a:moveTo>
                  <a:lnTo>
                    <a:pt x="122300" y="122300"/>
                  </a:lnTo>
                  <a:lnTo>
                    <a:pt x="0" y="122300"/>
                  </a:lnTo>
                  <a:lnTo>
                    <a:pt x="98932" y="197865"/>
                  </a:lnTo>
                  <a:lnTo>
                    <a:pt x="61086" y="320039"/>
                  </a:lnTo>
                  <a:lnTo>
                    <a:pt x="160020" y="244601"/>
                  </a:lnTo>
                  <a:lnTo>
                    <a:pt x="258952" y="320039"/>
                  </a:lnTo>
                  <a:lnTo>
                    <a:pt x="221106" y="197865"/>
                  </a:lnTo>
                  <a:lnTo>
                    <a:pt x="320039" y="122300"/>
                  </a:lnTo>
                  <a:lnTo>
                    <a:pt x="197738" y="122300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665846" y="115735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0" y="122300"/>
                  </a:moveTo>
                  <a:lnTo>
                    <a:pt x="122300" y="122300"/>
                  </a:lnTo>
                  <a:lnTo>
                    <a:pt x="160020" y="0"/>
                  </a:lnTo>
                  <a:lnTo>
                    <a:pt x="197738" y="122300"/>
                  </a:lnTo>
                  <a:lnTo>
                    <a:pt x="320039" y="122300"/>
                  </a:lnTo>
                  <a:lnTo>
                    <a:pt x="221106" y="197865"/>
                  </a:lnTo>
                  <a:lnTo>
                    <a:pt x="258952" y="320039"/>
                  </a:lnTo>
                  <a:lnTo>
                    <a:pt x="160020" y="244601"/>
                  </a:lnTo>
                  <a:lnTo>
                    <a:pt x="61086" y="320039"/>
                  </a:lnTo>
                  <a:lnTo>
                    <a:pt x="98932" y="197865"/>
                  </a:lnTo>
                  <a:lnTo>
                    <a:pt x="0" y="122300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04087" y="4552188"/>
            <a:ext cx="7727315" cy="374650"/>
            <a:chOff x="704087" y="4552188"/>
            <a:chExt cx="7727315" cy="374650"/>
          </a:xfrm>
        </p:grpSpPr>
        <p:sp>
          <p:nvSpPr>
            <p:cNvPr id="4" name="object 4"/>
            <p:cNvSpPr/>
            <p:nvPr/>
          </p:nvSpPr>
          <p:spPr>
            <a:xfrm>
              <a:off x="720001" y="4868164"/>
              <a:ext cx="7711440" cy="0"/>
            </a:xfrm>
            <a:custGeom>
              <a:avLst/>
              <a:gdLst/>
              <a:ahLst/>
              <a:cxnLst/>
              <a:rect l="l" t="t" r="r" b="b"/>
              <a:pathLst>
                <a:path w="7711440">
                  <a:moveTo>
                    <a:pt x="0" y="0"/>
                  </a:moveTo>
                  <a:lnTo>
                    <a:pt x="7711147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087" y="4552188"/>
              <a:ext cx="459486" cy="374142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446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4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gorge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580128" y="1307922"/>
          <a:ext cx="1995170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6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Cervical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002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146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Font typeface="Arial"/>
                        <a:buChar char="●"/>
                        <a:tabLst>
                          <a:tab pos="29146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Mobiliser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nuque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marR="15621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●"/>
                        <a:tabLst>
                          <a:tab pos="29273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Palper</a:t>
                      </a:r>
                      <a:r>
                        <a:rPr sz="1000" b="1" spc="8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000" b="1" spc="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cou,</a:t>
                      </a:r>
                      <a:r>
                        <a:rPr sz="1000" b="1" spc="1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noter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 	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masses,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ganglions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472176" y="932764"/>
            <a:ext cx="1371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98131" y="1005077"/>
            <a:ext cx="1925320" cy="2484755"/>
            <a:chOff x="6898131" y="1005077"/>
            <a:chExt cx="1925320" cy="2484755"/>
          </a:xfrm>
        </p:grpSpPr>
        <p:sp>
          <p:nvSpPr>
            <p:cNvPr id="10" name="object 10"/>
            <p:cNvSpPr/>
            <p:nvPr/>
          </p:nvSpPr>
          <p:spPr>
            <a:xfrm>
              <a:off x="6910831" y="1017777"/>
              <a:ext cx="1899920" cy="2459355"/>
            </a:xfrm>
            <a:custGeom>
              <a:avLst/>
              <a:gdLst/>
              <a:ahLst/>
              <a:cxnLst/>
              <a:rect l="l" t="t" r="r" b="b"/>
              <a:pathLst>
                <a:path w="1899920" h="2459354">
                  <a:moveTo>
                    <a:pt x="1582927" y="0"/>
                  </a:moveTo>
                  <a:lnTo>
                    <a:pt x="316611" y="0"/>
                  </a:lnTo>
                  <a:lnTo>
                    <a:pt x="269820" y="3432"/>
                  </a:lnTo>
                  <a:lnTo>
                    <a:pt x="225162" y="13403"/>
                  </a:lnTo>
                  <a:lnTo>
                    <a:pt x="183127" y="29423"/>
                  </a:lnTo>
                  <a:lnTo>
                    <a:pt x="144204" y="51003"/>
                  </a:lnTo>
                  <a:lnTo>
                    <a:pt x="108882" y="77652"/>
                  </a:lnTo>
                  <a:lnTo>
                    <a:pt x="77652" y="108882"/>
                  </a:lnTo>
                  <a:lnTo>
                    <a:pt x="51003" y="144204"/>
                  </a:lnTo>
                  <a:lnTo>
                    <a:pt x="29423" y="183127"/>
                  </a:lnTo>
                  <a:lnTo>
                    <a:pt x="13403" y="225162"/>
                  </a:lnTo>
                  <a:lnTo>
                    <a:pt x="3432" y="269820"/>
                  </a:lnTo>
                  <a:lnTo>
                    <a:pt x="0" y="316611"/>
                  </a:lnTo>
                  <a:lnTo>
                    <a:pt x="0" y="2142363"/>
                  </a:lnTo>
                  <a:lnTo>
                    <a:pt x="3432" y="2189153"/>
                  </a:lnTo>
                  <a:lnTo>
                    <a:pt x="13403" y="2233811"/>
                  </a:lnTo>
                  <a:lnTo>
                    <a:pt x="29423" y="2275846"/>
                  </a:lnTo>
                  <a:lnTo>
                    <a:pt x="51003" y="2314769"/>
                  </a:lnTo>
                  <a:lnTo>
                    <a:pt x="77652" y="2350091"/>
                  </a:lnTo>
                  <a:lnTo>
                    <a:pt x="108882" y="2381321"/>
                  </a:lnTo>
                  <a:lnTo>
                    <a:pt x="144204" y="2407970"/>
                  </a:lnTo>
                  <a:lnTo>
                    <a:pt x="183127" y="2429550"/>
                  </a:lnTo>
                  <a:lnTo>
                    <a:pt x="225162" y="2445570"/>
                  </a:lnTo>
                  <a:lnTo>
                    <a:pt x="269820" y="2455541"/>
                  </a:lnTo>
                  <a:lnTo>
                    <a:pt x="316611" y="2458974"/>
                  </a:lnTo>
                  <a:lnTo>
                    <a:pt x="1582927" y="2458974"/>
                  </a:lnTo>
                  <a:lnTo>
                    <a:pt x="1629718" y="2455541"/>
                  </a:lnTo>
                  <a:lnTo>
                    <a:pt x="1674376" y="2445570"/>
                  </a:lnTo>
                  <a:lnTo>
                    <a:pt x="1716411" y="2429550"/>
                  </a:lnTo>
                  <a:lnTo>
                    <a:pt x="1755334" y="2407970"/>
                  </a:lnTo>
                  <a:lnTo>
                    <a:pt x="1790656" y="2381321"/>
                  </a:lnTo>
                  <a:lnTo>
                    <a:pt x="1821886" y="2350091"/>
                  </a:lnTo>
                  <a:lnTo>
                    <a:pt x="1848535" y="2314769"/>
                  </a:lnTo>
                  <a:lnTo>
                    <a:pt x="1870115" y="2275846"/>
                  </a:lnTo>
                  <a:lnTo>
                    <a:pt x="1886135" y="2233811"/>
                  </a:lnTo>
                  <a:lnTo>
                    <a:pt x="1896106" y="2189153"/>
                  </a:lnTo>
                  <a:lnTo>
                    <a:pt x="1899539" y="2142363"/>
                  </a:lnTo>
                  <a:lnTo>
                    <a:pt x="1899539" y="316611"/>
                  </a:lnTo>
                  <a:lnTo>
                    <a:pt x="1896106" y="269820"/>
                  </a:lnTo>
                  <a:lnTo>
                    <a:pt x="1886135" y="225162"/>
                  </a:lnTo>
                  <a:lnTo>
                    <a:pt x="1870115" y="183127"/>
                  </a:lnTo>
                  <a:lnTo>
                    <a:pt x="1848535" y="144204"/>
                  </a:lnTo>
                  <a:lnTo>
                    <a:pt x="1821886" y="108882"/>
                  </a:lnTo>
                  <a:lnTo>
                    <a:pt x="1790656" y="77652"/>
                  </a:lnTo>
                  <a:lnTo>
                    <a:pt x="1755334" y="51003"/>
                  </a:lnTo>
                  <a:lnTo>
                    <a:pt x="1716411" y="29423"/>
                  </a:lnTo>
                  <a:lnTo>
                    <a:pt x="1674376" y="13403"/>
                  </a:lnTo>
                  <a:lnTo>
                    <a:pt x="1629718" y="3432"/>
                  </a:lnTo>
                  <a:lnTo>
                    <a:pt x="1582927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10831" y="1017777"/>
              <a:ext cx="1899920" cy="2459355"/>
            </a:xfrm>
            <a:custGeom>
              <a:avLst/>
              <a:gdLst/>
              <a:ahLst/>
              <a:cxnLst/>
              <a:rect l="l" t="t" r="r" b="b"/>
              <a:pathLst>
                <a:path w="1899920" h="2459354">
                  <a:moveTo>
                    <a:pt x="0" y="316611"/>
                  </a:moveTo>
                  <a:lnTo>
                    <a:pt x="3432" y="269820"/>
                  </a:lnTo>
                  <a:lnTo>
                    <a:pt x="13403" y="225162"/>
                  </a:lnTo>
                  <a:lnTo>
                    <a:pt x="29423" y="183127"/>
                  </a:lnTo>
                  <a:lnTo>
                    <a:pt x="51003" y="144204"/>
                  </a:lnTo>
                  <a:lnTo>
                    <a:pt x="77652" y="108882"/>
                  </a:lnTo>
                  <a:lnTo>
                    <a:pt x="108882" y="77652"/>
                  </a:lnTo>
                  <a:lnTo>
                    <a:pt x="144204" y="51003"/>
                  </a:lnTo>
                  <a:lnTo>
                    <a:pt x="183127" y="29423"/>
                  </a:lnTo>
                  <a:lnTo>
                    <a:pt x="225162" y="13403"/>
                  </a:lnTo>
                  <a:lnTo>
                    <a:pt x="269820" y="3432"/>
                  </a:lnTo>
                  <a:lnTo>
                    <a:pt x="316611" y="0"/>
                  </a:lnTo>
                  <a:lnTo>
                    <a:pt x="1582927" y="0"/>
                  </a:lnTo>
                  <a:lnTo>
                    <a:pt x="1629718" y="3432"/>
                  </a:lnTo>
                  <a:lnTo>
                    <a:pt x="1674376" y="13403"/>
                  </a:lnTo>
                  <a:lnTo>
                    <a:pt x="1716411" y="29423"/>
                  </a:lnTo>
                  <a:lnTo>
                    <a:pt x="1755334" y="51003"/>
                  </a:lnTo>
                  <a:lnTo>
                    <a:pt x="1790656" y="77652"/>
                  </a:lnTo>
                  <a:lnTo>
                    <a:pt x="1821886" y="108882"/>
                  </a:lnTo>
                  <a:lnTo>
                    <a:pt x="1848535" y="144204"/>
                  </a:lnTo>
                  <a:lnTo>
                    <a:pt x="1870115" y="183127"/>
                  </a:lnTo>
                  <a:lnTo>
                    <a:pt x="1886135" y="225162"/>
                  </a:lnTo>
                  <a:lnTo>
                    <a:pt x="1896106" y="269820"/>
                  </a:lnTo>
                  <a:lnTo>
                    <a:pt x="1899539" y="316611"/>
                  </a:lnTo>
                  <a:lnTo>
                    <a:pt x="1899539" y="2142363"/>
                  </a:lnTo>
                  <a:lnTo>
                    <a:pt x="1896106" y="2189153"/>
                  </a:lnTo>
                  <a:lnTo>
                    <a:pt x="1886135" y="2233811"/>
                  </a:lnTo>
                  <a:lnTo>
                    <a:pt x="1870115" y="2275846"/>
                  </a:lnTo>
                  <a:lnTo>
                    <a:pt x="1848535" y="2314769"/>
                  </a:lnTo>
                  <a:lnTo>
                    <a:pt x="1821886" y="2350091"/>
                  </a:lnTo>
                  <a:lnTo>
                    <a:pt x="1790656" y="2381321"/>
                  </a:lnTo>
                  <a:lnTo>
                    <a:pt x="1755334" y="2407970"/>
                  </a:lnTo>
                  <a:lnTo>
                    <a:pt x="1716411" y="2429550"/>
                  </a:lnTo>
                  <a:lnTo>
                    <a:pt x="1674376" y="2445570"/>
                  </a:lnTo>
                  <a:lnTo>
                    <a:pt x="1629718" y="2455541"/>
                  </a:lnTo>
                  <a:lnTo>
                    <a:pt x="1582927" y="2458974"/>
                  </a:lnTo>
                  <a:lnTo>
                    <a:pt x="316611" y="2458974"/>
                  </a:lnTo>
                  <a:lnTo>
                    <a:pt x="269820" y="2455541"/>
                  </a:lnTo>
                  <a:lnTo>
                    <a:pt x="225162" y="2445570"/>
                  </a:lnTo>
                  <a:lnTo>
                    <a:pt x="183127" y="2429550"/>
                  </a:lnTo>
                  <a:lnTo>
                    <a:pt x="144204" y="2407970"/>
                  </a:lnTo>
                  <a:lnTo>
                    <a:pt x="108882" y="2381321"/>
                  </a:lnTo>
                  <a:lnTo>
                    <a:pt x="77652" y="2350091"/>
                  </a:lnTo>
                  <a:lnTo>
                    <a:pt x="51003" y="2314769"/>
                  </a:lnTo>
                  <a:lnTo>
                    <a:pt x="29423" y="2275846"/>
                  </a:lnTo>
                  <a:lnTo>
                    <a:pt x="13403" y="2233811"/>
                  </a:lnTo>
                  <a:lnTo>
                    <a:pt x="3432" y="2189153"/>
                  </a:lnTo>
                  <a:lnTo>
                    <a:pt x="0" y="2142363"/>
                  </a:lnTo>
                  <a:lnTo>
                    <a:pt x="0" y="316611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83297" y="1564639"/>
            <a:ext cx="150685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Examiner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nuque </a:t>
            </a:r>
            <a:r>
              <a:rPr sz="1400" dirty="0">
                <a:latin typeface="Arial"/>
                <a:cs typeface="Arial"/>
              </a:rPr>
              <a:t>est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simple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et </a:t>
            </a:r>
            <a:r>
              <a:rPr sz="1400" spc="-10" dirty="0">
                <a:latin typeface="Arial"/>
                <a:cs typeface="Arial"/>
              </a:rPr>
              <a:t>rapide.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83297" y="2418334"/>
            <a:ext cx="15557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Devrait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être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fait</a:t>
            </a:r>
            <a:r>
              <a:rPr sz="1400" spc="-25" dirty="0">
                <a:latin typeface="Arial"/>
                <a:cs typeface="Arial"/>
              </a:rPr>
              <a:t> par </a:t>
            </a:r>
            <a:r>
              <a:rPr sz="1400" dirty="0">
                <a:latin typeface="Arial"/>
                <a:cs typeface="Arial"/>
              </a:rPr>
              <a:t>réflexe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dans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tous </a:t>
            </a:r>
            <a:r>
              <a:rPr sz="1400" dirty="0">
                <a:latin typeface="Arial"/>
                <a:cs typeface="Arial"/>
              </a:rPr>
              <a:t>les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fièvre/dlr cou/céphalée.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659496" y="1151000"/>
            <a:ext cx="332740" cy="332740"/>
            <a:chOff x="7659496" y="1151000"/>
            <a:chExt cx="332740" cy="332740"/>
          </a:xfrm>
        </p:grpSpPr>
        <p:sp>
          <p:nvSpPr>
            <p:cNvPr id="15" name="object 15"/>
            <p:cNvSpPr/>
            <p:nvPr/>
          </p:nvSpPr>
          <p:spPr>
            <a:xfrm>
              <a:off x="7665846" y="115735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160020" y="0"/>
                  </a:moveTo>
                  <a:lnTo>
                    <a:pt x="122300" y="122300"/>
                  </a:lnTo>
                  <a:lnTo>
                    <a:pt x="0" y="122300"/>
                  </a:lnTo>
                  <a:lnTo>
                    <a:pt x="98932" y="197865"/>
                  </a:lnTo>
                  <a:lnTo>
                    <a:pt x="61086" y="320039"/>
                  </a:lnTo>
                  <a:lnTo>
                    <a:pt x="160020" y="244601"/>
                  </a:lnTo>
                  <a:lnTo>
                    <a:pt x="258952" y="320039"/>
                  </a:lnTo>
                  <a:lnTo>
                    <a:pt x="221106" y="197865"/>
                  </a:lnTo>
                  <a:lnTo>
                    <a:pt x="320039" y="122300"/>
                  </a:lnTo>
                  <a:lnTo>
                    <a:pt x="197738" y="122300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65846" y="115735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0" y="122300"/>
                  </a:moveTo>
                  <a:lnTo>
                    <a:pt x="122300" y="122300"/>
                  </a:lnTo>
                  <a:lnTo>
                    <a:pt x="160020" y="0"/>
                  </a:lnTo>
                  <a:lnTo>
                    <a:pt x="197738" y="122300"/>
                  </a:lnTo>
                  <a:lnTo>
                    <a:pt x="320039" y="122300"/>
                  </a:lnTo>
                  <a:lnTo>
                    <a:pt x="221106" y="197865"/>
                  </a:lnTo>
                  <a:lnTo>
                    <a:pt x="258952" y="320039"/>
                  </a:lnTo>
                  <a:lnTo>
                    <a:pt x="160020" y="244601"/>
                  </a:lnTo>
                  <a:lnTo>
                    <a:pt x="61086" y="320039"/>
                  </a:lnTo>
                  <a:lnTo>
                    <a:pt x="98932" y="197865"/>
                  </a:lnTo>
                  <a:lnTo>
                    <a:pt x="0" y="122300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36980" y="1504950"/>
            <a:ext cx="24930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(image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chaines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ganglionnaires)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8982" y="3308350"/>
            <a:ext cx="4312285" cy="152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Ganglions</a:t>
            </a:r>
            <a:r>
              <a:rPr sz="14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normaux</a:t>
            </a:r>
            <a:endParaRPr sz="14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5"/>
              </a:spcBef>
            </a:pP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souples,</a:t>
            </a:r>
            <a:r>
              <a:rPr sz="14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70" dirty="0">
                <a:solidFill>
                  <a:srgbClr val="181818"/>
                </a:solidFill>
                <a:latin typeface="Arial"/>
                <a:cs typeface="Arial"/>
              </a:rPr>
              <a:t>mobiles,</a:t>
            </a:r>
            <a:r>
              <a:rPr sz="14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80" dirty="0">
                <a:solidFill>
                  <a:srgbClr val="181818"/>
                </a:solidFill>
                <a:latin typeface="Arial"/>
                <a:cs typeface="Arial"/>
              </a:rPr>
              <a:t>moins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2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cm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40" dirty="0">
                <a:solidFill>
                  <a:srgbClr val="181818"/>
                </a:solidFill>
                <a:latin typeface="Arial"/>
                <a:cs typeface="Arial"/>
              </a:rPr>
              <a:t>Infectieux</a:t>
            </a:r>
            <a:endParaRPr sz="14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</a:pP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enflés,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sensibles</a:t>
            </a:r>
            <a:endParaRPr sz="1400">
              <a:latin typeface="Arial"/>
              <a:cs typeface="Arial"/>
            </a:endParaRPr>
          </a:p>
          <a:p>
            <a:pPr marL="1840864">
              <a:lnSpc>
                <a:spcPct val="100000"/>
              </a:lnSpc>
            </a:pPr>
            <a:r>
              <a:rPr sz="1400" spc="250" dirty="0">
                <a:solidFill>
                  <a:srgbClr val="181818"/>
                </a:solidFill>
                <a:latin typeface="Arial"/>
                <a:cs typeface="Arial"/>
              </a:rPr>
              <a:t>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&gt;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95" dirty="0">
                <a:solidFill>
                  <a:srgbClr val="181818"/>
                </a:solidFill>
                <a:latin typeface="Arial"/>
                <a:cs typeface="Arial"/>
              </a:rPr>
              <a:t>mono</a:t>
            </a:r>
            <a:r>
              <a:rPr sz="14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75" dirty="0">
                <a:solidFill>
                  <a:srgbClr val="181818"/>
                </a:solidFill>
                <a:latin typeface="Arial"/>
                <a:cs typeface="Arial"/>
              </a:rPr>
              <a:t>souvent</a:t>
            </a:r>
            <a:r>
              <a:rPr sz="14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70" dirty="0">
                <a:solidFill>
                  <a:srgbClr val="181818"/>
                </a:solidFill>
                <a:latin typeface="Arial"/>
                <a:cs typeface="Arial"/>
              </a:rPr>
              <a:t>postérieur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"/>
              <a:cs typeface="Arial"/>
            </a:endParaRPr>
          </a:p>
          <a:p>
            <a:pPr marL="25781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Fixes,</a:t>
            </a:r>
            <a:r>
              <a:rPr sz="14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durs,</a:t>
            </a:r>
            <a:r>
              <a:rPr sz="14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‘’collés’’</a:t>
            </a:r>
            <a:r>
              <a:rPr sz="14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250" dirty="0">
                <a:solidFill>
                  <a:srgbClr val="181818"/>
                </a:solidFill>
                <a:latin typeface="Arial"/>
                <a:cs typeface="Arial"/>
              </a:rPr>
              <a:t>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&gt;</a:t>
            </a:r>
            <a:r>
              <a:rPr sz="14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4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investiguer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446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4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gorge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7799705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99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0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Apparence</a:t>
                      </a:r>
                      <a:r>
                        <a:rPr sz="1200" b="1" spc="21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générale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Stridor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Cervical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45160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8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Gorge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Position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tripode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Voix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‘’patate</a:t>
                      </a:r>
                      <a:r>
                        <a:rPr sz="1000" b="1" spc="9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chaude’’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Bave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Trismus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Bruit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aigu,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rude,</a:t>
                      </a:r>
                      <a:r>
                        <a:rPr sz="1000" b="1" spc="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‘’haut’’.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2711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Souvent</a:t>
                      </a:r>
                      <a:r>
                        <a:rPr sz="1000" b="1" spc="17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audible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sans 	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stéthoscope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Mobiliser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nuque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173355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Palper</a:t>
                      </a:r>
                      <a:r>
                        <a:rPr sz="1000" b="1" spc="8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000" b="1" spc="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cou,</a:t>
                      </a:r>
                      <a:r>
                        <a:rPr sz="1000" b="1" spc="1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noter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 	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masses,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ganglions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Ouvrir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sz="1000" b="1" spc="10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bouche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Abaisse-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langue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614042" y="932764"/>
            <a:ext cx="367220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  <a:tab pos="1724025" algn="l"/>
                <a:tab pos="1930400" algn="l"/>
                <a:tab pos="2306955" algn="l"/>
                <a:tab pos="3658870" algn="l"/>
              </a:tabLst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1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2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72176" y="932764"/>
            <a:ext cx="20770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3540" algn="l"/>
                <a:tab pos="1735455" algn="l"/>
                <a:tab pos="1943100" algn="l"/>
              </a:tabLst>
            </a:pP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3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b="1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1800" b="1" spc="-50" dirty="0">
                <a:solidFill>
                  <a:srgbClr val="BB232A"/>
                </a:solidFill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47494" y="3530600"/>
            <a:ext cx="26009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(images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examen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position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enfant)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Red</a:t>
            </a:r>
            <a:r>
              <a:rPr spc="-40" dirty="0"/>
              <a:t> </a:t>
            </a:r>
            <a:r>
              <a:rPr spc="114" dirty="0"/>
              <a:t>flags</a:t>
            </a:r>
            <a:r>
              <a:rPr spc="-30" dirty="0"/>
              <a:t> </a:t>
            </a:r>
            <a:r>
              <a:rPr dirty="0"/>
              <a:t>à</a:t>
            </a:r>
            <a:r>
              <a:rPr spc="-40" dirty="0"/>
              <a:t> </a:t>
            </a:r>
            <a:r>
              <a:rPr spc="75" dirty="0"/>
              <a:t>l’examen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04359" y="1477289"/>
            <a:ext cx="3857624" cy="25717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072" y="1521751"/>
            <a:ext cx="174604" cy="17552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072" y="1948471"/>
            <a:ext cx="174604" cy="17552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072" y="2375191"/>
            <a:ext cx="174604" cy="17552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072" y="3655351"/>
            <a:ext cx="174604" cy="17552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60831" y="1480184"/>
            <a:ext cx="2364105" cy="237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Trismus</a:t>
            </a:r>
            <a:endParaRPr sz="1400">
              <a:latin typeface="Arial"/>
              <a:cs typeface="Arial"/>
            </a:endParaRPr>
          </a:p>
          <a:p>
            <a:pPr marL="306705" marR="984885">
              <a:lnSpc>
                <a:spcPts val="3360"/>
              </a:lnSpc>
              <a:spcBef>
                <a:spcPts val="39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Luette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déviée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Asymmétrie</a:t>
            </a:r>
            <a:r>
              <a:rPr sz="1400" spc="-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28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Palais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mou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Amygdale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Bas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bouche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"/>
              <a:cs typeface="Arial"/>
            </a:endParaRPr>
          </a:p>
          <a:p>
            <a:pPr marL="30670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Raideur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cou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torticollis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Score</a:t>
            </a:r>
            <a:r>
              <a:rPr spc="-35" dirty="0"/>
              <a:t> </a:t>
            </a:r>
            <a:r>
              <a:rPr spc="125" dirty="0"/>
              <a:t>centor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Résumé:</a:t>
            </a:r>
            <a:r>
              <a:rPr spc="-50" dirty="0"/>
              <a:t> </a:t>
            </a:r>
            <a:r>
              <a:rPr spc="114" dirty="0"/>
              <a:t>quand</a:t>
            </a:r>
            <a:r>
              <a:rPr spc="-65" dirty="0"/>
              <a:t> </a:t>
            </a:r>
            <a:r>
              <a:rPr spc="90" dirty="0"/>
              <a:t>référer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803775" y="1874266"/>
            <a:ext cx="2490470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Suspicion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mononucléose</a:t>
            </a:r>
            <a:endParaRPr sz="1200">
              <a:latin typeface="Arial"/>
              <a:cs typeface="Arial"/>
            </a:endParaRPr>
          </a:p>
          <a:p>
            <a:pPr marL="317500" marR="5080" indent="-304800">
              <a:lnSpc>
                <a:spcPts val="2880"/>
              </a:lnSpc>
              <a:spcBef>
                <a:spcPts val="33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Symptômes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qui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perdurent/hors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de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proportion</a:t>
            </a:r>
            <a:endParaRPr sz="1200">
              <a:latin typeface="Arial"/>
              <a:cs typeface="Arial"/>
            </a:endParaRPr>
          </a:p>
          <a:p>
            <a:pPr marL="317500" marR="284480" indent="-304800">
              <a:lnSpc>
                <a:spcPts val="2880"/>
              </a:lnSpc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Toute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trouvaille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non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couverte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(vésicules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d’herpès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la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bouche?)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1110" y="1874266"/>
            <a:ext cx="2559685" cy="2404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Signes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obstruction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(asymmétrie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endParaRPr sz="1200">
              <a:latin typeface="Arial"/>
              <a:cs typeface="Arial"/>
            </a:endParaRPr>
          </a:p>
          <a:p>
            <a:pPr marL="316865" marR="5080">
              <a:lnSpc>
                <a:spcPts val="2880"/>
              </a:lnSpc>
              <a:spcBef>
                <a:spcPts val="33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l’examen,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bave,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trismus,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stridor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sévère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adulte,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voix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étouffée)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Incapable</a:t>
            </a:r>
            <a:r>
              <a:rPr sz="1200" spc="1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d’avaler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Possibilité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d’infection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grave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(nuque</a:t>
            </a:r>
            <a:endParaRPr sz="1200">
              <a:latin typeface="Arial"/>
              <a:cs typeface="Arial"/>
            </a:endParaRPr>
          </a:p>
          <a:p>
            <a:pPr marL="12700" marR="279400" indent="304165">
              <a:lnSpc>
                <a:spcPct val="200000"/>
              </a:lnSpc>
              <a:spcBef>
                <a:spcPts val="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raide,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immunosuppression) Anaphylaxie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1110" y="1192529"/>
            <a:ext cx="4627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54754" algn="l"/>
              </a:tabLst>
            </a:pPr>
            <a:r>
              <a:rPr sz="1800" b="1" spc="55" dirty="0">
                <a:solidFill>
                  <a:srgbClr val="181818"/>
                </a:solidFill>
                <a:latin typeface="Times New Roman"/>
                <a:cs typeface="Times New Roman"/>
              </a:rPr>
              <a:t>Urgences</a:t>
            </a:r>
            <a:r>
              <a:rPr sz="1800" b="1" dirty="0">
                <a:solidFill>
                  <a:srgbClr val="181818"/>
                </a:solidFill>
                <a:latin typeface="Times New Roman"/>
                <a:cs typeface="Times New Roman"/>
              </a:rPr>
              <a:t>	Au</a:t>
            </a:r>
            <a:r>
              <a:rPr sz="1800" b="1" spc="-60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181818"/>
                </a:solidFill>
                <a:latin typeface="Times New Roman"/>
                <a:cs typeface="Times New Roman"/>
              </a:rPr>
              <a:t>GMF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5111" y="361264"/>
            <a:ext cx="3815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Retour</a:t>
            </a:r>
            <a:r>
              <a:rPr spc="-70" dirty="0"/>
              <a:t> </a:t>
            </a:r>
            <a:r>
              <a:rPr spc="140" dirty="0"/>
              <a:t>sur</a:t>
            </a:r>
            <a:r>
              <a:rPr spc="-70" dirty="0"/>
              <a:t> </a:t>
            </a:r>
            <a:r>
              <a:rPr spc="70" dirty="0"/>
              <a:t>la</a:t>
            </a:r>
            <a:r>
              <a:rPr spc="-50" dirty="0"/>
              <a:t> </a:t>
            </a:r>
            <a:r>
              <a:rPr spc="95" dirty="0"/>
              <a:t>vignette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2349" y="1099184"/>
            <a:ext cx="3503929" cy="313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Marco,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15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ans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-85" dirty="0">
                <a:solidFill>
                  <a:srgbClr val="181818"/>
                </a:solidFill>
                <a:latin typeface="Arial"/>
                <a:cs typeface="Arial"/>
              </a:rPr>
              <a:t>J’ai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‘’full’’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mal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gorge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ma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mère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me</a:t>
            </a:r>
            <a:r>
              <a:rPr sz="1200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dit</a:t>
            </a:r>
            <a:r>
              <a:rPr sz="1200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j’ai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besoin</a:t>
            </a:r>
            <a:r>
              <a:rPr sz="1200" spc="1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d’antibiotiques.’’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4064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Bon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état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général,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capable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boire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avaler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normalement,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toux.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Fièvre.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grosse fatigue.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Gorge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rouge,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exudats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sur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amygdales,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ganglions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cervicaux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antérieurs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sensibles.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200">
              <a:latin typeface="Arial"/>
              <a:cs typeface="Arial"/>
            </a:endParaRPr>
          </a:p>
          <a:p>
            <a:pPr marL="12700" marR="633095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Centor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4,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strep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test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rapide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+.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Traitement antibiotique.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Conseils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départ: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Consulter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si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détériore,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si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symptômes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difficultés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avaler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respirer.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2428" y="4376153"/>
            <a:ext cx="4422775" cy="635"/>
          </a:xfrm>
          <a:custGeom>
            <a:avLst/>
            <a:gdLst/>
            <a:ahLst/>
            <a:cxnLst/>
            <a:rect l="l" t="t" r="r" b="b"/>
            <a:pathLst>
              <a:path w="4422775" h="635">
                <a:moveTo>
                  <a:pt x="0" y="0"/>
                </a:moveTo>
                <a:lnTo>
                  <a:pt x="4422254" y="12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01790" y="543306"/>
            <a:ext cx="12687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426077" y="594486"/>
            <a:ext cx="354012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8460" marR="5080" indent="-365760">
              <a:lnSpc>
                <a:spcPct val="100000"/>
              </a:lnSpc>
              <a:spcBef>
                <a:spcPts val="100"/>
              </a:spcBef>
              <a:tabLst>
                <a:tab pos="1240790" algn="l"/>
              </a:tabLst>
            </a:pPr>
            <a:r>
              <a:rPr sz="6000" b="0" spc="-20" dirty="0">
                <a:solidFill>
                  <a:srgbClr val="BB232A"/>
                </a:solidFill>
                <a:latin typeface="Times New Roman"/>
                <a:cs typeface="Times New Roman"/>
              </a:rPr>
              <a:t>J’ai</a:t>
            </a:r>
            <a:r>
              <a:rPr sz="6000" b="0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6000" b="0" spc="325" dirty="0">
                <a:solidFill>
                  <a:srgbClr val="BB232A"/>
                </a:solidFill>
                <a:latin typeface="Times New Roman"/>
                <a:cs typeface="Times New Roman"/>
              </a:rPr>
              <a:t>mal</a:t>
            </a:r>
            <a:r>
              <a:rPr sz="6000" b="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6000" b="0" spc="370" dirty="0">
                <a:solidFill>
                  <a:srgbClr val="BB232A"/>
                </a:solidFill>
                <a:latin typeface="Times New Roman"/>
                <a:cs typeface="Times New Roman"/>
              </a:rPr>
              <a:t>au </a:t>
            </a:r>
            <a:r>
              <a:rPr sz="6000" b="0" spc="254" dirty="0">
                <a:solidFill>
                  <a:srgbClr val="BB232A"/>
                </a:solidFill>
                <a:latin typeface="Times New Roman"/>
                <a:cs typeface="Times New Roman"/>
              </a:rPr>
              <a:t>ventre...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171" y="2409520"/>
            <a:ext cx="14497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735" dirty="0">
                <a:solidFill>
                  <a:srgbClr val="BB232A"/>
                </a:solidFill>
                <a:latin typeface="Times New Roman"/>
                <a:cs typeface="Times New Roman"/>
              </a:rPr>
              <a:t>02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171" y="4178604"/>
            <a:ext cx="17367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abdominale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3559810" cy="248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75" dirty="0">
                <a:solidFill>
                  <a:srgbClr val="181818"/>
                </a:solidFill>
                <a:latin typeface="Times New Roman"/>
                <a:cs typeface="Times New Roman"/>
              </a:rPr>
              <a:t>Anne,</a:t>
            </a:r>
            <a:r>
              <a:rPr sz="3000" b="1" spc="-114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81818"/>
                </a:solidFill>
                <a:latin typeface="Times New Roman"/>
                <a:cs typeface="Times New Roman"/>
              </a:rPr>
              <a:t>27</a:t>
            </a:r>
            <a:r>
              <a:rPr sz="3000" b="1" spc="-8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20" dirty="0">
                <a:solidFill>
                  <a:srgbClr val="181818"/>
                </a:solidFill>
                <a:latin typeface="Times New Roman"/>
                <a:cs typeface="Times New Roman"/>
              </a:rPr>
              <a:t>ans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Connue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menstruations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douloureuses.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importante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abdominale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droite</a:t>
            </a:r>
            <a:r>
              <a:rPr sz="1200" spc="43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24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heures.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266065">
              <a:lnSpc>
                <a:spcPct val="100000"/>
              </a:lnSpc>
              <a:spcBef>
                <a:spcPts val="5"/>
              </a:spcBef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Nausées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sans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vomissement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(lui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arrive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souvent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lors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ses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menstruations)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Arial"/>
              <a:cs typeface="Arial"/>
            </a:endParaRPr>
          </a:p>
          <a:p>
            <a:pPr marL="12700" marR="58928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Aimerait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quelque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chose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soulager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les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douleurs.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Conflits</a:t>
            </a:r>
            <a:r>
              <a:rPr spc="-45" dirty="0"/>
              <a:t> </a:t>
            </a:r>
            <a:r>
              <a:rPr spc="75" dirty="0"/>
              <a:t>d’intérêts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98982" y="1291793"/>
            <a:ext cx="49955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Je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n’ai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conflits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d’intérêts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lien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avec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cette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présentation.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/>
          <p:nvPr/>
        </p:nvSpPr>
        <p:spPr>
          <a:xfrm>
            <a:off x="3792092" y="1622298"/>
            <a:ext cx="156083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35" dirty="0">
                <a:solidFill>
                  <a:srgbClr val="BB232A"/>
                </a:solidFill>
                <a:latin typeface="Times New Roman"/>
                <a:cs typeface="Times New Roman"/>
              </a:rPr>
              <a:t>STOP</a:t>
            </a:r>
            <a:endParaRPr sz="4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22572" y="2853054"/>
            <a:ext cx="1652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5" dirty="0">
                <a:solidFill>
                  <a:srgbClr val="181818"/>
                </a:solidFill>
                <a:latin typeface="Arial"/>
                <a:cs typeface="Arial"/>
              </a:rPr>
              <a:t>Est-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elle</a:t>
            </a:r>
            <a:r>
              <a:rPr sz="16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Arial"/>
                <a:cs typeface="Arial"/>
              </a:rPr>
              <a:t>enceinte?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Dx</a:t>
            </a:r>
            <a:r>
              <a:rPr spc="-40" dirty="0"/>
              <a:t> </a:t>
            </a:r>
            <a:r>
              <a:rPr dirty="0"/>
              <a:t>à</a:t>
            </a:r>
            <a:r>
              <a:rPr spc="-35" dirty="0"/>
              <a:t> </a:t>
            </a:r>
            <a:r>
              <a:rPr spc="165" dirty="0"/>
              <a:t>ne</a:t>
            </a:r>
            <a:r>
              <a:rPr spc="-45" dirty="0"/>
              <a:t> </a:t>
            </a:r>
            <a:r>
              <a:rPr spc="125" dirty="0"/>
              <a:t>pas</a:t>
            </a:r>
            <a:r>
              <a:rPr spc="-20" dirty="0"/>
              <a:t> </a:t>
            </a:r>
            <a:r>
              <a:rPr spc="114" dirty="0"/>
              <a:t>manquer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3936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163572" y="1731010"/>
            <a:ext cx="10388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Appendicite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0"/>
              </a:spcBef>
            </a:pP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Tous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91440" marR="33655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Dlr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périombilicale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-&gt;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FID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nausées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82520" y="4082948"/>
            <a:ext cx="2370455" cy="491490"/>
            <a:chOff x="1882520" y="4082948"/>
            <a:chExt cx="2370455" cy="491490"/>
          </a:xfrm>
        </p:grpSpPr>
        <p:sp>
          <p:nvSpPr>
            <p:cNvPr id="19" name="object 19"/>
            <p:cNvSpPr/>
            <p:nvPr/>
          </p:nvSpPr>
          <p:spPr>
            <a:xfrm>
              <a:off x="1895220" y="4095648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2345055" y="0"/>
                  </a:moveTo>
                  <a:lnTo>
                    <a:pt x="0" y="0"/>
                  </a:lnTo>
                  <a:lnTo>
                    <a:pt x="0" y="465543"/>
                  </a:lnTo>
                  <a:lnTo>
                    <a:pt x="2345055" y="465543"/>
                  </a:lnTo>
                  <a:lnTo>
                    <a:pt x="2345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5220" y="4095648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0" y="465543"/>
                  </a:moveTo>
                  <a:lnTo>
                    <a:pt x="2345055" y="465543"/>
                  </a:lnTo>
                  <a:lnTo>
                    <a:pt x="2345055" y="0"/>
                  </a:lnTo>
                  <a:lnTo>
                    <a:pt x="0" y="0"/>
                  </a:lnTo>
                  <a:lnTo>
                    <a:pt x="0" y="465543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21323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460616" y="1662125"/>
            <a:ext cx="119761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Pyélonéphrite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5"/>
              </a:spcBef>
            </a:pP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Tous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92075" marR="192405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Sx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urinaires,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flanc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unilatéral,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punch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test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+,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232397" y="4014495"/>
            <a:ext cx="2370455" cy="491490"/>
            <a:chOff x="6232397" y="4014495"/>
            <a:chExt cx="2370455" cy="491490"/>
          </a:xfrm>
        </p:grpSpPr>
        <p:sp>
          <p:nvSpPr>
            <p:cNvPr id="34" name="object 34"/>
            <p:cNvSpPr/>
            <p:nvPr/>
          </p:nvSpPr>
          <p:spPr>
            <a:xfrm>
              <a:off x="6245097" y="4027195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2345054" y="0"/>
                  </a:moveTo>
                  <a:lnTo>
                    <a:pt x="0" y="0"/>
                  </a:lnTo>
                  <a:lnTo>
                    <a:pt x="0" y="465543"/>
                  </a:lnTo>
                  <a:lnTo>
                    <a:pt x="2345054" y="465543"/>
                  </a:lnTo>
                  <a:lnTo>
                    <a:pt x="23450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45097" y="4027195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0" y="465543"/>
                  </a:moveTo>
                  <a:lnTo>
                    <a:pt x="2345054" y="465543"/>
                  </a:lnTo>
                  <a:lnTo>
                    <a:pt x="2345054" y="0"/>
                  </a:lnTo>
                  <a:lnTo>
                    <a:pt x="0" y="0"/>
                  </a:lnTo>
                  <a:lnTo>
                    <a:pt x="0" y="465543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Dx</a:t>
            </a:r>
            <a:r>
              <a:rPr spc="-40" dirty="0"/>
              <a:t> </a:t>
            </a:r>
            <a:r>
              <a:rPr dirty="0"/>
              <a:t>à</a:t>
            </a:r>
            <a:r>
              <a:rPr spc="-35" dirty="0"/>
              <a:t> </a:t>
            </a:r>
            <a:r>
              <a:rPr spc="165" dirty="0"/>
              <a:t>ne</a:t>
            </a:r>
            <a:r>
              <a:rPr spc="-45" dirty="0"/>
              <a:t> </a:t>
            </a:r>
            <a:r>
              <a:rPr spc="125" dirty="0"/>
              <a:t>pas</a:t>
            </a:r>
            <a:r>
              <a:rPr spc="-20" dirty="0"/>
              <a:t> </a:t>
            </a:r>
            <a:r>
              <a:rPr spc="114" dirty="0"/>
              <a:t>manquer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69948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259583" y="1731010"/>
            <a:ext cx="8477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Péritonite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0"/>
              </a:spcBef>
            </a:pP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Tous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91440" marR="84328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Rebond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Garding abdominal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sepsis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60235" y="1517903"/>
              <a:ext cx="459486" cy="37414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1903" y="1517903"/>
              <a:ext cx="459485" cy="37414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857113" y="1555750"/>
            <a:ext cx="2061210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05"/>
              </a:spcBef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675"/>
              </a:lnSpc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Grossesse</a:t>
            </a:r>
            <a:r>
              <a:rPr sz="1400" b="1" spc="-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extra-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utérine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152400" marR="142240" indent="163195">
              <a:lnSpc>
                <a:spcPct val="100000"/>
              </a:lnSpc>
              <a:spcBef>
                <a:spcPts val="11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Toute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femme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un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utérus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âge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procréer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92075" marR="40259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Saignements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vaginaux, douleur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620395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Rupture,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choc</a:t>
            </a:r>
            <a:endParaRPr sz="1400">
              <a:latin typeface="Arial"/>
              <a:cs typeface="Arial"/>
            </a:endParaRPr>
          </a:p>
          <a:p>
            <a:pPr marL="575945">
              <a:lnSpc>
                <a:spcPct val="100000"/>
              </a:lnSpc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hémorrhagique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/>
              <a:t>Dx</a:t>
            </a:r>
            <a:r>
              <a:rPr spc="-40" dirty="0"/>
              <a:t> </a:t>
            </a:r>
            <a:r>
              <a:rPr dirty="0"/>
              <a:t>à</a:t>
            </a:r>
            <a:r>
              <a:rPr spc="-35" dirty="0"/>
              <a:t> </a:t>
            </a:r>
            <a:r>
              <a:rPr spc="165" dirty="0"/>
              <a:t>ne</a:t>
            </a:r>
            <a:r>
              <a:rPr spc="-45" dirty="0"/>
              <a:t> </a:t>
            </a:r>
            <a:r>
              <a:rPr spc="125" dirty="0"/>
              <a:t>pas</a:t>
            </a:r>
            <a:r>
              <a:rPr spc="-20" dirty="0"/>
              <a:t> </a:t>
            </a:r>
            <a:r>
              <a:rPr spc="114" dirty="0"/>
              <a:t>manquer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1808" y="1693163"/>
              <a:ext cx="459485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901444" y="1731010"/>
            <a:ext cx="15633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Torsion</a:t>
            </a:r>
            <a:r>
              <a:rPr sz="1400" b="1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ovarienne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305435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Femmes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ovaires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91440" marR="60515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sévère,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unilatérale,</a:t>
            </a:r>
            <a:r>
              <a:rPr sz="14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soudaine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530860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l’ovaire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56831" y="1517903"/>
              <a:ext cx="459485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055233" y="1767281"/>
            <a:ext cx="166623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Torsion</a:t>
            </a:r>
            <a:r>
              <a:rPr sz="1400" b="1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testiculaire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Hommes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testicules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92075" marR="95250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testiculaire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sévère,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soudaine,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référée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abdominal</a:t>
            </a:r>
            <a:r>
              <a:rPr sz="1400" b="1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81818"/>
                </a:solidFill>
                <a:latin typeface="Arial"/>
                <a:cs typeface="Arial"/>
              </a:rPr>
              <a:t>bas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39179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testicule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Anamnèse</a:t>
            </a:r>
            <a:r>
              <a:rPr spc="-65" dirty="0"/>
              <a:t> </a:t>
            </a:r>
            <a:r>
              <a:rPr spc="300" dirty="0"/>
              <a:t>–</a:t>
            </a:r>
            <a:r>
              <a:rPr spc="-30" dirty="0"/>
              <a:t> </a:t>
            </a:r>
            <a:r>
              <a:rPr spc="135" dirty="0"/>
              <a:t>Douleur</a:t>
            </a:r>
            <a:r>
              <a:rPr spc="-60" dirty="0"/>
              <a:t> </a:t>
            </a:r>
            <a:r>
              <a:rPr spc="110" dirty="0"/>
              <a:t>abdominale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9244" y="1110741"/>
            <a:ext cx="4125595" cy="1692275"/>
            <a:chOff x="459244" y="1110741"/>
            <a:chExt cx="4125595" cy="1692275"/>
          </a:xfrm>
        </p:grpSpPr>
        <p:sp>
          <p:nvSpPr>
            <p:cNvPr id="6" name="object 6"/>
            <p:cNvSpPr/>
            <p:nvPr/>
          </p:nvSpPr>
          <p:spPr>
            <a:xfrm>
              <a:off x="471944" y="1123441"/>
              <a:ext cx="4100195" cy="1666875"/>
            </a:xfrm>
            <a:custGeom>
              <a:avLst/>
              <a:gdLst/>
              <a:ahLst/>
              <a:cxnLst/>
              <a:rect l="l" t="t" r="r" b="b"/>
              <a:pathLst>
                <a:path w="4100195" h="1666875">
                  <a:moveTo>
                    <a:pt x="0" y="277749"/>
                  </a:moveTo>
                  <a:lnTo>
                    <a:pt x="3635" y="232691"/>
                  </a:lnTo>
                  <a:lnTo>
                    <a:pt x="14160" y="189951"/>
                  </a:lnTo>
                  <a:lnTo>
                    <a:pt x="31003" y="150098"/>
                  </a:lnTo>
                  <a:lnTo>
                    <a:pt x="53591" y="113705"/>
                  </a:lnTo>
                  <a:lnTo>
                    <a:pt x="81354" y="81343"/>
                  </a:lnTo>
                  <a:lnTo>
                    <a:pt x="113719" y="53583"/>
                  </a:lnTo>
                  <a:lnTo>
                    <a:pt x="150114" y="30998"/>
                  </a:lnTo>
                  <a:lnTo>
                    <a:pt x="189967" y="14157"/>
                  </a:lnTo>
                  <a:lnTo>
                    <a:pt x="232707" y="3634"/>
                  </a:lnTo>
                  <a:lnTo>
                    <a:pt x="277761" y="0"/>
                  </a:lnTo>
                  <a:lnTo>
                    <a:pt x="3822306" y="0"/>
                  </a:lnTo>
                  <a:lnTo>
                    <a:pt x="3867363" y="3634"/>
                  </a:lnTo>
                  <a:lnTo>
                    <a:pt x="3910103" y="14157"/>
                  </a:lnTo>
                  <a:lnTo>
                    <a:pt x="3949956" y="30998"/>
                  </a:lnTo>
                  <a:lnTo>
                    <a:pt x="3986349" y="53583"/>
                  </a:lnTo>
                  <a:lnTo>
                    <a:pt x="4018711" y="81343"/>
                  </a:lnTo>
                  <a:lnTo>
                    <a:pt x="4046471" y="113705"/>
                  </a:lnTo>
                  <a:lnTo>
                    <a:pt x="4069057" y="150098"/>
                  </a:lnTo>
                  <a:lnTo>
                    <a:pt x="4085897" y="189951"/>
                  </a:lnTo>
                  <a:lnTo>
                    <a:pt x="4096420" y="232691"/>
                  </a:lnTo>
                  <a:lnTo>
                    <a:pt x="4100055" y="277749"/>
                  </a:lnTo>
                  <a:lnTo>
                    <a:pt x="4100055" y="1388745"/>
                  </a:lnTo>
                  <a:lnTo>
                    <a:pt x="4096420" y="1433802"/>
                  </a:lnTo>
                  <a:lnTo>
                    <a:pt x="4085897" y="1476542"/>
                  </a:lnTo>
                  <a:lnTo>
                    <a:pt x="4069057" y="1516395"/>
                  </a:lnTo>
                  <a:lnTo>
                    <a:pt x="4046471" y="1552788"/>
                  </a:lnTo>
                  <a:lnTo>
                    <a:pt x="4018711" y="1585150"/>
                  </a:lnTo>
                  <a:lnTo>
                    <a:pt x="3986349" y="1612910"/>
                  </a:lnTo>
                  <a:lnTo>
                    <a:pt x="3949956" y="1635495"/>
                  </a:lnTo>
                  <a:lnTo>
                    <a:pt x="3910103" y="1652336"/>
                  </a:lnTo>
                  <a:lnTo>
                    <a:pt x="3867363" y="1662859"/>
                  </a:lnTo>
                  <a:lnTo>
                    <a:pt x="3822306" y="1666494"/>
                  </a:lnTo>
                  <a:lnTo>
                    <a:pt x="277761" y="1666494"/>
                  </a:lnTo>
                  <a:lnTo>
                    <a:pt x="232707" y="1662859"/>
                  </a:lnTo>
                  <a:lnTo>
                    <a:pt x="189967" y="1652336"/>
                  </a:lnTo>
                  <a:lnTo>
                    <a:pt x="150114" y="1635495"/>
                  </a:lnTo>
                  <a:lnTo>
                    <a:pt x="113719" y="1612910"/>
                  </a:lnTo>
                  <a:lnTo>
                    <a:pt x="81354" y="1585150"/>
                  </a:lnTo>
                  <a:lnTo>
                    <a:pt x="53591" y="1552788"/>
                  </a:lnTo>
                  <a:lnTo>
                    <a:pt x="31003" y="1516395"/>
                  </a:lnTo>
                  <a:lnTo>
                    <a:pt x="14160" y="1476542"/>
                  </a:lnTo>
                  <a:lnTo>
                    <a:pt x="3635" y="1433802"/>
                  </a:lnTo>
                  <a:lnTo>
                    <a:pt x="0" y="1388745"/>
                  </a:lnTo>
                  <a:lnTo>
                    <a:pt x="0" y="277749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817" y="1233715"/>
              <a:ext cx="179199" cy="1755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" y="1155191"/>
              <a:ext cx="459485" cy="3741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1" y="1368551"/>
              <a:ext cx="459485" cy="3741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1" y="1795272"/>
              <a:ext cx="459485" cy="37414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32256" y="1193038"/>
            <a:ext cx="329628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105"/>
              </a:spcBef>
              <a:tabLst>
                <a:tab pos="697865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Grossesse</a:t>
            </a:r>
            <a:endParaRPr sz="1400">
              <a:latin typeface="Arial"/>
              <a:cs typeface="Arial"/>
            </a:endParaRPr>
          </a:p>
          <a:p>
            <a:pPr marL="306705">
              <a:lnSpc>
                <a:spcPts val="1675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Saignements</a:t>
            </a:r>
            <a:r>
              <a:rPr sz="14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abondants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(vaginaux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75"/>
              </a:lnSpc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rectaux)</a:t>
            </a:r>
            <a:endParaRPr sz="1400">
              <a:latin typeface="Arial"/>
              <a:cs typeface="Arial"/>
            </a:endParaRPr>
          </a:p>
          <a:p>
            <a:pPr marL="306705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b="1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sévère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817" y="2300515"/>
            <a:ext cx="179199" cy="175523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466623" y="2940939"/>
            <a:ext cx="8211184" cy="1828800"/>
            <a:chOff x="466623" y="2940939"/>
            <a:chExt cx="8211184" cy="1828800"/>
          </a:xfrm>
        </p:grpSpPr>
        <p:sp>
          <p:nvSpPr>
            <p:cNvPr id="14" name="object 14"/>
            <p:cNvSpPr/>
            <p:nvPr/>
          </p:nvSpPr>
          <p:spPr>
            <a:xfrm>
              <a:off x="479323" y="2953639"/>
              <a:ext cx="8185784" cy="1803400"/>
            </a:xfrm>
            <a:custGeom>
              <a:avLst/>
              <a:gdLst/>
              <a:ahLst/>
              <a:cxnLst/>
              <a:rect l="l" t="t" r="r" b="b"/>
              <a:pathLst>
                <a:path w="8185784" h="1803400">
                  <a:moveTo>
                    <a:pt x="0" y="300481"/>
                  </a:moveTo>
                  <a:lnTo>
                    <a:pt x="3932" y="251733"/>
                  </a:lnTo>
                  <a:lnTo>
                    <a:pt x="15317" y="205492"/>
                  </a:lnTo>
                  <a:lnTo>
                    <a:pt x="33536" y="162376"/>
                  </a:lnTo>
                  <a:lnTo>
                    <a:pt x="57971" y="123005"/>
                  </a:lnTo>
                  <a:lnTo>
                    <a:pt x="88003" y="87995"/>
                  </a:lnTo>
                  <a:lnTo>
                    <a:pt x="123013" y="57964"/>
                  </a:lnTo>
                  <a:lnTo>
                    <a:pt x="162383" y="33532"/>
                  </a:lnTo>
                  <a:lnTo>
                    <a:pt x="205495" y="15315"/>
                  </a:lnTo>
                  <a:lnTo>
                    <a:pt x="251730" y="3931"/>
                  </a:lnTo>
                  <a:lnTo>
                    <a:pt x="300469" y="0"/>
                  </a:lnTo>
                  <a:lnTo>
                    <a:pt x="7884896" y="0"/>
                  </a:lnTo>
                  <a:lnTo>
                    <a:pt x="7933645" y="3931"/>
                  </a:lnTo>
                  <a:lnTo>
                    <a:pt x="7979886" y="15315"/>
                  </a:lnTo>
                  <a:lnTo>
                    <a:pt x="8023001" y="33532"/>
                  </a:lnTo>
                  <a:lnTo>
                    <a:pt x="8062373" y="57964"/>
                  </a:lnTo>
                  <a:lnTo>
                    <a:pt x="8097383" y="87995"/>
                  </a:lnTo>
                  <a:lnTo>
                    <a:pt x="8127413" y="123005"/>
                  </a:lnTo>
                  <a:lnTo>
                    <a:pt x="8151846" y="162376"/>
                  </a:lnTo>
                  <a:lnTo>
                    <a:pt x="8170063" y="205492"/>
                  </a:lnTo>
                  <a:lnTo>
                    <a:pt x="8181446" y="251733"/>
                  </a:lnTo>
                  <a:lnTo>
                    <a:pt x="8185378" y="300481"/>
                  </a:lnTo>
                  <a:lnTo>
                    <a:pt x="8185378" y="1502321"/>
                  </a:lnTo>
                  <a:lnTo>
                    <a:pt x="8181446" y="1551060"/>
                  </a:lnTo>
                  <a:lnTo>
                    <a:pt x="8170063" y="1597296"/>
                  </a:lnTo>
                  <a:lnTo>
                    <a:pt x="8151846" y="1640409"/>
                  </a:lnTo>
                  <a:lnTo>
                    <a:pt x="8127413" y="1679781"/>
                  </a:lnTo>
                  <a:lnTo>
                    <a:pt x="8097383" y="1714793"/>
                  </a:lnTo>
                  <a:lnTo>
                    <a:pt x="8062373" y="1744827"/>
                  </a:lnTo>
                  <a:lnTo>
                    <a:pt x="8023001" y="1769263"/>
                  </a:lnTo>
                  <a:lnTo>
                    <a:pt x="7979886" y="1787484"/>
                  </a:lnTo>
                  <a:lnTo>
                    <a:pt x="7933645" y="1798870"/>
                  </a:lnTo>
                  <a:lnTo>
                    <a:pt x="7884896" y="1802803"/>
                  </a:lnTo>
                  <a:lnTo>
                    <a:pt x="300469" y="1802803"/>
                  </a:lnTo>
                  <a:lnTo>
                    <a:pt x="251730" y="1798870"/>
                  </a:lnTo>
                  <a:lnTo>
                    <a:pt x="205495" y="1787484"/>
                  </a:lnTo>
                  <a:lnTo>
                    <a:pt x="162383" y="1769263"/>
                  </a:lnTo>
                  <a:lnTo>
                    <a:pt x="123013" y="1744827"/>
                  </a:lnTo>
                  <a:lnTo>
                    <a:pt x="88003" y="1714793"/>
                  </a:lnTo>
                  <a:lnTo>
                    <a:pt x="57971" y="1679781"/>
                  </a:lnTo>
                  <a:lnTo>
                    <a:pt x="33536" y="1640409"/>
                  </a:lnTo>
                  <a:lnTo>
                    <a:pt x="15317" y="1597296"/>
                  </a:lnTo>
                  <a:lnTo>
                    <a:pt x="3932" y="1551060"/>
                  </a:lnTo>
                  <a:lnTo>
                    <a:pt x="0" y="1502321"/>
                  </a:lnTo>
                  <a:lnTo>
                    <a:pt x="0" y="300481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688" y="2947416"/>
              <a:ext cx="459486" cy="3741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533" y="3452659"/>
              <a:ext cx="179199" cy="1755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3355" y="3374136"/>
              <a:ext cx="459486" cy="37414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9533" y="3879379"/>
              <a:ext cx="179199" cy="17552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9533" y="4306099"/>
              <a:ext cx="179199" cy="17552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926388" y="2260219"/>
            <a:ext cx="6902450" cy="2245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Sang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selles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1400">
              <a:latin typeface="Arial"/>
              <a:cs typeface="Arial"/>
            </a:endParaRPr>
          </a:p>
          <a:p>
            <a:pPr marL="2667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Contact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sx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idem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(gastro,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intoxication</a:t>
            </a:r>
            <a:r>
              <a:rPr sz="14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alimentaire)</a:t>
            </a:r>
            <a:endParaRPr sz="1400">
              <a:latin typeface="Arial"/>
              <a:cs typeface="Arial"/>
            </a:endParaRPr>
          </a:p>
          <a:p>
            <a:pPr marL="26670" marR="2657475">
              <a:lnSpc>
                <a:spcPts val="3360"/>
              </a:lnSpc>
              <a:spcBef>
                <a:spcPts val="395"/>
              </a:spcBef>
              <a:tabLst>
                <a:tab pos="417830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Symptômes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urinaires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(Cystite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vs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pyélonéphrite?) Soulagement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après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défécation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-&gt;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constipation</a:t>
            </a:r>
            <a:endParaRPr sz="1400">
              <a:latin typeface="Arial"/>
              <a:cs typeface="Arial"/>
            </a:endParaRPr>
          </a:p>
          <a:p>
            <a:pPr marL="26670">
              <a:lnSpc>
                <a:spcPct val="100000"/>
              </a:lnSpc>
              <a:spcBef>
                <a:spcPts val="129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Arrive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toujours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au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même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moment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du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cycle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menstruel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-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Mittleschmertz?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Dysménorrhée?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807330" y="1110741"/>
            <a:ext cx="3862704" cy="1744345"/>
            <a:chOff x="4807330" y="1110741"/>
            <a:chExt cx="3862704" cy="1744345"/>
          </a:xfrm>
        </p:grpSpPr>
        <p:sp>
          <p:nvSpPr>
            <p:cNvPr id="22" name="object 22"/>
            <p:cNvSpPr/>
            <p:nvPr/>
          </p:nvSpPr>
          <p:spPr>
            <a:xfrm>
              <a:off x="4820030" y="1123441"/>
              <a:ext cx="3837304" cy="1666875"/>
            </a:xfrm>
            <a:custGeom>
              <a:avLst/>
              <a:gdLst/>
              <a:ahLst/>
              <a:cxnLst/>
              <a:rect l="l" t="t" r="r" b="b"/>
              <a:pathLst>
                <a:path w="3837304" h="1666875">
                  <a:moveTo>
                    <a:pt x="0" y="277749"/>
                  </a:moveTo>
                  <a:lnTo>
                    <a:pt x="3634" y="232691"/>
                  </a:lnTo>
                  <a:lnTo>
                    <a:pt x="14157" y="189951"/>
                  </a:lnTo>
                  <a:lnTo>
                    <a:pt x="30998" y="150098"/>
                  </a:lnTo>
                  <a:lnTo>
                    <a:pt x="53583" y="113705"/>
                  </a:lnTo>
                  <a:lnTo>
                    <a:pt x="81343" y="81343"/>
                  </a:lnTo>
                  <a:lnTo>
                    <a:pt x="113705" y="53583"/>
                  </a:lnTo>
                  <a:lnTo>
                    <a:pt x="150098" y="30998"/>
                  </a:lnTo>
                  <a:lnTo>
                    <a:pt x="189951" y="14157"/>
                  </a:lnTo>
                  <a:lnTo>
                    <a:pt x="232691" y="3634"/>
                  </a:lnTo>
                  <a:lnTo>
                    <a:pt x="277749" y="0"/>
                  </a:lnTo>
                  <a:lnTo>
                    <a:pt x="3559555" y="0"/>
                  </a:lnTo>
                  <a:lnTo>
                    <a:pt x="3604613" y="3634"/>
                  </a:lnTo>
                  <a:lnTo>
                    <a:pt x="3647353" y="14157"/>
                  </a:lnTo>
                  <a:lnTo>
                    <a:pt x="3687206" y="30998"/>
                  </a:lnTo>
                  <a:lnTo>
                    <a:pt x="3723599" y="53583"/>
                  </a:lnTo>
                  <a:lnTo>
                    <a:pt x="3755961" y="81343"/>
                  </a:lnTo>
                  <a:lnTo>
                    <a:pt x="3783721" y="113705"/>
                  </a:lnTo>
                  <a:lnTo>
                    <a:pt x="3806306" y="150098"/>
                  </a:lnTo>
                  <a:lnTo>
                    <a:pt x="3823147" y="189951"/>
                  </a:lnTo>
                  <a:lnTo>
                    <a:pt x="3833670" y="232691"/>
                  </a:lnTo>
                  <a:lnTo>
                    <a:pt x="3837304" y="277749"/>
                  </a:lnTo>
                  <a:lnTo>
                    <a:pt x="3837304" y="1388745"/>
                  </a:lnTo>
                  <a:lnTo>
                    <a:pt x="3833670" y="1433802"/>
                  </a:lnTo>
                  <a:lnTo>
                    <a:pt x="3823147" y="1476542"/>
                  </a:lnTo>
                  <a:lnTo>
                    <a:pt x="3806306" y="1516395"/>
                  </a:lnTo>
                  <a:lnTo>
                    <a:pt x="3783721" y="1552788"/>
                  </a:lnTo>
                  <a:lnTo>
                    <a:pt x="3755961" y="1585150"/>
                  </a:lnTo>
                  <a:lnTo>
                    <a:pt x="3723599" y="1612910"/>
                  </a:lnTo>
                  <a:lnTo>
                    <a:pt x="3687206" y="1635495"/>
                  </a:lnTo>
                  <a:lnTo>
                    <a:pt x="3647353" y="1652336"/>
                  </a:lnTo>
                  <a:lnTo>
                    <a:pt x="3604613" y="1662859"/>
                  </a:lnTo>
                  <a:lnTo>
                    <a:pt x="3559555" y="1666494"/>
                  </a:lnTo>
                  <a:lnTo>
                    <a:pt x="277749" y="1666494"/>
                  </a:lnTo>
                  <a:lnTo>
                    <a:pt x="232691" y="1662859"/>
                  </a:lnTo>
                  <a:lnTo>
                    <a:pt x="189951" y="1652336"/>
                  </a:lnTo>
                  <a:lnTo>
                    <a:pt x="150098" y="1635495"/>
                  </a:lnTo>
                  <a:lnTo>
                    <a:pt x="113705" y="1612910"/>
                  </a:lnTo>
                  <a:lnTo>
                    <a:pt x="81343" y="1585150"/>
                  </a:lnTo>
                  <a:lnTo>
                    <a:pt x="53583" y="1552788"/>
                  </a:lnTo>
                  <a:lnTo>
                    <a:pt x="30998" y="1516395"/>
                  </a:lnTo>
                  <a:lnTo>
                    <a:pt x="14157" y="1476542"/>
                  </a:lnTo>
                  <a:lnTo>
                    <a:pt x="3634" y="1433802"/>
                  </a:lnTo>
                  <a:lnTo>
                    <a:pt x="0" y="1388745"/>
                  </a:lnTo>
                  <a:lnTo>
                    <a:pt x="0" y="277749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20030" y="1123441"/>
              <a:ext cx="3837304" cy="1718945"/>
            </a:xfrm>
            <a:custGeom>
              <a:avLst/>
              <a:gdLst/>
              <a:ahLst/>
              <a:cxnLst/>
              <a:rect l="l" t="t" r="r" b="b"/>
              <a:pathLst>
                <a:path w="3837304" h="1718945">
                  <a:moveTo>
                    <a:pt x="3550793" y="0"/>
                  </a:moveTo>
                  <a:lnTo>
                    <a:pt x="286512" y="0"/>
                  </a:lnTo>
                  <a:lnTo>
                    <a:pt x="240036" y="3749"/>
                  </a:lnTo>
                  <a:lnTo>
                    <a:pt x="195949" y="14606"/>
                  </a:lnTo>
                  <a:lnTo>
                    <a:pt x="154840" y="31978"/>
                  </a:lnTo>
                  <a:lnTo>
                    <a:pt x="117299" y="55278"/>
                  </a:lnTo>
                  <a:lnTo>
                    <a:pt x="83915" y="83915"/>
                  </a:lnTo>
                  <a:lnTo>
                    <a:pt x="55278" y="117299"/>
                  </a:lnTo>
                  <a:lnTo>
                    <a:pt x="31978" y="154840"/>
                  </a:lnTo>
                  <a:lnTo>
                    <a:pt x="14606" y="195949"/>
                  </a:lnTo>
                  <a:lnTo>
                    <a:pt x="3749" y="240036"/>
                  </a:lnTo>
                  <a:lnTo>
                    <a:pt x="0" y="286512"/>
                  </a:lnTo>
                  <a:lnTo>
                    <a:pt x="0" y="1432179"/>
                  </a:lnTo>
                  <a:lnTo>
                    <a:pt x="3749" y="1478654"/>
                  </a:lnTo>
                  <a:lnTo>
                    <a:pt x="14606" y="1522741"/>
                  </a:lnTo>
                  <a:lnTo>
                    <a:pt x="31978" y="1563850"/>
                  </a:lnTo>
                  <a:lnTo>
                    <a:pt x="55278" y="1601391"/>
                  </a:lnTo>
                  <a:lnTo>
                    <a:pt x="83915" y="1634775"/>
                  </a:lnTo>
                  <a:lnTo>
                    <a:pt x="117299" y="1663412"/>
                  </a:lnTo>
                  <a:lnTo>
                    <a:pt x="154840" y="1686712"/>
                  </a:lnTo>
                  <a:lnTo>
                    <a:pt x="195949" y="1704084"/>
                  </a:lnTo>
                  <a:lnTo>
                    <a:pt x="240036" y="1714941"/>
                  </a:lnTo>
                  <a:lnTo>
                    <a:pt x="286512" y="1718691"/>
                  </a:lnTo>
                  <a:lnTo>
                    <a:pt x="3550793" y="1718691"/>
                  </a:lnTo>
                  <a:lnTo>
                    <a:pt x="3597268" y="1714941"/>
                  </a:lnTo>
                  <a:lnTo>
                    <a:pt x="3641355" y="1704084"/>
                  </a:lnTo>
                  <a:lnTo>
                    <a:pt x="3682464" y="1686712"/>
                  </a:lnTo>
                  <a:lnTo>
                    <a:pt x="3720005" y="1663412"/>
                  </a:lnTo>
                  <a:lnTo>
                    <a:pt x="3753389" y="1634775"/>
                  </a:lnTo>
                  <a:lnTo>
                    <a:pt x="3782026" y="1601391"/>
                  </a:lnTo>
                  <a:lnTo>
                    <a:pt x="3805326" y="1563850"/>
                  </a:lnTo>
                  <a:lnTo>
                    <a:pt x="3822698" y="1522741"/>
                  </a:lnTo>
                  <a:lnTo>
                    <a:pt x="3833555" y="1478654"/>
                  </a:lnTo>
                  <a:lnTo>
                    <a:pt x="3837304" y="1432179"/>
                  </a:lnTo>
                  <a:lnTo>
                    <a:pt x="3837304" y="286512"/>
                  </a:lnTo>
                  <a:lnTo>
                    <a:pt x="3833555" y="240036"/>
                  </a:lnTo>
                  <a:lnTo>
                    <a:pt x="3822698" y="195949"/>
                  </a:lnTo>
                  <a:lnTo>
                    <a:pt x="3805326" y="154840"/>
                  </a:lnTo>
                  <a:lnTo>
                    <a:pt x="3782026" y="117299"/>
                  </a:lnTo>
                  <a:lnTo>
                    <a:pt x="3753389" y="83915"/>
                  </a:lnTo>
                  <a:lnTo>
                    <a:pt x="3720005" y="55278"/>
                  </a:lnTo>
                  <a:lnTo>
                    <a:pt x="3682464" y="31978"/>
                  </a:lnTo>
                  <a:lnTo>
                    <a:pt x="3641355" y="14606"/>
                  </a:lnTo>
                  <a:lnTo>
                    <a:pt x="3597268" y="3749"/>
                  </a:lnTo>
                  <a:lnTo>
                    <a:pt x="3550793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820030" y="1123441"/>
              <a:ext cx="3837304" cy="1718945"/>
            </a:xfrm>
            <a:custGeom>
              <a:avLst/>
              <a:gdLst/>
              <a:ahLst/>
              <a:cxnLst/>
              <a:rect l="l" t="t" r="r" b="b"/>
              <a:pathLst>
                <a:path w="3837304" h="1718945">
                  <a:moveTo>
                    <a:pt x="0" y="286512"/>
                  </a:moveTo>
                  <a:lnTo>
                    <a:pt x="3749" y="240036"/>
                  </a:lnTo>
                  <a:lnTo>
                    <a:pt x="14606" y="195949"/>
                  </a:lnTo>
                  <a:lnTo>
                    <a:pt x="31978" y="154840"/>
                  </a:lnTo>
                  <a:lnTo>
                    <a:pt x="55278" y="117299"/>
                  </a:lnTo>
                  <a:lnTo>
                    <a:pt x="83915" y="83915"/>
                  </a:lnTo>
                  <a:lnTo>
                    <a:pt x="117299" y="55278"/>
                  </a:lnTo>
                  <a:lnTo>
                    <a:pt x="154840" y="31978"/>
                  </a:lnTo>
                  <a:lnTo>
                    <a:pt x="195949" y="14606"/>
                  </a:lnTo>
                  <a:lnTo>
                    <a:pt x="240036" y="3749"/>
                  </a:lnTo>
                  <a:lnTo>
                    <a:pt x="286512" y="0"/>
                  </a:lnTo>
                  <a:lnTo>
                    <a:pt x="3550793" y="0"/>
                  </a:lnTo>
                  <a:lnTo>
                    <a:pt x="3597268" y="3749"/>
                  </a:lnTo>
                  <a:lnTo>
                    <a:pt x="3641355" y="14606"/>
                  </a:lnTo>
                  <a:lnTo>
                    <a:pt x="3682464" y="31978"/>
                  </a:lnTo>
                  <a:lnTo>
                    <a:pt x="3720005" y="55278"/>
                  </a:lnTo>
                  <a:lnTo>
                    <a:pt x="3753389" y="83915"/>
                  </a:lnTo>
                  <a:lnTo>
                    <a:pt x="3782026" y="117299"/>
                  </a:lnTo>
                  <a:lnTo>
                    <a:pt x="3805326" y="154840"/>
                  </a:lnTo>
                  <a:lnTo>
                    <a:pt x="3822698" y="195949"/>
                  </a:lnTo>
                  <a:lnTo>
                    <a:pt x="3833555" y="240036"/>
                  </a:lnTo>
                  <a:lnTo>
                    <a:pt x="3837304" y="286512"/>
                  </a:lnTo>
                  <a:lnTo>
                    <a:pt x="3837304" y="1432179"/>
                  </a:lnTo>
                  <a:lnTo>
                    <a:pt x="3833555" y="1478654"/>
                  </a:lnTo>
                  <a:lnTo>
                    <a:pt x="3822698" y="1522741"/>
                  </a:lnTo>
                  <a:lnTo>
                    <a:pt x="3805326" y="1563850"/>
                  </a:lnTo>
                  <a:lnTo>
                    <a:pt x="3782026" y="1601391"/>
                  </a:lnTo>
                  <a:lnTo>
                    <a:pt x="3753389" y="1634775"/>
                  </a:lnTo>
                  <a:lnTo>
                    <a:pt x="3720005" y="1663412"/>
                  </a:lnTo>
                  <a:lnTo>
                    <a:pt x="3682464" y="1686712"/>
                  </a:lnTo>
                  <a:lnTo>
                    <a:pt x="3641355" y="1704084"/>
                  </a:lnTo>
                  <a:lnTo>
                    <a:pt x="3597268" y="1714941"/>
                  </a:lnTo>
                  <a:lnTo>
                    <a:pt x="3550793" y="1718691"/>
                  </a:lnTo>
                  <a:lnTo>
                    <a:pt x="286512" y="1718691"/>
                  </a:lnTo>
                  <a:lnTo>
                    <a:pt x="240036" y="1714941"/>
                  </a:lnTo>
                  <a:lnTo>
                    <a:pt x="195949" y="1704084"/>
                  </a:lnTo>
                  <a:lnTo>
                    <a:pt x="154840" y="1686712"/>
                  </a:lnTo>
                  <a:lnTo>
                    <a:pt x="117299" y="1663412"/>
                  </a:lnTo>
                  <a:lnTo>
                    <a:pt x="83915" y="1634775"/>
                  </a:lnTo>
                  <a:lnTo>
                    <a:pt x="55278" y="1601391"/>
                  </a:lnTo>
                  <a:lnTo>
                    <a:pt x="31978" y="1563850"/>
                  </a:lnTo>
                  <a:lnTo>
                    <a:pt x="14606" y="1522741"/>
                  </a:lnTo>
                  <a:lnTo>
                    <a:pt x="3749" y="1478654"/>
                  </a:lnTo>
                  <a:lnTo>
                    <a:pt x="0" y="1432179"/>
                  </a:lnTo>
                  <a:lnTo>
                    <a:pt x="0" y="286512"/>
                  </a:lnTo>
                  <a:close/>
                </a:path>
              </a:pathLst>
            </a:custGeom>
            <a:ln w="25399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983607" y="1661541"/>
            <a:ext cx="349694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Attention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nouvelle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douleur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abdominale</a:t>
            </a:r>
            <a:r>
              <a:rPr sz="1400" spc="50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haute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chez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patients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avec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facteurs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risque: </a:t>
            </a:r>
            <a:r>
              <a:rPr sz="1400" dirty="0">
                <a:latin typeface="Arial"/>
                <a:cs typeface="Arial"/>
              </a:rPr>
              <a:t>parfois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syndrome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coronarien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aigu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atypique.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412229" y="1244091"/>
            <a:ext cx="332740" cy="332740"/>
            <a:chOff x="6412229" y="1244091"/>
            <a:chExt cx="332740" cy="332740"/>
          </a:xfrm>
        </p:grpSpPr>
        <p:sp>
          <p:nvSpPr>
            <p:cNvPr id="27" name="object 27"/>
            <p:cNvSpPr/>
            <p:nvPr/>
          </p:nvSpPr>
          <p:spPr>
            <a:xfrm>
              <a:off x="6418579" y="1250441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160020" y="0"/>
                  </a:moveTo>
                  <a:lnTo>
                    <a:pt x="122300" y="122174"/>
                  </a:lnTo>
                  <a:lnTo>
                    <a:pt x="0" y="122174"/>
                  </a:lnTo>
                  <a:lnTo>
                    <a:pt x="98933" y="197738"/>
                  </a:lnTo>
                  <a:lnTo>
                    <a:pt x="61214" y="320040"/>
                  </a:lnTo>
                  <a:lnTo>
                    <a:pt x="160020" y="244475"/>
                  </a:lnTo>
                  <a:lnTo>
                    <a:pt x="258952" y="320040"/>
                  </a:lnTo>
                  <a:lnTo>
                    <a:pt x="221234" y="197738"/>
                  </a:lnTo>
                  <a:lnTo>
                    <a:pt x="320040" y="122174"/>
                  </a:lnTo>
                  <a:lnTo>
                    <a:pt x="197866" y="122174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418579" y="1250441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0" y="122174"/>
                  </a:moveTo>
                  <a:lnTo>
                    <a:pt x="122300" y="122174"/>
                  </a:lnTo>
                  <a:lnTo>
                    <a:pt x="160020" y="0"/>
                  </a:lnTo>
                  <a:lnTo>
                    <a:pt x="197866" y="122174"/>
                  </a:lnTo>
                  <a:lnTo>
                    <a:pt x="320040" y="122174"/>
                  </a:lnTo>
                  <a:lnTo>
                    <a:pt x="221234" y="197738"/>
                  </a:lnTo>
                  <a:lnTo>
                    <a:pt x="258952" y="320040"/>
                  </a:lnTo>
                  <a:lnTo>
                    <a:pt x="160020" y="244475"/>
                  </a:lnTo>
                  <a:lnTo>
                    <a:pt x="61214" y="320040"/>
                  </a:lnTo>
                  <a:lnTo>
                    <a:pt x="98933" y="197738"/>
                  </a:lnTo>
                  <a:lnTo>
                    <a:pt x="0" y="122174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3295269" cy="51435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229100" y="1534667"/>
            <a:ext cx="523875" cy="671830"/>
            <a:chOff x="4229100" y="1534667"/>
            <a:chExt cx="523875" cy="6718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9100" y="1534667"/>
              <a:ext cx="523494" cy="4274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9100" y="1778507"/>
              <a:ext cx="523494" cy="42748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9100" y="2449067"/>
            <a:ext cx="523494" cy="4274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9100" y="2936748"/>
            <a:ext cx="523494" cy="4274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9100" y="3424428"/>
            <a:ext cx="523494" cy="42748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29100" y="4338828"/>
            <a:ext cx="523494" cy="42748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881754" y="1365631"/>
            <a:ext cx="4349750" cy="3531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900" indent="-203200">
              <a:lnSpc>
                <a:spcPts val="1675"/>
              </a:lnSpc>
              <a:spcBef>
                <a:spcPts val="105"/>
              </a:spcBef>
              <a:buClr>
                <a:srgbClr val="181818"/>
              </a:buClr>
              <a:buFont typeface="Arial"/>
              <a:buAutoNum type="arabicPlain"/>
              <a:tabLst>
                <a:tab pos="215900" algn="l"/>
              </a:tabLst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Apparence</a:t>
            </a:r>
            <a:r>
              <a:rPr sz="1400" b="1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95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400" b="1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signes</a:t>
            </a:r>
            <a:r>
              <a:rPr sz="1400" b="1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81818"/>
                </a:solidFill>
                <a:latin typeface="Arial"/>
                <a:cs typeface="Arial"/>
              </a:rPr>
              <a:t>vitaux</a:t>
            </a:r>
            <a:endParaRPr sz="1400">
              <a:latin typeface="Arial"/>
              <a:cs typeface="Arial"/>
            </a:endParaRPr>
          </a:p>
          <a:p>
            <a:pPr marL="802005">
              <a:lnSpc>
                <a:spcPts val="1914"/>
              </a:lnSpc>
            </a:pP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Paleur ,</a:t>
            </a:r>
            <a:r>
              <a:rPr sz="16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181818"/>
                </a:solidFill>
                <a:latin typeface="Arial"/>
                <a:cs typeface="Arial"/>
              </a:rPr>
              <a:t>sueur</a:t>
            </a:r>
            <a:endParaRPr sz="16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1600" spc="35" dirty="0">
                <a:solidFill>
                  <a:srgbClr val="181818"/>
                </a:solidFill>
                <a:latin typeface="Arial"/>
                <a:cs typeface="Arial"/>
              </a:rPr>
              <a:t>Hypotension</a:t>
            </a:r>
            <a:endParaRPr sz="1600">
              <a:latin typeface="Arial"/>
              <a:cs typeface="Arial"/>
            </a:endParaRPr>
          </a:p>
          <a:p>
            <a:pPr marL="203200" marR="814705" indent="-203200" algn="r">
              <a:lnSpc>
                <a:spcPts val="1675"/>
              </a:lnSpc>
              <a:spcBef>
                <a:spcPts val="1685"/>
              </a:spcBef>
              <a:buAutoNum type="arabicPlain" startAt="2"/>
              <a:tabLst>
                <a:tab pos="203200" algn="l"/>
              </a:tabLst>
            </a:pPr>
            <a:r>
              <a:rPr sz="1400" b="1" spc="10" dirty="0">
                <a:solidFill>
                  <a:srgbClr val="181818"/>
                </a:solidFill>
                <a:latin typeface="Arial"/>
                <a:cs typeface="Arial"/>
              </a:rPr>
              <a:t>Palpation</a:t>
            </a:r>
            <a:r>
              <a:rPr sz="1400" b="1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81818"/>
                </a:solidFill>
                <a:latin typeface="Arial"/>
                <a:cs typeface="Arial"/>
              </a:rPr>
              <a:t>superficielle</a:t>
            </a:r>
            <a:r>
              <a:rPr sz="1400" b="1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400" b="1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40" dirty="0">
                <a:solidFill>
                  <a:srgbClr val="181818"/>
                </a:solidFill>
                <a:latin typeface="Arial"/>
                <a:cs typeface="Arial"/>
              </a:rPr>
              <a:t>quadrants</a:t>
            </a:r>
            <a:endParaRPr sz="1400">
              <a:latin typeface="Arial"/>
              <a:cs typeface="Arial"/>
            </a:endParaRPr>
          </a:p>
          <a:p>
            <a:pPr marR="873760" algn="r">
              <a:lnSpc>
                <a:spcPts val="1914"/>
              </a:lnSpc>
            </a:pP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Rebond</a:t>
            </a:r>
            <a:r>
              <a:rPr sz="16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: </a:t>
            </a:r>
            <a:r>
              <a:rPr sz="1600" spc="85" dirty="0">
                <a:solidFill>
                  <a:srgbClr val="181818"/>
                </a:solidFill>
                <a:latin typeface="Arial"/>
                <a:cs typeface="Arial"/>
              </a:rPr>
              <a:t>dlr</a:t>
            </a:r>
            <a:r>
              <a:rPr sz="16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50" dirty="0">
                <a:solidFill>
                  <a:srgbClr val="181818"/>
                </a:solidFill>
                <a:latin typeface="Arial"/>
                <a:cs typeface="Arial"/>
              </a:rPr>
              <a:t>lorsque</a:t>
            </a:r>
            <a:r>
              <a:rPr sz="16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Arial"/>
                <a:cs typeface="Arial"/>
              </a:rPr>
              <a:t>relâche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600" spc="65" dirty="0">
                <a:solidFill>
                  <a:srgbClr val="181818"/>
                </a:solidFill>
                <a:latin typeface="Arial"/>
                <a:cs typeface="Arial"/>
              </a:rPr>
              <a:t>rapidement</a:t>
            </a:r>
            <a:r>
              <a:rPr sz="16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la </a:t>
            </a:r>
            <a:r>
              <a:rPr sz="1600" spc="-10" dirty="0">
                <a:solidFill>
                  <a:srgbClr val="181818"/>
                </a:solidFill>
                <a:latin typeface="Arial"/>
                <a:cs typeface="Arial"/>
              </a:rPr>
              <a:t>pression</a:t>
            </a:r>
            <a:endParaRPr sz="1600">
              <a:latin typeface="Arial"/>
              <a:cs typeface="Arial"/>
            </a:endParaRPr>
          </a:p>
          <a:p>
            <a:pPr marL="469900" marR="5080" indent="332105">
              <a:lnSpc>
                <a:spcPct val="100000"/>
              </a:lnSpc>
            </a:pP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Défense:</a:t>
            </a:r>
            <a:r>
              <a:rPr sz="16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181818"/>
                </a:solidFill>
                <a:latin typeface="Arial"/>
                <a:cs typeface="Arial"/>
              </a:rPr>
              <a:t>contraction</a:t>
            </a:r>
            <a:r>
              <a:rPr sz="16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55" dirty="0">
                <a:solidFill>
                  <a:srgbClr val="181818"/>
                </a:solidFill>
                <a:latin typeface="Arial"/>
                <a:cs typeface="Arial"/>
              </a:rPr>
              <a:t>involontaire</a:t>
            </a:r>
            <a:r>
              <a:rPr sz="16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181818"/>
                </a:solidFill>
                <a:latin typeface="Arial"/>
                <a:cs typeface="Arial"/>
              </a:rPr>
              <a:t>des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muscles</a:t>
            </a:r>
            <a:r>
              <a:rPr sz="16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50" dirty="0">
                <a:solidFill>
                  <a:srgbClr val="181818"/>
                </a:solidFill>
                <a:latin typeface="Arial"/>
                <a:cs typeface="Arial"/>
              </a:rPr>
              <a:t>abdominaux</a:t>
            </a:r>
            <a:endParaRPr sz="16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Point</a:t>
            </a:r>
            <a:r>
              <a:rPr sz="16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6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Arial"/>
                <a:cs typeface="Arial"/>
              </a:rPr>
              <a:t>McBurney</a:t>
            </a:r>
            <a:endParaRPr sz="1600">
              <a:latin typeface="Arial"/>
              <a:cs typeface="Arial"/>
            </a:endParaRPr>
          </a:p>
          <a:p>
            <a:pPr marL="215900" indent="-203200">
              <a:lnSpc>
                <a:spcPts val="1675"/>
              </a:lnSpc>
              <a:spcBef>
                <a:spcPts val="1689"/>
              </a:spcBef>
              <a:buAutoNum type="arabicPlain" startAt="3"/>
              <a:tabLst>
                <a:tab pos="215900" algn="l"/>
              </a:tabLst>
            </a:pPr>
            <a:r>
              <a:rPr sz="1400" b="1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b="1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flanc</a:t>
            </a:r>
            <a:r>
              <a:rPr sz="1400" b="1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400" b="1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sx</a:t>
            </a:r>
            <a:r>
              <a:rPr sz="1400" b="1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urinaires:</a:t>
            </a:r>
            <a:r>
              <a:rPr sz="1400" b="1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punch</a:t>
            </a:r>
            <a:r>
              <a:rPr sz="1400" b="1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45" dirty="0">
                <a:solidFill>
                  <a:srgbClr val="181818"/>
                </a:solidFill>
                <a:latin typeface="Arial"/>
                <a:cs typeface="Arial"/>
              </a:rPr>
              <a:t>rénal</a:t>
            </a:r>
            <a:endParaRPr sz="1400">
              <a:latin typeface="Arial"/>
              <a:cs typeface="Arial"/>
            </a:endParaRPr>
          </a:p>
          <a:p>
            <a:pPr marL="802005" marR="514350" indent="-33274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Petit</a:t>
            </a:r>
            <a:r>
              <a:rPr sz="16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50" dirty="0">
                <a:solidFill>
                  <a:srgbClr val="181818"/>
                </a:solidFill>
                <a:latin typeface="Arial"/>
                <a:cs typeface="Arial"/>
              </a:rPr>
              <a:t>coup</a:t>
            </a:r>
            <a:r>
              <a:rPr sz="16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léger</a:t>
            </a:r>
            <a:r>
              <a:rPr sz="16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au</a:t>
            </a:r>
            <a:r>
              <a:rPr sz="16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niveau</a:t>
            </a:r>
            <a:r>
              <a:rPr sz="16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6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Arial"/>
                <a:cs typeface="Arial"/>
              </a:rPr>
              <a:t>reins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Positif</a:t>
            </a:r>
            <a:r>
              <a:rPr sz="16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si:</a:t>
            </a:r>
            <a:r>
              <a:rPr sz="16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60" dirty="0">
                <a:solidFill>
                  <a:srgbClr val="181818"/>
                </a:solidFill>
                <a:latin typeface="Arial"/>
                <a:cs typeface="Arial"/>
              </a:rPr>
              <a:t>patient</a:t>
            </a:r>
            <a:r>
              <a:rPr sz="16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sursaute</a:t>
            </a:r>
            <a:r>
              <a:rPr sz="16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181818"/>
                </a:solidFill>
                <a:latin typeface="Arial"/>
                <a:cs typeface="Arial"/>
              </a:rPr>
              <a:t>++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ts val="1855"/>
              </a:lnSpc>
            </a:pPr>
            <a:r>
              <a:rPr sz="1600" dirty="0">
                <a:solidFill>
                  <a:srgbClr val="181818"/>
                </a:solidFill>
                <a:latin typeface="Arial"/>
                <a:cs typeface="Arial"/>
              </a:rPr>
              <a:t>(possible</a:t>
            </a:r>
            <a:r>
              <a:rPr sz="16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600" spc="35" dirty="0">
                <a:solidFill>
                  <a:srgbClr val="181818"/>
                </a:solidFill>
                <a:latin typeface="Arial"/>
                <a:cs typeface="Arial"/>
              </a:rPr>
              <a:t>pyélonéphrite)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348353" y="426542"/>
            <a:ext cx="36353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00" dirty="0"/>
              <a:t>Examen</a:t>
            </a:r>
            <a:r>
              <a:rPr sz="3200" spc="-60" dirty="0"/>
              <a:t> </a:t>
            </a:r>
            <a:r>
              <a:rPr sz="3200" spc="114" dirty="0"/>
              <a:t>abdominal</a:t>
            </a:r>
            <a:endParaRPr sz="3200"/>
          </a:p>
        </p:txBody>
      </p:sp>
      <p:sp>
        <p:nvSpPr>
          <p:cNvPr id="12" name="object 12"/>
          <p:cNvSpPr/>
          <p:nvPr/>
        </p:nvSpPr>
        <p:spPr>
          <a:xfrm>
            <a:off x="3785615" y="1029208"/>
            <a:ext cx="4643755" cy="0"/>
          </a:xfrm>
          <a:custGeom>
            <a:avLst/>
            <a:gdLst/>
            <a:ahLst/>
            <a:cxnLst/>
            <a:rect l="l" t="t" r="r" b="b"/>
            <a:pathLst>
              <a:path w="4643755">
                <a:moveTo>
                  <a:pt x="0" y="0"/>
                </a:moveTo>
                <a:lnTo>
                  <a:pt x="464337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64209" y="2027936"/>
            <a:ext cx="14535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abdomen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Résumé:</a:t>
            </a:r>
            <a:r>
              <a:rPr spc="-50" dirty="0"/>
              <a:t> </a:t>
            </a:r>
            <a:r>
              <a:rPr spc="114" dirty="0"/>
              <a:t>quand</a:t>
            </a:r>
            <a:r>
              <a:rPr spc="-65" dirty="0"/>
              <a:t> </a:t>
            </a:r>
            <a:r>
              <a:rPr spc="90" dirty="0"/>
              <a:t>référer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3775" y="1744472"/>
            <a:ext cx="3561715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Test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grossesse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positif,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mais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légère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modérée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persistante</a:t>
            </a:r>
            <a:endParaRPr sz="1200">
              <a:latin typeface="Arial"/>
              <a:cs typeface="Arial"/>
            </a:endParaRPr>
          </a:p>
          <a:p>
            <a:pPr marL="317500" marR="159385" indent="-304800">
              <a:lnSpc>
                <a:spcPct val="200000"/>
              </a:lnSpc>
              <a:buChar char="•"/>
              <a:tabLst>
                <a:tab pos="317500" algn="l"/>
              </a:tabLst>
            </a:pP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Suspicion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pyélonéphrite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sans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symptoms sévères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Sang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selles (sans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hémorrhagie)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3884" y="1701165"/>
            <a:ext cx="3684270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Test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grossesse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positif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importante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Vomissements</a:t>
            </a:r>
            <a:r>
              <a:rPr sz="1200" spc="2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persistants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Défense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rebond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abdominal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McBurney</a:t>
            </a:r>
            <a:r>
              <a:rPr sz="1200" spc="2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Suspision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torsion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ovarienne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testiculaire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très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sévère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4276" y="1143152"/>
            <a:ext cx="233475" cy="22896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77136" y="1097737"/>
            <a:ext cx="10058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181818"/>
                </a:solidFill>
                <a:latin typeface="Times New Roman"/>
                <a:cs typeface="Times New Roman"/>
              </a:rPr>
              <a:t>Urgences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10560" y="1190396"/>
            <a:ext cx="233475" cy="22896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220080" y="1145285"/>
            <a:ext cx="886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81818"/>
                </a:solidFill>
                <a:latin typeface="Times New Roman"/>
                <a:cs typeface="Times New Roman"/>
              </a:rPr>
              <a:t>Au</a:t>
            </a:r>
            <a:r>
              <a:rPr sz="1800" b="1" spc="-4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181818"/>
                </a:solidFill>
                <a:latin typeface="Times New Roman"/>
                <a:cs typeface="Times New Roman"/>
              </a:rPr>
              <a:t>GMF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99871" y="361264"/>
            <a:ext cx="3815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Retour</a:t>
            </a:r>
            <a:r>
              <a:rPr spc="-70" dirty="0"/>
              <a:t> </a:t>
            </a:r>
            <a:r>
              <a:rPr spc="140" dirty="0"/>
              <a:t>sur</a:t>
            </a:r>
            <a:r>
              <a:rPr spc="-70" dirty="0"/>
              <a:t> </a:t>
            </a:r>
            <a:r>
              <a:rPr spc="70" dirty="0"/>
              <a:t>la</a:t>
            </a:r>
            <a:r>
              <a:rPr spc="-50" dirty="0"/>
              <a:t> </a:t>
            </a:r>
            <a:r>
              <a:rPr spc="95" dirty="0"/>
              <a:t>vignette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32408" y="1225677"/>
            <a:ext cx="355981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070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Anne,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27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ans,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connue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pour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menstruations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douloureuses.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importante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abdominale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droite</a:t>
            </a:r>
            <a:r>
              <a:rPr sz="1200" spc="43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24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heures.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Nausées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sans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vomissements.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8928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Aimerait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quelque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chose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soulager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les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douleurs.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enceinte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(vous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avez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fait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test).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291465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votre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examen,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douleur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localisée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point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de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McBurney.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Référée à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l’urgence.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01790" y="543306"/>
            <a:ext cx="12687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62171" y="594486"/>
            <a:ext cx="3975100" cy="3303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algn="ctr">
              <a:lnSpc>
                <a:spcPct val="100000"/>
              </a:lnSpc>
              <a:spcBef>
                <a:spcPts val="100"/>
              </a:spcBef>
            </a:pPr>
            <a:r>
              <a:rPr sz="6000" spc="-55" dirty="0">
                <a:solidFill>
                  <a:srgbClr val="BB232A"/>
                </a:solidFill>
                <a:latin typeface="Times New Roman"/>
                <a:cs typeface="Times New Roman"/>
              </a:rPr>
              <a:t>J’ai</a:t>
            </a:r>
            <a:r>
              <a:rPr sz="6000" spc="-10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6000" spc="325" dirty="0">
                <a:solidFill>
                  <a:srgbClr val="BB232A"/>
                </a:solidFill>
                <a:latin typeface="Times New Roman"/>
                <a:cs typeface="Times New Roman"/>
              </a:rPr>
              <a:t>mal</a:t>
            </a:r>
            <a:r>
              <a:rPr sz="6000" spc="-10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6000" spc="315" dirty="0">
                <a:solidFill>
                  <a:srgbClr val="BB232A"/>
                </a:solidFill>
                <a:latin typeface="Times New Roman"/>
                <a:cs typeface="Times New Roman"/>
              </a:rPr>
              <a:t>à</a:t>
            </a:r>
            <a:r>
              <a:rPr sz="6000" spc="-10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6000" spc="145" dirty="0">
                <a:solidFill>
                  <a:srgbClr val="BB232A"/>
                </a:solidFill>
                <a:latin typeface="Times New Roman"/>
                <a:cs typeface="Times New Roman"/>
              </a:rPr>
              <a:t>la</a:t>
            </a:r>
            <a:endParaRPr sz="6000">
              <a:latin typeface="Times New Roman"/>
              <a:cs typeface="Times New Roman"/>
            </a:endParaRPr>
          </a:p>
          <a:p>
            <a:pPr marL="95885" algn="ctr">
              <a:lnSpc>
                <a:spcPts val="7145"/>
              </a:lnSpc>
            </a:pPr>
            <a:r>
              <a:rPr sz="6000" spc="310" dirty="0">
                <a:solidFill>
                  <a:srgbClr val="BB232A"/>
                </a:solidFill>
                <a:latin typeface="Times New Roman"/>
                <a:cs typeface="Times New Roman"/>
              </a:rPr>
              <a:t>tête.</a:t>
            </a:r>
            <a:endParaRPr sz="6000">
              <a:latin typeface="Times New Roman"/>
              <a:cs typeface="Times New Roman"/>
            </a:endParaRPr>
          </a:p>
          <a:p>
            <a:pPr marL="12700">
              <a:lnSpc>
                <a:spcPts val="11465"/>
              </a:lnSpc>
            </a:pPr>
            <a:r>
              <a:rPr sz="9600" b="1" spc="590" dirty="0">
                <a:solidFill>
                  <a:srgbClr val="BB232A"/>
                </a:solidFill>
                <a:latin typeface="Times New Roman"/>
                <a:cs typeface="Times New Roman"/>
              </a:rPr>
              <a:t>03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2171" y="4178604"/>
            <a:ext cx="8890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Céphalées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3357245" cy="2671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181818"/>
                </a:solidFill>
                <a:latin typeface="Times New Roman"/>
                <a:cs typeface="Times New Roman"/>
              </a:rPr>
              <a:t>Julie,</a:t>
            </a:r>
            <a:r>
              <a:rPr sz="3000" b="1" spc="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60" dirty="0">
                <a:solidFill>
                  <a:srgbClr val="181818"/>
                </a:solidFill>
                <a:latin typeface="Times New Roman"/>
                <a:cs typeface="Times New Roman"/>
              </a:rPr>
              <a:t>38</a:t>
            </a:r>
            <a:r>
              <a:rPr sz="3000" b="1" spc="1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20" dirty="0">
                <a:solidFill>
                  <a:srgbClr val="181818"/>
                </a:solidFill>
                <a:latin typeface="Times New Roman"/>
                <a:cs typeface="Times New Roman"/>
              </a:rPr>
              <a:t>ans</a:t>
            </a:r>
            <a:endParaRPr sz="30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880"/>
              </a:lnSpc>
              <a:spcBef>
                <a:spcPts val="285"/>
              </a:spcBef>
            </a:pPr>
            <a:r>
              <a:rPr sz="1200" spc="-8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présente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‘’quelque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chose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fort’’.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48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heures,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modérée,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frontale.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fièvre.</a:t>
            </a:r>
            <a:endParaRPr sz="1200">
              <a:latin typeface="Arial"/>
              <a:cs typeface="Arial"/>
            </a:endParaRPr>
          </a:p>
          <a:p>
            <a:pPr marL="12700" marR="208915">
              <a:lnSpc>
                <a:spcPts val="288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Vision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un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peu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floue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quand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dlr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augmente.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Connue</a:t>
            </a:r>
            <a:r>
              <a:rPr sz="1200" spc="1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migraineuse,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mais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jamais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aussi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fort. 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‘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La</a:t>
            </a:r>
            <a:r>
              <a:rPr spc="-70" dirty="0"/>
              <a:t> </a:t>
            </a:r>
            <a:r>
              <a:rPr spc="90" dirty="0"/>
              <a:t>réalité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70" dirty="0"/>
              <a:t> </a:t>
            </a:r>
            <a:r>
              <a:rPr spc="70" dirty="0"/>
              <a:t>la</a:t>
            </a:r>
            <a:r>
              <a:rPr spc="-55" dirty="0"/>
              <a:t> </a:t>
            </a:r>
            <a:r>
              <a:rPr spc="130" dirty="0"/>
              <a:t>première</a:t>
            </a:r>
            <a:r>
              <a:rPr spc="-70" dirty="0"/>
              <a:t> </a:t>
            </a:r>
            <a:r>
              <a:rPr spc="120" dirty="0"/>
              <a:t>ligne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1382" y="1137920"/>
            <a:ext cx="7026275" cy="2330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On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voit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tout,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tous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jours.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Beaucoup.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“tableaux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typiques”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pour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plusieurs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maladies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existent…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mais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corps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humain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est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complexe.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Pourquoi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ça se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complique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•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Récits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variables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(perception,</a:t>
            </a:r>
            <a:r>
              <a:rPr sz="1200" spc="1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vocabulaire,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contexte,</a:t>
            </a:r>
            <a:r>
              <a:rPr sz="1200" spc="1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seuil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douleur)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•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Présentations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atypiques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séquentielles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9"/>
              </a:spcBef>
              <a:buChar char="•"/>
              <a:tabLst>
                <a:tab pos="774065" algn="l"/>
              </a:tabLst>
            </a:pPr>
            <a:r>
              <a:rPr sz="1200" spc="-35" dirty="0">
                <a:solidFill>
                  <a:srgbClr val="434343"/>
                </a:solidFill>
                <a:latin typeface="Arial"/>
                <a:cs typeface="Arial"/>
              </a:rPr>
              <a:t>Co-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morbidités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parfois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2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problèmes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même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temps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•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oui…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des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zèbres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finissent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par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apparaître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quand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voit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beaucoup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patients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5"/>
              </a:spcBef>
              <a:buClr>
                <a:srgbClr val="434343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7500" marR="160020" indent="-304800">
              <a:lnSpc>
                <a:spcPct val="100000"/>
              </a:lnSpc>
              <a:spcBef>
                <a:spcPts val="5"/>
              </a:spcBef>
              <a:buClr>
                <a:srgbClr val="BB232A"/>
              </a:buClr>
              <a:buChar char="●"/>
              <a:tabLst>
                <a:tab pos="317500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important,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que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d’avoir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‘’bon’’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diagnostic,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c’est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manquer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diagnostic dangereux.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3295269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085335" y="286638"/>
            <a:ext cx="383984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1400" b="0" spc="10" dirty="0">
                <a:latin typeface="Arial"/>
                <a:cs typeface="Arial"/>
              </a:rPr>
              <a:t>Reconnaitre</a:t>
            </a:r>
            <a:r>
              <a:rPr sz="1400" b="0" spc="35" dirty="0">
                <a:latin typeface="Arial"/>
                <a:cs typeface="Arial"/>
              </a:rPr>
              <a:t> </a:t>
            </a:r>
            <a:r>
              <a:rPr sz="1400" b="0" spc="10" dirty="0">
                <a:latin typeface="Arial"/>
                <a:cs typeface="Arial"/>
              </a:rPr>
              <a:t>les</a:t>
            </a:r>
            <a:r>
              <a:rPr sz="1400" b="0" spc="70" dirty="0">
                <a:latin typeface="Arial"/>
                <a:cs typeface="Arial"/>
              </a:rPr>
              <a:t> </a:t>
            </a:r>
            <a:r>
              <a:rPr sz="1400" b="0" spc="10" dirty="0">
                <a:latin typeface="Arial"/>
                <a:cs typeface="Arial"/>
              </a:rPr>
              <a:t>céphalées</a:t>
            </a:r>
            <a:r>
              <a:rPr sz="1400" b="0" spc="70" dirty="0">
                <a:latin typeface="Arial"/>
                <a:cs typeface="Arial"/>
              </a:rPr>
              <a:t> </a:t>
            </a:r>
            <a:r>
              <a:rPr sz="1400" b="0" spc="10" dirty="0">
                <a:latin typeface="Arial"/>
                <a:cs typeface="Arial"/>
              </a:rPr>
              <a:t>dites</a:t>
            </a:r>
            <a:r>
              <a:rPr sz="1400" b="0" spc="25" dirty="0">
                <a:latin typeface="Arial"/>
                <a:cs typeface="Arial"/>
              </a:rPr>
              <a:t> </a:t>
            </a:r>
            <a:r>
              <a:rPr sz="1400" b="0" spc="40" dirty="0">
                <a:latin typeface="Arial"/>
                <a:cs typeface="Arial"/>
              </a:rPr>
              <a:t>primaires </a:t>
            </a:r>
            <a:r>
              <a:rPr sz="1400" b="0" dirty="0">
                <a:latin typeface="Arial"/>
                <a:cs typeface="Arial"/>
              </a:rPr>
              <a:t>(migraines,</a:t>
            </a:r>
            <a:r>
              <a:rPr sz="1400" b="0" spc="5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de</a:t>
            </a:r>
            <a:r>
              <a:rPr sz="1400" b="0" spc="12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tension,</a:t>
            </a:r>
            <a:r>
              <a:rPr sz="1400" b="0" spc="6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ect)</a:t>
            </a:r>
            <a:r>
              <a:rPr sz="1400" b="0" spc="12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vs</a:t>
            </a:r>
            <a:r>
              <a:rPr sz="1400" b="0" spc="8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celles</a:t>
            </a:r>
            <a:r>
              <a:rPr sz="1400" b="0" spc="5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venant</a:t>
            </a:r>
            <a:r>
              <a:rPr sz="1400" b="0" spc="110" dirty="0">
                <a:latin typeface="Arial"/>
                <a:cs typeface="Arial"/>
              </a:rPr>
              <a:t> </a:t>
            </a:r>
            <a:r>
              <a:rPr sz="1400" b="0" spc="-25" dirty="0">
                <a:latin typeface="Arial"/>
                <a:cs typeface="Arial"/>
              </a:rPr>
              <a:t>de </a:t>
            </a:r>
            <a:r>
              <a:rPr sz="1400" b="0" dirty="0">
                <a:latin typeface="Arial"/>
                <a:cs typeface="Arial"/>
              </a:rPr>
              <a:t>causes</a:t>
            </a:r>
            <a:r>
              <a:rPr sz="1400" b="0" spc="-80" dirty="0">
                <a:latin typeface="Arial"/>
                <a:cs typeface="Arial"/>
              </a:rPr>
              <a:t> </a:t>
            </a:r>
            <a:r>
              <a:rPr sz="1400" b="0" spc="-10" dirty="0">
                <a:latin typeface="Arial"/>
                <a:cs typeface="Arial"/>
              </a:rPr>
              <a:t>secondaires.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0114" y="1140332"/>
            <a:ext cx="3825875" cy="3689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544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Dangers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5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Neurologique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structurel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HTA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Arial"/>
                <a:cs typeface="Arial"/>
              </a:rPr>
              <a:t>intracranienne,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masse-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tumeur-</a:t>
            </a:r>
            <a:endParaRPr sz="1400">
              <a:latin typeface="Arial"/>
              <a:cs typeface="Arial"/>
            </a:endParaRPr>
          </a:p>
          <a:p>
            <a:pPr marL="774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hydrocéphalie,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5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Vasculaire</a:t>
            </a:r>
            <a:endParaRPr sz="1200">
              <a:latin typeface="Arial"/>
              <a:cs typeface="Arial"/>
            </a:endParaRPr>
          </a:p>
          <a:p>
            <a:pPr marL="774700" marR="5080" lvl="1" indent="-304800">
              <a:lnSpc>
                <a:spcPts val="1680"/>
              </a:lnSpc>
              <a:spcBef>
                <a:spcPts val="55"/>
              </a:spcBef>
              <a:buSzPct val="114285"/>
              <a:buChar char="•"/>
              <a:tabLst>
                <a:tab pos="774700" algn="l"/>
              </a:tabLst>
            </a:pP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HAS,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181818"/>
                </a:solidFill>
                <a:latin typeface="Arial"/>
                <a:cs typeface="Arial"/>
              </a:rPr>
              <a:t>AVC,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dissection</a:t>
            </a:r>
            <a:r>
              <a:rPr sz="14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carotidienne</a:t>
            </a:r>
            <a:r>
              <a:rPr sz="14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ou </a:t>
            </a:r>
            <a:r>
              <a:rPr sz="1400" spc="10" dirty="0">
                <a:solidFill>
                  <a:srgbClr val="181818"/>
                </a:solidFill>
                <a:latin typeface="Arial"/>
                <a:cs typeface="Arial"/>
              </a:rPr>
              <a:t>vertébrale,</a:t>
            </a:r>
            <a:r>
              <a:rPr sz="14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artérite</a:t>
            </a:r>
            <a:r>
              <a:rPr sz="14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temporale,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390"/>
              </a:lnSpc>
              <a:buSzPct val="133333"/>
              <a:buChar char="•"/>
              <a:tabLst>
                <a:tab pos="317500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Infectieux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inflammatoire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Méningite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Abces</a:t>
            </a:r>
            <a:r>
              <a:rPr sz="1400" spc="-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cererable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Sinusite</a:t>
            </a:r>
            <a:r>
              <a:rPr sz="14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compliquée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10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Obstétrique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Pré-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éclampsie</a:t>
            </a:r>
            <a:r>
              <a:rPr sz="14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181818"/>
                </a:solidFill>
                <a:latin typeface="Arial"/>
                <a:cs typeface="Arial"/>
              </a:rPr>
              <a:t>–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éclampsie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Trhombose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veineuse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cérébrale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10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Ophtalmologique</a:t>
            </a:r>
            <a:endParaRPr sz="1200">
              <a:latin typeface="Arial"/>
              <a:cs typeface="Arial"/>
            </a:endParaRPr>
          </a:p>
          <a:p>
            <a:pPr marL="304165" marR="1805939" lvl="1" indent="-304165" algn="r">
              <a:lnSpc>
                <a:spcPts val="1675"/>
              </a:lnSpc>
              <a:buSzPct val="114285"/>
              <a:buChar char="•"/>
              <a:tabLst>
                <a:tab pos="30416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Glaucome</a:t>
            </a:r>
            <a:r>
              <a:rPr sz="1400" spc="1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aigu</a:t>
            </a:r>
            <a:endParaRPr sz="1400">
              <a:latin typeface="Arial"/>
              <a:cs typeface="Arial"/>
            </a:endParaRPr>
          </a:p>
          <a:p>
            <a:pPr marL="304800" marR="1770380" indent="-304800" algn="r">
              <a:lnSpc>
                <a:spcPts val="1435"/>
              </a:lnSpc>
              <a:spcBef>
                <a:spcPts val="5"/>
              </a:spcBef>
              <a:buSzPct val="133333"/>
              <a:buChar char="•"/>
              <a:tabLst>
                <a:tab pos="304800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Toxique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métabolique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45" dirty="0">
                <a:solidFill>
                  <a:srgbClr val="181818"/>
                </a:solidFill>
                <a:latin typeface="Arial"/>
                <a:cs typeface="Arial"/>
              </a:rPr>
              <a:t>Intoxication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Arial"/>
                <a:cs typeface="Arial"/>
              </a:rPr>
              <a:t>monoxide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carbone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85615" y="1029208"/>
            <a:ext cx="4643755" cy="0"/>
          </a:xfrm>
          <a:custGeom>
            <a:avLst/>
            <a:gdLst/>
            <a:ahLst/>
            <a:cxnLst/>
            <a:rect l="l" t="t" r="r" b="b"/>
            <a:pathLst>
              <a:path w="4643755">
                <a:moveTo>
                  <a:pt x="0" y="0"/>
                </a:moveTo>
                <a:lnTo>
                  <a:pt x="464337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39267" y="1989201"/>
            <a:ext cx="1663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anat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cervicale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35" dirty="0"/>
              <a:t> </a:t>
            </a:r>
            <a:r>
              <a:rPr spc="140" dirty="0"/>
              <a:t>neurologique</a:t>
            </a:r>
            <a:r>
              <a:rPr spc="-45" dirty="0"/>
              <a:t> </a:t>
            </a:r>
            <a:r>
              <a:rPr spc="440" dirty="0"/>
              <a:t>-</a:t>
            </a:r>
            <a:r>
              <a:rPr spc="-40" dirty="0"/>
              <a:t> </a:t>
            </a:r>
            <a:r>
              <a:rPr spc="105" dirty="0"/>
              <a:t>vasculaires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2184" y="1586483"/>
              <a:ext cx="459485" cy="37414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861820" y="1624330"/>
            <a:ext cx="1644650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8415" marR="5080" indent="-6350">
              <a:lnSpc>
                <a:spcPts val="1670"/>
              </a:lnSpc>
              <a:spcBef>
                <a:spcPts val="16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Hémorrhagie</a:t>
            </a:r>
            <a:r>
              <a:rPr sz="1400" b="1" spc="-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sous-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arachnoidienne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Adultes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30"/>
              </a:lnSpc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Début</a:t>
            </a:r>
            <a:r>
              <a:rPr sz="1400" b="1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‘’Coup</a:t>
            </a:r>
            <a:r>
              <a:rPr sz="14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endParaRPr sz="1400">
              <a:latin typeface="Arial"/>
              <a:cs typeface="Arial"/>
            </a:endParaRPr>
          </a:p>
          <a:p>
            <a:pPr marL="145415" marR="139065" algn="ctr">
              <a:lnSpc>
                <a:spcPct val="100000"/>
              </a:lnSpc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tonnerre’’,</a:t>
            </a:r>
            <a:r>
              <a:rPr sz="1400" b="1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pire</a:t>
            </a:r>
            <a:r>
              <a:rPr sz="14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céphalée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sa</a:t>
            </a:r>
            <a:r>
              <a:rPr sz="14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vie,</a:t>
            </a:r>
            <a:r>
              <a:rPr sz="1400" b="1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raideur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nuque,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ect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79070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Convulsion,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coma,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décès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3243" y="1624584"/>
              <a:ext cx="459485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532244" y="1662125"/>
            <a:ext cx="10039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AVC</a:t>
            </a:r>
            <a:r>
              <a:rPr sz="1400" b="1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400" b="1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81818"/>
                </a:solidFill>
                <a:latin typeface="Arial"/>
                <a:cs typeface="Arial"/>
              </a:rPr>
              <a:t>ICT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33210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HTA,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DB,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DLP,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tabac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95"/>
              </a:spcBef>
            </a:pPr>
            <a:endParaRPr sz="1200">
              <a:latin typeface="Times New Roman"/>
              <a:cs typeface="Times New Roman"/>
            </a:endParaRPr>
          </a:p>
          <a:p>
            <a:pPr marL="597535" marR="162560" indent="-42672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Déficit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focal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soudain,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possible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intense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Séquelles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neuros,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oedeme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cerebral,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décès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10" dirty="0"/>
              <a:t> </a:t>
            </a:r>
            <a:r>
              <a:rPr spc="105" dirty="0"/>
              <a:t>vasculaires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4856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904492" y="1731010"/>
            <a:ext cx="15589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Artérite</a:t>
            </a:r>
            <a:r>
              <a:rPr sz="1400" b="1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temporale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584835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50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ans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1765" marR="142875" algn="ctr">
              <a:lnSpc>
                <a:spcPts val="168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temporale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4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cuir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chevelu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sensible,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claudication</a:t>
            </a:r>
            <a:r>
              <a:rPr sz="1400" b="1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mâchoire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troubles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visuels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98425" marR="86995" indent="283210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visuelle,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AVC,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atteinte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gros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vaisseaux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15939" y="1517903"/>
              <a:ext cx="459486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956172" y="1555750"/>
            <a:ext cx="2105025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Dissection</a:t>
            </a:r>
            <a:r>
              <a:rPr sz="1400" spc="-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carotidienne</a:t>
            </a:r>
            <a:r>
              <a:rPr sz="1400" spc="-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endParaRPr sz="1400">
              <a:latin typeface="Arial"/>
              <a:cs typeface="Arial"/>
            </a:endParaRPr>
          </a:p>
          <a:p>
            <a:pPr marL="535305">
              <a:lnSpc>
                <a:spcPts val="1675"/>
              </a:lnSpc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vertébrale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631190" marR="320675" indent="-300355">
              <a:lnSpc>
                <a:spcPct val="100000"/>
              </a:lnSpc>
              <a:spcBef>
                <a:spcPts val="11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Traumatisme</a:t>
            </a:r>
            <a:r>
              <a:rPr sz="1400" spc="-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cervical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même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mineur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278765" marR="268605" indent="-3175" algn="ctr">
              <a:lnSpc>
                <a:spcPct val="100000"/>
              </a:lnSpc>
              <a:spcBef>
                <a:spcPts val="434"/>
              </a:spcBef>
            </a:pP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cou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+</a:t>
            </a:r>
            <a:r>
              <a:rPr sz="1200" b="1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céphalée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(unilat),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ptose-miose,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accouphene</a:t>
            </a:r>
            <a:r>
              <a:rPr sz="1200" b="1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pulsatile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sx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d’AVC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751205">
              <a:lnSpc>
                <a:spcPct val="100000"/>
              </a:lnSpc>
              <a:spcBef>
                <a:spcPts val="95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AVC,</a:t>
            </a:r>
            <a:r>
              <a:rPr sz="1400" b="1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81818"/>
                </a:solidFill>
                <a:latin typeface="Arial"/>
                <a:cs typeface="Arial"/>
              </a:rPr>
              <a:t>HSA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10" dirty="0"/>
              <a:t> </a:t>
            </a:r>
            <a:r>
              <a:rPr spc="110" dirty="0"/>
              <a:t>infectieux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1495" y="1693163"/>
              <a:ext cx="459485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691132" y="1731010"/>
            <a:ext cx="19856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Méningite</a:t>
            </a:r>
            <a:r>
              <a:rPr sz="1400" b="1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encéphalite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875663" y="2277656"/>
            <a:ext cx="2370455" cy="491490"/>
            <a:chOff x="1875663" y="2277656"/>
            <a:chExt cx="2370455" cy="491490"/>
          </a:xfrm>
        </p:grpSpPr>
        <p:sp>
          <p:nvSpPr>
            <p:cNvPr id="17" name="object 17"/>
            <p:cNvSpPr/>
            <p:nvPr/>
          </p:nvSpPr>
          <p:spPr>
            <a:xfrm>
              <a:off x="1888363" y="2290356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2345055" y="0"/>
                  </a:moveTo>
                  <a:lnTo>
                    <a:pt x="0" y="0"/>
                  </a:lnTo>
                  <a:lnTo>
                    <a:pt x="0" y="465543"/>
                  </a:lnTo>
                  <a:lnTo>
                    <a:pt x="2345055" y="465543"/>
                  </a:lnTo>
                  <a:lnTo>
                    <a:pt x="2345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88363" y="2290356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0" y="465543"/>
                  </a:moveTo>
                  <a:lnTo>
                    <a:pt x="2345055" y="465543"/>
                  </a:lnTo>
                  <a:lnTo>
                    <a:pt x="2345055" y="0"/>
                  </a:lnTo>
                  <a:lnTo>
                    <a:pt x="0" y="0"/>
                  </a:lnTo>
                  <a:lnTo>
                    <a:pt x="0" y="465543"/>
                  </a:lnTo>
                  <a:close/>
                </a:path>
              </a:pathLst>
            </a:custGeom>
            <a:ln w="25399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497073" y="2232151"/>
            <a:ext cx="1127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Extrêmes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d’âge,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73985" y="2414727"/>
            <a:ext cx="17760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immunosuppression,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non-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vacciné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132080" marR="124460" algn="ctr">
              <a:lnSpc>
                <a:spcPct val="100000"/>
              </a:lnSpc>
              <a:spcBef>
                <a:spcPts val="78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400" b="1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céphalée,</a:t>
            </a:r>
            <a:r>
              <a:rPr sz="1400" b="1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raideur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b="1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nuque,</a:t>
            </a:r>
            <a:r>
              <a:rPr sz="1400" b="1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photophobie,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confusion,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(rash)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666750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Sepsis,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choc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3891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6382892" y="1662125"/>
            <a:ext cx="13011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Abcès</a:t>
            </a:r>
            <a:r>
              <a:rPr sz="1400" b="1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cerebral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280670" marR="203200" indent="-6731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Infections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voisines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(sinusitis,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otite),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immunosuppression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685" rIns="0" bIns="0" rtlCol="0">
            <a:spAutoFit/>
          </a:bodyPr>
          <a:lstStyle/>
          <a:p>
            <a:pPr marL="117475" marR="110489" algn="ctr">
              <a:lnSpc>
                <a:spcPct val="100000"/>
              </a:lnSpc>
              <a:spcBef>
                <a:spcPts val="115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+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déficit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neuro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focaux,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convulsion,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somnolence,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vomissements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Herniation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crânienne,</a:t>
            </a:r>
            <a:endParaRPr sz="1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méningite,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décès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30" dirty="0"/>
              <a:t> </a:t>
            </a:r>
            <a:r>
              <a:rPr spc="130" dirty="0"/>
              <a:t>toxiques</a:t>
            </a:r>
            <a:r>
              <a:rPr spc="-35" dirty="0"/>
              <a:t> </a:t>
            </a:r>
            <a:r>
              <a:rPr spc="105" dirty="0"/>
              <a:t>et</a:t>
            </a:r>
            <a:r>
              <a:rPr spc="-35" dirty="0"/>
              <a:t> </a:t>
            </a:r>
            <a:r>
              <a:rPr spc="130" dirty="0"/>
              <a:t>ophtalmologiques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1120" y="1586483"/>
              <a:ext cx="459486" cy="37414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730755" y="1624330"/>
            <a:ext cx="1906270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30835" marR="5080" indent="-318770">
              <a:lnSpc>
                <a:spcPts val="1670"/>
              </a:lnSpc>
              <a:spcBef>
                <a:spcPts val="16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Intoxication</a:t>
            </a:r>
            <a:r>
              <a:rPr sz="1400" b="1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monoxide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carbone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Tout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âge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110489" marR="103505" algn="ctr">
              <a:lnSpc>
                <a:spcPts val="168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Céphalée,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étourdissement,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faiblesse.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Nausée.</a:t>
            </a:r>
            <a:endParaRPr sz="1400">
              <a:latin typeface="Arial"/>
              <a:cs typeface="Arial"/>
            </a:endParaRPr>
          </a:p>
          <a:p>
            <a:pPr marL="219075" marR="210820" algn="ctr">
              <a:lnSpc>
                <a:spcPts val="168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Confusion,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somnolence, syncope.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642620" marR="200660" indent="-433705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Arrythmies,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convulsions,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coma,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décès.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6939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385940" y="1662125"/>
            <a:ext cx="12979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Glaucome</a:t>
            </a:r>
            <a:r>
              <a:rPr sz="14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aigu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âgé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685" rIns="0" bIns="0" rtlCol="0">
            <a:spAutoFit/>
          </a:bodyPr>
          <a:lstStyle/>
          <a:p>
            <a:pPr marL="175260" marR="161925" indent="-4445" algn="ctr">
              <a:lnSpc>
                <a:spcPct val="100000"/>
              </a:lnSpc>
              <a:spcBef>
                <a:spcPts val="1155"/>
              </a:spcBef>
            </a:pP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b="1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occulaire</a:t>
            </a:r>
            <a:r>
              <a:rPr sz="12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intense</a:t>
            </a:r>
            <a:r>
              <a:rPr sz="1200" b="1" spc="-50" dirty="0">
                <a:solidFill>
                  <a:srgbClr val="181818"/>
                </a:solidFill>
                <a:latin typeface="Arial"/>
                <a:cs typeface="Arial"/>
              </a:rPr>
              <a:t> +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œil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rouge,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halos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autour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lumières,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nausées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8240" y="4031640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377825" marR="118745" indent="-250190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Atteinte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nerf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optique,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perte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visuelle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permanente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10" dirty="0"/>
              <a:t> </a:t>
            </a:r>
            <a:r>
              <a:rPr spc="114" dirty="0"/>
              <a:t>obstétriques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7923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67560" y="1731010"/>
            <a:ext cx="12344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Pré-éclampsie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Personne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enceinte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peu</a:t>
            </a:r>
            <a:endParaRPr sz="14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après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accouchement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299720" marR="99695" indent="-19240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Céphalée,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troubles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visuels,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dlr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épigastre,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dyspnée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82520" y="4082948"/>
            <a:ext cx="2370455" cy="491490"/>
            <a:chOff x="1882520" y="4082948"/>
            <a:chExt cx="2370455" cy="491490"/>
          </a:xfrm>
        </p:grpSpPr>
        <p:sp>
          <p:nvSpPr>
            <p:cNvPr id="19" name="object 19"/>
            <p:cNvSpPr/>
            <p:nvPr/>
          </p:nvSpPr>
          <p:spPr>
            <a:xfrm>
              <a:off x="1895220" y="4095648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2345055" y="0"/>
                  </a:moveTo>
                  <a:lnTo>
                    <a:pt x="0" y="0"/>
                  </a:lnTo>
                  <a:lnTo>
                    <a:pt x="0" y="465543"/>
                  </a:lnTo>
                  <a:lnTo>
                    <a:pt x="2345055" y="465543"/>
                  </a:lnTo>
                  <a:lnTo>
                    <a:pt x="2345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5220" y="4095648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0" y="465543"/>
                  </a:moveTo>
                  <a:lnTo>
                    <a:pt x="2345055" y="465543"/>
                  </a:lnTo>
                  <a:lnTo>
                    <a:pt x="2345055" y="0"/>
                  </a:lnTo>
                  <a:lnTo>
                    <a:pt x="0" y="0"/>
                  </a:lnTo>
                  <a:lnTo>
                    <a:pt x="0" y="465543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214117" y="4038091"/>
            <a:ext cx="1711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Éclampsie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(convulsions),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44039" y="4220971"/>
            <a:ext cx="1446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morbidité</a:t>
            </a:r>
            <a:r>
              <a:rPr sz="12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mortalité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maternelle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foetale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5479" y="1517903"/>
              <a:ext cx="459486" cy="374141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6134480" y="1555750"/>
            <a:ext cx="1800225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Thrombose</a:t>
            </a:r>
            <a:r>
              <a:rPr sz="1400" b="1" spc="-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veineuse</a:t>
            </a:r>
            <a:endParaRPr sz="1400">
              <a:latin typeface="Arial"/>
              <a:cs typeface="Arial"/>
            </a:endParaRPr>
          </a:p>
          <a:p>
            <a:pPr marL="355600">
              <a:lnSpc>
                <a:spcPts val="1675"/>
              </a:lnSpc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cérébrale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Gx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post-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partum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685" rIns="0" bIns="0" rtlCol="0">
            <a:spAutoFit/>
          </a:bodyPr>
          <a:lstStyle/>
          <a:p>
            <a:pPr marL="356870" marR="347980" indent="-635" algn="ctr">
              <a:lnSpc>
                <a:spcPct val="100000"/>
              </a:lnSpc>
              <a:spcBef>
                <a:spcPts val="115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subaigue,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progressive,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convulsion, papilloedeme,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247015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Infarctus</a:t>
            </a:r>
            <a:r>
              <a:rPr sz="14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veineux,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HTIC</a:t>
            </a:r>
            <a:endParaRPr sz="1400">
              <a:latin typeface="Arial"/>
              <a:cs typeface="Arial"/>
            </a:endParaRPr>
          </a:p>
          <a:p>
            <a:pPr marL="27559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visuel,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AVC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10" dirty="0"/>
              <a:t> </a:t>
            </a:r>
            <a:r>
              <a:rPr spc="110" dirty="0"/>
              <a:t>structurels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25776" y="1200403"/>
            <a:ext cx="4092575" cy="3122930"/>
            <a:chOff x="2525776" y="1200403"/>
            <a:chExt cx="4092575" cy="31229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38476" y="1213103"/>
              <a:ext cx="4067048" cy="309711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38476" y="1213103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894"/>
                  </a:lnTo>
                  <a:lnTo>
                    <a:pt x="4064938" y="2627880"/>
                  </a:lnTo>
                  <a:lnTo>
                    <a:pt x="4058730" y="2673685"/>
                  </a:lnTo>
                  <a:lnTo>
                    <a:pt x="4048606" y="2718126"/>
                  </a:lnTo>
                  <a:lnTo>
                    <a:pt x="4034749" y="2761020"/>
                  </a:lnTo>
                  <a:lnTo>
                    <a:pt x="4017340" y="2802185"/>
                  </a:lnTo>
                  <a:lnTo>
                    <a:pt x="3996563" y="2841440"/>
                  </a:lnTo>
                  <a:lnTo>
                    <a:pt x="3972598" y="2878601"/>
                  </a:lnTo>
                  <a:lnTo>
                    <a:pt x="3945629" y="2913487"/>
                  </a:lnTo>
                  <a:lnTo>
                    <a:pt x="3915838" y="2945915"/>
                  </a:lnTo>
                  <a:lnTo>
                    <a:pt x="3883407" y="2975704"/>
                  </a:lnTo>
                  <a:lnTo>
                    <a:pt x="3848518" y="3002670"/>
                  </a:lnTo>
                  <a:lnTo>
                    <a:pt x="3811354" y="3026632"/>
                  </a:lnTo>
                  <a:lnTo>
                    <a:pt x="3772097" y="3047408"/>
                  </a:lnTo>
                  <a:lnTo>
                    <a:pt x="3730929" y="3064815"/>
                  </a:lnTo>
                  <a:lnTo>
                    <a:pt x="3688032" y="3078671"/>
                  </a:lnTo>
                  <a:lnTo>
                    <a:pt x="3643589" y="3088794"/>
                  </a:lnTo>
                  <a:lnTo>
                    <a:pt x="3597782" y="3095001"/>
                  </a:lnTo>
                  <a:lnTo>
                    <a:pt x="3550793" y="3097110"/>
                  </a:lnTo>
                  <a:lnTo>
                    <a:pt x="0" y="3097110"/>
                  </a:lnTo>
                  <a:lnTo>
                    <a:pt x="0" y="516128"/>
                  </a:lnTo>
                  <a:lnTo>
                    <a:pt x="2109" y="469140"/>
                  </a:lnTo>
                  <a:lnTo>
                    <a:pt x="8317" y="423336"/>
                  </a:lnTo>
                  <a:lnTo>
                    <a:pt x="18441" y="378898"/>
                  </a:lnTo>
                  <a:lnTo>
                    <a:pt x="32298" y="336007"/>
                  </a:lnTo>
                  <a:lnTo>
                    <a:pt x="49707" y="294847"/>
                  </a:lnTo>
                  <a:lnTo>
                    <a:pt x="70485" y="255599"/>
                  </a:lnTo>
                  <a:lnTo>
                    <a:pt x="94449" y="218444"/>
                  </a:lnTo>
                  <a:lnTo>
                    <a:pt x="121418" y="183566"/>
                  </a:lnTo>
                  <a:lnTo>
                    <a:pt x="151209" y="151145"/>
                  </a:lnTo>
                  <a:lnTo>
                    <a:pt x="183640" y="121365"/>
                  </a:lnTo>
                  <a:lnTo>
                    <a:pt x="218529" y="94406"/>
                  </a:lnTo>
                  <a:lnTo>
                    <a:pt x="255693" y="70452"/>
                  </a:lnTo>
                  <a:lnTo>
                    <a:pt x="294950" y="49683"/>
                  </a:lnTo>
                  <a:lnTo>
                    <a:pt x="336118" y="32282"/>
                  </a:lnTo>
                  <a:lnTo>
                    <a:pt x="379015" y="18432"/>
                  </a:lnTo>
                  <a:lnTo>
                    <a:pt x="423458" y="8313"/>
                  </a:lnTo>
                  <a:lnTo>
                    <a:pt x="469265" y="2108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90316" y="1271015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553" y="0"/>
                  </a:moveTo>
                  <a:lnTo>
                    <a:pt x="76200" y="0"/>
                  </a:lnTo>
                  <a:lnTo>
                    <a:pt x="46559" y="5976"/>
                  </a:lnTo>
                  <a:lnTo>
                    <a:pt x="22336" y="22288"/>
                  </a:lnTo>
                  <a:lnTo>
                    <a:pt x="5994" y="46505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94" y="410640"/>
                  </a:lnTo>
                  <a:lnTo>
                    <a:pt x="22336" y="434863"/>
                  </a:lnTo>
                  <a:lnTo>
                    <a:pt x="46559" y="451205"/>
                  </a:lnTo>
                  <a:lnTo>
                    <a:pt x="76200" y="457200"/>
                  </a:lnTo>
                  <a:lnTo>
                    <a:pt x="2519553" y="457200"/>
                  </a:lnTo>
                  <a:lnTo>
                    <a:pt x="2549193" y="451205"/>
                  </a:lnTo>
                  <a:lnTo>
                    <a:pt x="2573416" y="434863"/>
                  </a:lnTo>
                  <a:lnTo>
                    <a:pt x="2589758" y="410640"/>
                  </a:lnTo>
                  <a:lnTo>
                    <a:pt x="2595753" y="381000"/>
                  </a:lnTo>
                  <a:lnTo>
                    <a:pt x="2595753" y="76200"/>
                  </a:lnTo>
                  <a:lnTo>
                    <a:pt x="2589758" y="46505"/>
                  </a:lnTo>
                  <a:lnTo>
                    <a:pt x="2573416" y="22288"/>
                  </a:lnTo>
                  <a:lnTo>
                    <a:pt x="2549193" y="5976"/>
                  </a:lnTo>
                  <a:lnTo>
                    <a:pt x="2519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90316" y="1271015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2519553" y="0"/>
                  </a:lnTo>
                  <a:lnTo>
                    <a:pt x="2549193" y="5976"/>
                  </a:lnTo>
                  <a:lnTo>
                    <a:pt x="2573416" y="22288"/>
                  </a:lnTo>
                  <a:lnTo>
                    <a:pt x="2589758" y="46505"/>
                  </a:lnTo>
                  <a:lnTo>
                    <a:pt x="2595753" y="76200"/>
                  </a:lnTo>
                  <a:lnTo>
                    <a:pt x="2595753" y="381000"/>
                  </a:lnTo>
                  <a:lnTo>
                    <a:pt x="2589758" y="410640"/>
                  </a:lnTo>
                  <a:lnTo>
                    <a:pt x="2573416" y="434863"/>
                  </a:lnTo>
                  <a:lnTo>
                    <a:pt x="2549193" y="451205"/>
                  </a:lnTo>
                  <a:lnTo>
                    <a:pt x="2519553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1984" y="1338071"/>
              <a:ext cx="459486" cy="37414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70730" y="1375613"/>
            <a:ext cx="13296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Tumeur,</a:t>
            </a:r>
            <a:r>
              <a:rPr sz="1400" b="1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masse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9605" y="2054479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17723" y="2871597"/>
            <a:ext cx="10877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17723" y="3839667"/>
            <a:ext cx="131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40175" y="193551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906144" marR="93345" indent="-803275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Antcd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cancers,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âge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de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50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ans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40175" y="2719666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170180" marR="161925" algn="ctr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Progressive,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pire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couché,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vomissements,</a:t>
            </a:r>
            <a:r>
              <a:rPr sz="1400" spc="-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troubles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visuels,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déficit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focal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6905" y="3740772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Déficits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neuros,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décès…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86383" y="409955"/>
            <a:ext cx="6214110" cy="1441450"/>
            <a:chOff x="786383" y="409955"/>
            <a:chExt cx="6214110" cy="14414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383" y="409955"/>
              <a:ext cx="5674614" cy="14409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7275" y="409955"/>
              <a:ext cx="1363218" cy="144094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741680" y="237871"/>
            <a:ext cx="7304405" cy="1197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175"/>
              </a:lnSpc>
              <a:spcBef>
                <a:spcPts val="100"/>
              </a:spcBef>
            </a:pPr>
            <a:r>
              <a:rPr dirty="0"/>
              <a:t>Le</a:t>
            </a:r>
            <a:r>
              <a:rPr spc="45" dirty="0"/>
              <a:t> </a:t>
            </a:r>
            <a:r>
              <a:rPr dirty="0"/>
              <a:t>SNOOP</a:t>
            </a:r>
            <a:r>
              <a:rPr spc="50" dirty="0"/>
              <a:t> </a:t>
            </a:r>
            <a:r>
              <a:rPr spc="120" dirty="0"/>
              <a:t>modifié</a:t>
            </a:r>
          </a:p>
          <a:p>
            <a:pPr marL="457834">
              <a:lnSpc>
                <a:spcPts val="6055"/>
              </a:lnSpc>
              <a:tabLst>
                <a:tab pos="2098675" algn="l"/>
                <a:tab pos="3582035" algn="l"/>
                <a:tab pos="5309235" algn="l"/>
                <a:tab pos="6833234" algn="l"/>
              </a:tabLst>
            </a:pPr>
            <a:r>
              <a:rPr sz="5400" spc="-50" dirty="0">
                <a:solidFill>
                  <a:srgbClr val="BB232A"/>
                </a:solidFill>
                <a:latin typeface="Arial"/>
                <a:cs typeface="Arial"/>
              </a:rPr>
              <a:t>S</a:t>
            </a:r>
            <a:r>
              <a:rPr sz="5400" dirty="0">
                <a:solidFill>
                  <a:srgbClr val="BB232A"/>
                </a:solidFill>
                <a:latin typeface="Arial"/>
                <a:cs typeface="Arial"/>
              </a:rPr>
              <a:t>	</a:t>
            </a:r>
            <a:r>
              <a:rPr sz="5400" spc="-50" dirty="0">
                <a:solidFill>
                  <a:srgbClr val="BB232A"/>
                </a:solidFill>
                <a:latin typeface="Arial"/>
                <a:cs typeface="Arial"/>
              </a:rPr>
              <a:t>N</a:t>
            </a:r>
            <a:r>
              <a:rPr sz="5400" dirty="0">
                <a:solidFill>
                  <a:srgbClr val="BB232A"/>
                </a:solidFill>
                <a:latin typeface="Arial"/>
                <a:cs typeface="Arial"/>
              </a:rPr>
              <a:t>	</a:t>
            </a:r>
            <a:r>
              <a:rPr sz="5400" spc="-50" dirty="0">
                <a:solidFill>
                  <a:srgbClr val="BB232A"/>
                </a:solidFill>
                <a:latin typeface="Arial"/>
                <a:cs typeface="Arial"/>
              </a:rPr>
              <a:t>O</a:t>
            </a:r>
            <a:r>
              <a:rPr sz="5400" dirty="0">
                <a:solidFill>
                  <a:srgbClr val="BB232A"/>
                </a:solidFill>
                <a:latin typeface="Arial"/>
                <a:cs typeface="Arial"/>
              </a:rPr>
              <a:t>	</a:t>
            </a:r>
            <a:r>
              <a:rPr sz="5400" spc="-50" dirty="0">
                <a:solidFill>
                  <a:srgbClr val="BB232A"/>
                </a:solidFill>
                <a:latin typeface="Arial"/>
                <a:cs typeface="Arial"/>
              </a:rPr>
              <a:t>O</a:t>
            </a:r>
            <a:r>
              <a:rPr sz="5400" dirty="0">
                <a:solidFill>
                  <a:srgbClr val="BB232A"/>
                </a:solidFill>
                <a:latin typeface="Arial"/>
                <a:cs typeface="Arial"/>
              </a:rPr>
              <a:t>	</a:t>
            </a:r>
            <a:r>
              <a:rPr sz="5400" spc="-50" dirty="0">
                <a:solidFill>
                  <a:srgbClr val="BB232A"/>
                </a:solidFill>
                <a:latin typeface="Arial"/>
                <a:cs typeface="Arial"/>
              </a:rPr>
              <a:t>P</a:t>
            </a:r>
            <a:endParaRPr sz="5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04440" y="2164079"/>
            <a:ext cx="612775" cy="372745"/>
            <a:chOff x="904440" y="2164079"/>
            <a:chExt cx="612775" cy="3727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4440" y="2242283"/>
              <a:ext cx="174604" cy="1748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7655" y="2164079"/>
              <a:ext cx="459486" cy="372618"/>
            </a:xfrm>
            <a:prstGeom prst="rect">
              <a:avLst/>
            </a:prstGeom>
          </p:spPr>
        </p:pic>
      </p:grp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704202" y="1308011"/>
          <a:ext cx="1550035" cy="3267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6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8605">
                        <a:lnSpc>
                          <a:spcPct val="100000"/>
                        </a:lnSpc>
                      </a:pPr>
                      <a:r>
                        <a:rPr sz="1200" b="1" spc="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Systémique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8730">
                <a:tc gridSpan="2">
                  <a:txBody>
                    <a:bodyPr/>
                    <a:lstStyle/>
                    <a:p>
                      <a:pPr marR="158115" algn="r">
                        <a:lnSpc>
                          <a:spcPts val="1675"/>
                        </a:lnSpc>
                        <a:spcBef>
                          <a:spcPts val="1315"/>
                        </a:spcBef>
                        <a:tabLst>
                          <a:tab pos="340995" algn="l"/>
                        </a:tabLst>
                      </a:pPr>
                      <a:r>
                        <a:rPr sz="1400" spc="-5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4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Fièvre,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R="112395" algn="r">
                        <a:lnSpc>
                          <a:spcPts val="16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perte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poids.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3035">
                        <a:lnSpc>
                          <a:spcPct val="100000"/>
                        </a:lnSpc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Ou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3035" marR="241935" indent="294005">
                        <a:lnSpc>
                          <a:spcPct val="999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Maladies systémiques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(cancer,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VIH)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nouvelle céphalée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67005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283332" y="1305471"/>
          <a:ext cx="1543685" cy="3260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6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0827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4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Neurologiques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8730">
                <a:tc gridSpan="2">
                  <a:txBody>
                    <a:bodyPr/>
                    <a:lstStyle/>
                    <a:p>
                      <a:pPr marL="198755" marR="93980" indent="294005">
                        <a:lnSpc>
                          <a:spcPct val="99900"/>
                        </a:lnSpc>
                        <a:spcBef>
                          <a:spcPts val="994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Confusion,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déficit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moteur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ou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sensitif,nouve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aux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troubles visuels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6364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3886072" y="1314361"/>
          <a:ext cx="1543685" cy="3260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6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686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(Onset)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8730">
                <a:tc gridSpan="2">
                  <a:txBody>
                    <a:bodyPr/>
                    <a:lstStyle/>
                    <a:p>
                      <a:pPr marL="114935" marR="101600" indent="294005">
                        <a:lnSpc>
                          <a:spcPct val="99700"/>
                        </a:lnSpc>
                        <a:spcBef>
                          <a:spcPts val="9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Début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brutal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(Coup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tonnerre)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81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091553" y="1320711"/>
          <a:ext cx="1543685" cy="3260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690"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200" b="1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Profil</a:t>
                      </a:r>
                      <a:r>
                        <a:rPr sz="1200" b="1" spc="204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ou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Progression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8730">
                <a:tc gridSpan="2">
                  <a:txBody>
                    <a:bodyPr/>
                    <a:lstStyle/>
                    <a:p>
                      <a:pPr marL="158750" marR="108585" indent="294005">
                        <a:lnSpc>
                          <a:spcPct val="99700"/>
                        </a:lnSpc>
                        <a:spcBef>
                          <a:spcPts val="88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Au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réveil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le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matin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400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nuit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8750" marR="166370" indent="294005" algn="just">
                        <a:lnSpc>
                          <a:spcPct val="996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Augmente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sévérité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ou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fréquence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8750" marR="316865" indent="294005">
                        <a:lnSpc>
                          <a:spcPts val="167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Tous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les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jours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5" name="object 15"/>
          <p:cNvGrpSpPr/>
          <p:nvPr/>
        </p:nvGrpSpPr>
        <p:grpSpPr>
          <a:xfrm>
            <a:off x="5691324" y="2113788"/>
            <a:ext cx="612775" cy="374650"/>
            <a:chOff x="5691324" y="2113788"/>
            <a:chExt cx="612775" cy="3746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91324" y="2192311"/>
              <a:ext cx="174604" cy="1755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44540" y="2113788"/>
              <a:ext cx="459486" cy="374142"/>
            </a:xfrm>
            <a:prstGeom prst="rect">
              <a:avLst/>
            </a:prstGeom>
          </p:spPr>
        </p:pic>
      </p:grp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5488813" y="1301661"/>
          <a:ext cx="1543685" cy="3260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690">
                <a:tc gridSpan="2">
                  <a:txBody>
                    <a:bodyPr/>
                    <a:lstStyle/>
                    <a:p>
                      <a:pPr marL="472440" marR="46355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(Older) </a:t>
                      </a:r>
                      <a:r>
                        <a:rPr sz="1200" b="1" spc="-2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Obstétrique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8730">
                <a:tc gridSpan="2">
                  <a:txBody>
                    <a:bodyPr/>
                    <a:lstStyle/>
                    <a:p>
                      <a:pPr marL="158750" marR="255904" indent="245110">
                        <a:lnSpc>
                          <a:spcPct val="99800"/>
                        </a:lnSpc>
                        <a:spcBef>
                          <a:spcPts val="1025"/>
                        </a:spcBef>
                      </a:pPr>
                      <a:r>
                        <a:rPr sz="1400" spc="-5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400" spc="50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Nouvelle céphalée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après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ans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5095" marR="330200" indent="294005">
                        <a:lnSpc>
                          <a:spcPct val="998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Nouvelle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céphalée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patiente enceinte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0175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61276" y="409955"/>
            <a:ext cx="1287018" cy="144094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04440" y="3309083"/>
            <a:ext cx="174604" cy="17480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22448" y="2192311"/>
            <a:ext cx="178605" cy="17552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45404" y="2192311"/>
            <a:ext cx="174604" cy="17552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89977" y="2192311"/>
            <a:ext cx="179199" cy="17552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89977" y="3045751"/>
            <a:ext cx="179199" cy="17552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89977" y="3899191"/>
            <a:ext cx="179199" cy="17552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57796" y="3417607"/>
            <a:ext cx="174604" cy="17552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Autres</a:t>
            </a:r>
            <a:r>
              <a:rPr spc="-50" dirty="0"/>
              <a:t> </a:t>
            </a:r>
            <a:r>
              <a:rPr spc="150" dirty="0"/>
              <a:t>éléments</a:t>
            </a:r>
            <a:r>
              <a:rPr spc="-35" dirty="0"/>
              <a:t> </a:t>
            </a:r>
            <a:r>
              <a:rPr dirty="0"/>
              <a:t>à</a:t>
            </a:r>
            <a:r>
              <a:rPr spc="-30" dirty="0"/>
              <a:t> </a:t>
            </a:r>
            <a:r>
              <a:rPr spc="75" dirty="0"/>
              <a:t>l’histoire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8795" y="1109472"/>
            <a:ext cx="392430" cy="32080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18403" y="1840992"/>
            <a:ext cx="392429" cy="32080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65604" y="2389632"/>
            <a:ext cx="392430" cy="32080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51382" y="1139444"/>
            <a:ext cx="6256020" cy="18535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  <a:tab pos="1949450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Trauma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crânien</a:t>
            </a:r>
            <a:r>
              <a:rPr sz="1200" spc="1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(et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sévère)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1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pulsatile,</a:t>
            </a:r>
            <a:r>
              <a:rPr sz="1200" spc="1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unilatérale,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photo-sonophobie,</a:t>
            </a:r>
            <a:r>
              <a:rPr sz="1200" spc="2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nausées</a:t>
            </a:r>
            <a:r>
              <a:rPr sz="1200" spc="395" dirty="0">
                <a:solidFill>
                  <a:srgbClr val="434343"/>
                </a:solidFill>
                <a:latin typeface="Arial"/>
                <a:cs typeface="Arial"/>
              </a:rPr>
              <a:t>  </a:t>
            </a:r>
            <a:r>
              <a:rPr sz="1200" spc="-30" dirty="0">
                <a:solidFill>
                  <a:srgbClr val="434343"/>
                </a:solidFill>
                <a:latin typeface="Arial"/>
                <a:cs typeface="Arial"/>
              </a:rPr>
              <a:t>--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-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penser</a:t>
            </a:r>
            <a:r>
              <a:rPr sz="1200" spc="1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migraine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étau,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bilatérale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434343"/>
                </a:solidFill>
                <a:latin typeface="Arial"/>
                <a:cs typeface="Arial"/>
              </a:rPr>
              <a:t>--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-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penser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tension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0"/>
              </a:spcBef>
              <a:buClr>
                <a:srgbClr val="BB232A"/>
              </a:buClr>
              <a:buChar char="●"/>
              <a:tabLst>
                <a:tab pos="316865" algn="l"/>
                <a:tab pos="4909820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Symptômes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virémie,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faciale,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congestion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nasale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434343"/>
                </a:solidFill>
                <a:latin typeface="Arial"/>
                <a:cs typeface="Arial"/>
              </a:rPr>
              <a:t>--</a:t>
            </a: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-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sinusite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Acétaminophène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434343"/>
                </a:solidFill>
                <a:latin typeface="Arial"/>
                <a:cs typeface="Arial"/>
              </a:rPr>
              <a:t>AINS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15jrs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par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mois,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triptans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10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jrs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par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mois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ct val="100000"/>
              </a:lnSpc>
              <a:spcBef>
                <a:spcPts val="10"/>
              </a:spcBef>
              <a:buClr>
                <a:srgbClr val="BB232A"/>
              </a:buClr>
              <a:buChar char="●"/>
              <a:tabLst>
                <a:tab pos="774065" algn="l"/>
                <a:tab pos="155003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Penser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surconsommation</a:t>
            </a:r>
            <a:r>
              <a:rPr sz="1200" spc="1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d’analgésiques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Peu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d’hydratation,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manque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sommeil,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tension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musculaire,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vue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non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corrigée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33588" y="3977640"/>
            <a:ext cx="456438" cy="37414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8982" y="4015841"/>
            <a:ext cx="774763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84770" algn="l"/>
              </a:tabLst>
            </a:pPr>
            <a:r>
              <a:rPr sz="1400" b="1" dirty="0">
                <a:latin typeface="Arial"/>
                <a:cs typeface="Arial"/>
              </a:rPr>
              <a:t>Dans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tous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les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cas: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si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persiste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plus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que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24-</a:t>
            </a:r>
            <a:r>
              <a:rPr sz="1400" b="1" dirty="0">
                <a:latin typeface="Arial"/>
                <a:cs typeface="Arial"/>
              </a:rPr>
              <a:t>48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heures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malgré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repos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analgésie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base: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50" dirty="0">
                <a:solidFill>
                  <a:srgbClr val="181818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20747" y="3493389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0" dirty="0"/>
              <a:t> </a:t>
            </a:r>
            <a:r>
              <a:rPr spc="140" dirty="0"/>
              <a:t>neurologique</a:t>
            </a:r>
            <a:r>
              <a:rPr spc="-50" dirty="0"/>
              <a:t> </a:t>
            </a:r>
            <a:r>
              <a:rPr spc="90" dirty="0"/>
              <a:t>rapide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176527" y="1251356"/>
            <a:ext cx="392430" cy="440055"/>
            <a:chOff x="1176527" y="1251356"/>
            <a:chExt cx="392430" cy="4400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565" y="1251356"/>
              <a:ext cx="152355" cy="1512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527" y="1370075"/>
              <a:ext cx="392429" cy="320801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6565" y="1799996"/>
            <a:ext cx="152355" cy="15123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6565" y="2165756"/>
            <a:ext cx="152355" cy="15123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6565" y="2714396"/>
            <a:ext cx="152355" cy="1512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6565" y="3445916"/>
            <a:ext cx="152355" cy="15123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51382" y="1216278"/>
            <a:ext cx="6292215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3405" indent="-56070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57340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Pression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artérielle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(≥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180/110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=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urgence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hypertensive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possible)</a:t>
            </a:r>
            <a:endParaRPr sz="1200">
              <a:latin typeface="Arial"/>
              <a:cs typeface="Arial"/>
            </a:endParaRPr>
          </a:p>
          <a:p>
            <a:pPr marL="573405" indent="-560705">
              <a:lnSpc>
                <a:spcPts val="1435"/>
              </a:lnSpc>
              <a:buClr>
                <a:srgbClr val="BB232A"/>
              </a:buClr>
              <a:buChar char="●"/>
              <a:tabLst>
                <a:tab pos="57340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Parole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ts val="1435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Discours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confus?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Ralenti?</a:t>
            </a:r>
            <a:endParaRPr sz="1200">
              <a:latin typeface="Arial"/>
              <a:cs typeface="Arial"/>
            </a:endParaRPr>
          </a:p>
          <a:p>
            <a:pPr marL="573405" indent="-560705">
              <a:lnSpc>
                <a:spcPts val="1435"/>
              </a:lnSpc>
              <a:spcBef>
                <a:spcPts val="10"/>
              </a:spcBef>
              <a:buClr>
                <a:srgbClr val="BB232A"/>
              </a:buClr>
              <a:buChar char="●"/>
              <a:tabLst>
                <a:tab pos="57340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Symétrie</a:t>
            </a:r>
            <a:r>
              <a:rPr sz="1200" spc="1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faciale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ts val="1435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Demander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sourire,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montrer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dents,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hausser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sourcils,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fermer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yeux</a:t>
            </a:r>
            <a:endParaRPr sz="1200">
              <a:latin typeface="Arial"/>
              <a:cs typeface="Arial"/>
            </a:endParaRPr>
          </a:p>
          <a:p>
            <a:pPr marL="573405" indent="-560705">
              <a:lnSpc>
                <a:spcPts val="1435"/>
              </a:lnSpc>
              <a:spcBef>
                <a:spcPts val="15"/>
              </a:spcBef>
              <a:buClr>
                <a:srgbClr val="BB232A"/>
              </a:buClr>
              <a:buChar char="●"/>
              <a:tabLst>
                <a:tab pos="57340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Force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ts val="1435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Élévation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bras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ct val="100000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Marcher</a:t>
            </a:r>
            <a:r>
              <a:rPr sz="1200" spc="2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quelques</a:t>
            </a:r>
            <a:r>
              <a:rPr sz="1200" spc="2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endParaRPr sz="1200">
              <a:latin typeface="Arial"/>
              <a:cs typeface="Arial"/>
            </a:endParaRPr>
          </a:p>
          <a:p>
            <a:pPr marL="573405" indent="-560705">
              <a:lnSpc>
                <a:spcPts val="1435"/>
              </a:lnSpc>
              <a:spcBef>
                <a:spcPts val="15"/>
              </a:spcBef>
              <a:buClr>
                <a:srgbClr val="BB232A"/>
              </a:buClr>
              <a:buChar char="●"/>
              <a:tabLst>
                <a:tab pos="57340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Signes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méningisme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ts val="1435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Raideur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nuque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ct val="100000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Photophobie</a:t>
            </a:r>
            <a:endParaRPr sz="1200">
              <a:latin typeface="Arial"/>
              <a:cs typeface="Arial"/>
            </a:endParaRPr>
          </a:p>
          <a:p>
            <a:pPr marL="774065" indent="-761365">
              <a:lnSpc>
                <a:spcPct val="100000"/>
              </a:lnSpc>
              <a:buClr>
                <a:srgbClr val="BB232A"/>
              </a:buClr>
              <a:buChar char="●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Fièvre</a:t>
            </a:r>
            <a:endParaRPr sz="1200">
              <a:latin typeface="Arial"/>
              <a:cs typeface="Arial"/>
            </a:endParaRPr>
          </a:p>
          <a:p>
            <a:pPr marL="573405" indent="-560705">
              <a:lnSpc>
                <a:spcPct val="100000"/>
              </a:lnSpc>
              <a:spcBef>
                <a:spcPts val="10"/>
              </a:spcBef>
              <a:buClr>
                <a:srgbClr val="BB232A"/>
              </a:buClr>
              <a:buChar char="●"/>
              <a:tabLst>
                <a:tab pos="57340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Rougeur</a:t>
            </a:r>
            <a:r>
              <a:rPr sz="1200" spc="20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oculaire</a:t>
            </a:r>
            <a:r>
              <a:rPr sz="1200" spc="1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(glaucome</a:t>
            </a:r>
            <a:r>
              <a:rPr sz="1200" spc="1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aigu)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</a:t>
            </a:r>
            <a:r>
              <a:rPr spc="-105" dirty="0"/>
              <a:t> </a:t>
            </a:r>
            <a:r>
              <a:rPr spc="110" dirty="0"/>
              <a:t>culture</a:t>
            </a:r>
            <a:r>
              <a:rPr spc="-145" dirty="0"/>
              <a:t> </a:t>
            </a:r>
            <a:r>
              <a:rPr spc="130" dirty="0"/>
              <a:t>du</a:t>
            </a:r>
            <a:r>
              <a:rPr spc="-100" dirty="0"/>
              <a:t> </a:t>
            </a:r>
            <a:r>
              <a:rPr dirty="0"/>
              <a:t>‘’red</a:t>
            </a:r>
            <a:r>
              <a:rPr spc="-105" dirty="0"/>
              <a:t> </a:t>
            </a:r>
            <a:r>
              <a:rPr spc="-10" dirty="0"/>
              <a:t>flag’’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1382" y="1139444"/>
            <a:ext cx="7297420" cy="314325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17500" marR="477520" indent="-304800">
              <a:lnSpc>
                <a:spcPts val="1430"/>
              </a:lnSpc>
              <a:spcBef>
                <a:spcPts val="155"/>
              </a:spcBef>
              <a:buClr>
                <a:srgbClr val="BB232A"/>
              </a:buClr>
              <a:buChar char="●"/>
              <a:tabLst>
                <a:tab pos="317500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Un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red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flag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=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élément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clinique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qui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augmente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risque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d’une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pathologie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grave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→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on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434343"/>
                </a:solidFill>
                <a:latin typeface="Arial"/>
                <a:cs typeface="Arial"/>
              </a:rPr>
              <a:t>doit</a:t>
            </a:r>
            <a:r>
              <a:rPr sz="1200" b="1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fait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quelque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chose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plus.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(investigation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référence)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buChar char="•"/>
              <a:tabLst>
                <a:tab pos="774065" algn="l"/>
              </a:tabLst>
            </a:pPr>
            <a:r>
              <a:rPr sz="1200" spc="-45" dirty="0">
                <a:solidFill>
                  <a:srgbClr val="434343"/>
                </a:solidFill>
                <a:latin typeface="Arial"/>
                <a:cs typeface="Arial"/>
              </a:rPr>
              <a:t>Ce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n’est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“c’est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forcément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un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diagnostic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dangereux”.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•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C’est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“ça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pourrait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être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dangereux,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mérite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une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étape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plus”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434343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30"/>
              </a:spcBef>
              <a:buClr>
                <a:srgbClr val="434343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Comparé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aux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‘’drapeaux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jaunes’’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•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Devraient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augmenter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notre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niveau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d’alerte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434343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Clr>
                <a:srgbClr val="434343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Red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flag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=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action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&gt;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certitude</a:t>
            </a:r>
            <a:endParaRPr sz="1200">
              <a:latin typeface="Arial"/>
              <a:cs typeface="Arial"/>
            </a:endParaRPr>
          </a:p>
          <a:p>
            <a:pPr marL="774065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un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‘’drapeau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vert’’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n’annule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un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drapeau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rouge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200">
              <a:latin typeface="Arial"/>
              <a:cs typeface="Arial"/>
            </a:endParaRPr>
          </a:p>
          <a:p>
            <a:pPr marL="317500" marR="5080" indent="-304800">
              <a:lnSpc>
                <a:spcPct val="100000"/>
              </a:lnSpc>
              <a:buClr>
                <a:srgbClr val="BB232A"/>
              </a:buClr>
              <a:buChar char="●"/>
              <a:tabLst>
                <a:tab pos="317500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Finalement,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par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sécurité,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toujours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indiquer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aux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patients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signes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symptômes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surveiller,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de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reconsulter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détérioration.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Quand</a:t>
            </a:r>
            <a:r>
              <a:rPr spc="-50" dirty="0"/>
              <a:t> </a:t>
            </a:r>
            <a:r>
              <a:rPr spc="90" dirty="0"/>
              <a:t>référer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765" y="1173632"/>
            <a:ext cx="152355" cy="15581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1765" y="2819552"/>
            <a:ext cx="152355" cy="15581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51382" y="1139444"/>
            <a:ext cx="4251325" cy="3134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>
              <a:lnSpc>
                <a:spcPts val="1435"/>
              </a:lnSpc>
              <a:spcBef>
                <a:spcPts val="100"/>
              </a:spcBef>
            </a:pP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Référence</a:t>
            </a:r>
            <a:r>
              <a:rPr sz="1200" b="1" spc="1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434343"/>
                </a:solidFill>
                <a:latin typeface="Arial"/>
                <a:cs typeface="Arial"/>
              </a:rPr>
              <a:t>GMF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ts val="1435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nouvelle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chez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&gt;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50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ans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persistante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&gt;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72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heures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malgré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traitement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Céphalées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fréquentes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qui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affectent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fonctionnement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Soupçon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sinusite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bactérienne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Suspicion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rebond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inhabituelle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chez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personne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55" dirty="0">
                <a:solidFill>
                  <a:srgbClr val="434343"/>
                </a:solidFill>
                <a:latin typeface="Arial"/>
                <a:cs typeface="Arial"/>
              </a:rPr>
              <a:t>ATCD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cancer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5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268605">
              <a:lnSpc>
                <a:spcPts val="1435"/>
              </a:lnSpc>
            </a:pP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Référence</a:t>
            </a:r>
            <a:r>
              <a:rPr sz="1200" b="1" spc="1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34343"/>
                </a:solidFill>
                <a:latin typeface="Arial"/>
                <a:cs typeface="Arial"/>
              </a:rPr>
              <a:t>l’urgence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ts val="1435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434343"/>
                </a:solidFill>
                <a:latin typeface="Arial"/>
                <a:cs typeface="Arial"/>
              </a:rPr>
              <a:t>«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coup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tonnerre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»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Symptômes</a:t>
            </a:r>
            <a:r>
              <a:rPr sz="1200" spc="229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neurologiques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Raideur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nuque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+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fièvre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Vision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floue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+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oculaire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intense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HTA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sévère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+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symptômes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Traumatisme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récent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sévère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Patient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immunosupprimé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céphalée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nouvelle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00227" y="361264"/>
            <a:ext cx="3815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Retour</a:t>
            </a:r>
            <a:r>
              <a:rPr spc="-70" dirty="0"/>
              <a:t> </a:t>
            </a:r>
            <a:r>
              <a:rPr spc="140" dirty="0"/>
              <a:t>sur</a:t>
            </a:r>
            <a:r>
              <a:rPr spc="-70" dirty="0"/>
              <a:t> </a:t>
            </a:r>
            <a:r>
              <a:rPr spc="70" dirty="0"/>
              <a:t>la</a:t>
            </a:r>
            <a:r>
              <a:rPr spc="-50" dirty="0"/>
              <a:t> </a:t>
            </a:r>
            <a:r>
              <a:rPr spc="95" dirty="0"/>
              <a:t>vignette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1460" y="1178814"/>
            <a:ext cx="336232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Julie,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38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ans.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7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présente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‘’quelque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chose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fort’’.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48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heures,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modérée,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frontale.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Bilatérale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93980">
              <a:lnSpc>
                <a:spcPct val="100000"/>
              </a:lnSpc>
            </a:pP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fièvre.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Vision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un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peu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floue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quand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dlr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augmente.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Connue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migraineuse,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mais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jamais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aussi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fort.</a:t>
            </a:r>
            <a:r>
              <a:rPr sz="1200" spc="1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50" dirty="0">
                <a:solidFill>
                  <a:srgbClr val="181818"/>
                </a:solidFill>
                <a:latin typeface="Arial"/>
                <a:cs typeface="Arial"/>
              </a:rPr>
              <a:t>différent</a:t>
            </a:r>
            <a:r>
              <a:rPr sz="1200" b="1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b="1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81818"/>
                </a:solidFill>
                <a:latin typeface="Arial"/>
                <a:cs typeface="Arial"/>
              </a:rPr>
              <a:t>ses</a:t>
            </a:r>
            <a:r>
              <a:rPr sz="1200" b="1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migraines</a:t>
            </a:r>
            <a:r>
              <a:rPr sz="1200" b="1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usuelles.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Est-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c’est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pire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ta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vie?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‘’Oui’’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-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Urgence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01790" y="543306"/>
            <a:ext cx="12687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205096" y="602945"/>
            <a:ext cx="3983990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b="0" spc="-40" dirty="0">
                <a:solidFill>
                  <a:srgbClr val="BB232A"/>
                </a:solidFill>
                <a:latin typeface="Times New Roman"/>
                <a:cs typeface="Times New Roman"/>
              </a:rPr>
              <a:t>J’ai</a:t>
            </a:r>
            <a:r>
              <a:rPr sz="3200" b="0" spc="-5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170" dirty="0">
                <a:solidFill>
                  <a:srgbClr val="BB232A"/>
                </a:solidFill>
                <a:latin typeface="Times New Roman"/>
                <a:cs typeface="Times New Roman"/>
              </a:rPr>
              <a:t>besoin</a:t>
            </a:r>
            <a:r>
              <a:rPr sz="3200" b="0" spc="-5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225" dirty="0">
                <a:solidFill>
                  <a:srgbClr val="BB232A"/>
                </a:solidFill>
                <a:latin typeface="Times New Roman"/>
                <a:cs typeface="Times New Roman"/>
              </a:rPr>
              <a:t>de</a:t>
            </a:r>
            <a:r>
              <a:rPr sz="3200" b="0" spc="-3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175" dirty="0">
                <a:solidFill>
                  <a:srgbClr val="BB232A"/>
                </a:solidFill>
                <a:latin typeface="Times New Roman"/>
                <a:cs typeface="Times New Roman"/>
              </a:rPr>
              <a:t>quelque </a:t>
            </a:r>
            <a:r>
              <a:rPr sz="3200" b="0" spc="185" dirty="0">
                <a:solidFill>
                  <a:srgbClr val="BB232A"/>
                </a:solidFill>
                <a:latin typeface="Times New Roman"/>
                <a:cs typeface="Times New Roman"/>
              </a:rPr>
              <a:t>chose</a:t>
            </a:r>
            <a:r>
              <a:rPr sz="3200" b="0" spc="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245" dirty="0">
                <a:solidFill>
                  <a:srgbClr val="BB232A"/>
                </a:solidFill>
                <a:latin typeface="Times New Roman"/>
                <a:cs typeface="Times New Roman"/>
              </a:rPr>
              <a:t>pour</a:t>
            </a:r>
            <a:r>
              <a:rPr sz="3200" b="0" spc="1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245" dirty="0">
                <a:solidFill>
                  <a:srgbClr val="BB232A"/>
                </a:solidFill>
                <a:latin typeface="Times New Roman"/>
                <a:cs typeface="Times New Roman"/>
              </a:rPr>
              <a:t>me </a:t>
            </a:r>
            <a:r>
              <a:rPr sz="3200" b="0" spc="220" dirty="0">
                <a:solidFill>
                  <a:srgbClr val="BB232A"/>
                </a:solidFill>
                <a:latin typeface="Times New Roman"/>
                <a:cs typeface="Times New Roman"/>
              </a:rPr>
              <a:t>déboucher</a:t>
            </a:r>
            <a:r>
              <a:rPr sz="3200" b="0" spc="2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-10" dirty="0">
                <a:solidFill>
                  <a:srgbClr val="BB232A"/>
                </a:solidFill>
                <a:latin typeface="Times New Roman"/>
                <a:cs typeface="Times New Roman"/>
              </a:rPr>
              <a:t>l’oreille…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171" y="2409520"/>
            <a:ext cx="14560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785" dirty="0">
                <a:solidFill>
                  <a:srgbClr val="BB232A"/>
                </a:solidFill>
                <a:latin typeface="Times New Roman"/>
                <a:cs typeface="Times New Roman"/>
              </a:rPr>
              <a:t>04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171" y="4178604"/>
            <a:ext cx="13442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d’audition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3420745" cy="157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95" dirty="0">
                <a:solidFill>
                  <a:srgbClr val="181818"/>
                </a:solidFill>
                <a:latin typeface="Times New Roman"/>
                <a:cs typeface="Times New Roman"/>
              </a:rPr>
              <a:t>Antoine,</a:t>
            </a:r>
            <a:r>
              <a:rPr sz="3000" b="1" spc="-100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81818"/>
                </a:solidFill>
                <a:latin typeface="Times New Roman"/>
                <a:cs typeface="Times New Roman"/>
              </a:rPr>
              <a:t>52</a:t>
            </a:r>
            <a:r>
              <a:rPr sz="3000" b="1" spc="-7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20" dirty="0">
                <a:solidFill>
                  <a:srgbClr val="181818"/>
                </a:solidFill>
                <a:latin typeface="Times New Roman"/>
                <a:cs typeface="Times New Roman"/>
              </a:rPr>
              <a:t>ans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N’entends</a:t>
            </a:r>
            <a:r>
              <a:rPr sz="1200" spc="1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son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oreille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droite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hier.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Aucune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douleur.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minimale,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rhume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récent.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68986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À</a:t>
            </a:r>
            <a:r>
              <a:rPr spc="-45" dirty="0"/>
              <a:t> </a:t>
            </a:r>
            <a:r>
              <a:rPr spc="165" dirty="0"/>
              <a:t>ne</a:t>
            </a:r>
            <a:r>
              <a:rPr spc="-50" dirty="0"/>
              <a:t> </a:t>
            </a:r>
            <a:r>
              <a:rPr spc="125" dirty="0"/>
              <a:t>pas</a:t>
            </a:r>
            <a:r>
              <a:rPr spc="-30" dirty="0"/>
              <a:t> </a:t>
            </a:r>
            <a:r>
              <a:rPr spc="90" dirty="0"/>
              <a:t>manquer:</a:t>
            </a:r>
            <a:r>
              <a:rPr spc="-50" dirty="0"/>
              <a:t> </a:t>
            </a:r>
            <a:r>
              <a:rPr spc="140" dirty="0"/>
              <a:t>baisse</a:t>
            </a:r>
            <a:r>
              <a:rPr spc="-55" dirty="0"/>
              <a:t> </a:t>
            </a:r>
            <a:r>
              <a:rPr spc="114" dirty="0"/>
              <a:t>audition</a:t>
            </a:r>
            <a:r>
              <a:rPr spc="-65" dirty="0"/>
              <a:t> </a:t>
            </a:r>
            <a:r>
              <a:rPr spc="145" dirty="0"/>
              <a:t>sans </a:t>
            </a:r>
            <a:r>
              <a:rPr spc="120" dirty="0"/>
              <a:t>douleur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82344" y="1622806"/>
            <a:ext cx="21088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8770" marR="5080" indent="-30670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Surdité</a:t>
            </a:r>
            <a:r>
              <a:rPr sz="1400" b="1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neurosensorielle </a:t>
            </a: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brusque</a:t>
            </a:r>
            <a:r>
              <a:rPr sz="1400" b="1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(SSNHL)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Adultes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91440" marR="340995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brusque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d’audition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unilatérale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otoscopie normale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487045" marR="158750" indent="-320040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permanente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si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prise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charge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tardive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078092" y="1660601"/>
            <a:ext cx="16186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AVC</a:t>
            </a: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(postérieur…)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74231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FR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connus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54305" marR="142240" indent="-3810" algn="ctr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1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auditive</a:t>
            </a:r>
            <a:r>
              <a:rPr sz="11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soudaine</a:t>
            </a:r>
            <a:r>
              <a:rPr sz="1100" b="1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50" dirty="0">
                <a:solidFill>
                  <a:srgbClr val="181818"/>
                </a:solidFill>
                <a:latin typeface="Arial"/>
                <a:cs typeface="Arial"/>
              </a:rPr>
              <a:t>±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vertige/instabilité</a:t>
            </a:r>
            <a:r>
              <a:rPr sz="11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1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181818"/>
                </a:solidFill>
                <a:latin typeface="Arial"/>
                <a:cs typeface="Arial"/>
              </a:rPr>
              <a:t>perte </a:t>
            </a: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unilatérale</a:t>
            </a:r>
            <a:r>
              <a:rPr sz="1100" b="1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spc="-50" dirty="0">
                <a:solidFill>
                  <a:srgbClr val="181818"/>
                </a:solidFill>
                <a:latin typeface="Arial"/>
                <a:cs typeface="Arial"/>
              </a:rPr>
              <a:t>+ </a:t>
            </a:r>
            <a:r>
              <a:rPr sz="1100" b="1" spc="-10" dirty="0">
                <a:solidFill>
                  <a:srgbClr val="181818"/>
                </a:solidFill>
                <a:latin typeface="Arial"/>
                <a:cs typeface="Arial"/>
              </a:rPr>
              <a:t>engourdissement/altération </a:t>
            </a: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sensibilité</a:t>
            </a:r>
            <a:r>
              <a:rPr sz="1100" b="1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100" b="1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faiblesse</a:t>
            </a:r>
            <a:r>
              <a:rPr sz="1100" b="1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81818"/>
                </a:solidFill>
                <a:latin typeface="Arial"/>
                <a:cs typeface="Arial"/>
              </a:rPr>
              <a:t>faciale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232397" y="4014495"/>
            <a:ext cx="2370455" cy="491490"/>
            <a:chOff x="6232397" y="4014495"/>
            <a:chExt cx="2370455" cy="491490"/>
          </a:xfrm>
        </p:grpSpPr>
        <p:sp>
          <p:nvSpPr>
            <p:cNvPr id="30" name="object 30"/>
            <p:cNvSpPr/>
            <p:nvPr/>
          </p:nvSpPr>
          <p:spPr>
            <a:xfrm>
              <a:off x="6245097" y="4027195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2345054" y="0"/>
                  </a:moveTo>
                  <a:lnTo>
                    <a:pt x="0" y="0"/>
                  </a:lnTo>
                  <a:lnTo>
                    <a:pt x="0" y="465543"/>
                  </a:lnTo>
                  <a:lnTo>
                    <a:pt x="2345054" y="465543"/>
                  </a:lnTo>
                  <a:lnTo>
                    <a:pt x="23450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45097" y="4027195"/>
              <a:ext cx="2345055" cy="466090"/>
            </a:xfrm>
            <a:custGeom>
              <a:avLst/>
              <a:gdLst/>
              <a:ahLst/>
              <a:cxnLst/>
              <a:rect l="l" t="t" r="r" b="b"/>
              <a:pathLst>
                <a:path w="2345054" h="466089">
                  <a:moveTo>
                    <a:pt x="0" y="465543"/>
                  </a:moveTo>
                  <a:lnTo>
                    <a:pt x="2345054" y="465543"/>
                  </a:lnTo>
                  <a:lnTo>
                    <a:pt x="2345054" y="0"/>
                  </a:lnTo>
                  <a:lnTo>
                    <a:pt x="0" y="0"/>
                  </a:lnTo>
                  <a:lnTo>
                    <a:pt x="0" y="465543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Classification</a:t>
            </a:r>
            <a:r>
              <a:rPr spc="-50" dirty="0"/>
              <a:t> </a:t>
            </a:r>
            <a:r>
              <a:rPr spc="130" dirty="0"/>
              <a:t>pertes</a:t>
            </a:r>
            <a:r>
              <a:rPr spc="-15" dirty="0"/>
              <a:t> </a:t>
            </a:r>
            <a:r>
              <a:rPr spc="70" dirty="0"/>
              <a:t>d’audition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035165" y="1910333"/>
            <a:ext cx="16160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543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Atteinte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cochlé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/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nerf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auditif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voies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centrales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neuro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317500" marR="9525" indent="-305435">
              <a:lnSpc>
                <a:spcPct val="100000"/>
              </a:lnSpc>
            </a:pP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Ex: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presbyacousie,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Ménière,</a:t>
            </a:r>
            <a:r>
              <a:rPr sz="1200" spc="2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cause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neuro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,</a:t>
            </a:r>
            <a:r>
              <a:rPr sz="1200" b="1" spc="2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surdité neurosensorielle brusque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484" y="1555241"/>
            <a:ext cx="1861185" cy="267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  <a:spcBef>
                <a:spcPts val="100"/>
              </a:spcBef>
            </a:pPr>
            <a:r>
              <a:rPr sz="1800" b="1" spc="45" dirty="0">
                <a:solidFill>
                  <a:srgbClr val="181818"/>
                </a:solidFill>
                <a:latin typeface="Times New Roman"/>
                <a:cs typeface="Times New Roman"/>
              </a:rPr>
              <a:t>Conductive </a:t>
            </a:r>
            <a:r>
              <a:rPr sz="1800" b="1" spc="60" dirty="0">
                <a:solidFill>
                  <a:srgbClr val="181818"/>
                </a:solidFill>
                <a:latin typeface="Times New Roman"/>
                <a:cs typeface="Times New Roman"/>
              </a:rPr>
              <a:t>(transmission)</a:t>
            </a:r>
            <a:endParaRPr sz="1800">
              <a:latin typeface="Times New Roman"/>
              <a:cs typeface="Times New Roman"/>
            </a:endParaRPr>
          </a:p>
          <a:p>
            <a:pPr marL="179705">
              <a:lnSpc>
                <a:spcPct val="100000"/>
              </a:lnSpc>
              <a:spcBef>
                <a:spcPts val="675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Oreille</a:t>
            </a:r>
            <a:endParaRPr sz="1200">
              <a:latin typeface="Arial"/>
              <a:cs typeface="Arial"/>
            </a:endParaRPr>
          </a:p>
          <a:p>
            <a:pPr marL="484505" marR="101600">
              <a:lnSpc>
                <a:spcPct val="100000"/>
              </a:lnSpc>
            </a:pP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externe/moyenne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atteinte</a:t>
            </a:r>
            <a:endParaRPr sz="1200">
              <a:latin typeface="Arial"/>
              <a:cs typeface="Arial"/>
            </a:endParaRPr>
          </a:p>
          <a:p>
            <a:pPr marL="179705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Le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son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n’arrive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endParaRPr sz="1200">
              <a:latin typeface="Arial"/>
              <a:cs typeface="Arial"/>
            </a:endParaRPr>
          </a:p>
          <a:p>
            <a:pPr marL="484505">
              <a:lnSpc>
                <a:spcPct val="100000"/>
              </a:lnSpc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cochlée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484505" marR="89535" indent="-304800">
              <a:lnSpc>
                <a:spcPct val="100000"/>
              </a:lnSpc>
              <a:spcBef>
                <a:spcPts val="5"/>
              </a:spcBef>
            </a:pP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Ex: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cérumen,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otite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externe</a:t>
            </a:r>
            <a:r>
              <a:rPr sz="1200" spc="2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ou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moyenne,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perforation,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corps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étranger…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12330" y="1324102"/>
            <a:ext cx="1635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181818"/>
                </a:solidFill>
                <a:latin typeface="Times New Roman"/>
                <a:cs typeface="Times New Roman"/>
              </a:rPr>
              <a:t>Sensorineurale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9517" y="4938776"/>
            <a:ext cx="56451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i="1" dirty="0">
                <a:latin typeface="Arial"/>
                <a:cs typeface="Arial"/>
              </a:rPr>
              <a:t>L.</a:t>
            </a:r>
            <a:r>
              <a:rPr sz="1050" i="1" spc="-3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Chittka</a:t>
            </a:r>
            <a:r>
              <a:rPr sz="1050" i="1" spc="-3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&amp;</a:t>
            </a:r>
            <a:r>
              <a:rPr sz="1050" i="1" spc="-3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A.</a:t>
            </a:r>
            <a:r>
              <a:rPr sz="1050" i="1" spc="-4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Brockmann,</a:t>
            </a:r>
            <a:r>
              <a:rPr sz="1050" i="1" spc="-1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“Anatomy</a:t>
            </a:r>
            <a:r>
              <a:rPr sz="1050" i="1" spc="-1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of</a:t>
            </a:r>
            <a:r>
              <a:rPr sz="1050" i="1" spc="-2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the</a:t>
            </a:r>
            <a:r>
              <a:rPr sz="1050" i="1" spc="-2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Human Ear.svg”,</a:t>
            </a:r>
            <a:r>
              <a:rPr sz="1050" i="1" spc="-30" dirty="0">
                <a:latin typeface="Arial"/>
                <a:cs typeface="Arial"/>
              </a:rPr>
              <a:t> </a:t>
            </a:r>
            <a:r>
              <a:rPr sz="1050" i="1" spc="-10" dirty="0">
                <a:latin typeface="Arial"/>
                <a:cs typeface="Arial"/>
              </a:rPr>
              <a:t>Wikimedia</a:t>
            </a:r>
            <a:r>
              <a:rPr sz="1050" i="1" spc="-3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Commons,</a:t>
            </a:r>
            <a:r>
              <a:rPr sz="1050" i="1" spc="1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CC</a:t>
            </a:r>
            <a:r>
              <a:rPr sz="1050" i="1" spc="-3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BY</a:t>
            </a:r>
            <a:r>
              <a:rPr sz="1050" i="1" spc="-30" dirty="0">
                <a:latin typeface="Arial"/>
                <a:cs typeface="Arial"/>
              </a:rPr>
              <a:t> </a:t>
            </a:r>
            <a:r>
              <a:rPr sz="1050" i="1" spc="-25" dirty="0">
                <a:latin typeface="Arial"/>
                <a:cs typeface="Arial"/>
              </a:rPr>
              <a:t>2.5</a:t>
            </a:r>
            <a:endParaRPr sz="10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21916" y="1772792"/>
            <a:ext cx="429895" cy="346710"/>
          </a:xfrm>
          <a:custGeom>
            <a:avLst/>
            <a:gdLst/>
            <a:ahLst/>
            <a:cxnLst/>
            <a:rect l="l" t="t" r="r" b="b"/>
            <a:pathLst>
              <a:path w="429894" h="346710">
                <a:moveTo>
                  <a:pt x="367318" y="302708"/>
                </a:moveTo>
                <a:lnTo>
                  <a:pt x="346456" y="328676"/>
                </a:lnTo>
                <a:lnTo>
                  <a:pt x="429640" y="346710"/>
                </a:lnTo>
                <a:lnTo>
                  <a:pt x="413144" y="310642"/>
                </a:lnTo>
                <a:lnTo>
                  <a:pt x="377189" y="310642"/>
                </a:lnTo>
                <a:lnTo>
                  <a:pt x="367318" y="302708"/>
                </a:lnTo>
                <a:close/>
              </a:path>
              <a:path w="429894" h="346710">
                <a:moveTo>
                  <a:pt x="373318" y="295240"/>
                </a:moveTo>
                <a:lnTo>
                  <a:pt x="367318" y="302708"/>
                </a:lnTo>
                <a:lnTo>
                  <a:pt x="377189" y="310642"/>
                </a:lnTo>
                <a:lnTo>
                  <a:pt x="383158" y="303149"/>
                </a:lnTo>
                <a:lnTo>
                  <a:pt x="373318" y="295240"/>
                </a:lnTo>
                <a:close/>
              </a:path>
              <a:path w="429894" h="346710">
                <a:moveTo>
                  <a:pt x="394207" y="269240"/>
                </a:moveTo>
                <a:lnTo>
                  <a:pt x="373318" y="295240"/>
                </a:lnTo>
                <a:lnTo>
                  <a:pt x="383158" y="303149"/>
                </a:lnTo>
                <a:lnTo>
                  <a:pt x="377189" y="310642"/>
                </a:lnTo>
                <a:lnTo>
                  <a:pt x="413144" y="310642"/>
                </a:lnTo>
                <a:lnTo>
                  <a:pt x="394207" y="269240"/>
                </a:lnTo>
                <a:close/>
              </a:path>
              <a:path w="429894" h="346710">
                <a:moveTo>
                  <a:pt x="5968" y="0"/>
                </a:moveTo>
                <a:lnTo>
                  <a:pt x="0" y="7493"/>
                </a:lnTo>
                <a:lnTo>
                  <a:pt x="367318" y="302708"/>
                </a:lnTo>
                <a:lnTo>
                  <a:pt x="373318" y="295240"/>
                </a:lnTo>
                <a:lnTo>
                  <a:pt x="596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31761" y="1442466"/>
            <a:ext cx="439420" cy="486409"/>
          </a:xfrm>
          <a:custGeom>
            <a:avLst/>
            <a:gdLst/>
            <a:ahLst/>
            <a:cxnLst/>
            <a:rect l="l" t="t" r="r" b="b"/>
            <a:pathLst>
              <a:path w="439420" h="486410">
                <a:moveTo>
                  <a:pt x="22606" y="404241"/>
                </a:moveTo>
                <a:lnTo>
                  <a:pt x="0" y="486410"/>
                </a:lnTo>
                <a:lnTo>
                  <a:pt x="79248" y="455295"/>
                </a:lnTo>
                <a:lnTo>
                  <a:pt x="64876" y="442341"/>
                </a:lnTo>
                <a:lnTo>
                  <a:pt x="45974" y="442341"/>
                </a:lnTo>
                <a:lnTo>
                  <a:pt x="38989" y="435991"/>
                </a:lnTo>
                <a:lnTo>
                  <a:pt x="47433" y="426618"/>
                </a:lnTo>
                <a:lnTo>
                  <a:pt x="22606" y="404241"/>
                </a:lnTo>
                <a:close/>
              </a:path>
              <a:path w="439420" h="486410">
                <a:moveTo>
                  <a:pt x="47433" y="426618"/>
                </a:moveTo>
                <a:lnTo>
                  <a:pt x="38989" y="435991"/>
                </a:lnTo>
                <a:lnTo>
                  <a:pt x="45974" y="442341"/>
                </a:lnTo>
                <a:lnTo>
                  <a:pt x="54446" y="432940"/>
                </a:lnTo>
                <a:lnTo>
                  <a:pt x="47433" y="426618"/>
                </a:lnTo>
                <a:close/>
              </a:path>
              <a:path w="439420" h="486410">
                <a:moveTo>
                  <a:pt x="54446" y="432940"/>
                </a:moveTo>
                <a:lnTo>
                  <a:pt x="45974" y="442341"/>
                </a:lnTo>
                <a:lnTo>
                  <a:pt x="64876" y="442341"/>
                </a:lnTo>
                <a:lnTo>
                  <a:pt x="54446" y="432940"/>
                </a:lnTo>
                <a:close/>
              </a:path>
              <a:path w="439420" h="486410">
                <a:moveTo>
                  <a:pt x="431800" y="0"/>
                </a:moveTo>
                <a:lnTo>
                  <a:pt x="47433" y="426618"/>
                </a:lnTo>
                <a:lnTo>
                  <a:pt x="54446" y="432940"/>
                </a:lnTo>
                <a:lnTo>
                  <a:pt x="438912" y="6350"/>
                </a:lnTo>
                <a:lnTo>
                  <a:pt x="4318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2614422" y="1594041"/>
            <a:ext cx="4049395" cy="2660015"/>
            <a:chOff x="2614422" y="1594041"/>
            <a:chExt cx="4049395" cy="266001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27252" y="1594041"/>
              <a:ext cx="3459321" cy="266001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633472" y="2208276"/>
              <a:ext cx="2255520" cy="1332230"/>
            </a:xfrm>
            <a:custGeom>
              <a:avLst/>
              <a:gdLst/>
              <a:ahLst/>
              <a:cxnLst/>
              <a:rect l="l" t="t" r="r" b="b"/>
              <a:pathLst>
                <a:path w="2255520" h="1332229">
                  <a:moveTo>
                    <a:pt x="0" y="1331722"/>
                  </a:moveTo>
                  <a:lnTo>
                    <a:pt x="2255520" y="1331722"/>
                  </a:lnTo>
                  <a:lnTo>
                    <a:pt x="2255520" y="0"/>
                  </a:lnTo>
                  <a:lnTo>
                    <a:pt x="0" y="0"/>
                  </a:lnTo>
                  <a:lnTo>
                    <a:pt x="0" y="1331722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55158" y="1708277"/>
              <a:ext cx="1689735" cy="1632585"/>
            </a:xfrm>
            <a:custGeom>
              <a:avLst/>
              <a:gdLst/>
              <a:ahLst/>
              <a:cxnLst/>
              <a:rect l="l" t="t" r="r" b="b"/>
              <a:pathLst>
                <a:path w="1689734" h="1632585">
                  <a:moveTo>
                    <a:pt x="0" y="1632331"/>
                  </a:moveTo>
                  <a:lnTo>
                    <a:pt x="1689481" y="1632331"/>
                  </a:lnTo>
                  <a:lnTo>
                    <a:pt x="1689481" y="0"/>
                  </a:lnTo>
                  <a:lnTo>
                    <a:pt x="0" y="0"/>
                  </a:lnTo>
                  <a:lnTo>
                    <a:pt x="0" y="1632331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663955" y="405510"/>
            <a:ext cx="50914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Anamnèse</a:t>
            </a:r>
            <a:r>
              <a:rPr spc="-80" dirty="0"/>
              <a:t> </a:t>
            </a:r>
            <a:r>
              <a:rPr spc="300" dirty="0"/>
              <a:t>–</a:t>
            </a:r>
            <a:r>
              <a:rPr spc="-35" dirty="0"/>
              <a:t> </a:t>
            </a:r>
            <a:r>
              <a:rPr spc="100" dirty="0"/>
              <a:t>Perte</a:t>
            </a:r>
            <a:r>
              <a:rPr spc="-45" dirty="0"/>
              <a:t> </a:t>
            </a:r>
            <a:r>
              <a:rPr spc="70" dirty="0"/>
              <a:t>d’audition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9244" y="1110741"/>
            <a:ext cx="4125595" cy="1692275"/>
            <a:chOff x="459244" y="1110741"/>
            <a:chExt cx="4125595" cy="1692275"/>
          </a:xfrm>
        </p:grpSpPr>
        <p:sp>
          <p:nvSpPr>
            <p:cNvPr id="6" name="object 6"/>
            <p:cNvSpPr/>
            <p:nvPr/>
          </p:nvSpPr>
          <p:spPr>
            <a:xfrm>
              <a:off x="471944" y="1123441"/>
              <a:ext cx="4100195" cy="1666875"/>
            </a:xfrm>
            <a:custGeom>
              <a:avLst/>
              <a:gdLst/>
              <a:ahLst/>
              <a:cxnLst/>
              <a:rect l="l" t="t" r="r" b="b"/>
              <a:pathLst>
                <a:path w="4100195" h="1666875">
                  <a:moveTo>
                    <a:pt x="0" y="277749"/>
                  </a:moveTo>
                  <a:lnTo>
                    <a:pt x="3635" y="232691"/>
                  </a:lnTo>
                  <a:lnTo>
                    <a:pt x="14160" y="189951"/>
                  </a:lnTo>
                  <a:lnTo>
                    <a:pt x="31003" y="150098"/>
                  </a:lnTo>
                  <a:lnTo>
                    <a:pt x="53591" y="113705"/>
                  </a:lnTo>
                  <a:lnTo>
                    <a:pt x="81354" y="81343"/>
                  </a:lnTo>
                  <a:lnTo>
                    <a:pt x="113719" y="53583"/>
                  </a:lnTo>
                  <a:lnTo>
                    <a:pt x="150114" y="30998"/>
                  </a:lnTo>
                  <a:lnTo>
                    <a:pt x="189967" y="14157"/>
                  </a:lnTo>
                  <a:lnTo>
                    <a:pt x="232707" y="3634"/>
                  </a:lnTo>
                  <a:lnTo>
                    <a:pt x="277761" y="0"/>
                  </a:lnTo>
                  <a:lnTo>
                    <a:pt x="3822306" y="0"/>
                  </a:lnTo>
                  <a:lnTo>
                    <a:pt x="3867363" y="3634"/>
                  </a:lnTo>
                  <a:lnTo>
                    <a:pt x="3910103" y="14157"/>
                  </a:lnTo>
                  <a:lnTo>
                    <a:pt x="3949956" y="30998"/>
                  </a:lnTo>
                  <a:lnTo>
                    <a:pt x="3986349" y="53583"/>
                  </a:lnTo>
                  <a:lnTo>
                    <a:pt x="4018711" y="81343"/>
                  </a:lnTo>
                  <a:lnTo>
                    <a:pt x="4046471" y="113705"/>
                  </a:lnTo>
                  <a:lnTo>
                    <a:pt x="4069057" y="150098"/>
                  </a:lnTo>
                  <a:lnTo>
                    <a:pt x="4085897" y="189951"/>
                  </a:lnTo>
                  <a:lnTo>
                    <a:pt x="4096420" y="232691"/>
                  </a:lnTo>
                  <a:lnTo>
                    <a:pt x="4100055" y="277749"/>
                  </a:lnTo>
                  <a:lnTo>
                    <a:pt x="4100055" y="1388745"/>
                  </a:lnTo>
                  <a:lnTo>
                    <a:pt x="4096420" y="1433802"/>
                  </a:lnTo>
                  <a:lnTo>
                    <a:pt x="4085897" y="1476542"/>
                  </a:lnTo>
                  <a:lnTo>
                    <a:pt x="4069057" y="1516395"/>
                  </a:lnTo>
                  <a:lnTo>
                    <a:pt x="4046471" y="1552788"/>
                  </a:lnTo>
                  <a:lnTo>
                    <a:pt x="4018711" y="1585150"/>
                  </a:lnTo>
                  <a:lnTo>
                    <a:pt x="3986349" y="1612910"/>
                  </a:lnTo>
                  <a:lnTo>
                    <a:pt x="3949956" y="1635495"/>
                  </a:lnTo>
                  <a:lnTo>
                    <a:pt x="3910103" y="1652336"/>
                  </a:lnTo>
                  <a:lnTo>
                    <a:pt x="3867363" y="1662859"/>
                  </a:lnTo>
                  <a:lnTo>
                    <a:pt x="3822306" y="1666494"/>
                  </a:lnTo>
                  <a:lnTo>
                    <a:pt x="277761" y="1666494"/>
                  </a:lnTo>
                  <a:lnTo>
                    <a:pt x="232707" y="1662859"/>
                  </a:lnTo>
                  <a:lnTo>
                    <a:pt x="189967" y="1652336"/>
                  </a:lnTo>
                  <a:lnTo>
                    <a:pt x="150114" y="1635495"/>
                  </a:lnTo>
                  <a:lnTo>
                    <a:pt x="113719" y="1612910"/>
                  </a:lnTo>
                  <a:lnTo>
                    <a:pt x="81354" y="1585150"/>
                  </a:lnTo>
                  <a:lnTo>
                    <a:pt x="53591" y="1552788"/>
                  </a:lnTo>
                  <a:lnTo>
                    <a:pt x="31003" y="1516395"/>
                  </a:lnTo>
                  <a:lnTo>
                    <a:pt x="14160" y="1476542"/>
                  </a:lnTo>
                  <a:lnTo>
                    <a:pt x="3635" y="1433802"/>
                  </a:lnTo>
                  <a:lnTo>
                    <a:pt x="0" y="1388745"/>
                  </a:lnTo>
                  <a:lnTo>
                    <a:pt x="0" y="277749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817" y="1233715"/>
              <a:ext cx="179199" cy="17552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2256" y="1193038"/>
            <a:ext cx="2989580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94005">
              <a:lnSpc>
                <a:spcPts val="1670"/>
              </a:lnSpc>
              <a:spcBef>
                <a:spcPts val="16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Autre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symptôme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neurologique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(en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particulier</a:t>
            </a:r>
            <a:r>
              <a:rPr sz="14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vertiges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débalancement)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7972" y="1581911"/>
            <a:ext cx="459740" cy="588010"/>
            <a:chOff x="537972" y="1581911"/>
            <a:chExt cx="459740" cy="5880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2" y="1581911"/>
              <a:ext cx="459485" cy="3741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2" y="1795271"/>
              <a:ext cx="459485" cy="37414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26388" y="1619452"/>
            <a:ext cx="127127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Début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soudain?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Céphalée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817" y="2300515"/>
            <a:ext cx="179199" cy="17552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26388" y="2260219"/>
            <a:ext cx="1893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Accouphènes</a:t>
            </a:r>
            <a:r>
              <a:rPr sz="1400" spc="-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pulsatiles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66623" y="2940939"/>
            <a:ext cx="8211184" cy="1828800"/>
            <a:chOff x="466623" y="2940939"/>
            <a:chExt cx="8211184" cy="1828800"/>
          </a:xfrm>
        </p:grpSpPr>
        <p:sp>
          <p:nvSpPr>
            <p:cNvPr id="16" name="object 16"/>
            <p:cNvSpPr/>
            <p:nvPr/>
          </p:nvSpPr>
          <p:spPr>
            <a:xfrm>
              <a:off x="479323" y="2953639"/>
              <a:ext cx="8185784" cy="1803400"/>
            </a:xfrm>
            <a:custGeom>
              <a:avLst/>
              <a:gdLst/>
              <a:ahLst/>
              <a:cxnLst/>
              <a:rect l="l" t="t" r="r" b="b"/>
              <a:pathLst>
                <a:path w="8185784" h="1803400">
                  <a:moveTo>
                    <a:pt x="0" y="300481"/>
                  </a:moveTo>
                  <a:lnTo>
                    <a:pt x="3932" y="251733"/>
                  </a:lnTo>
                  <a:lnTo>
                    <a:pt x="15317" y="205492"/>
                  </a:lnTo>
                  <a:lnTo>
                    <a:pt x="33536" y="162376"/>
                  </a:lnTo>
                  <a:lnTo>
                    <a:pt x="57971" y="123005"/>
                  </a:lnTo>
                  <a:lnTo>
                    <a:pt x="88003" y="87995"/>
                  </a:lnTo>
                  <a:lnTo>
                    <a:pt x="123013" y="57964"/>
                  </a:lnTo>
                  <a:lnTo>
                    <a:pt x="162383" y="33532"/>
                  </a:lnTo>
                  <a:lnTo>
                    <a:pt x="205495" y="15315"/>
                  </a:lnTo>
                  <a:lnTo>
                    <a:pt x="251730" y="3931"/>
                  </a:lnTo>
                  <a:lnTo>
                    <a:pt x="300469" y="0"/>
                  </a:lnTo>
                  <a:lnTo>
                    <a:pt x="7884896" y="0"/>
                  </a:lnTo>
                  <a:lnTo>
                    <a:pt x="7933645" y="3931"/>
                  </a:lnTo>
                  <a:lnTo>
                    <a:pt x="7979886" y="15315"/>
                  </a:lnTo>
                  <a:lnTo>
                    <a:pt x="8023001" y="33532"/>
                  </a:lnTo>
                  <a:lnTo>
                    <a:pt x="8062373" y="57964"/>
                  </a:lnTo>
                  <a:lnTo>
                    <a:pt x="8097383" y="87995"/>
                  </a:lnTo>
                  <a:lnTo>
                    <a:pt x="8127413" y="123005"/>
                  </a:lnTo>
                  <a:lnTo>
                    <a:pt x="8151846" y="162376"/>
                  </a:lnTo>
                  <a:lnTo>
                    <a:pt x="8170063" y="205492"/>
                  </a:lnTo>
                  <a:lnTo>
                    <a:pt x="8181446" y="251733"/>
                  </a:lnTo>
                  <a:lnTo>
                    <a:pt x="8185378" y="300481"/>
                  </a:lnTo>
                  <a:lnTo>
                    <a:pt x="8185378" y="1502321"/>
                  </a:lnTo>
                  <a:lnTo>
                    <a:pt x="8181446" y="1551060"/>
                  </a:lnTo>
                  <a:lnTo>
                    <a:pt x="8170063" y="1597296"/>
                  </a:lnTo>
                  <a:lnTo>
                    <a:pt x="8151846" y="1640409"/>
                  </a:lnTo>
                  <a:lnTo>
                    <a:pt x="8127413" y="1679781"/>
                  </a:lnTo>
                  <a:lnTo>
                    <a:pt x="8097383" y="1714793"/>
                  </a:lnTo>
                  <a:lnTo>
                    <a:pt x="8062373" y="1744827"/>
                  </a:lnTo>
                  <a:lnTo>
                    <a:pt x="8023001" y="1769263"/>
                  </a:lnTo>
                  <a:lnTo>
                    <a:pt x="7979886" y="1787484"/>
                  </a:lnTo>
                  <a:lnTo>
                    <a:pt x="7933645" y="1798870"/>
                  </a:lnTo>
                  <a:lnTo>
                    <a:pt x="7884896" y="1802803"/>
                  </a:lnTo>
                  <a:lnTo>
                    <a:pt x="300469" y="1802803"/>
                  </a:lnTo>
                  <a:lnTo>
                    <a:pt x="251730" y="1798870"/>
                  </a:lnTo>
                  <a:lnTo>
                    <a:pt x="205495" y="1787484"/>
                  </a:lnTo>
                  <a:lnTo>
                    <a:pt x="162383" y="1769263"/>
                  </a:lnTo>
                  <a:lnTo>
                    <a:pt x="123013" y="1744827"/>
                  </a:lnTo>
                  <a:lnTo>
                    <a:pt x="88003" y="1714793"/>
                  </a:lnTo>
                  <a:lnTo>
                    <a:pt x="57971" y="1679781"/>
                  </a:lnTo>
                  <a:lnTo>
                    <a:pt x="33536" y="1640409"/>
                  </a:lnTo>
                  <a:lnTo>
                    <a:pt x="15317" y="1597296"/>
                  </a:lnTo>
                  <a:lnTo>
                    <a:pt x="3932" y="1551060"/>
                  </a:lnTo>
                  <a:lnTo>
                    <a:pt x="0" y="1502321"/>
                  </a:lnTo>
                  <a:lnTo>
                    <a:pt x="0" y="300481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533" y="3666019"/>
              <a:ext cx="179199" cy="17552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40409" y="3625037"/>
            <a:ext cx="56153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Avez-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vous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tenté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remplacer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batteries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votre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appareil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auditif?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07330" y="1110741"/>
            <a:ext cx="3862704" cy="1744345"/>
            <a:chOff x="4807330" y="1110741"/>
            <a:chExt cx="3862704" cy="1744345"/>
          </a:xfrm>
        </p:grpSpPr>
        <p:sp>
          <p:nvSpPr>
            <p:cNvPr id="20" name="object 20"/>
            <p:cNvSpPr/>
            <p:nvPr/>
          </p:nvSpPr>
          <p:spPr>
            <a:xfrm>
              <a:off x="4820030" y="1123441"/>
              <a:ext cx="3837304" cy="1666875"/>
            </a:xfrm>
            <a:custGeom>
              <a:avLst/>
              <a:gdLst/>
              <a:ahLst/>
              <a:cxnLst/>
              <a:rect l="l" t="t" r="r" b="b"/>
              <a:pathLst>
                <a:path w="3837304" h="1666875">
                  <a:moveTo>
                    <a:pt x="0" y="277749"/>
                  </a:moveTo>
                  <a:lnTo>
                    <a:pt x="3634" y="232691"/>
                  </a:lnTo>
                  <a:lnTo>
                    <a:pt x="14157" y="189951"/>
                  </a:lnTo>
                  <a:lnTo>
                    <a:pt x="30998" y="150098"/>
                  </a:lnTo>
                  <a:lnTo>
                    <a:pt x="53583" y="113705"/>
                  </a:lnTo>
                  <a:lnTo>
                    <a:pt x="81343" y="81343"/>
                  </a:lnTo>
                  <a:lnTo>
                    <a:pt x="113705" y="53583"/>
                  </a:lnTo>
                  <a:lnTo>
                    <a:pt x="150098" y="30998"/>
                  </a:lnTo>
                  <a:lnTo>
                    <a:pt x="189951" y="14157"/>
                  </a:lnTo>
                  <a:lnTo>
                    <a:pt x="232691" y="3634"/>
                  </a:lnTo>
                  <a:lnTo>
                    <a:pt x="277749" y="0"/>
                  </a:lnTo>
                  <a:lnTo>
                    <a:pt x="3559555" y="0"/>
                  </a:lnTo>
                  <a:lnTo>
                    <a:pt x="3604613" y="3634"/>
                  </a:lnTo>
                  <a:lnTo>
                    <a:pt x="3647353" y="14157"/>
                  </a:lnTo>
                  <a:lnTo>
                    <a:pt x="3687206" y="30998"/>
                  </a:lnTo>
                  <a:lnTo>
                    <a:pt x="3723599" y="53583"/>
                  </a:lnTo>
                  <a:lnTo>
                    <a:pt x="3755961" y="81343"/>
                  </a:lnTo>
                  <a:lnTo>
                    <a:pt x="3783721" y="113705"/>
                  </a:lnTo>
                  <a:lnTo>
                    <a:pt x="3806306" y="150098"/>
                  </a:lnTo>
                  <a:lnTo>
                    <a:pt x="3823147" y="189951"/>
                  </a:lnTo>
                  <a:lnTo>
                    <a:pt x="3833670" y="232691"/>
                  </a:lnTo>
                  <a:lnTo>
                    <a:pt x="3837304" y="277749"/>
                  </a:lnTo>
                  <a:lnTo>
                    <a:pt x="3837304" y="1388745"/>
                  </a:lnTo>
                  <a:lnTo>
                    <a:pt x="3833670" y="1433802"/>
                  </a:lnTo>
                  <a:lnTo>
                    <a:pt x="3823147" y="1476542"/>
                  </a:lnTo>
                  <a:lnTo>
                    <a:pt x="3806306" y="1516395"/>
                  </a:lnTo>
                  <a:lnTo>
                    <a:pt x="3783721" y="1552788"/>
                  </a:lnTo>
                  <a:lnTo>
                    <a:pt x="3755961" y="1585150"/>
                  </a:lnTo>
                  <a:lnTo>
                    <a:pt x="3723599" y="1612910"/>
                  </a:lnTo>
                  <a:lnTo>
                    <a:pt x="3687206" y="1635495"/>
                  </a:lnTo>
                  <a:lnTo>
                    <a:pt x="3647353" y="1652336"/>
                  </a:lnTo>
                  <a:lnTo>
                    <a:pt x="3604613" y="1662859"/>
                  </a:lnTo>
                  <a:lnTo>
                    <a:pt x="3559555" y="1666494"/>
                  </a:lnTo>
                  <a:lnTo>
                    <a:pt x="277749" y="1666494"/>
                  </a:lnTo>
                  <a:lnTo>
                    <a:pt x="232691" y="1662859"/>
                  </a:lnTo>
                  <a:lnTo>
                    <a:pt x="189951" y="1652336"/>
                  </a:lnTo>
                  <a:lnTo>
                    <a:pt x="150098" y="1635495"/>
                  </a:lnTo>
                  <a:lnTo>
                    <a:pt x="113705" y="1612910"/>
                  </a:lnTo>
                  <a:lnTo>
                    <a:pt x="81343" y="1585150"/>
                  </a:lnTo>
                  <a:lnTo>
                    <a:pt x="53583" y="1552788"/>
                  </a:lnTo>
                  <a:lnTo>
                    <a:pt x="30998" y="1516395"/>
                  </a:lnTo>
                  <a:lnTo>
                    <a:pt x="14157" y="1476542"/>
                  </a:lnTo>
                  <a:lnTo>
                    <a:pt x="3634" y="1433802"/>
                  </a:lnTo>
                  <a:lnTo>
                    <a:pt x="0" y="1388745"/>
                  </a:lnTo>
                  <a:lnTo>
                    <a:pt x="0" y="277749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20030" y="1123441"/>
              <a:ext cx="3837304" cy="1718945"/>
            </a:xfrm>
            <a:custGeom>
              <a:avLst/>
              <a:gdLst/>
              <a:ahLst/>
              <a:cxnLst/>
              <a:rect l="l" t="t" r="r" b="b"/>
              <a:pathLst>
                <a:path w="3837304" h="1718945">
                  <a:moveTo>
                    <a:pt x="3550793" y="0"/>
                  </a:moveTo>
                  <a:lnTo>
                    <a:pt x="286512" y="0"/>
                  </a:lnTo>
                  <a:lnTo>
                    <a:pt x="240036" y="3749"/>
                  </a:lnTo>
                  <a:lnTo>
                    <a:pt x="195949" y="14606"/>
                  </a:lnTo>
                  <a:lnTo>
                    <a:pt x="154840" y="31978"/>
                  </a:lnTo>
                  <a:lnTo>
                    <a:pt x="117299" y="55278"/>
                  </a:lnTo>
                  <a:lnTo>
                    <a:pt x="83915" y="83915"/>
                  </a:lnTo>
                  <a:lnTo>
                    <a:pt x="55278" y="117299"/>
                  </a:lnTo>
                  <a:lnTo>
                    <a:pt x="31978" y="154840"/>
                  </a:lnTo>
                  <a:lnTo>
                    <a:pt x="14606" y="195949"/>
                  </a:lnTo>
                  <a:lnTo>
                    <a:pt x="3749" y="240036"/>
                  </a:lnTo>
                  <a:lnTo>
                    <a:pt x="0" y="286512"/>
                  </a:lnTo>
                  <a:lnTo>
                    <a:pt x="0" y="1432179"/>
                  </a:lnTo>
                  <a:lnTo>
                    <a:pt x="3749" y="1478654"/>
                  </a:lnTo>
                  <a:lnTo>
                    <a:pt x="14606" y="1522741"/>
                  </a:lnTo>
                  <a:lnTo>
                    <a:pt x="31978" y="1563850"/>
                  </a:lnTo>
                  <a:lnTo>
                    <a:pt x="55278" y="1601391"/>
                  </a:lnTo>
                  <a:lnTo>
                    <a:pt x="83915" y="1634775"/>
                  </a:lnTo>
                  <a:lnTo>
                    <a:pt x="117299" y="1663412"/>
                  </a:lnTo>
                  <a:lnTo>
                    <a:pt x="154840" y="1686712"/>
                  </a:lnTo>
                  <a:lnTo>
                    <a:pt x="195949" y="1704084"/>
                  </a:lnTo>
                  <a:lnTo>
                    <a:pt x="240036" y="1714941"/>
                  </a:lnTo>
                  <a:lnTo>
                    <a:pt x="286512" y="1718691"/>
                  </a:lnTo>
                  <a:lnTo>
                    <a:pt x="3550793" y="1718691"/>
                  </a:lnTo>
                  <a:lnTo>
                    <a:pt x="3597268" y="1714941"/>
                  </a:lnTo>
                  <a:lnTo>
                    <a:pt x="3641355" y="1704084"/>
                  </a:lnTo>
                  <a:lnTo>
                    <a:pt x="3682464" y="1686712"/>
                  </a:lnTo>
                  <a:lnTo>
                    <a:pt x="3720005" y="1663412"/>
                  </a:lnTo>
                  <a:lnTo>
                    <a:pt x="3753389" y="1634775"/>
                  </a:lnTo>
                  <a:lnTo>
                    <a:pt x="3782026" y="1601391"/>
                  </a:lnTo>
                  <a:lnTo>
                    <a:pt x="3805326" y="1563850"/>
                  </a:lnTo>
                  <a:lnTo>
                    <a:pt x="3822698" y="1522741"/>
                  </a:lnTo>
                  <a:lnTo>
                    <a:pt x="3833555" y="1478654"/>
                  </a:lnTo>
                  <a:lnTo>
                    <a:pt x="3837304" y="1432179"/>
                  </a:lnTo>
                  <a:lnTo>
                    <a:pt x="3837304" y="286512"/>
                  </a:lnTo>
                  <a:lnTo>
                    <a:pt x="3833555" y="240036"/>
                  </a:lnTo>
                  <a:lnTo>
                    <a:pt x="3822698" y="195949"/>
                  </a:lnTo>
                  <a:lnTo>
                    <a:pt x="3805326" y="154840"/>
                  </a:lnTo>
                  <a:lnTo>
                    <a:pt x="3782026" y="117299"/>
                  </a:lnTo>
                  <a:lnTo>
                    <a:pt x="3753389" y="83915"/>
                  </a:lnTo>
                  <a:lnTo>
                    <a:pt x="3720005" y="55278"/>
                  </a:lnTo>
                  <a:lnTo>
                    <a:pt x="3682464" y="31978"/>
                  </a:lnTo>
                  <a:lnTo>
                    <a:pt x="3641355" y="14606"/>
                  </a:lnTo>
                  <a:lnTo>
                    <a:pt x="3597268" y="3749"/>
                  </a:lnTo>
                  <a:lnTo>
                    <a:pt x="3550793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20030" y="1123441"/>
              <a:ext cx="3837304" cy="1718945"/>
            </a:xfrm>
            <a:custGeom>
              <a:avLst/>
              <a:gdLst/>
              <a:ahLst/>
              <a:cxnLst/>
              <a:rect l="l" t="t" r="r" b="b"/>
              <a:pathLst>
                <a:path w="3837304" h="1718945">
                  <a:moveTo>
                    <a:pt x="0" y="286512"/>
                  </a:moveTo>
                  <a:lnTo>
                    <a:pt x="3749" y="240036"/>
                  </a:lnTo>
                  <a:lnTo>
                    <a:pt x="14606" y="195949"/>
                  </a:lnTo>
                  <a:lnTo>
                    <a:pt x="31978" y="154840"/>
                  </a:lnTo>
                  <a:lnTo>
                    <a:pt x="55278" y="117299"/>
                  </a:lnTo>
                  <a:lnTo>
                    <a:pt x="83915" y="83915"/>
                  </a:lnTo>
                  <a:lnTo>
                    <a:pt x="117299" y="55278"/>
                  </a:lnTo>
                  <a:lnTo>
                    <a:pt x="154840" y="31978"/>
                  </a:lnTo>
                  <a:lnTo>
                    <a:pt x="195949" y="14606"/>
                  </a:lnTo>
                  <a:lnTo>
                    <a:pt x="240036" y="3749"/>
                  </a:lnTo>
                  <a:lnTo>
                    <a:pt x="286512" y="0"/>
                  </a:lnTo>
                  <a:lnTo>
                    <a:pt x="3550793" y="0"/>
                  </a:lnTo>
                  <a:lnTo>
                    <a:pt x="3597268" y="3749"/>
                  </a:lnTo>
                  <a:lnTo>
                    <a:pt x="3641355" y="14606"/>
                  </a:lnTo>
                  <a:lnTo>
                    <a:pt x="3682464" y="31978"/>
                  </a:lnTo>
                  <a:lnTo>
                    <a:pt x="3720005" y="55278"/>
                  </a:lnTo>
                  <a:lnTo>
                    <a:pt x="3753389" y="83915"/>
                  </a:lnTo>
                  <a:lnTo>
                    <a:pt x="3782026" y="117299"/>
                  </a:lnTo>
                  <a:lnTo>
                    <a:pt x="3805326" y="154840"/>
                  </a:lnTo>
                  <a:lnTo>
                    <a:pt x="3822698" y="195949"/>
                  </a:lnTo>
                  <a:lnTo>
                    <a:pt x="3833555" y="240036"/>
                  </a:lnTo>
                  <a:lnTo>
                    <a:pt x="3837304" y="286512"/>
                  </a:lnTo>
                  <a:lnTo>
                    <a:pt x="3837304" y="1432179"/>
                  </a:lnTo>
                  <a:lnTo>
                    <a:pt x="3833555" y="1478654"/>
                  </a:lnTo>
                  <a:lnTo>
                    <a:pt x="3822698" y="1522741"/>
                  </a:lnTo>
                  <a:lnTo>
                    <a:pt x="3805326" y="1563850"/>
                  </a:lnTo>
                  <a:lnTo>
                    <a:pt x="3782026" y="1601391"/>
                  </a:lnTo>
                  <a:lnTo>
                    <a:pt x="3753389" y="1634775"/>
                  </a:lnTo>
                  <a:lnTo>
                    <a:pt x="3720005" y="1663412"/>
                  </a:lnTo>
                  <a:lnTo>
                    <a:pt x="3682464" y="1686712"/>
                  </a:lnTo>
                  <a:lnTo>
                    <a:pt x="3641355" y="1704084"/>
                  </a:lnTo>
                  <a:lnTo>
                    <a:pt x="3597268" y="1714941"/>
                  </a:lnTo>
                  <a:lnTo>
                    <a:pt x="3550793" y="1718691"/>
                  </a:lnTo>
                  <a:lnTo>
                    <a:pt x="286512" y="1718691"/>
                  </a:lnTo>
                  <a:lnTo>
                    <a:pt x="240036" y="1714941"/>
                  </a:lnTo>
                  <a:lnTo>
                    <a:pt x="195949" y="1704084"/>
                  </a:lnTo>
                  <a:lnTo>
                    <a:pt x="154840" y="1686712"/>
                  </a:lnTo>
                  <a:lnTo>
                    <a:pt x="117299" y="1663412"/>
                  </a:lnTo>
                  <a:lnTo>
                    <a:pt x="83915" y="1634775"/>
                  </a:lnTo>
                  <a:lnTo>
                    <a:pt x="55278" y="1601391"/>
                  </a:lnTo>
                  <a:lnTo>
                    <a:pt x="31978" y="1563850"/>
                  </a:lnTo>
                  <a:lnTo>
                    <a:pt x="14606" y="1522741"/>
                  </a:lnTo>
                  <a:lnTo>
                    <a:pt x="3749" y="1478654"/>
                  </a:lnTo>
                  <a:lnTo>
                    <a:pt x="0" y="1432179"/>
                  </a:lnTo>
                  <a:lnTo>
                    <a:pt x="0" y="286512"/>
                  </a:lnTo>
                  <a:close/>
                </a:path>
              </a:pathLst>
            </a:custGeom>
            <a:ln w="25399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983607" y="1661541"/>
            <a:ext cx="325818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Peu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importe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symptomatologie,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une </a:t>
            </a:r>
            <a:r>
              <a:rPr sz="1400" dirty="0">
                <a:latin typeface="Arial"/>
                <a:cs typeface="Arial"/>
              </a:rPr>
              <a:t>accouphène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pulsatile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mérite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toujours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une </a:t>
            </a:r>
            <a:r>
              <a:rPr sz="1400" spc="-10" dirty="0">
                <a:latin typeface="Arial"/>
                <a:cs typeface="Arial"/>
              </a:rPr>
              <a:t>investigation.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412229" y="1244091"/>
            <a:ext cx="332740" cy="332740"/>
            <a:chOff x="6412229" y="1244091"/>
            <a:chExt cx="332740" cy="332740"/>
          </a:xfrm>
        </p:grpSpPr>
        <p:sp>
          <p:nvSpPr>
            <p:cNvPr id="25" name="object 25"/>
            <p:cNvSpPr/>
            <p:nvPr/>
          </p:nvSpPr>
          <p:spPr>
            <a:xfrm>
              <a:off x="6418579" y="1250441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160020" y="0"/>
                  </a:moveTo>
                  <a:lnTo>
                    <a:pt x="122300" y="122174"/>
                  </a:lnTo>
                  <a:lnTo>
                    <a:pt x="0" y="122174"/>
                  </a:lnTo>
                  <a:lnTo>
                    <a:pt x="98933" y="197738"/>
                  </a:lnTo>
                  <a:lnTo>
                    <a:pt x="61214" y="320040"/>
                  </a:lnTo>
                  <a:lnTo>
                    <a:pt x="160020" y="244475"/>
                  </a:lnTo>
                  <a:lnTo>
                    <a:pt x="258952" y="320040"/>
                  </a:lnTo>
                  <a:lnTo>
                    <a:pt x="221234" y="197738"/>
                  </a:lnTo>
                  <a:lnTo>
                    <a:pt x="320040" y="122174"/>
                  </a:lnTo>
                  <a:lnTo>
                    <a:pt x="197866" y="122174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18579" y="1250441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40">
                  <a:moveTo>
                    <a:pt x="0" y="122174"/>
                  </a:moveTo>
                  <a:lnTo>
                    <a:pt x="122300" y="122174"/>
                  </a:lnTo>
                  <a:lnTo>
                    <a:pt x="160020" y="0"/>
                  </a:lnTo>
                  <a:lnTo>
                    <a:pt x="197866" y="122174"/>
                  </a:lnTo>
                  <a:lnTo>
                    <a:pt x="320040" y="122174"/>
                  </a:lnTo>
                  <a:lnTo>
                    <a:pt x="221234" y="197738"/>
                  </a:lnTo>
                  <a:lnTo>
                    <a:pt x="258952" y="320040"/>
                  </a:lnTo>
                  <a:lnTo>
                    <a:pt x="160020" y="244475"/>
                  </a:lnTo>
                  <a:lnTo>
                    <a:pt x="61214" y="320040"/>
                  </a:lnTo>
                  <a:lnTo>
                    <a:pt x="98933" y="197738"/>
                  </a:lnTo>
                  <a:lnTo>
                    <a:pt x="0" y="122174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10476" y="256349"/>
          <a:ext cx="8555355" cy="4744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4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1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1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594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550">
                <a:tc gridSpan="3">
                  <a:txBody>
                    <a:bodyPr/>
                    <a:lstStyle/>
                    <a:p>
                      <a:pPr marL="91440">
                        <a:lnSpc>
                          <a:spcPts val="3445"/>
                        </a:lnSpc>
                        <a:spcBef>
                          <a:spcPts val="1610"/>
                        </a:spcBef>
                      </a:pPr>
                      <a:r>
                        <a:rPr sz="3000" b="1" spc="1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Examen</a:t>
                      </a:r>
                      <a:r>
                        <a:rPr sz="3000" b="1" spc="-7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000" b="1" spc="3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3000" b="1" spc="-4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000" b="1" spc="1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marR="445134" algn="ctr">
                        <a:lnSpc>
                          <a:spcPts val="2005"/>
                        </a:lnSpc>
                      </a:pPr>
                      <a:r>
                        <a:rPr sz="1800" b="1" spc="-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04470" marB="0">
                    <a:lnR w="9525">
                      <a:solidFill>
                        <a:srgbClr val="9E9E9E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485"/>
                        </a:lnSpc>
                        <a:spcBef>
                          <a:spcPts val="31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Balance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67335">
                        <a:lnSpc>
                          <a:spcPts val="3404"/>
                        </a:lnSpc>
                      </a:pPr>
                      <a:r>
                        <a:rPr sz="3000" b="1" spc="9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rte</a:t>
                      </a:r>
                      <a:r>
                        <a:rPr sz="3000" b="1" spc="-4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000" b="1" spc="4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d’audi</a:t>
                      </a: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175">
                        <a:lnSpc>
                          <a:spcPts val="88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Observer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assis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→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sz="4500" b="1" spc="7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4500" b="1" spc="-1005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4500" b="1" spc="-2212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eb</a:t>
                      </a:r>
                      <a:r>
                        <a:rPr sz="1400" spc="-67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4500" b="1" spc="-1589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45" dirty="0">
                          <a:latin typeface="Arial"/>
                          <a:cs typeface="Arial"/>
                        </a:rPr>
                        <a:t>→</a:t>
                      </a:r>
                      <a:r>
                        <a:rPr sz="4500" b="1" spc="44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4500" b="1" spc="-2122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400" spc="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400" spc="-42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4500" b="1" spc="-1867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400" spc="30" dirty="0">
                          <a:latin typeface="Arial"/>
                          <a:cs typeface="Arial"/>
                        </a:rPr>
                        <a:t>rc</a:t>
                      </a:r>
                      <a:r>
                        <a:rPr sz="1400" spc="-53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4500" b="1" spc="-1005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400" spc="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400" spc="4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4500" b="1" spc="195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do</a:t>
                      </a:r>
                      <a:endParaRPr sz="4500" baseline="-22222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88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Incapable</a:t>
                      </a:r>
                      <a:r>
                        <a:rPr sz="14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marcher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/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7620">
                        <a:lnSpc>
                          <a:spcPts val="2640"/>
                        </a:lnSpc>
                      </a:pPr>
                      <a:r>
                        <a:rPr sz="4500" b="1" spc="-1575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400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4500" b="1" spc="-1237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400" spc="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55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4500" b="1" spc="-1282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-114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4500" b="1" spc="-1800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400" spc="-6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4500" b="1" spc="-1117" baseline="-22222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rqué</a:t>
                      </a:r>
                      <a:r>
                        <a:rPr sz="1400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4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chute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imminente,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instabilité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importante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9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Neuro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797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Eyes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34975" marR="3175" indent="-342900">
                        <a:lnSpc>
                          <a:spcPct val="100000"/>
                        </a:lnSpc>
                        <a:spcBef>
                          <a:spcPts val="105"/>
                        </a:spcBef>
                        <a:buAutoNum type="arabicParenR"/>
                        <a:tabLst>
                          <a:tab pos="434975" algn="l"/>
                        </a:tabLst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Suivi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du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doigt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H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434975" marR="3175" indent="-342900">
                        <a:lnSpc>
                          <a:spcPct val="100000"/>
                        </a:lnSpc>
                        <a:buAutoNum type="arabicParenR"/>
                        <a:tabLst>
                          <a:tab pos="434975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Observer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434975" marR="317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nystagmus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2075" marR="37147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Diplopie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nouvelle,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limitation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du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regard,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nystagmus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797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3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3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3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 rowSpan="2"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99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Balance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Eyes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Face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Arm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Speech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Tronc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cérébral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6365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R="26797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Face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848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Sourire,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montrer</a:t>
                      </a:r>
                      <a:r>
                        <a:rPr sz="14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les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dents,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hausser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les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sourcils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Asymétrie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faciale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87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6365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Arm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2075" marR="1930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Bras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tendus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sec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paumes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vers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le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haut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force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serrage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maints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Pronator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drift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3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797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 rowSpan="2" gridSpan="3">
                  <a:txBody>
                    <a:bodyPr/>
                    <a:lstStyle/>
                    <a:p>
                      <a:pPr marR="26797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Speech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235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Répéter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une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phrase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compréhension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57785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Dyasrthie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(parole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pâteuse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/aphasie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/confusion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0375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i="1" dirty="0">
                          <a:latin typeface="Arial"/>
                          <a:cs typeface="Arial"/>
                        </a:rPr>
                        <a:t>Tronc</a:t>
                      </a:r>
                      <a:r>
                        <a:rPr sz="1400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latin typeface="Arial"/>
                          <a:cs typeface="Arial"/>
                        </a:rPr>
                        <a:t>cérébral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8511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Doigt-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nez,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difficulté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à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avaler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9700">
                <a:tc gridSpan="3">
                  <a:txBody>
                    <a:bodyPr/>
                    <a:lstStyle/>
                    <a:p>
                      <a:pPr marR="2679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703897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65" dirty="0"/>
              <a:t> </a:t>
            </a:r>
            <a:r>
              <a:rPr spc="300" dirty="0"/>
              <a:t>–</a:t>
            </a:r>
            <a:r>
              <a:rPr spc="-40" dirty="0"/>
              <a:t> </a:t>
            </a:r>
            <a:r>
              <a:rPr spc="100" dirty="0"/>
              <a:t>Perte</a:t>
            </a:r>
            <a:r>
              <a:rPr spc="-45" dirty="0"/>
              <a:t> </a:t>
            </a:r>
            <a:r>
              <a:rPr spc="80" dirty="0"/>
              <a:t>d’audition</a:t>
            </a:r>
            <a:r>
              <a:rPr spc="-55" dirty="0"/>
              <a:t> </a:t>
            </a:r>
            <a:r>
              <a:rPr spc="165" dirty="0"/>
              <a:t>sans</a:t>
            </a:r>
            <a:r>
              <a:rPr spc="-45" dirty="0"/>
              <a:t> </a:t>
            </a:r>
            <a:r>
              <a:rPr spc="120" dirty="0"/>
              <a:t>douleur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endParaRPr sz="18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3930015" cy="180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Neuro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Inspection</a:t>
                      </a:r>
                      <a:r>
                        <a:rPr sz="1200" b="1" spc="-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10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Palpation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7755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Balance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Eyes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Face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Arm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Speech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Tronc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cérébral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Pavillon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MASTOIDE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Tragus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3079623" y="3736340"/>
            <a:ext cx="4759325" cy="1027430"/>
            <a:chOff x="3079623" y="3736340"/>
            <a:chExt cx="4759325" cy="1027430"/>
          </a:xfrm>
        </p:grpSpPr>
        <p:sp>
          <p:nvSpPr>
            <p:cNvPr id="7" name="object 7"/>
            <p:cNvSpPr/>
            <p:nvPr/>
          </p:nvSpPr>
          <p:spPr>
            <a:xfrm>
              <a:off x="3092323" y="3749040"/>
              <a:ext cx="4733925" cy="1002030"/>
            </a:xfrm>
            <a:custGeom>
              <a:avLst/>
              <a:gdLst/>
              <a:ahLst/>
              <a:cxnLst/>
              <a:rect l="l" t="t" r="r" b="b"/>
              <a:pathLst>
                <a:path w="4733925" h="1002029">
                  <a:moveTo>
                    <a:pt x="4566793" y="0"/>
                  </a:moveTo>
                  <a:lnTo>
                    <a:pt x="167004" y="0"/>
                  </a:lnTo>
                  <a:lnTo>
                    <a:pt x="122619" y="5967"/>
                  </a:lnTo>
                  <a:lnTo>
                    <a:pt x="82728" y="22805"/>
                  </a:lnTo>
                  <a:lnTo>
                    <a:pt x="48926" y="48918"/>
                  </a:lnTo>
                  <a:lnTo>
                    <a:pt x="22808" y="82709"/>
                  </a:lnTo>
                  <a:lnTo>
                    <a:pt x="5967" y="122582"/>
                  </a:lnTo>
                  <a:lnTo>
                    <a:pt x="0" y="166941"/>
                  </a:lnTo>
                  <a:lnTo>
                    <a:pt x="0" y="834656"/>
                  </a:lnTo>
                  <a:lnTo>
                    <a:pt x="5967" y="879037"/>
                  </a:lnTo>
                  <a:lnTo>
                    <a:pt x="22808" y="918916"/>
                  </a:lnTo>
                  <a:lnTo>
                    <a:pt x="48926" y="952703"/>
                  </a:lnTo>
                  <a:lnTo>
                    <a:pt x="82728" y="978806"/>
                  </a:lnTo>
                  <a:lnTo>
                    <a:pt x="122619" y="995635"/>
                  </a:lnTo>
                  <a:lnTo>
                    <a:pt x="167004" y="1001598"/>
                  </a:lnTo>
                  <a:lnTo>
                    <a:pt x="4566793" y="1001598"/>
                  </a:lnTo>
                  <a:lnTo>
                    <a:pt x="4611168" y="995635"/>
                  </a:lnTo>
                  <a:lnTo>
                    <a:pt x="4651036" y="978806"/>
                  </a:lnTo>
                  <a:lnTo>
                    <a:pt x="4684807" y="952703"/>
                  </a:lnTo>
                  <a:lnTo>
                    <a:pt x="4710895" y="918916"/>
                  </a:lnTo>
                  <a:lnTo>
                    <a:pt x="4727712" y="879037"/>
                  </a:lnTo>
                  <a:lnTo>
                    <a:pt x="4733671" y="834656"/>
                  </a:lnTo>
                  <a:lnTo>
                    <a:pt x="4733671" y="166941"/>
                  </a:lnTo>
                  <a:lnTo>
                    <a:pt x="4727712" y="122582"/>
                  </a:lnTo>
                  <a:lnTo>
                    <a:pt x="4710895" y="82709"/>
                  </a:lnTo>
                  <a:lnTo>
                    <a:pt x="4684807" y="48918"/>
                  </a:lnTo>
                  <a:lnTo>
                    <a:pt x="4651036" y="22805"/>
                  </a:lnTo>
                  <a:lnTo>
                    <a:pt x="4611168" y="5967"/>
                  </a:lnTo>
                  <a:lnTo>
                    <a:pt x="4566793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92323" y="3749040"/>
              <a:ext cx="4733925" cy="1002030"/>
            </a:xfrm>
            <a:custGeom>
              <a:avLst/>
              <a:gdLst/>
              <a:ahLst/>
              <a:cxnLst/>
              <a:rect l="l" t="t" r="r" b="b"/>
              <a:pathLst>
                <a:path w="4733925" h="1002029">
                  <a:moveTo>
                    <a:pt x="0" y="166941"/>
                  </a:moveTo>
                  <a:lnTo>
                    <a:pt x="5967" y="122582"/>
                  </a:lnTo>
                  <a:lnTo>
                    <a:pt x="22808" y="82709"/>
                  </a:lnTo>
                  <a:lnTo>
                    <a:pt x="48926" y="48918"/>
                  </a:lnTo>
                  <a:lnTo>
                    <a:pt x="82728" y="22805"/>
                  </a:lnTo>
                  <a:lnTo>
                    <a:pt x="122619" y="5967"/>
                  </a:lnTo>
                  <a:lnTo>
                    <a:pt x="167004" y="0"/>
                  </a:lnTo>
                  <a:lnTo>
                    <a:pt x="4566793" y="0"/>
                  </a:lnTo>
                  <a:lnTo>
                    <a:pt x="4611168" y="5967"/>
                  </a:lnTo>
                  <a:lnTo>
                    <a:pt x="4651036" y="22805"/>
                  </a:lnTo>
                  <a:lnTo>
                    <a:pt x="4684807" y="48918"/>
                  </a:lnTo>
                  <a:lnTo>
                    <a:pt x="4710895" y="82709"/>
                  </a:lnTo>
                  <a:lnTo>
                    <a:pt x="4727712" y="122582"/>
                  </a:lnTo>
                  <a:lnTo>
                    <a:pt x="4733671" y="166941"/>
                  </a:lnTo>
                  <a:lnTo>
                    <a:pt x="4733671" y="834656"/>
                  </a:lnTo>
                  <a:lnTo>
                    <a:pt x="4727712" y="879037"/>
                  </a:lnTo>
                  <a:lnTo>
                    <a:pt x="4710895" y="918916"/>
                  </a:lnTo>
                  <a:lnTo>
                    <a:pt x="4684807" y="952703"/>
                  </a:lnTo>
                  <a:lnTo>
                    <a:pt x="4651036" y="978806"/>
                  </a:lnTo>
                  <a:lnTo>
                    <a:pt x="4611168" y="995635"/>
                  </a:lnTo>
                  <a:lnTo>
                    <a:pt x="4566793" y="1001598"/>
                  </a:lnTo>
                  <a:lnTo>
                    <a:pt x="167004" y="1001598"/>
                  </a:lnTo>
                  <a:lnTo>
                    <a:pt x="122619" y="995635"/>
                  </a:lnTo>
                  <a:lnTo>
                    <a:pt x="82728" y="978806"/>
                  </a:lnTo>
                  <a:lnTo>
                    <a:pt x="48926" y="952703"/>
                  </a:lnTo>
                  <a:lnTo>
                    <a:pt x="22808" y="918916"/>
                  </a:lnTo>
                  <a:lnTo>
                    <a:pt x="5967" y="879037"/>
                  </a:lnTo>
                  <a:lnTo>
                    <a:pt x="0" y="834656"/>
                  </a:lnTo>
                  <a:lnTo>
                    <a:pt x="0" y="166941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4601" y="401593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160020" y="0"/>
                  </a:moveTo>
                  <a:lnTo>
                    <a:pt x="122300" y="122250"/>
                  </a:lnTo>
                  <a:lnTo>
                    <a:pt x="0" y="122250"/>
                  </a:lnTo>
                  <a:lnTo>
                    <a:pt x="98933" y="197789"/>
                  </a:lnTo>
                  <a:lnTo>
                    <a:pt x="61213" y="320039"/>
                  </a:lnTo>
                  <a:lnTo>
                    <a:pt x="160020" y="244487"/>
                  </a:lnTo>
                  <a:lnTo>
                    <a:pt x="258952" y="320039"/>
                  </a:lnTo>
                  <a:lnTo>
                    <a:pt x="221234" y="197789"/>
                  </a:lnTo>
                  <a:lnTo>
                    <a:pt x="320039" y="122250"/>
                  </a:lnTo>
                  <a:lnTo>
                    <a:pt x="197865" y="122250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84601" y="401593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0" y="122250"/>
                  </a:moveTo>
                  <a:lnTo>
                    <a:pt x="122300" y="122250"/>
                  </a:lnTo>
                  <a:lnTo>
                    <a:pt x="160020" y="0"/>
                  </a:lnTo>
                  <a:lnTo>
                    <a:pt x="197865" y="122250"/>
                  </a:lnTo>
                  <a:lnTo>
                    <a:pt x="320039" y="122250"/>
                  </a:lnTo>
                  <a:lnTo>
                    <a:pt x="221234" y="197789"/>
                  </a:lnTo>
                  <a:lnTo>
                    <a:pt x="258952" y="320039"/>
                  </a:lnTo>
                  <a:lnTo>
                    <a:pt x="160020" y="244487"/>
                  </a:lnTo>
                  <a:lnTo>
                    <a:pt x="61213" y="320039"/>
                  </a:lnTo>
                  <a:lnTo>
                    <a:pt x="98933" y="197789"/>
                  </a:lnTo>
                  <a:lnTo>
                    <a:pt x="0" y="122250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41241" y="3910990"/>
            <a:ext cx="37211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Comme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l’examen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nuque,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palpation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des </a:t>
            </a:r>
            <a:r>
              <a:rPr sz="1400" dirty="0">
                <a:latin typeface="Arial"/>
                <a:cs typeface="Arial"/>
              </a:rPr>
              <a:t>mastoïdes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devrait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être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réflexe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dans </a:t>
            </a:r>
            <a:r>
              <a:rPr sz="1400" dirty="0">
                <a:latin typeface="Arial"/>
                <a:cs typeface="Arial"/>
              </a:rPr>
              <a:t>l’examen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oreilles.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66690" y="1708480"/>
            <a:ext cx="3213100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Cherche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rash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(vésicules?)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Douleur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à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mobilisation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pavillon/tragus.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703897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65" dirty="0"/>
              <a:t> </a:t>
            </a:r>
            <a:r>
              <a:rPr spc="300" dirty="0"/>
              <a:t>–</a:t>
            </a:r>
            <a:r>
              <a:rPr spc="-40" dirty="0"/>
              <a:t> </a:t>
            </a:r>
            <a:r>
              <a:rPr spc="100" dirty="0"/>
              <a:t>Perte</a:t>
            </a:r>
            <a:r>
              <a:rPr spc="-45" dirty="0"/>
              <a:t> </a:t>
            </a:r>
            <a:r>
              <a:rPr spc="80" dirty="0"/>
              <a:t>d’audition</a:t>
            </a:r>
            <a:r>
              <a:rPr spc="-55" dirty="0"/>
              <a:t> </a:t>
            </a:r>
            <a:r>
              <a:rPr spc="165" dirty="0"/>
              <a:t>sans</a:t>
            </a:r>
            <a:r>
              <a:rPr spc="-45" dirty="0"/>
              <a:t> </a:t>
            </a:r>
            <a:r>
              <a:rPr spc="120" dirty="0"/>
              <a:t>douleur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  <a:tab pos="3122295" algn="l"/>
                <a:tab pos="4473575" algn="l"/>
                <a:tab pos="4685665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3</a:t>
            </a:r>
            <a:endParaRPr sz="18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5864859" cy="180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Neuro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Inspection</a:t>
                      </a:r>
                      <a:r>
                        <a:rPr sz="1200" b="1" spc="-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10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Palpation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127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4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Otoscopie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395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ts val="1115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Balance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ts val="1115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Pavillon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ts val="1115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Conduit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auditif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94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ts val="112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Eyes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ts val="112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MASTOIDE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ts val="1125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Tympan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ts val="11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Face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ts val="1105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Tragus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86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ts val="108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Arm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4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ts val="11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Speech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76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ts val="1185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Tronc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cérébral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6962647" y="1344930"/>
            <a:ext cx="1932305" cy="1612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Conduit: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Cérumen?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Œdème?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Débris?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Corps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étranger?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Tympan: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normal? </a:t>
            </a:r>
            <a:r>
              <a:rPr sz="1400" dirty="0">
                <a:latin typeface="Arial"/>
                <a:cs typeface="Arial"/>
              </a:rPr>
              <a:t>Bombé?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Épanchement?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74263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45" dirty="0"/>
              <a:t>Déroulement</a:t>
            </a:r>
            <a:r>
              <a:rPr spc="-75" dirty="0"/>
              <a:t> </a:t>
            </a:r>
            <a:r>
              <a:rPr spc="150" dirty="0"/>
              <a:t>de</a:t>
            </a:r>
            <a:r>
              <a:rPr spc="-30" dirty="0"/>
              <a:t> </a:t>
            </a:r>
            <a:r>
              <a:rPr spc="70" dirty="0"/>
              <a:t>la</a:t>
            </a:r>
            <a:r>
              <a:rPr spc="-50" dirty="0"/>
              <a:t> </a:t>
            </a:r>
            <a:r>
              <a:rPr spc="125" dirty="0"/>
              <a:t>présentation</a:t>
            </a:r>
            <a:r>
              <a:rPr spc="-75" dirty="0"/>
              <a:t> </a:t>
            </a:r>
            <a:r>
              <a:rPr spc="105" dirty="0"/>
              <a:t>et</a:t>
            </a:r>
            <a:r>
              <a:rPr spc="-50" dirty="0"/>
              <a:t> </a:t>
            </a:r>
            <a:r>
              <a:rPr spc="160" dirty="0"/>
              <a:t>code</a:t>
            </a:r>
            <a:r>
              <a:rPr spc="-50" dirty="0"/>
              <a:t> </a:t>
            </a:r>
            <a:r>
              <a:rPr spc="125" dirty="0"/>
              <a:t>de couleur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3424" y="1516126"/>
            <a:ext cx="5386070" cy="158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Reconnaître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des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tableaux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dangereux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(non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exhaustif)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→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“puce</a:t>
            </a:r>
            <a:r>
              <a:rPr sz="1200" spc="1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l’oreille”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Identifier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red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flags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5"/>
              </a:spcBef>
              <a:buChar char="•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l’histoire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•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l’examen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70"/>
              </a:spcBef>
              <a:buClr>
                <a:srgbClr val="434343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Savoir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où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diriger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patient,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cas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échéant.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•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Urgence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30" dirty="0">
                <a:solidFill>
                  <a:srgbClr val="434343"/>
                </a:solidFill>
                <a:latin typeface="Arial"/>
                <a:cs typeface="Arial"/>
              </a:rPr>
              <a:t>SRV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rapide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suivi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investigations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externe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0763" y="3310128"/>
            <a:ext cx="459486" cy="3741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07664" y="3310128"/>
            <a:ext cx="459486" cy="37414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74564" y="3310128"/>
            <a:ext cx="459486" cy="37414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41464" y="3310128"/>
            <a:ext cx="459485" cy="374142"/>
          </a:xfrm>
          <a:prstGeom prst="rect">
            <a:avLst/>
          </a:prstGeom>
        </p:spPr>
      </p:pic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833221" y="3313620"/>
          <a:ext cx="7553959" cy="139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2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Patient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doit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aller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à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 marR="12065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l’urgence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(besoin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plateau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technique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ou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possible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instabilité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758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Diriger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médecine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famille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à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court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terme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308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Alerte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questionner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/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examiner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plus.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Élément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rassurant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78612" y="4775530"/>
            <a:ext cx="8145780" cy="370205"/>
            <a:chOff x="578612" y="4775530"/>
            <a:chExt cx="8145780" cy="370205"/>
          </a:xfrm>
        </p:grpSpPr>
        <p:sp>
          <p:nvSpPr>
            <p:cNvPr id="4" name="object 4"/>
            <p:cNvSpPr/>
            <p:nvPr/>
          </p:nvSpPr>
          <p:spPr>
            <a:xfrm>
              <a:off x="720001" y="4868164"/>
              <a:ext cx="7711440" cy="0"/>
            </a:xfrm>
            <a:custGeom>
              <a:avLst/>
              <a:gdLst/>
              <a:ahLst/>
              <a:cxnLst/>
              <a:rect l="l" t="t" r="r" b="b"/>
              <a:pathLst>
                <a:path w="7711440">
                  <a:moveTo>
                    <a:pt x="0" y="0"/>
                  </a:moveTo>
                  <a:lnTo>
                    <a:pt x="7711147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1312" y="4788230"/>
              <a:ext cx="8120380" cy="344805"/>
            </a:xfrm>
            <a:custGeom>
              <a:avLst/>
              <a:gdLst/>
              <a:ahLst/>
              <a:cxnLst/>
              <a:rect l="l" t="t" r="r" b="b"/>
              <a:pathLst>
                <a:path w="8120380" h="344804">
                  <a:moveTo>
                    <a:pt x="8062976" y="0"/>
                  </a:moveTo>
                  <a:lnTo>
                    <a:pt x="57429" y="0"/>
                  </a:lnTo>
                  <a:lnTo>
                    <a:pt x="35072" y="4514"/>
                  </a:lnTo>
                  <a:lnTo>
                    <a:pt x="16817" y="16824"/>
                  </a:lnTo>
                  <a:lnTo>
                    <a:pt x="4512" y="35082"/>
                  </a:lnTo>
                  <a:lnTo>
                    <a:pt x="0" y="57442"/>
                  </a:lnTo>
                  <a:lnTo>
                    <a:pt x="0" y="287153"/>
                  </a:lnTo>
                  <a:lnTo>
                    <a:pt x="4512" y="309508"/>
                  </a:lnTo>
                  <a:lnTo>
                    <a:pt x="16817" y="327763"/>
                  </a:lnTo>
                  <a:lnTo>
                    <a:pt x="35072" y="340071"/>
                  </a:lnTo>
                  <a:lnTo>
                    <a:pt x="57429" y="344584"/>
                  </a:lnTo>
                  <a:lnTo>
                    <a:pt x="8062976" y="344584"/>
                  </a:lnTo>
                  <a:lnTo>
                    <a:pt x="8085339" y="340071"/>
                  </a:lnTo>
                  <a:lnTo>
                    <a:pt x="8103584" y="327763"/>
                  </a:lnTo>
                  <a:lnTo>
                    <a:pt x="8115875" y="309508"/>
                  </a:lnTo>
                  <a:lnTo>
                    <a:pt x="8120380" y="287153"/>
                  </a:lnTo>
                  <a:lnTo>
                    <a:pt x="8120380" y="57442"/>
                  </a:lnTo>
                  <a:lnTo>
                    <a:pt x="8115875" y="35082"/>
                  </a:lnTo>
                  <a:lnTo>
                    <a:pt x="8103584" y="16824"/>
                  </a:lnTo>
                  <a:lnTo>
                    <a:pt x="8085339" y="4514"/>
                  </a:lnTo>
                  <a:lnTo>
                    <a:pt x="8062976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1312" y="4788230"/>
              <a:ext cx="8120380" cy="344805"/>
            </a:xfrm>
            <a:custGeom>
              <a:avLst/>
              <a:gdLst/>
              <a:ahLst/>
              <a:cxnLst/>
              <a:rect l="l" t="t" r="r" b="b"/>
              <a:pathLst>
                <a:path w="8120380" h="344804">
                  <a:moveTo>
                    <a:pt x="0" y="57442"/>
                  </a:moveTo>
                  <a:lnTo>
                    <a:pt x="4512" y="35082"/>
                  </a:lnTo>
                  <a:lnTo>
                    <a:pt x="16817" y="16824"/>
                  </a:lnTo>
                  <a:lnTo>
                    <a:pt x="35072" y="4514"/>
                  </a:lnTo>
                  <a:lnTo>
                    <a:pt x="57429" y="0"/>
                  </a:lnTo>
                  <a:lnTo>
                    <a:pt x="8062976" y="0"/>
                  </a:lnTo>
                  <a:lnTo>
                    <a:pt x="8085339" y="4514"/>
                  </a:lnTo>
                  <a:lnTo>
                    <a:pt x="8103584" y="16824"/>
                  </a:lnTo>
                  <a:lnTo>
                    <a:pt x="8115875" y="35082"/>
                  </a:lnTo>
                  <a:lnTo>
                    <a:pt x="8120380" y="57442"/>
                  </a:lnTo>
                  <a:lnTo>
                    <a:pt x="8120380" y="287153"/>
                  </a:lnTo>
                  <a:lnTo>
                    <a:pt x="8115875" y="309508"/>
                  </a:lnTo>
                  <a:lnTo>
                    <a:pt x="8103584" y="327763"/>
                  </a:lnTo>
                  <a:lnTo>
                    <a:pt x="8085339" y="340071"/>
                  </a:lnTo>
                  <a:lnTo>
                    <a:pt x="8062976" y="344584"/>
                  </a:lnTo>
                  <a:lnTo>
                    <a:pt x="57429" y="344584"/>
                  </a:lnTo>
                  <a:lnTo>
                    <a:pt x="35072" y="340071"/>
                  </a:lnTo>
                  <a:lnTo>
                    <a:pt x="16817" y="327763"/>
                  </a:lnTo>
                  <a:lnTo>
                    <a:pt x="4512" y="309508"/>
                  </a:lnTo>
                  <a:lnTo>
                    <a:pt x="0" y="287153"/>
                  </a:lnTo>
                  <a:lnTo>
                    <a:pt x="0" y="57442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0001" y="478823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39">
                  <a:moveTo>
                    <a:pt x="160020" y="0"/>
                  </a:moveTo>
                  <a:lnTo>
                    <a:pt x="122250" y="122250"/>
                  </a:lnTo>
                  <a:lnTo>
                    <a:pt x="0" y="122250"/>
                  </a:lnTo>
                  <a:lnTo>
                    <a:pt x="98894" y="197802"/>
                  </a:lnTo>
                  <a:lnTo>
                    <a:pt x="61125" y="320045"/>
                  </a:lnTo>
                  <a:lnTo>
                    <a:pt x="160020" y="244492"/>
                  </a:lnTo>
                  <a:lnTo>
                    <a:pt x="258914" y="320045"/>
                  </a:lnTo>
                  <a:lnTo>
                    <a:pt x="221145" y="197802"/>
                  </a:lnTo>
                  <a:lnTo>
                    <a:pt x="320040" y="122250"/>
                  </a:lnTo>
                  <a:lnTo>
                    <a:pt x="197789" y="122250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001" y="4788230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40" h="320039">
                  <a:moveTo>
                    <a:pt x="0" y="122250"/>
                  </a:moveTo>
                  <a:lnTo>
                    <a:pt x="122250" y="122250"/>
                  </a:lnTo>
                  <a:lnTo>
                    <a:pt x="160020" y="0"/>
                  </a:lnTo>
                  <a:lnTo>
                    <a:pt x="197789" y="122250"/>
                  </a:lnTo>
                  <a:lnTo>
                    <a:pt x="320040" y="122250"/>
                  </a:lnTo>
                  <a:lnTo>
                    <a:pt x="221145" y="197802"/>
                  </a:lnTo>
                  <a:lnTo>
                    <a:pt x="258914" y="320045"/>
                  </a:lnTo>
                  <a:lnTo>
                    <a:pt x="160020" y="244492"/>
                  </a:lnTo>
                  <a:lnTo>
                    <a:pt x="61125" y="320045"/>
                  </a:lnTo>
                  <a:lnTo>
                    <a:pt x="98894" y="197802"/>
                  </a:lnTo>
                  <a:lnTo>
                    <a:pt x="0" y="122250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703897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65" dirty="0"/>
              <a:t> </a:t>
            </a:r>
            <a:r>
              <a:rPr spc="300" dirty="0"/>
              <a:t>–</a:t>
            </a:r>
            <a:r>
              <a:rPr spc="-40" dirty="0"/>
              <a:t> </a:t>
            </a:r>
            <a:r>
              <a:rPr spc="100" dirty="0"/>
              <a:t>Perte</a:t>
            </a:r>
            <a:r>
              <a:rPr spc="-45" dirty="0"/>
              <a:t> </a:t>
            </a:r>
            <a:r>
              <a:rPr spc="80" dirty="0"/>
              <a:t>d’audition</a:t>
            </a:r>
            <a:r>
              <a:rPr spc="-55" dirty="0"/>
              <a:t> </a:t>
            </a:r>
            <a:r>
              <a:rPr spc="165" dirty="0"/>
              <a:t>sans</a:t>
            </a:r>
            <a:r>
              <a:rPr spc="-45" dirty="0"/>
              <a:t> </a:t>
            </a:r>
            <a:r>
              <a:rPr spc="120" dirty="0"/>
              <a:t>douleur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  <a:tab pos="3122295" algn="l"/>
                <a:tab pos="4473575" algn="l"/>
                <a:tab pos="4685665" algn="l"/>
                <a:tab pos="5056505" algn="l"/>
                <a:tab pos="6408420" algn="l"/>
                <a:tab pos="6616065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3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4</a:t>
            </a:r>
            <a:endParaRPr sz="1800"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710552" y="1307922"/>
          <a:ext cx="7799705" cy="180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99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Neuro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Inspection</a:t>
                      </a:r>
                      <a:r>
                        <a:rPr sz="1200" b="1" spc="-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10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Palpation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127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4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Otoscopie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317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Test</a:t>
                      </a: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6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latéralisation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7755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Balance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14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Eyes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Face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Arm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1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Speech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Tronc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cérébral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Pavillon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MASTOIDE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Tragus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Conduit</a:t>
                      </a:r>
                      <a:r>
                        <a:rPr sz="1000" b="1" spc="1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auditif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Tympan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Weber</a:t>
                      </a:r>
                      <a:r>
                        <a:rPr sz="1000" b="1" spc="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000" b="1" spc="3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Rinne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Ou:</a:t>
                      </a:r>
                      <a:r>
                        <a:rPr sz="1000" b="1" spc="14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Hum-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test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247647" y="4854651"/>
            <a:ext cx="67456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Cérumen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corps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étranger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devrait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être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enlevé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avant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faire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un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test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latéralisation.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80769" y="3611372"/>
            <a:ext cx="9340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Photo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rinne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02377" y="3774440"/>
            <a:ext cx="10210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Photo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weber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‘’Hum</a:t>
            </a:r>
            <a:r>
              <a:rPr spc="-150" dirty="0"/>
              <a:t> </a:t>
            </a:r>
            <a:r>
              <a:rPr spc="-10" dirty="0"/>
              <a:t>test’’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1382" y="1320800"/>
            <a:ext cx="708787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Demander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au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patient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434343"/>
                </a:solidFill>
                <a:latin typeface="Arial"/>
                <a:cs typeface="Arial"/>
              </a:rPr>
              <a:t>fredonner</a:t>
            </a:r>
            <a:r>
              <a:rPr sz="1200" b="1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(“mmm”)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demander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quelle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oreille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il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entends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son</a:t>
            </a: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mmm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fort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Perte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conductive: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mmm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fort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l’oreille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atteinte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Perte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sensorineurale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mmm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fort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l’oreille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saine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Performance</a:t>
            </a:r>
            <a:r>
              <a:rPr sz="1200" spc="1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diagnostiques</a:t>
            </a:r>
            <a:r>
              <a:rPr sz="1200" spc="2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(sensibilité</a:t>
            </a:r>
            <a:r>
              <a:rPr sz="1200" spc="1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89.7%,</a:t>
            </a:r>
            <a:r>
              <a:rPr sz="1200" spc="229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sensitivité</a:t>
            </a:r>
            <a:r>
              <a:rPr sz="1200" spc="2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100%)</a:t>
            </a:r>
            <a:r>
              <a:rPr sz="1200" spc="20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comparable</a:t>
            </a:r>
            <a:r>
              <a:rPr sz="1200" spc="1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au</a:t>
            </a:r>
            <a:r>
              <a:rPr sz="1200" spc="1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Weber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14669" y="4106671"/>
            <a:ext cx="292100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Ahmed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OH, Gallant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SC, Ruiz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R,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Wang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B,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Shapiro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WH, </a:t>
            </a:r>
            <a:r>
              <a:rPr sz="900" dirty="0">
                <a:latin typeface="Arial"/>
                <a:cs typeface="Arial"/>
              </a:rPr>
              <a:t>Voigt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EP.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Validity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of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Hum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Test,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Simple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Reliable </a:t>
            </a:r>
            <a:r>
              <a:rPr sz="900" dirty="0">
                <a:latin typeface="Arial"/>
                <a:cs typeface="Arial"/>
              </a:rPr>
              <a:t>Alternative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to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Weber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Test.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Ann</a:t>
            </a:r>
            <a:r>
              <a:rPr sz="900" spc="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Otol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Rhinol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Laryngol. </a:t>
            </a:r>
            <a:r>
              <a:rPr sz="900" dirty="0">
                <a:latin typeface="Arial"/>
                <a:cs typeface="Arial"/>
              </a:rPr>
              <a:t>2018</a:t>
            </a:r>
            <a:r>
              <a:rPr sz="900" spc="4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Jun;127(6):402-405.</a:t>
            </a:r>
            <a:r>
              <a:rPr sz="900" spc="15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doi: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latin typeface="Arial"/>
                <a:cs typeface="Arial"/>
              </a:rPr>
              <a:t>10.1177/0003489418772860.</a:t>
            </a:r>
            <a:r>
              <a:rPr sz="900" spc="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PMID:</a:t>
            </a:r>
            <a:r>
              <a:rPr sz="900" spc="10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29776326.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Résumé:</a:t>
            </a:r>
            <a:r>
              <a:rPr spc="-50" dirty="0"/>
              <a:t> </a:t>
            </a:r>
            <a:r>
              <a:rPr spc="114" dirty="0"/>
              <a:t>quand</a:t>
            </a:r>
            <a:r>
              <a:rPr spc="-65" dirty="0"/>
              <a:t> </a:t>
            </a:r>
            <a:r>
              <a:rPr spc="90" dirty="0"/>
              <a:t>référer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3775" y="1744472"/>
            <a:ext cx="3265804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Toute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d’audition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sans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cause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claire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l’examen…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Corps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étranger?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Accouphènes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novo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3884" y="1701165"/>
            <a:ext cx="340296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Symptômes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neurologiques</a:t>
            </a:r>
            <a:r>
              <a:rPr sz="1200" spc="1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autres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Vertiges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Céphalées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Font typeface="Arial"/>
              <a:buChar char="•"/>
              <a:tabLst>
                <a:tab pos="316865" algn="l"/>
              </a:tabLst>
            </a:pPr>
            <a:r>
              <a:rPr sz="1200" b="1" spc="10" dirty="0">
                <a:solidFill>
                  <a:srgbClr val="181818"/>
                </a:solidFill>
                <a:latin typeface="Arial"/>
                <a:cs typeface="Arial"/>
              </a:rPr>
              <a:t>Perte</a:t>
            </a:r>
            <a:r>
              <a:rPr sz="1200" b="1" spc="20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81818"/>
                </a:solidFill>
                <a:latin typeface="Arial"/>
                <a:cs typeface="Arial"/>
              </a:rPr>
              <a:t>d’audition</a:t>
            </a:r>
            <a:r>
              <a:rPr sz="1200" b="1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81818"/>
                </a:solidFill>
                <a:latin typeface="Arial"/>
                <a:cs typeface="Arial"/>
              </a:rPr>
              <a:t>sensorineurale</a:t>
            </a:r>
            <a:r>
              <a:rPr sz="1200" b="1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81818"/>
                </a:solidFill>
                <a:latin typeface="Arial"/>
                <a:cs typeface="Arial"/>
              </a:rPr>
              <a:t>brusque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9412" y="1268120"/>
            <a:ext cx="233475" cy="22896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22272" y="1223264"/>
            <a:ext cx="1005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5" dirty="0">
                <a:solidFill>
                  <a:srgbClr val="181818"/>
                </a:solidFill>
                <a:latin typeface="Times New Roman"/>
                <a:cs typeface="Times New Roman"/>
              </a:rPr>
              <a:t>Urgences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10560" y="1190396"/>
            <a:ext cx="233475" cy="22896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220080" y="1145285"/>
            <a:ext cx="886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81818"/>
                </a:solidFill>
                <a:latin typeface="Times New Roman"/>
                <a:cs typeface="Times New Roman"/>
              </a:rPr>
              <a:t>Au</a:t>
            </a:r>
            <a:r>
              <a:rPr sz="1800" b="1" spc="-4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181818"/>
                </a:solidFill>
                <a:latin typeface="Times New Roman"/>
                <a:cs typeface="Times New Roman"/>
              </a:rPr>
              <a:t>GMF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Petit</a:t>
            </a:r>
            <a:r>
              <a:rPr spc="-45" dirty="0"/>
              <a:t> </a:t>
            </a:r>
            <a:r>
              <a:rPr spc="150" dirty="0"/>
              <a:t>mot</a:t>
            </a:r>
            <a:r>
              <a:rPr spc="-45" dirty="0"/>
              <a:t> </a:t>
            </a:r>
            <a:r>
              <a:rPr spc="140" dirty="0"/>
              <a:t>sur</a:t>
            </a:r>
            <a:r>
              <a:rPr spc="-65" dirty="0"/>
              <a:t> </a:t>
            </a:r>
            <a:r>
              <a:rPr spc="140" dirty="0"/>
              <a:t>douleurs</a:t>
            </a:r>
            <a:r>
              <a:rPr spc="-40" dirty="0"/>
              <a:t> </a:t>
            </a:r>
            <a:r>
              <a:rPr spc="90" dirty="0"/>
              <a:t>aux</a:t>
            </a:r>
            <a:r>
              <a:rPr spc="-50" dirty="0"/>
              <a:t> </a:t>
            </a:r>
            <a:r>
              <a:rPr spc="45" dirty="0"/>
              <a:t>oreilles…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6497" y="1947824"/>
            <a:ext cx="152355" cy="1512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0884" y="1883664"/>
            <a:ext cx="392430" cy="32080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297548" y="1912747"/>
            <a:ext cx="1158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240" algn="l"/>
              </a:tabLst>
            </a:pP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Mastoïdite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09613" y="2093798"/>
            <a:ext cx="16116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otalgie,</a:t>
            </a:r>
            <a:r>
              <a:rPr sz="1200" spc="1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200" spc="1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pavillon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52413" y="2277236"/>
            <a:ext cx="530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décollé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6497" y="2679344"/>
            <a:ext cx="152355" cy="15123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297548" y="2644520"/>
            <a:ext cx="2249170" cy="16706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524510" marR="182245" indent="-512445">
              <a:lnSpc>
                <a:spcPts val="1430"/>
              </a:lnSpc>
              <a:spcBef>
                <a:spcPts val="155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Ramsay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hunt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(zona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otique)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vésicules,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otalgies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,+/-</a:t>
            </a:r>
            <a:endParaRPr sz="1200">
              <a:latin typeface="Arial"/>
              <a:cs typeface="Arial"/>
            </a:endParaRPr>
          </a:p>
          <a:p>
            <a:pPr marL="67310">
              <a:lnSpc>
                <a:spcPts val="139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paralysie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faciale,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+/-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vertige,</a:t>
            </a:r>
            <a:endParaRPr sz="12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baisse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audition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possible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00">
              <a:latin typeface="Arial"/>
              <a:cs typeface="Arial"/>
            </a:endParaRPr>
          </a:p>
          <a:p>
            <a:pPr marL="67310" marR="5080" indent="-55244">
              <a:lnSpc>
                <a:spcPct val="997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Cancer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du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nasopharynx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(épanchement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qui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persiste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oreille</a:t>
            </a:r>
            <a:r>
              <a:rPr sz="1200" spc="1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moyenne</a:t>
            </a:r>
            <a:r>
              <a:rPr sz="1200" spc="1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sans</a:t>
            </a:r>
            <a:r>
              <a:rPr sz="1200" spc="1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infection </a:t>
            </a:r>
            <a:r>
              <a:rPr sz="1200" spc="-65" dirty="0">
                <a:solidFill>
                  <a:srgbClr val="181818"/>
                </a:solidFill>
                <a:latin typeface="Arial"/>
                <a:cs typeface="Arial"/>
              </a:rPr>
              <a:t>ORL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claire…)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6497" y="3593744"/>
            <a:ext cx="152355" cy="15123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26212" y="1308861"/>
            <a:ext cx="1790700" cy="700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181818"/>
                </a:solidFill>
                <a:latin typeface="Times New Roman"/>
                <a:cs typeface="Times New Roman"/>
              </a:rPr>
              <a:t>Otites</a:t>
            </a:r>
            <a:r>
              <a:rPr sz="1800" b="1" spc="-20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800" b="1" spc="70" dirty="0">
                <a:solidFill>
                  <a:srgbClr val="181818"/>
                </a:solidFill>
                <a:latin typeface="Times New Roman"/>
                <a:cs typeface="Times New Roman"/>
              </a:rPr>
              <a:t>externes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Ne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spc="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manque: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5985" y="2385212"/>
            <a:ext cx="152355" cy="15123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26212" y="2350770"/>
            <a:ext cx="1776730" cy="755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0" marR="5080" indent="-96520">
              <a:lnSpc>
                <a:spcPct val="99700"/>
              </a:lnSpc>
              <a:spcBef>
                <a:spcPts val="10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Otite</a:t>
            </a:r>
            <a:r>
              <a:rPr sz="1200" spc="2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externe</a:t>
            </a:r>
            <a:r>
              <a:rPr sz="1200" spc="2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maligne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Diabétiques,</a:t>
            </a:r>
            <a:r>
              <a:rPr sz="1200" spc="2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âgés, 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immunosupprimés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b="1" spc="2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81818"/>
                </a:solidFill>
                <a:latin typeface="Arial"/>
                <a:cs typeface="Arial"/>
              </a:rPr>
              <a:t>++++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985" y="3482492"/>
            <a:ext cx="152355" cy="151235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76148" y="3448303"/>
            <a:ext cx="682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Fongique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47613" y="1354963"/>
            <a:ext cx="725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81818"/>
                </a:solidFill>
                <a:latin typeface="Times New Roman"/>
                <a:cs typeface="Times New Roman"/>
              </a:rPr>
              <a:t>Autres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32175" y="1766138"/>
            <a:ext cx="12471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Photos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otite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ext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32175" y="2406777"/>
            <a:ext cx="7683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Fongique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32175" y="3047238"/>
            <a:ext cx="964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Zona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otique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607433" y="602945"/>
            <a:ext cx="317944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solidFill>
                  <a:srgbClr val="BB232A"/>
                </a:solidFill>
                <a:latin typeface="Times New Roman"/>
                <a:cs typeface="Times New Roman"/>
              </a:rPr>
              <a:t>Je</a:t>
            </a:r>
            <a:r>
              <a:rPr sz="3200" b="0" spc="-1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90" dirty="0">
                <a:solidFill>
                  <a:srgbClr val="BB232A"/>
                </a:solidFill>
                <a:latin typeface="Times New Roman"/>
                <a:cs typeface="Times New Roman"/>
              </a:rPr>
              <a:t>fais</a:t>
            </a:r>
            <a:r>
              <a:rPr sz="3200" b="0" spc="-3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245" dirty="0">
                <a:solidFill>
                  <a:srgbClr val="BB232A"/>
                </a:solidFill>
                <a:latin typeface="Times New Roman"/>
                <a:cs typeface="Times New Roman"/>
              </a:rPr>
              <a:t>une</a:t>
            </a:r>
            <a:r>
              <a:rPr sz="3200" b="0" spc="-1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175" dirty="0">
                <a:solidFill>
                  <a:srgbClr val="BB232A"/>
                </a:solidFill>
                <a:latin typeface="Times New Roman"/>
                <a:cs typeface="Times New Roman"/>
              </a:rPr>
              <a:t>grosse</a:t>
            </a:r>
            <a:endParaRPr sz="3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3200" b="0" spc="114" dirty="0">
                <a:solidFill>
                  <a:srgbClr val="BB232A"/>
                </a:solidFill>
                <a:latin typeface="Times New Roman"/>
                <a:cs typeface="Times New Roman"/>
              </a:rPr>
              <a:t>bronchite…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171" y="2409520"/>
            <a:ext cx="137160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450" dirty="0">
                <a:solidFill>
                  <a:srgbClr val="BB232A"/>
                </a:solidFill>
                <a:latin typeface="Times New Roman"/>
                <a:cs typeface="Times New Roman"/>
              </a:rPr>
              <a:t>05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171" y="4178604"/>
            <a:ext cx="2083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Toux</a:t>
            </a:r>
            <a:r>
              <a:rPr sz="14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4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dyspnée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(Adulte)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2636520" cy="2305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50" dirty="0">
                <a:solidFill>
                  <a:srgbClr val="181818"/>
                </a:solidFill>
                <a:latin typeface="Times New Roman"/>
                <a:cs typeface="Times New Roman"/>
              </a:rPr>
              <a:t>Jacques,</a:t>
            </a:r>
            <a:r>
              <a:rPr sz="3000" b="1" spc="-100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181818"/>
                </a:solidFill>
                <a:latin typeface="Times New Roman"/>
                <a:cs typeface="Times New Roman"/>
              </a:rPr>
              <a:t>45</a:t>
            </a:r>
            <a:r>
              <a:rPr sz="3000" b="1" spc="-5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20" dirty="0">
                <a:solidFill>
                  <a:srgbClr val="181818"/>
                </a:solidFill>
                <a:latin typeface="Times New Roman"/>
                <a:cs typeface="Times New Roman"/>
              </a:rPr>
              <a:t>ans</a:t>
            </a:r>
            <a:endParaRPr sz="3000">
              <a:latin typeface="Times New Roman"/>
              <a:cs typeface="Times New Roman"/>
            </a:endParaRPr>
          </a:p>
          <a:p>
            <a:pPr marL="12700" marR="1097280">
              <a:lnSpc>
                <a:spcPts val="2880"/>
              </a:lnSpc>
              <a:spcBef>
                <a:spcPts val="28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Toux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10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jours.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 de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fièvre.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thoracique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lorsqu’il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tousse.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Non-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fumeur.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Vient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un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sirop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fort.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3295269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085335" y="286638"/>
            <a:ext cx="383984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1400" b="0" spc="10" dirty="0">
                <a:latin typeface="Arial"/>
                <a:cs typeface="Arial"/>
              </a:rPr>
              <a:t>Reconnaitre</a:t>
            </a:r>
            <a:r>
              <a:rPr sz="1400" b="0" spc="35" dirty="0">
                <a:latin typeface="Arial"/>
                <a:cs typeface="Arial"/>
              </a:rPr>
              <a:t> </a:t>
            </a:r>
            <a:r>
              <a:rPr sz="1400" b="0" spc="10" dirty="0">
                <a:latin typeface="Arial"/>
                <a:cs typeface="Arial"/>
              </a:rPr>
              <a:t>les</a:t>
            </a:r>
            <a:r>
              <a:rPr sz="1400" b="0" spc="70" dirty="0">
                <a:latin typeface="Arial"/>
                <a:cs typeface="Arial"/>
              </a:rPr>
              <a:t> </a:t>
            </a:r>
            <a:r>
              <a:rPr sz="1400" b="0" spc="10" dirty="0">
                <a:latin typeface="Arial"/>
                <a:cs typeface="Arial"/>
              </a:rPr>
              <a:t>céphalées</a:t>
            </a:r>
            <a:r>
              <a:rPr sz="1400" b="0" spc="70" dirty="0">
                <a:latin typeface="Arial"/>
                <a:cs typeface="Arial"/>
              </a:rPr>
              <a:t> </a:t>
            </a:r>
            <a:r>
              <a:rPr sz="1400" b="0" spc="10" dirty="0">
                <a:latin typeface="Arial"/>
                <a:cs typeface="Arial"/>
              </a:rPr>
              <a:t>dites</a:t>
            </a:r>
            <a:r>
              <a:rPr sz="1400" b="0" spc="25" dirty="0">
                <a:latin typeface="Arial"/>
                <a:cs typeface="Arial"/>
              </a:rPr>
              <a:t> </a:t>
            </a:r>
            <a:r>
              <a:rPr sz="1400" b="0" spc="40" dirty="0">
                <a:latin typeface="Arial"/>
                <a:cs typeface="Arial"/>
              </a:rPr>
              <a:t>primaires </a:t>
            </a:r>
            <a:r>
              <a:rPr sz="1400" b="0" dirty="0">
                <a:latin typeface="Arial"/>
                <a:cs typeface="Arial"/>
              </a:rPr>
              <a:t>(migraines,</a:t>
            </a:r>
            <a:r>
              <a:rPr sz="1400" b="0" spc="5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de</a:t>
            </a:r>
            <a:r>
              <a:rPr sz="1400" b="0" spc="12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tension,</a:t>
            </a:r>
            <a:r>
              <a:rPr sz="1400" b="0" spc="6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ect)</a:t>
            </a:r>
            <a:r>
              <a:rPr sz="1400" b="0" spc="12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vs</a:t>
            </a:r>
            <a:r>
              <a:rPr sz="1400" b="0" spc="8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celles</a:t>
            </a:r>
            <a:r>
              <a:rPr sz="1400" b="0" spc="5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venant</a:t>
            </a:r>
            <a:r>
              <a:rPr sz="1400" b="0" spc="110" dirty="0">
                <a:latin typeface="Arial"/>
                <a:cs typeface="Arial"/>
              </a:rPr>
              <a:t> </a:t>
            </a:r>
            <a:r>
              <a:rPr sz="1400" b="0" spc="-25" dirty="0">
                <a:latin typeface="Arial"/>
                <a:cs typeface="Arial"/>
              </a:rPr>
              <a:t>de </a:t>
            </a:r>
            <a:r>
              <a:rPr sz="1400" b="0" dirty="0">
                <a:latin typeface="Arial"/>
                <a:cs typeface="Arial"/>
              </a:rPr>
              <a:t>causes</a:t>
            </a:r>
            <a:r>
              <a:rPr sz="1400" b="0" spc="-80" dirty="0">
                <a:latin typeface="Arial"/>
                <a:cs typeface="Arial"/>
              </a:rPr>
              <a:t> </a:t>
            </a:r>
            <a:r>
              <a:rPr sz="1400" b="0" spc="-10" dirty="0">
                <a:latin typeface="Arial"/>
                <a:cs typeface="Arial"/>
              </a:rPr>
              <a:t>secondaires.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0114" y="1140332"/>
            <a:ext cx="3825875" cy="3689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544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Dangers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5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20" dirty="0">
                <a:solidFill>
                  <a:srgbClr val="181818"/>
                </a:solidFill>
                <a:latin typeface="Arial"/>
                <a:cs typeface="Arial"/>
              </a:rPr>
              <a:t>Neurologique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structurel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HTA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Arial"/>
                <a:cs typeface="Arial"/>
              </a:rPr>
              <a:t>intracranienne,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masse-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tumeur-</a:t>
            </a:r>
            <a:endParaRPr sz="1400">
              <a:latin typeface="Arial"/>
              <a:cs typeface="Arial"/>
            </a:endParaRPr>
          </a:p>
          <a:p>
            <a:pPr marL="774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hydrocéphalie,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5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Vasculaire</a:t>
            </a:r>
            <a:endParaRPr sz="1200">
              <a:latin typeface="Arial"/>
              <a:cs typeface="Arial"/>
            </a:endParaRPr>
          </a:p>
          <a:p>
            <a:pPr marL="774700" marR="5080" lvl="1" indent="-304800">
              <a:lnSpc>
                <a:spcPts val="1680"/>
              </a:lnSpc>
              <a:spcBef>
                <a:spcPts val="55"/>
              </a:spcBef>
              <a:buSzPct val="114285"/>
              <a:buChar char="•"/>
              <a:tabLst>
                <a:tab pos="774700" algn="l"/>
              </a:tabLst>
            </a:pP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HAS,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90" dirty="0">
                <a:solidFill>
                  <a:srgbClr val="181818"/>
                </a:solidFill>
                <a:latin typeface="Arial"/>
                <a:cs typeface="Arial"/>
              </a:rPr>
              <a:t>AVC,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dissection</a:t>
            </a:r>
            <a:r>
              <a:rPr sz="14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carotidienne</a:t>
            </a:r>
            <a:r>
              <a:rPr sz="14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ou </a:t>
            </a:r>
            <a:r>
              <a:rPr sz="1400" spc="10" dirty="0">
                <a:solidFill>
                  <a:srgbClr val="181818"/>
                </a:solidFill>
                <a:latin typeface="Arial"/>
                <a:cs typeface="Arial"/>
              </a:rPr>
              <a:t>vertébrale,</a:t>
            </a:r>
            <a:r>
              <a:rPr sz="14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0" dirty="0">
                <a:solidFill>
                  <a:srgbClr val="181818"/>
                </a:solidFill>
                <a:latin typeface="Arial"/>
                <a:cs typeface="Arial"/>
              </a:rPr>
              <a:t>artérite</a:t>
            </a:r>
            <a:r>
              <a:rPr sz="14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temporale,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390"/>
              </a:lnSpc>
              <a:buSzPct val="133333"/>
              <a:buChar char="•"/>
              <a:tabLst>
                <a:tab pos="317500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Infectieux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inflammatoire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Méningite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Abces</a:t>
            </a:r>
            <a:r>
              <a:rPr sz="1400" spc="-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cererable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Sinusite</a:t>
            </a:r>
            <a:r>
              <a:rPr sz="14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40" dirty="0">
                <a:solidFill>
                  <a:srgbClr val="181818"/>
                </a:solidFill>
                <a:latin typeface="Arial"/>
                <a:cs typeface="Arial"/>
              </a:rPr>
              <a:t>compliquée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10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Obstétrique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Pré-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éclampsie</a:t>
            </a:r>
            <a:r>
              <a:rPr sz="14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181818"/>
                </a:solidFill>
                <a:latin typeface="Arial"/>
                <a:cs typeface="Arial"/>
              </a:rPr>
              <a:t>–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éclampsie</a:t>
            </a:r>
            <a:endParaRPr sz="1400">
              <a:latin typeface="Arial"/>
              <a:cs typeface="Arial"/>
            </a:endParaRPr>
          </a:p>
          <a:p>
            <a:pPr marL="774700" lvl="1" indent="-304800">
              <a:lnSpc>
                <a:spcPct val="100000"/>
              </a:lnSpc>
              <a:buSzPct val="114285"/>
              <a:buChar char="•"/>
              <a:tabLst>
                <a:tab pos="774700" algn="l"/>
              </a:tabLst>
            </a:pP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Trhombose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veineuse</a:t>
            </a:r>
            <a:r>
              <a:rPr sz="14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cérébrale</a:t>
            </a:r>
            <a:endParaRPr sz="1400">
              <a:latin typeface="Arial"/>
              <a:cs typeface="Arial"/>
            </a:endParaRPr>
          </a:p>
          <a:p>
            <a:pPr marL="317500" indent="-304800">
              <a:lnSpc>
                <a:spcPts val="1435"/>
              </a:lnSpc>
              <a:spcBef>
                <a:spcPts val="10"/>
              </a:spcBef>
              <a:buSzPct val="133333"/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Ophtalmologique</a:t>
            </a:r>
            <a:endParaRPr sz="1200">
              <a:latin typeface="Arial"/>
              <a:cs typeface="Arial"/>
            </a:endParaRPr>
          </a:p>
          <a:p>
            <a:pPr marL="304165" marR="1805939" lvl="1" indent="-304165" algn="r">
              <a:lnSpc>
                <a:spcPts val="1675"/>
              </a:lnSpc>
              <a:buSzPct val="114285"/>
              <a:buChar char="•"/>
              <a:tabLst>
                <a:tab pos="30416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Glaucome</a:t>
            </a:r>
            <a:r>
              <a:rPr sz="1400" spc="1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aigu</a:t>
            </a:r>
            <a:endParaRPr sz="1400">
              <a:latin typeface="Arial"/>
              <a:cs typeface="Arial"/>
            </a:endParaRPr>
          </a:p>
          <a:p>
            <a:pPr marL="304800" marR="1770380" indent="-304800" algn="r">
              <a:lnSpc>
                <a:spcPts val="1435"/>
              </a:lnSpc>
              <a:spcBef>
                <a:spcPts val="5"/>
              </a:spcBef>
              <a:buSzPct val="133333"/>
              <a:buChar char="•"/>
              <a:tabLst>
                <a:tab pos="304800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Toxique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métabolique</a:t>
            </a:r>
            <a:endParaRPr sz="1200">
              <a:latin typeface="Arial"/>
              <a:cs typeface="Arial"/>
            </a:endParaRPr>
          </a:p>
          <a:p>
            <a:pPr marL="774700" lvl="1" indent="-304800">
              <a:lnSpc>
                <a:spcPts val="1675"/>
              </a:lnSpc>
              <a:buSzPct val="114285"/>
              <a:buChar char="•"/>
              <a:tabLst>
                <a:tab pos="774700" algn="l"/>
              </a:tabLst>
            </a:pPr>
            <a:r>
              <a:rPr sz="1400" spc="45" dirty="0">
                <a:solidFill>
                  <a:srgbClr val="181818"/>
                </a:solidFill>
                <a:latin typeface="Arial"/>
                <a:cs typeface="Arial"/>
              </a:rPr>
              <a:t>Intoxication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65" dirty="0">
                <a:solidFill>
                  <a:srgbClr val="181818"/>
                </a:solidFill>
                <a:latin typeface="Arial"/>
                <a:cs typeface="Arial"/>
              </a:rPr>
              <a:t>monoxide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carbone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85615" y="1029208"/>
            <a:ext cx="4643755" cy="0"/>
          </a:xfrm>
          <a:custGeom>
            <a:avLst/>
            <a:gdLst/>
            <a:ahLst/>
            <a:cxnLst/>
            <a:rect l="l" t="t" r="r" b="b"/>
            <a:pathLst>
              <a:path w="4643755">
                <a:moveTo>
                  <a:pt x="0" y="0"/>
                </a:moveTo>
                <a:lnTo>
                  <a:pt x="464337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39267" y="1989201"/>
            <a:ext cx="1663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anat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cervicale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35" dirty="0"/>
              <a:t> </a:t>
            </a:r>
            <a:r>
              <a:rPr dirty="0"/>
              <a:t>à</a:t>
            </a:r>
            <a:r>
              <a:rPr spc="-30" dirty="0"/>
              <a:t> </a:t>
            </a:r>
            <a:r>
              <a:rPr spc="165" dirty="0"/>
              <a:t>ne</a:t>
            </a:r>
            <a:r>
              <a:rPr spc="-30" dirty="0"/>
              <a:t> </a:t>
            </a:r>
            <a:r>
              <a:rPr spc="125" dirty="0"/>
              <a:t>pas</a:t>
            </a:r>
            <a:r>
              <a:rPr spc="-30" dirty="0"/>
              <a:t> </a:t>
            </a:r>
            <a:r>
              <a:rPr spc="114" dirty="0"/>
              <a:t>manquer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5064" y="1693163"/>
              <a:ext cx="459486" cy="3741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0720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995932" y="1731010"/>
            <a:ext cx="13258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Pneumonie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Tout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âge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330200" marR="322580" algn="ctr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Fièvre,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frissons,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toux,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douleur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pleurétique, essoufflement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80"/>
              </a:lnSpc>
            </a:pP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Bactériémie/sepsis;</a:t>
            </a:r>
            <a:r>
              <a:rPr sz="105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insuffisance</a:t>
            </a:r>
            <a:endParaRPr sz="105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respiratoire/ventilation;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ts val="1220"/>
              </a:lnSpc>
            </a:pPr>
            <a:r>
              <a:rPr sz="1050" dirty="0">
                <a:solidFill>
                  <a:srgbClr val="181818"/>
                </a:solidFill>
                <a:latin typeface="Arial"/>
                <a:cs typeface="Arial"/>
              </a:rPr>
              <a:t>complications</a:t>
            </a:r>
            <a:r>
              <a:rPr sz="105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pleurales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70803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059804" y="1662125"/>
            <a:ext cx="19481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Insuffisance</a:t>
            </a:r>
            <a:r>
              <a:rPr sz="1400" b="1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cardiaque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737870" marR="450850" indent="-276225">
              <a:lnSpc>
                <a:spcPct val="100000"/>
              </a:lnSpc>
              <a:spcBef>
                <a:spcPts val="11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âgé,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facteurs cardiaques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137160" marR="130175" indent="2540" algn="ctr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Essoufflement,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crépits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aux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bases</a:t>
            </a:r>
            <a:r>
              <a:rPr sz="12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pulmonaires,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OMI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bilatéral,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prise</a:t>
            </a:r>
            <a:r>
              <a:rPr sz="12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poids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rapide, orthopnée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150"/>
              </a:lnSpc>
            </a:pP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Œdème</a:t>
            </a:r>
            <a:r>
              <a:rPr sz="1100" b="1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81818"/>
                </a:solidFill>
                <a:latin typeface="Arial"/>
                <a:cs typeface="Arial"/>
              </a:rPr>
              <a:t>pulmonaire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;</a:t>
            </a:r>
            <a:r>
              <a:rPr sz="11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arythmies;</a:t>
            </a:r>
            <a:endParaRPr sz="11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atteinte</a:t>
            </a:r>
            <a:r>
              <a:rPr sz="11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rénale;</a:t>
            </a:r>
            <a:r>
              <a:rPr sz="11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181818"/>
                </a:solidFill>
                <a:latin typeface="Arial"/>
                <a:cs typeface="Arial"/>
              </a:rPr>
              <a:t>choc</a:t>
            </a:r>
            <a:endParaRPr sz="1100">
              <a:latin typeface="Arial"/>
              <a:cs typeface="Arial"/>
            </a:endParaRPr>
          </a:p>
          <a:p>
            <a:pPr marL="1270" algn="ctr">
              <a:lnSpc>
                <a:spcPts val="1195"/>
              </a:lnSpc>
            </a:pP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cardiogénique;</a:t>
            </a:r>
            <a:r>
              <a:rPr sz="11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181818"/>
                </a:solidFill>
                <a:latin typeface="Arial"/>
                <a:cs typeface="Arial"/>
              </a:rPr>
              <a:t>décès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35" dirty="0"/>
              <a:t> </a:t>
            </a:r>
            <a:r>
              <a:rPr dirty="0"/>
              <a:t>à</a:t>
            </a:r>
            <a:r>
              <a:rPr spc="-30" dirty="0"/>
              <a:t> </a:t>
            </a:r>
            <a:r>
              <a:rPr spc="165" dirty="0"/>
              <a:t>ne</a:t>
            </a:r>
            <a:r>
              <a:rPr spc="-30" dirty="0"/>
              <a:t> </a:t>
            </a:r>
            <a:r>
              <a:rPr spc="125" dirty="0"/>
              <a:t>pas</a:t>
            </a:r>
            <a:r>
              <a:rPr spc="-30" dirty="0"/>
              <a:t> </a:t>
            </a:r>
            <a:r>
              <a:rPr spc="114" dirty="0"/>
              <a:t>manquer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1036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820672" y="1731010"/>
            <a:ext cx="17246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Embolie</a:t>
            </a:r>
            <a:r>
              <a:rPr sz="1400" b="1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pulmonaire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Estrogène,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immobilisation,</a:t>
            </a:r>
            <a:endParaRPr sz="14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cancer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185420" marR="177800" algn="ctr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Dyspnée,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dlr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pleurétique,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tachycardie,</a:t>
            </a:r>
            <a:r>
              <a:rPr sz="14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syncope, hémoptyse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83515" marR="175260" indent="666115">
              <a:lnSpc>
                <a:spcPct val="100000"/>
              </a:lnSpc>
              <a:spcBef>
                <a:spcPts val="365"/>
              </a:spcBef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Instabilité hémodynamique/choc;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décès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3475" y="1517903"/>
              <a:ext cx="459486" cy="3741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102477" y="1555750"/>
            <a:ext cx="1864360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5"/>
              </a:spcBef>
            </a:pPr>
            <a:r>
              <a:rPr sz="1400" b="1" dirty="0">
                <a:solidFill>
                  <a:srgbClr val="181818"/>
                </a:solidFill>
                <a:latin typeface="Arial"/>
                <a:cs typeface="Arial"/>
              </a:rPr>
              <a:t>Syndrome</a:t>
            </a:r>
            <a:r>
              <a:rPr sz="1400" b="1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coronarien</a:t>
            </a:r>
            <a:endParaRPr sz="1400">
              <a:latin typeface="Arial"/>
              <a:cs typeface="Arial"/>
            </a:endParaRPr>
          </a:p>
          <a:p>
            <a:pPr marL="601345">
              <a:lnSpc>
                <a:spcPts val="1675"/>
              </a:lnSpc>
            </a:pPr>
            <a:r>
              <a:rPr sz="1400" b="1" spc="-20" dirty="0">
                <a:solidFill>
                  <a:srgbClr val="181818"/>
                </a:solidFill>
                <a:latin typeface="Arial"/>
                <a:cs typeface="Arial"/>
              </a:rPr>
              <a:t>aigu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33210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HTA,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DLP,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DB,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tabac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543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15"/>
              </a:spcBef>
            </a:pPr>
            <a:endParaRPr sz="1200">
              <a:latin typeface="Times New Roman"/>
              <a:cs typeface="Times New Roman"/>
            </a:endParaRPr>
          </a:p>
          <a:p>
            <a:pPr marL="216535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DRS,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toux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atypique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possible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ts val="1185"/>
              </a:lnSpc>
            </a:pPr>
            <a:r>
              <a:rPr sz="1050" dirty="0">
                <a:solidFill>
                  <a:srgbClr val="181818"/>
                </a:solidFill>
                <a:latin typeface="Arial"/>
                <a:cs typeface="Arial"/>
              </a:rPr>
              <a:t>Arythmies;</a:t>
            </a:r>
            <a:r>
              <a:rPr sz="105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181818"/>
                </a:solidFill>
                <a:latin typeface="Arial"/>
                <a:cs typeface="Arial"/>
              </a:rPr>
              <a:t>insuffisance</a:t>
            </a:r>
            <a:r>
              <a:rPr sz="105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cardiaque;</a:t>
            </a:r>
            <a:endParaRPr sz="1050">
              <a:latin typeface="Arial"/>
              <a:cs typeface="Arial"/>
            </a:endParaRPr>
          </a:p>
          <a:p>
            <a:pPr marL="419100" marR="408940" algn="ctr">
              <a:lnSpc>
                <a:spcPct val="100000"/>
              </a:lnSpc>
            </a:pPr>
            <a:r>
              <a:rPr sz="1050" dirty="0">
                <a:solidFill>
                  <a:srgbClr val="181818"/>
                </a:solidFill>
                <a:latin typeface="Arial"/>
                <a:cs typeface="Arial"/>
              </a:rPr>
              <a:t>choc</a:t>
            </a:r>
            <a:r>
              <a:rPr sz="1050" spc="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cardiogénique;</a:t>
            </a:r>
            <a:r>
              <a:rPr sz="1050" spc="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181818"/>
                </a:solidFill>
                <a:latin typeface="Arial"/>
                <a:cs typeface="Arial"/>
              </a:rPr>
              <a:t>arrêt cardiaque/décès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608486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Diagnostics</a:t>
            </a:r>
            <a:r>
              <a:rPr spc="-35" dirty="0"/>
              <a:t> </a:t>
            </a:r>
            <a:r>
              <a:rPr dirty="0"/>
              <a:t>à</a:t>
            </a:r>
            <a:r>
              <a:rPr spc="-30" dirty="0"/>
              <a:t> </a:t>
            </a:r>
            <a:r>
              <a:rPr spc="165" dirty="0"/>
              <a:t>ne</a:t>
            </a:r>
            <a:r>
              <a:rPr spc="-30" dirty="0"/>
              <a:t> </a:t>
            </a:r>
            <a:r>
              <a:rPr spc="125" dirty="0"/>
              <a:t>pas</a:t>
            </a:r>
            <a:r>
              <a:rPr spc="-30" dirty="0"/>
              <a:t> </a:t>
            </a:r>
            <a:r>
              <a:rPr spc="114" dirty="0"/>
              <a:t>manquer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74002" y="1555241"/>
            <a:ext cx="4092575" cy="3122930"/>
            <a:chOff x="474002" y="1555241"/>
            <a:chExt cx="4092575" cy="3122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702" y="1567941"/>
              <a:ext cx="4067009" cy="30971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6702" y="1567941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191" y="0"/>
                  </a:moveTo>
                  <a:lnTo>
                    <a:pt x="4067009" y="0"/>
                  </a:lnTo>
                  <a:lnTo>
                    <a:pt x="4067009" y="2580957"/>
                  </a:lnTo>
                  <a:lnTo>
                    <a:pt x="4064901" y="2627942"/>
                  </a:lnTo>
                  <a:lnTo>
                    <a:pt x="4058696" y="2673745"/>
                  </a:lnTo>
                  <a:lnTo>
                    <a:pt x="4048577" y="2718184"/>
                  </a:lnTo>
                  <a:lnTo>
                    <a:pt x="4034727" y="2761077"/>
                  </a:lnTo>
                  <a:lnTo>
                    <a:pt x="4017326" y="2802241"/>
                  </a:lnTo>
                  <a:lnTo>
                    <a:pt x="3996557" y="2841494"/>
                  </a:lnTo>
                  <a:lnTo>
                    <a:pt x="3972603" y="2878655"/>
                  </a:lnTo>
                  <a:lnTo>
                    <a:pt x="3945644" y="2913540"/>
                  </a:lnTo>
                  <a:lnTo>
                    <a:pt x="3915864" y="2945968"/>
                  </a:lnTo>
                  <a:lnTo>
                    <a:pt x="3883443" y="2975756"/>
                  </a:lnTo>
                  <a:lnTo>
                    <a:pt x="3848565" y="3002722"/>
                  </a:lnTo>
                  <a:lnTo>
                    <a:pt x="3811410" y="3026684"/>
                  </a:lnTo>
                  <a:lnTo>
                    <a:pt x="3772162" y="3047459"/>
                  </a:lnTo>
                  <a:lnTo>
                    <a:pt x="3731002" y="3064866"/>
                  </a:lnTo>
                  <a:lnTo>
                    <a:pt x="3688111" y="3078722"/>
                  </a:lnTo>
                  <a:lnTo>
                    <a:pt x="3643673" y="3088844"/>
                  </a:lnTo>
                  <a:lnTo>
                    <a:pt x="3597869" y="3095052"/>
                  </a:lnTo>
                  <a:lnTo>
                    <a:pt x="3550881" y="3097161"/>
                  </a:lnTo>
                  <a:lnTo>
                    <a:pt x="0" y="3097161"/>
                  </a:lnTo>
                  <a:lnTo>
                    <a:pt x="0" y="516255"/>
                  </a:lnTo>
                  <a:lnTo>
                    <a:pt x="2109" y="469265"/>
                  </a:lnTo>
                  <a:lnTo>
                    <a:pt x="8316" y="423458"/>
                  </a:lnTo>
                  <a:lnTo>
                    <a:pt x="18438" y="379015"/>
                  </a:lnTo>
                  <a:lnTo>
                    <a:pt x="32293" y="336118"/>
                  </a:lnTo>
                  <a:lnTo>
                    <a:pt x="49699" y="294950"/>
                  </a:lnTo>
                  <a:lnTo>
                    <a:pt x="70474" y="255693"/>
                  </a:lnTo>
                  <a:lnTo>
                    <a:pt x="94435" y="218529"/>
                  </a:lnTo>
                  <a:lnTo>
                    <a:pt x="121400" y="183640"/>
                  </a:lnTo>
                  <a:lnTo>
                    <a:pt x="151187" y="151209"/>
                  </a:lnTo>
                  <a:lnTo>
                    <a:pt x="183613" y="121418"/>
                  </a:lnTo>
                  <a:lnTo>
                    <a:pt x="218498" y="94449"/>
                  </a:lnTo>
                  <a:lnTo>
                    <a:pt x="255657" y="70485"/>
                  </a:lnTo>
                  <a:lnTo>
                    <a:pt x="294910" y="49707"/>
                  </a:lnTo>
                  <a:lnTo>
                    <a:pt x="336073" y="32298"/>
                  </a:lnTo>
                  <a:lnTo>
                    <a:pt x="378965" y="18441"/>
                  </a:lnTo>
                  <a:lnTo>
                    <a:pt x="423404" y="8317"/>
                  </a:lnTo>
                  <a:lnTo>
                    <a:pt x="469206" y="2109"/>
                  </a:lnTo>
                  <a:lnTo>
                    <a:pt x="516191" y="0"/>
                  </a:lnTo>
                  <a:close/>
                </a:path>
              </a:pathLst>
            </a:custGeom>
            <a:ln w="25399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64" y="0"/>
                  </a:moveTo>
                  <a:lnTo>
                    <a:pt x="76238" y="0"/>
                  </a:lnTo>
                  <a:lnTo>
                    <a:pt x="46537" y="5994"/>
                  </a:lnTo>
                  <a:lnTo>
                    <a:pt x="22307" y="22336"/>
                  </a:lnTo>
                  <a:lnTo>
                    <a:pt x="5982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82" y="410694"/>
                  </a:lnTo>
                  <a:lnTo>
                    <a:pt x="22307" y="434911"/>
                  </a:lnTo>
                  <a:lnTo>
                    <a:pt x="46537" y="451223"/>
                  </a:lnTo>
                  <a:lnTo>
                    <a:pt x="76238" y="457200"/>
                  </a:lnTo>
                  <a:lnTo>
                    <a:pt x="2519464" y="457200"/>
                  </a:lnTo>
                  <a:lnTo>
                    <a:pt x="2549158" y="451223"/>
                  </a:lnTo>
                  <a:lnTo>
                    <a:pt x="2573375" y="434911"/>
                  </a:lnTo>
                  <a:lnTo>
                    <a:pt x="2589687" y="410694"/>
                  </a:lnTo>
                  <a:lnTo>
                    <a:pt x="2595664" y="381000"/>
                  </a:lnTo>
                  <a:lnTo>
                    <a:pt x="2595664" y="76200"/>
                  </a:lnTo>
                  <a:lnTo>
                    <a:pt x="2589687" y="46559"/>
                  </a:lnTo>
                  <a:lnTo>
                    <a:pt x="2573375" y="22336"/>
                  </a:lnTo>
                  <a:lnTo>
                    <a:pt x="2549158" y="5994"/>
                  </a:lnTo>
                  <a:lnTo>
                    <a:pt x="2519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8592" y="1625853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82" y="46559"/>
                  </a:lnTo>
                  <a:lnTo>
                    <a:pt x="22307" y="22336"/>
                  </a:lnTo>
                  <a:lnTo>
                    <a:pt x="46537" y="5994"/>
                  </a:lnTo>
                  <a:lnTo>
                    <a:pt x="76238" y="0"/>
                  </a:lnTo>
                  <a:lnTo>
                    <a:pt x="2519464" y="0"/>
                  </a:lnTo>
                  <a:lnTo>
                    <a:pt x="2549158" y="5994"/>
                  </a:lnTo>
                  <a:lnTo>
                    <a:pt x="2573375" y="22336"/>
                  </a:lnTo>
                  <a:lnTo>
                    <a:pt x="2589687" y="46559"/>
                  </a:lnTo>
                  <a:lnTo>
                    <a:pt x="2595664" y="76200"/>
                  </a:lnTo>
                  <a:lnTo>
                    <a:pt x="2595664" y="381000"/>
                  </a:lnTo>
                  <a:lnTo>
                    <a:pt x="2589687" y="410694"/>
                  </a:lnTo>
                  <a:lnTo>
                    <a:pt x="2573375" y="434911"/>
                  </a:lnTo>
                  <a:lnTo>
                    <a:pt x="2549158" y="451223"/>
                  </a:lnTo>
                  <a:lnTo>
                    <a:pt x="2519464" y="457200"/>
                  </a:lnTo>
                  <a:lnTo>
                    <a:pt x="76238" y="457200"/>
                  </a:lnTo>
                  <a:lnTo>
                    <a:pt x="46537" y="451223"/>
                  </a:lnTo>
                  <a:lnTo>
                    <a:pt x="22307" y="434911"/>
                  </a:lnTo>
                  <a:lnTo>
                    <a:pt x="5982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0512" y="1693163"/>
              <a:ext cx="459486" cy="3741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6168" y="1693163"/>
              <a:ext cx="459486" cy="37414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151379" y="1731010"/>
            <a:ext cx="10147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Asthme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7743" y="240957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505" y="3226130"/>
            <a:ext cx="10883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5505" y="4194149"/>
            <a:ext cx="13106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88363" y="2290356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Antcd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personnels,</a:t>
            </a:r>
            <a:endParaRPr sz="14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familiaux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88363" y="3074542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86360" rIns="0" bIns="0" rtlCol="0">
            <a:spAutoFit/>
          </a:bodyPr>
          <a:lstStyle/>
          <a:p>
            <a:pPr marL="191135" marR="184785" indent="1905" algn="ctr">
              <a:lnSpc>
                <a:spcPct val="100000"/>
              </a:lnSpc>
              <a:spcBef>
                <a:spcPts val="680"/>
              </a:spcBef>
            </a:pP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Sibilances;</a:t>
            </a:r>
            <a:r>
              <a:rPr sz="11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toux;</a:t>
            </a:r>
            <a:r>
              <a:rPr sz="11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oppression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thoracique;</a:t>
            </a:r>
            <a:r>
              <a:rPr sz="11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dyspnée;</a:t>
            </a:r>
            <a:r>
              <a:rPr sz="11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difficulté</a:t>
            </a:r>
            <a:r>
              <a:rPr sz="1100" spc="-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50" dirty="0">
                <a:solidFill>
                  <a:srgbClr val="181818"/>
                </a:solidFill>
                <a:latin typeface="Arial"/>
                <a:cs typeface="Arial"/>
              </a:rPr>
              <a:t>à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parler;</a:t>
            </a:r>
            <a:r>
              <a:rPr sz="1100" spc="-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utilisation</a:t>
            </a:r>
            <a:r>
              <a:rPr sz="11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muscles accessoires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5220" y="4095648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150"/>
              </a:lnSpc>
            </a:pP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Status</a:t>
            </a:r>
            <a:r>
              <a:rPr sz="11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asthmaticus;</a:t>
            </a:r>
            <a:r>
              <a:rPr sz="11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insuffisance</a:t>
            </a:r>
            <a:endParaRPr sz="1100">
              <a:latin typeface="Arial"/>
              <a:cs typeface="Arial"/>
            </a:endParaRPr>
          </a:p>
          <a:p>
            <a:pPr marL="317500" marR="311785" algn="ctr">
              <a:lnSpc>
                <a:spcPct val="100000"/>
              </a:lnSpc>
            </a:pP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respiratoire;</a:t>
            </a:r>
            <a:r>
              <a:rPr sz="1100" spc="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pneumothorax; arythmies/arrêt</a:t>
            </a:r>
            <a:r>
              <a:rPr sz="11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cardiaque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823840" y="1486788"/>
            <a:ext cx="4092575" cy="3122930"/>
            <a:chOff x="4823840" y="1486788"/>
            <a:chExt cx="4092575" cy="312293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36540" y="1499488"/>
              <a:ext cx="4067048" cy="30971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36540" y="1499488"/>
              <a:ext cx="4067175" cy="3097530"/>
            </a:xfrm>
            <a:custGeom>
              <a:avLst/>
              <a:gdLst/>
              <a:ahLst/>
              <a:cxnLst/>
              <a:rect l="l" t="t" r="r" b="b"/>
              <a:pathLst>
                <a:path w="4067175" h="3097529">
                  <a:moveTo>
                    <a:pt x="516255" y="0"/>
                  </a:moveTo>
                  <a:lnTo>
                    <a:pt x="4067048" y="0"/>
                  </a:lnTo>
                  <a:lnTo>
                    <a:pt x="4067048" y="2580944"/>
                  </a:lnTo>
                  <a:lnTo>
                    <a:pt x="4064939" y="2627929"/>
                  </a:lnTo>
                  <a:lnTo>
                    <a:pt x="4058734" y="2673732"/>
                  </a:lnTo>
                  <a:lnTo>
                    <a:pt x="4048615" y="2718171"/>
                  </a:lnTo>
                  <a:lnTo>
                    <a:pt x="4034765" y="2761064"/>
                  </a:lnTo>
                  <a:lnTo>
                    <a:pt x="4017364" y="2802228"/>
                  </a:lnTo>
                  <a:lnTo>
                    <a:pt x="3996595" y="2841482"/>
                  </a:lnTo>
                  <a:lnTo>
                    <a:pt x="3972641" y="2878642"/>
                  </a:lnTo>
                  <a:lnTo>
                    <a:pt x="3945682" y="2913527"/>
                  </a:lnTo>
                  <a:lnTo>
                    <a:pt x="3915902" y="2945955"/>
                  </a:lnTo>
                  <a:lnTo>
                    <a:pt x="3883481" y="2975743"/>
                  </a:lnTo>
                  <a:lnTo>
                    <a:pt x="3848603" y="3002709"/>
                  </a:lnTo>
                  <a:lnTo>
                    <a:pt x="3811448" y="3026671"/>
                  </a:lnTo>
                  <a:lnTo>
                    <a:pt x="3772200" y="3047446"/>
                  </a:lnTo>
                  <a:lnTo>
                    <a:pt x="3731040" y="3064853"/>
                  </a:lnTo>
                  <a:lnTo>
                    <a:pt x="3688149" y="3078709"/>
                  </a:lnTo>
                  <a:lnTo>
                    <a:pt x="3643711" y="3088832"/>
                  </a:lnTo>
                  <a:lnTo>
                    <a:pt x="3597907" y="3095039"/>
                  </a:lnTo>
                  <a:lnTo>
                    <a:pt x="3550919" y="3097149"/>
                  </a:lnTo>
                  <a:lnTo>
                    <a:pt x="0" y="3097149"/>
                  </a:lnTo>
                  <a:lnTo>
                    <a:pt x="0" y="516128"/>
                  </a:lnTo>
                  <a:lnTo>
                    <a:pt x="2109" y="469158"/>
                  </a:lnTo>
                  <a:lnTo>
                    <a:pt x="8317" y="423369"/>
                  </a:lnTo>
                  <a:lnTo>
                    <a:pt x="18441" y="378942"/>
                  </a:lnTo>
                  <a:lnTo>
                    <a:pt x="32298" y="336059"/>
                  </a:lnTo>
                  <a:lnTo>
                    <a:pt x="49707" y="294902"/>
                  </a:lnTo>
                  <a:lnTo>
                    <a:pt x="70484" y="255655"/>
                  </a:lnTo>
                  <a:lnTo>
                    <a:pt x="94449" y="218500"/>
                  </a:lnTo>
                  <a:lnTo>
                    <a:pt x="121418" y="183618"/>
                  </a:lnTo>
                  <a:lnTo>
                    <a:pt x="151209" y="151193"/>
                  </a:lnTo>
                  <a:lnTo>
                    <a:pt x="183640" y="121407"/>
                  </a:lnTo>
                  <a:lnTo>
                    <a:pt x="218529" y="94441"/>
                  </a:lnTo>
                  <a:lnTo>
                    <a:pt x="255693" y="70480"/>
                  </a:lnTo>
                  <a:lnTo>
                    <a:pt x="294950" y="49704"/>
                  </a:lnTo>
                  <a:lnTo>
                    <a:pt x="336118" y="32297"/>
                  </a:lnTo>
                  <a:lnTo>
                    <a:pt x="379015" y="18440"/>
                  </a:lnTo>
                  <a:lnTo>
                    <a:pt x="423458" y="8317"/>
                  </a:lnTo>
                  <a:lnTo>
                    <a:pt x="469265" y="2109"/>
                  </a:lnTo>
                  <a:lnTo>
                    <a:pt x="516255" y="0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2519425" y="0"/>
                  </a:moveTo>
                  <a:lnTo>
                    <a:pt x="76200" y="0"/>
                  </a:lnTo>
                  <a:lnTo>
                    <a:pt x="46505" y="5994"/>
                  </a:lnTo>
                  <a:lnTo>
                    <a:pt x="22288" y="22336"/>
                  </a:lnTo>
                  <a:lnTo>
                    <a:pt x="5976" y="46559"/>
                  </a:lnTo>
                  <a:lnTo>
                    <a:pt x="0" y="76200"/>
                  </a:lnTo>
                  <a:lnTo>
                    <a:pt x="0" y="381000"/>
                  </a:lnTo>
                  <a:lnTo>
                    <a:pt x="5976" y="410640"/>
                  </a:lnTo>
                  <a:lnTo>
                    <a:pt x="22288" y="434863"/>
                  </a:lnTo>
                  <a:lnTo>
                    <a:pt x="46505" y="451205"/>
                  </a:lnTo>
                  <a:lnTo>
                    <a:pt x="76200" y="457200"/>
                  </a:lnTo>
                  <a:lnTo>
                    <a:pt x="2519425" y="457200"/>
                  </a:lnTo>
                  <a:lnTo>
                    <a:pt x="2549120" y="451205"/>
                  </a:lnTo>
                  <a:lnTo>
                    <a:pt x="2573337" y="434863"/>
                  </a:lnTo>
                  <a:lnTo>
                    <a:pt x="2589649" y="410640"/>
                  </a:lnTo>
                  <a:lnTo>
                    <a:pt x="2595625" y="381000"/>
                  </a:lnTo>
                  <a:lnTo>
                    <a:pt x="2595625" y="76200"/>
                  </a:lnTo>
                  <a:lnTo>
                    <a:pt x="2589649" y="46559"/>
                  </a:lnTo>
                  <a:lnTo>
                    <a:pt x="2573337" y="22336"/>
                  </a:lnTo>
                  <a:lnTo>
                    <a:pt x="2549120" y="5994"/>
                  </a:lnTo>
                  <a:lnTo>
                    <a:pt x="2519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88507" y="1557400"/>
              <a:ext cx="2595880" cy="457200"/>
            </a:xfrm>
            <a:custGeom>
              <a:avLst/>
              <a:gdLst/>
              <a:ahLst/>
              <a:cxnLst/>
              <a:rect l="l" t="t" r="r" b="b"/>
              <a:pathLst>
                <a:path w="2595879" h="457200">
                  <a:moveTo>
                    <a:pt x="0" y="76200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2519425" y="0"/>
                  </a:lnTo>
                  <a:lnTo>
                    <a:pt x="2549120" y="5994"/>
                  </a:lnTo>
                  <a:lnTo>
                    <a:pt x="2573337" y="22336"/>
                  </a:lnTo>
                  <a:lnTo>
                    <a:pt x="2589649" y="46559"/>
                  </a:lnTo>
                  <a:lnTo>
                    <a:pt x="2595625" y="76200"/>
                  </a:lnTo>
                  <a:lnTo>
                    <a:pt x="2595625" y="381000"/>
                  </a:lnTo>
                  <a:lnTo>
                    <a:pt x="2589649" y="410640"/>
                  </a:lnTo>
                  <a:lnTo>
                    <a:pt x="2573337" y="434863"/>
                  </a:lnTo>
                  <a:lnTo>
                    <a:pt x="2549120" y="451205"/>
                  </a:lnTo>
                  <a:lnTo>
                    <a:pt x="2519425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2B82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09131" y="1624584"/>
              <a:ext cx="459486" cy="37414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398133" y="1662125"/>
            <a:ext cx="1271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81818"/>
                </a:solidFill>
                <a:latin typeface="Arial"/>
                <a:cs typeface="Arial"/>
              </a:rPr>
              <a:t>Pneumothorax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88178" y="2340991"/>
            <a:ext cx="798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À</a:t>
            </a:r>
            <a:r>
              <a:rPr sz="1400" b="1" spc="-10" dirty="0">
                <a:latin typeface="Arial"/>
                <a:cs typeface="Arial"/>
              </a:rPr>
              <a:t> risque: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5915" y="3158109"/>
            <a:ext cx="108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Symptômes: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15915" y="4126179"/>
            <a:ext cx="1312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Complications: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38240" y="2221903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332105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HTA,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DLP,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DB,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tabac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8240" y="3006051"/>
            <a:ext cx="2345055" cy="84963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297180" marR="290195" indent="2540" algn="ctr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Dyspnée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81818"/>
                </a:solidFill>
                <a:latin typeface="Arial"/>
                <a:cs typeface="Arial"/>
              </a:rPr>
              <a:t>brutale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;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douleur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thoracique</a:t>
            </a:r>
            <a:r>
              <a:rPr sz="12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pleurétique;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diminution</a:t>
            </a:r>
            <a:r>
              <a:rPr sz="1200" spc="-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MV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unilatérale; tachycardie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45097" y="4027195"/>
            <a:ext cx="2345055" cy="466090"/>
          </a:xfrm>
          <a:prstGeom prst="rect">
            <a:avLst/>
          </a:prstGeom>
          <a:solidFill>
            <a:srgbClr val="FFFFFF"/>
          </a:solidFill>
          <a:ln w="25400">
            <a:solidFill>
              <a:srgbClr val="2B82A9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222250" marR="215900" algn="ctr">
              <a:lnSpc>
                <a:spcPct val="100000"/>
              </a:lnSpc>
              <a:spcBef>
                <a:spcPts val="195"/>
              </a:spcBef>
            </a:pPr>
            <a:r>
              <a:rPr sz="900" dirty="0">
                <a:solidFill>
                  <a:srgbClr val="181818"/>
                </a:solidFill>
                <a:latin typeface="Arial"/>
                <a:cs typeface="Arial"/>
              </a:rPr>
              <a:t>Pneumothorax</a:t>
            </a:r>
            <a:r>
              <a:rPr sz="9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81818"/>
                </a:solidFill>
                <a:latin typeface="Arial"/>
                <a:cs typeface="Arial"/>
              </a:rPr>
              <a:t>sous</a:t>
            </a:r>
            <a:r>
              <a:rPr sz="9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81818"/>
                </a:solidFill>
                <a:latin typeface="Arial"/>
                <a:cs typeface="Arial"/>
              </a:rPr>
              <a:t>tension</a:t>
            </a:r>
            <a:r>
              <a:rPr sz="9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181818"/>
                </a:solidFill>
                <a:latin typeface="Arial"/>
                <a:cs typeface="Arial"/>
              </a:rPr>
              <a:t>(urgence </a:t>
            </a:r>
            <a:r>
              <a:rPr sz="900" dirty="0">
                <a:solidFill>
                  <a:srgbClr val="181818"/>
                </a:solidFill>
                <a:latin typeface="Arial"/>
                <a:cs typeface="Arial"/>
              </a:rPr>
              <a:t>vitale);</a:t>
            </a:r>
            <a:r>
              <a:rPr sz="9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181818"/>
                </a:solidFill>
                <a:latin typeface="Arial"/>
                <a:cs typeface="Arial"/>
              </a:rPr>
              <a:t>hypoxémie/insuffisance </a:t>
            </a:r>
            <a:r>
              <a:rPr sz="900" dirty="0">
                <a:solidFill>
                  <a:srgbClr val="181818"/>
                </a:solidFill>
                <a:latin typeface="Arial"/>
                <a:cs typeface="Arial"/>
              </a:rPr>
              <a:t>respiratoire;</a:t>
            </a:r>
            <a:r>
              <a:rPr sz="9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181818"/>
                </a:solidFill>
                <a:latin typeface="Arial"/>
                <a:cs typeface="Arial"/>
              </a:rPr>
              <a:t>récidive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414274"/>
            <a:ext cx="3048000" cy="114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7875" marR="5080" indent="-765810">
              <a:lnSpc>
                <a:spcPct val="122000"/>
              </a:lnSpc>
              <a:spcBef>
                <a:spcPts val="100"/>
              </a:spcBef>
            </a:pPr>
            <a:r>
              <a:rPr spc="70" dirty="0"/>
              <a:t>Table</a:t>
            </a:r>
            <a:r>
              <a:rPr spc="-60" dirty="0"/>
              <a:t> </a:t>
            </a:r>
            <a:r>
              <a:rPr spc="125" dirty="0"/>
              <a:t>of</a:t>
            </a:r>
            <a:r>
              <a:rPr spc="-45" dirty="0"/>
              <a:t> </a:t>
            </a:r>
            <a:r>
              <a:rPr spc="140" dirty="0"/>
              <a:t>contents </a:t>
            </a:r>
            <a:r>
              <a:rPr spc="-25" dirty="0">
                <a:solidFill>
                  <a:srgbClr val="BB232A"/>
                </a:solidFill>
              </a:rPr>
              <a:t>01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64386" y="1562378"/>
            <a:ext cx="2077085" cy="2434590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800" b="1" dirty="0">
                <a:solidFill>
                  <a:srgbClr val="181818"/>
                </a:solidFill>
                <a:latin typeface="Times New Roman"/>
                <a:cs typeface="Times New Roman"/>
              </a:rPr>
              <a:t>Heart</a:t>
            </a:r>
            <a:r>
              <a:rPr sz="1800" b="1" spc="19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800" b="1" spc="80" dirty="0">
                <a:solidFill>
                  <a:srgbClr val="181818"/>
                </a:solidFill>
                <a:latin typeface="Times New Roman"/>
                <a:cs typeface="Times New Roman"/>
              </a:rPr>
              <a:t>diseases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815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You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can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describe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topic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of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section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here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3000" b="1" spc="165" dirty="0">
                <a:solidFill>
                  <a:srgbClr val="BB232A"/>
                </a:solidFill>
                <a:latin typeface="Times New Roman"/>
                <a:cs typeface="Times New Roman"/>
              </a:rPr>
              <a:t>03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sz="1800" b="1" spc="45" dirty="0">
                <a:solidFill>
                  <a:srgbClr val="181818"/>
                </a:solidFill>
                <a:latin typeface="Times New Roman"/>
                <a:cs typeface="Times New Roman"/>
              </a:rPr>
              <a:t>Caution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81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You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can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describe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topic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of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section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here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0" dirty="0"/>
              <a:t>02</a:t>
            </a:r>
          </a:p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sz="1800" spc="55" dirty="0">
                <a:solidFill>
                  <a:srgbClr val="181818"/>
                </a:solidFill>
              </a:rPr>
              <a:t>Treatments</a:t>
            </a:r>
            <a:endParaRPr sz="1800"/>
          </a:p>
          <a:p>
            <a:pPr marL="12700" marR="5080">
              <a:lnSpc>
                <a:spcPct val="100000"/>
              </a:lnSpc>
              <a:spcBef>
                <a:spcPts val="810"/>
              </a:spcBef>
            </a:pP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You</a:t>
            </a:r>
            <a:r>
              <a:rPr sz="1200" b="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can</a:t>
            </a:r>
            <a:r>
              <a:rPr sz="1200" b="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describe</a:t>
            </a:r>
            <a:r>
              <a:rPr sz="1200" b="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b="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topic</a:t>
            </a:r>
            <a:r>
              <a:rPr sz="1200" b="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spc="35" dirty="0">
                <a:solidFill>
                  <a:srgbClr val="181818"/>
                </a:solidFill>
                <a:latin typeface="Arial"/>
                <a:cs typeface="Arial"/>
              </a:rPr>
              <a:t>of </a:t>
            </a:r>
            <a:r>
              <a:rPr sz="1200" b="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b="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section</a:t>
            </a:r>
            <a:r>
              <a:rPr sz="1200" b="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spc="-20" dirty="0">
                <a:solidFill>
                  <a:srgbClr val="181818"/>
                </a:solidFill>
                <a:latin typeface="Arial"/>
                <a:cs typeface="Arial"/>
              </a:rPr>
              <a:t>here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225" dirty="0"/>
              <a:t>04</a:t>
            </a:r>
          </a:p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sz="1800" spc="40" dirty="0">
                <a:solidFill>
                  <a:srgbClr val="181818"/>
                </a:solidFill>
              </a:rPr>
              <a:t>Recovery</a:t>
            </a:r>
            <a:endParaRPr sz="1800"/>
          </a:p>
          <a:p>
            <a:pPr marL="12700" marR="5080">
              <a:lnSpc>
                <a:spcPct val="100000"/>
              </a:lnSpc>
              <a:spcBef>
                <a:spcPts val="810"/>
              </a:spcBef>
            </a:pP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You</a:t>
            </a:r>
            <a:r>
              <a:rPr sz="1200" b="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can</a:t>
            </a:r>
            <a:r>
              <a:rPr sz="1200" b="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describe</a:t>
            </a:r>
            <a:r>
              <a:rPr sz="1200" b="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b="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topic</a:t>
            </a:r>
            <a:r>
              <a:rPr sz="1200" b="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spc="35" dirty="0">
                <a:solidFill>
                  <a:srgbClr val="181818"/>
                </a:solidFill>
                <a:latin typeface="Arial"/>
                <a:cs typeface="Arial"/>
              </a:rPr>
              <a:t>of </a:t>
            </a:r>
            <a:r>
              <a:rPr sz="1200" b="0" spc="50" dirty="0">
                <a:solidFill>
                  <a:srgbClr val="181818"/>
                </a:solidFill>
                <a:latin typeface="Arial"/>
                <a:cs typeface="Arial"/>
              </a:rPr>
              <a:t>the</a:t>
            </a:r>
            <a:r>
              <a:rPr sz="1200" b="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dirty="0">
                <a:solidFill>
                  <a:srgbClr val="181818"/>
                </a:solidFill>
                <a:latin typeface="Arial"/>
                <a:cs typeface="Arial"/>
              </a:rPr>
              <a:t>section</a:t>
            </a:r>
            <a:r>
              <a:rPr sz="1200" b="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b="0" spc="-20" dirty="0">
                <a:solidFill>
                  <a:srgbClr val="181818"/>
                </a:solidFill>
                <a:latin typeface="Arial"/>
                <a:cs typeface="Arial"/>
              </a:rPr>
              <a:t>here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6394" y="4465065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98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Anamnèse</a:t>
            </a:r>
            <a:r>
              <a:rPr spc="-70" dirty="0"/>
              <a:t> </a:t>
            </a:r>
            <a:r>
              <a:rPr spc="300" dirty="0"/>
              <a:t>–</a:t>
            </a:r>
            <a:r>
              <a:rPr spc="-35" dirty="0"/>
              <a:t> </a:t>
            </a:r>
            <a:r>
              <a:rPr spc="145" dirty="0"/>
              <a:t>Dyspnée</a:t>
            </a:r>
            <a:r>
              <a:rPr spc="-50" dirty="0"/>
              <a:t> </a:t>
            </a:r>
            <a:r>
              <a:rPr spc="440" dirty="0"/>
              <a:t>-</a:t>
            </a:r>
            <a:r>
              <a:rPr spc="-40" dirty="0"/>
              <a:t> </a:t>
            </a:r>
            <a:r>
              <a:rPr spc="75" dirty="0"/>
              <a:t>Toux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9244" y="1110741"/>
            <a:ext cx="4125595" cy="1631314"/>
            <a:chOff x="459244" y="1110741"/>
            <a:chExt cx="4125595" cy="1631314"/>
          </a:xfrm>
        </p:grpSpPr>
        <p:sp>
          <p:nvSpPr>
            <p:cNvPr id="6" name="object 6"/>
            <p:cNvSpPr/>
            <p:nvPr/>
          </p:nvSpPr>
          <p:spPr>
            <a:xfrm>
              <a:off x="471944" y="1123441"/>
              <a:ext cx="4100195" cy="1605915"/>
            </a:xfrm>
            <a:custGeom>
              <a:avLst/>
              <a:gdLst/>
              <a:ahLst/>
              <a:cxnLst/>
              <a:rect l="l" t="t" r="r" b="b"/>
              <a:pathLst>
                <a:path w="4100195" h="1605914">
                  <a:moveTo>
                    <a:pt x="0" y="267588"/>
                  </a:moveTo>
                  <a:lnTo>
                    <a:pt x="4311" y="219478"/>
                  </a:lnTo>
                  <a:lnTo>
                    <a:pt x="16740" y="174201"/>
                  </a:lnTo>
                  <a:lnTo>
                    <a:pt x="36532" y="132512"/>
                  </a:lnTo>
                  <a:lnTo>
                    <a:pt x="62932" y="95167"/>
                  </a:lnTo>
                  <a:lnTo>
                    <a:pt x="95182" y="62919"/>
                  </a:lnTo>
                  <a:lnTo>
                    <a:pt x="132529" y="36524"/>
                  </a:lnTo>
                  <a:lnTo>
                    <a:pt x="174216" y="16736"/>
                  </a:lnTo>
                  <a:lnTo>
                    <a:pt x="219488" y="4309"/>
                  </a:lnTo>
                  <a:lnTo>
                    <a:pt x="267589" y="0"/>
                  </a:lnTo>
                  <a:lnTo>
                    <a:pt x="3832466" y="0"/>
                  </a:lnTo>
                  <a:lnTo>
                    <a:pt x="3880577" y="4309"/>
                  </a:lnTo>
                  <a:lnTo>
                    <a:pt x="3925853" y="16736"/>
                  </a:lnTo>
                  <a:lnTo>
                    <a:pt x="3967542" y="36524"/>
                  </a:lnTo>
                  <a:lnTo>
                    <a:pt x="4004888" y="62919"/>
                  </a:lnTo>
                  <a:lnTo>
                    <a:pt x="4037135" y="95167"/>
                  </a:lnTo>
                  <a:lnTo>
                    <a:pt x="4063531" y="132512"/>
                  </a:lnTo>
                  <a:lnTo>
                    <a:pt x="4083319" y="174201"/>
                  </a:lnTo>
                  <a:lnTo>
                    <a:pt x="4095745" y="219478"/>
                  </a:lnTo>
                  <a:lnTo>
                    <a:pt x="4100055" y="267588"/>
                  </a:lnTo>
                  <a:lnTo>
                    <a:pt x="4100055" y="1337945"/>
                  </a:lnTo>
                  <a:lnTo>
                    <a:pt x="4095745" y="1386022"/>
                  </a:lnTo>
                  <a:lnTo>
                    <a:pt x="4083319" y="1431281"/>
                  </a:lnTo>
                  <a:lnTo>
                    <a:pt x="4063531" y="1472964"/>
                  </a:lnTo>
                  <a:lnTo>
                    <a:pt x="4037135" y="1510314"/>
                  </a:lnTo>
                  <a:lnTo>
                    <a:pt x="4004888" y="1542572"/>
                  </a:lnTo>
                  <a:lnTo>
                    <a:pt x="3967542" y="1568981"/>
                  </a:lnTo>
                  <a:lnTo>
                    <a:pt x="3925853" y="1588783"/>
                  </a:lnTo>
                  <a:lnTo>
                    <a:pt x="3880577" y="1601220"/>
                  </a:lnTo>
                  <a:lnTo>
                    <a:pt x="3832466" y="1605534"/>
                  </a:lnTo>
                  <a:lnTo>
                    <a:pt x="267589" y="1605534"/>
                  </a:lnTo>
                  <a:lnTo>
                    <a:pt x="219488" y="1601220"/>
                  </a:lnTo>
                  <a:lnTo>
                    <a:pt x="174216" y="1588783"/>
                  </a:lnTo>
                  <a:lnTo>
                    <a:pt x="132529" y="1568981"/>
                  </a:lnTo>
                  <a:lnTo>
                    <a:pt x="95182" y="1542572"/>
                  </a:lnTo>
                  <a:lnTo>
                    <a:pt x="62932" y="1510314"/>
                  </a:lnTo>
                  <a:lnTo>
                    <a:pt x="36532" y="1472964"/>
                  </a:lnTo>
                  <a:lnTo>
                    <a:pt x="16740" y="1431281"/>
                  </a:lnTo>
                  <a:lnTo>
                    <a:pt x="4311" y="1386022"/>
                  </a:lnTo>
                  <a:lnTo>
                    <a:pt x="0" y="1337945"/>
                  </a:lnTo>
                  <a:lnTo>
                    <a:pt x="0" y="267588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2769" y="1203235"/>
              <a:ext cx="179199" cy="1755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6591" y="1124711"/>
              <a:ext cx="459485" cy="3741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3" y="1338071"/>
              <a:ext cx="459486" cy="3741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3" y="1551431"/>
              <a:ext cx="459486" cy="3741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3" y="1764791"/>
              <a:ext cx="459486" cy="37414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23340" y="1162557"/>
            <a:ext cx="201739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403860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Immunosuppression Hémoptyse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Dyspnée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au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repos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DRS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769" y="2270035"/>
            <a:ext cx="179199" cy="17552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23340" y="2229739"/>
            <a:ext cx="10648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Antcd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cancer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34923" y="2404872"/>
            <a:ext cx="851535" cy="374650"/>
            <a:chOff x="534923" y="2404872"/>
            <a:chExt cx="851535" cy="37465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923" y="2404872"/>
              <a:ext cx="459486" cy="3741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6591" y="2404872"/>
              <a:ext cx="459485" cy="37414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23340" y="2443099"/>
            <a:ext cx="26752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3860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OMI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apparu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même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temps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66623" y="2940939"/>
            <a:ext cx="8211184" cy="1828800"/>
            <a:chOff x="466623" y="2940939"/>
            <a:chExt cx="8211184" cy="1828800"/>
          </a:xfrm>
        </p:grpSpPr>
        <p:sp>
          <p:nvSpPr>
            <p:cNvPr id="20" name="object 20"/>
            <p:cNvSpPr/>
            <p:nvPr/>
          </p:nvSpPr>
          <p:spPr>
            <a:xfrm>
              <a:off x="479323" y="2953639"/>
              <a:ext cx="8185784" cy="1803400"/>
            </a:xfrm>
            <a:custGeom>
              <a:avLst/>
              <a:gdLst/>
              <a:ahLst/>
              <a:cxnLst/>
              <a:rect l="l" t="t" r="r" b="b"/>
              <a:pathLst>
                <a:path w="8185784" h="1803400">
                  <a:moveTo>
                    <a:pt x="0" y="300481"/>
                  </a:moveTo>
                  <a:lnTo>
                    <a:pt x="3932" y="251733"/>
                  </a:lnTo>
                  <a:lnTo>
                    <a:pt x="15317" y="205492"/>
                  </a:lnTo>
                  <a:lnTo>
                    <a:pt x="33536" y="162376"/>
                  </a:lnTo>
                  <a:lnTo>
                    <a:pt x="57971" y="123005"/>
                  </a:lnTo>
                  <a:lnTo>
                    <a:pt x="88003" y="87995"/>
                  </a:lnTo>
                  <a:lnTo>
                    <a:pt x="123013" y="57964"/>
                  </a:lnTo>
                  <a:lnTo>
                    <a:pt x="162383" y="33532"/>
                  </a:lnTo>
                  <a:lnTo>
                    <a:pt x="205495" y="15315"/>
                  </a:lnTo>
                  <a:lnTo>
                    <a:pt x="251730" y="3931"/>
                  </a:lnTo>
                  <a:lnTo>
                    <a:pt x="300469" y="0"/>
                  </a:lnTo>
                  <a:lnTo>
                    <a:pt x="7884896" y="0"/>
                  </a:lnTo>
                  <a:lnTo>
                    <a:pt x="7933645" y="3931"/>
                  </a:lnTo>
                  <a:lnTo>
                    <a:pt x="7979886" y="15315"/>
                  </a:lnTo>
                  <a:lnTo>
                    <a:pt x="8023001" y="33532"/>
                  </a:lnTo>
                  <a:lnTo>
                    <a:pt x="8062373" y="57964"/>
                  </a:lnTo>
                  <a:lnTo>
                    <a:pt x="8097383" y="87995"/>
                  </a:lnTo>
                  <a:lnTo>
                    <a:pt x="8127413" y="123005"/>
                  </a:lnTo>
                  <a:lnTo>
                    <a:pt x="8151846" y="162376"/>
                  </a:lnTo>
                  <a:lnTo>
                    <a:pt x="8170063" y="205492"/>
                  </a:lnTo>
                  <a:lnTo>
                    <a:pt x="8181446" y="251733"/>
                  </a:lnTo>
                  <a:lnTo>
                    <a:pt x="8185378" y="300481"/>
                  </a:lnTo>
                  <a:lnTo>
                    <a:pt x="8185378" y="1502321"/>
                  </a:lnTo>
                  <a:lnTo>
                    <a:pt x="8181446" y="1551060"/>
                  </a:lnTo>
                  <a:lnTo>
                    <a:pt x="8170063" y="1597296"/>
                  </a:lnTo>
                  <a:lnTo>
                    <a:pt x="8151846" y="1640409"/>
                  </a:lnTo>
                  <a:lnTo>
                    <a:pt x="8127413" y="1679781"/>
                  </a:lnTo>
                  <a:lnTo>
                    <a:pt x="8097383" y="1714793"/>
                  </a:lnTo>
                  <a:lnTo>
                    <a:pt x="8062373" y="1744827"/>
                  </a:lnTo>
                  <a:lnTo>
                    <a:pt x="8023001" y="1769263"/>
                  </a:lnTo>
                  <a:lnTo>
                    <a:pt x="7979886" y="1787484"/>
                  </a:lnTo>
                  <a:lnTo>
                    <a:pt x="7933645" y="1798870"/>
                  </a:lnTo>
                  <a:lnTo>
                    <a:pt x="7884896" y="1802803"/>
                  </a:lnTo>
                  <a:lnTo>
                    <a:pt x="300469" y="1802803"/>
                  </a:lnTo>
                  <a:lnTo>
                    <a:pt x="251730" y="1798870"/>
                  </a:lnTo>
                  <a:lnTo>
                    <a:pt x="205495" y="1787484"/>
                  </a:lnTo>
                  <a:lnTo>
                    <a:pt x="162383" y="1769263"/>
                  </a:lnTo>
                  <a:lnTo>
                    <a:pt x="123013" y="1744827"/>
                  </a:lnTo>
                  <a:lnTo>
                    <a:pt x="88003" y="1714793"/>
                  </a:lnTo>
                  <a:lnTo>
                    <a:pt x="57971" y="1679781"/>
                  </a:lnTo>
                  <a:lnTo>
                    <a:pt x="33536" y="1640409"/>
                  </a:lnTo>
                  <a:lnTo>
                    <a:pt x="15317" y="1597296"/>
                  </a:lnTo>
                  <a:lnTo>
                    <a:pt x="3932" y="1551060"/>
                  </a:lnTo>
                  <a:lnTo>
                    <a:pt x="0" y="1502321"/>
                  </a:lnTo>
                  <a:lnTo>
                    <a:pt x="0" y="300481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688" y="2947416"/>
              <a:ext cx="459486" cy="37414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9533" y="3452659"/>
              <a:ext cx="179199" cy="17552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3355" y="3374136"/>
              <a:ext cx="459486" cy="3741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9533" y="3879379"/>
              <a:ext cx="179199" cy="17552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9533" y="4306099"/>
              <a:ext cx="179199" cy="17552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940409" y="2985262"/>
            <a:ext cx="6437630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Contact</a:t>
            </a:r>
            <a:r>
              <a:rPr sz="1400" spc="-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sx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idem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3360"/>
              </a:lnSpc>
              <a:spcBef>
                <a:spcPts val="395"/>
              </a:spcBef>
              <a:tabLst>
                <a:tab pos="403860" algn="l"/>
              </a:tabLst>
            </a:pP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	Toux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sèche,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quintes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importantes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finissant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par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apnée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vomissements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IECA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Toux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qui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dure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3-4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semaines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807330" y="1110741"/>
            <a:ext cx="3862704" cy="1744345"/>
            <a:chOff x="4807330" y="1110741"/>
            <a:chExt cx="3862704" cy="1744345"/>
          </a:xfrm>
        </p:grpSpPr>
        <p:sp>
          <p:nvSpPr>
            <p:cNvPr id="28" name="object 28"/>
            <p:cNvSpPr/>
            <p:nvPr/>
          </p:nvSpPr>
          <p:spPr>
            <a:xfrm>
              <a:off x="4820030" y="1123441"/>
              <a:ext cx="3837304" cy="1666875"/>
            </a:xfrm>
            <a:custGeom>
              <a:avLst/>
              <a:gdLst/>
              <a:ahLst/>
              <a:cxnLst/>
              <a:rect l="l" t="t" r="r" b="b"/>
              <a:pathLst>
                <a:path w="3837304" h="1666875">
                  <a:moveTo>
                    <a:pt x="0" y="277749"/>
                  </a:moveTo>
                  <a:lnTo>
                    <a:pt x="3634" y="232691"/>
                  </a:lnTo>
                  <a:lnTo>
                    <a:pt x="14157" y="189951"/>
                  </a:lnTo>
                  <a:lnTo>
                    <a:pt x="30998" y="150098"/>
                  </a:lnTo>
                  <a:lnTo>
                    <a:pt x="53583" y="113705"/>
                  </a:lnTo>
                  <a:lnTo>
                    <a:pt x="81343" y="81343"/>
                  </a:lnTo>
                  <a:lnTo>
                    <a:pt x="113705" y="53583"/>
                  </a:lnTo>
                  <a:lnTo>
                    <a:pt x="150098" y="30998"/>
                  </a:lnTo>
                  <a:lnTo>
                    <a:pt x="189951" y="14157"/>
                  </a:lnTo>
                  <a:lnTo>
                    <a:pt x="232691" y="3634"/>
                  </a:lnTo>
                  <a:lnTo>
                    <a:pt x="277749" y="0"/>
                  </a:lnTo>
                  <a:lnTo>
                    <a:pt x="3559555" y="0"/>
                  </a:lnTo>
                  <a:lnTo>
                    <a:pt x="3604613" y="3634"/>
                  </a:lnTo>
                  <a:lnTo>
                    <a:pt x="3647353" y="14157"/>
                  </a:lnTo>
                  <a:lnTo>
                    <a:pt x="3687206" y="30998"/>
                  </a:lnTo>
                  <a:lnTo>
                    <a:pt x="3723599" y="53583"/>
                  </a:lnTo>
                  <a:lnTo>
                    <a:pt x="3755961" y="81343"/>
                  </a:lnTo>
                  <a:lnTo>
                    <a:pt x="3783721" y="113705"/>
                  </a:lnTo>
                  <a:lnTo>
                    <a:pt x="3806306" y="150098"/>
                  </a:lnTo>
                  <a:lnTo>
                    <a:pt x="3823147" y="189951"/>
                  </a:lnTo>
                  <a:lnTo>
                    <a:pt x="3833670" y="232691"/>
                  </a:lnTo>
                  <a:lnTo>
                    <a:pt x="3837304" y="277749"/>
                  </a:lnTo>
                  <a:lnTo>
                    <a:pt x="3837304" y="1388745"/>
                  </a:lnTo>
                  <a:lnTo>
                    <a:pt x="3833670" y="1433802"/>
                  </a:lnTo>
                  <a:lnTo>
                    <a:pt x="3823147" y="1476542"/>
                  </a:lnTo>
                  <a:lnTo>
                    <a:pt x="3806306" y="1516395"/>
                  </a:lnTo>
                  <a:lnTo>
                    <a:pt x="3783721" y="1552788"/>
                  </a:lnTo>
                  <a:lnTo>
                    <a:pt x="3755961" y="1585150"/>
                  </a:lnTo>
                  <a:lnTo>
                    <a:pt x="3723599" y="1612910"/>
                  </a:lnTo>
                  <a:lnTo>
                    <a:pt x="3687206" y="1635495"/>
                  </a:lnTo>
                  <a:lnTo>
                    <a:pt x="3647353" y="1652336"/>
                  </a:lnTo>
                  <a:lnTo>
                    <a:pt x="3604613" y="1662859"/>
                  </a:lnTo>
                  <a:lnTo>
                    <a:pt x="3559555" y="1666494"/>
                  </a:lnTo>
                  <a:lnTo>
                    <a:pt x="277749" y="1666494"/>
                  </a:lnTo>
                  <a:lnTo>
                    <a:pt x="232691" y="1662859"/>
                  </a:lnTo>
                  <a:lnTo>
                    <a:pt x="189951" y="1652336"/>
                  </a:lnTo>
                  <a:lnTo>
                    <a:pt x="150098" y="1635495"/>
                  </a:lnTo>
                  <a:lnTo>
                    <a:pt x="113705" y="1612910"/>
                  </a:lnTo>
                  <a:lnTo>
                    <a:pt x="81343" y="1585150"/>
                  </a:lnTo>
                  <a:lnTo>
                    <a:pt x="53583" y="1552788"/>
                  </a:lnTo>
                  <a:lnTo>
                    <a:pt x="30998" y="1516395"/>
                  </a:lnTo>
                  <a:lnTo>
                    <a:pt x="14157" y="1476542"/>
                  </a:lnTo>
                  <a:lnTo>
                    <a:pt x="3634" y="1433802"/>
                  </a:lnTo>
                  <a:lnTo>
                    <a:pt x="0" y="1388745"/>
                  </a:lnTo>
                  <a:lnTo>
                    <a:pt x="0" y="277749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20030" y="1123441"/>
              <a:ext cx="3837304" cy="1718945"/>
            </a:xfrm>
            <a:custGeom>
              <a:avLst/>
              <a:gdLst/>
              <a:ahLst/>
              <a:cxnLst/>
              <a:rect l="l" t="t" r="r" b="b"/>
              <a:pathLst>
                <a:path w="3837304" h="1718945">
                  <a:moveTo>
                    <a:pt x="3550793" y="0"/>
                  </a:moveTo>
                  <a:lnTo>
                    <a:pt x="286512" y="0"/>
                  </a:lnTo>
                  <a:lnTo>
                    <a:pt x="240036" y="3749"/>
                  </a:lnTo>
                  <a:lnTo>
                    <a:pt x="195949" y="14606"/>
                  </a:lnTo>
                  <a:lnTo>
                    <a:pt x="154840" y="31978"/>
                  </a:lnTo>
                  <a:lnTo>
                    <a:pt x="117299" y="55278"/>
                  </a:lnTo>
                  <a:lnTo>
                    <a:pt x="83915" y="83915"/>
                  </a:lnTo>
                  <a:lnTo>
                    <a:pt x="55278" y="117299"/>
                  </a:lnTo>
                  <a:lnTo>
                    <a:pt x="31978" y="154840"/>
                  </a:lnTo>
                  <a:lnTo>
                    <a:pt x="14606" y="195949"/>
                  </a:lnTo>
                  <a:lnTo>
                    <a:pt x="3749" y="240036"/>
                  </a:lnTo>
                  <a:lnTo>
                    <a:pt x="0" y="286512"/>
                  </a:lnTo>
                  <a:lnTo>
                    <a:pt x="0" y="1432179"/>
                  </a:lnTo>
                  <a:lnTo>
                    <a:pt x="3749" y="1478654"/>
                  </a:lnTo>
                  <a:lnTo>
                    <a:pt x="14606" y="1522741"/>
                  </a:lnTo>
                  <a:lnTo>
                    <a:pt x="31978" y="1563850"/>
                  </a:lnTo>
                  <a:lnTo>
                    <a:pt x="55278" y="1601391"/>
                  </a:lnTo>
                  <a:lnTo>
                    <a:pt x="83915" y="1634775"/>
                  </a:lnTo>
                  <a:lnTo>
                    <a:pt x="117299" y="1663412"/>
                  </a:lnTo>
                  <a:lnTo>
                    <a:pt x="154840" y="1686712"/>
                  </a:lnTo>
                  <a:lnTo>
                    <a:pt x="195949" y="1704084"/>
                  </a:lnTo>
                  <a:lnTo>
                    <a:pt x="240036" y="1714941"/>
                  </a:lnTo>
                  <a:lnTo>
                    <a:pt x="286512" y="1718691"/>
                  </a:lnTo>
                  <a:lnTo>
                    <a:pt x="3550793" y="1718691"/>
                  </a:lnTo>
                  <a:lnTo>
                    <a:pt x="3597268" y="1714941"/>
                  </a:lnTo>
                  <a:lnTo>
                    <a:pt x="3641355" y="1704084"/>
                  </a:lnTo>
                  <a:lnTo>
                    <a:pt x="3682464" y="1686712"/>
                  </a:lnTo>
                  <a:lnTo>
                    <a:pt x="3720005" y="1663412"/>
                  </a:lnTo>
                  <a:lnTo>
                    <a:pt x="3753389" y="1634775"/>
                  </a:lnTo>
                  <a:lnTo>
                    <a:pt x="3782026" y="1601391"/>
                  </a:lnTo>
                  <a:lnTo>
                    <a:pt x="3805326" y="1563850"/>
                  </a:lnTo>
                  <a:lnTo>
                    <a:pt x="3822698" y="1522741"/>
                  </a:lnTo>
                  <a:lnTo>
                    <a:pt x="3833555" y="1478654"/>
                  </a:lnTo>
                  <a:lnTo>
                    <a:pt x="3837304" y="1432179"/>
                  </a:lnTo>
                  <a:lnTo>
                    <a:pt x="3837304" y="286512"/>
                  </a:lnTo>
                  <a:lnTo>
                    <a:pt x="3833555" y="240036"/>
                  </a:lnTo>
                  <a:lnTo>
                    <a:pt x="3822698" y="195949"/>
                  </a:lnTo>
                  <a:lnTo>
                    <a:pt x="3805326" y="154840"/>
                  </a:lnTo>
                  <a:lnTo>
                    <a:pt x="3782026" y="117299"/>
                  </a:lnTo>
                  <a:lnTo>
                    <a:pt x="3753389" y="83915"/>
                  </a:lnTo>
                  <a:lnTo>
                    <a:pt x="3720005" y="55278"/>
                  </a:lnTo>
                  <a:lnTo>
                    <a:pt x="3682464" y="31978"/>
                  </a:lnTo>
                  <a:lnTo>
                    <a:pt x="3641355" y="14606"/>
                  </a:lnTo>
                  <a:lnTo>
                    <a:pt x="3597268" y="3749"/>
                  </a:lnTo>
                  <a:lnTo>
                    <a:pt x="3550793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20030" y="1123441"/>
              <a:ext cx="3837304" cy="1718945"/>
            </a:xfrm>
            <a:custGeom>
              <a:avLst/>
              <a:gdLst/>
              <a:ahLst/>
              <a:cxnLst/>
              <a:rect l="l" t="t" r="r" b="b"/>
              <a:pathLst>
                <a:path w="3837304" h="1718945">
                  <a:moveTo>
                    <a:pt x="0" y="286512"/>
                  </a:moveTo>
                  <a:lnTo>
                    <a:pt x="3749" y="240036"/>
                  </a:lnTo>
                  <a:lnTo>
                    <a:pt x="14606" y="195949"/>
                  </a:lnTo>
                  <a:lnTo>
                    <a:pt x="31978" y="154840"/>
                  </a:lnTo>
                  <a:lnTo>
                    <a:pt x="55278" y="117299"/>
                  </a:lnTo>
                  <a:lnTo>
                    <a:pt x="83915" y="83915"/>
                  </a:lnTo>
                  <a:lnTo>
                    <a:pt x="117299" y="55278"/>
                  </a:lnTo>
                  <a:lnTo>
                    <a:pt x="154840" y="31978"/>
                  </a:lnTo>
                  <a:lnTo>
                    <a:pt x="195949" y="14606"/>
                  </a:lnTo>
                  <a:lnTo>
                    <a:pt x="240036" y="3749"/>
                  </a:lnTo>
                  <a:lnTo>
                    <a:pt x="286512" y="0"/>
                  </a:lnTo>
                  <a:lnTo>
                    <a:pt x="3550793" y="0"/>
                  </a:lnTo>
                  <a:lnTo>
                    <a:pt x="3597268" y="3749"/>
                  </a:lnTo>
                  <a:lnTo>
                    <a:pt x="3641355" y="14606"/>
                  </a:lnTo>
                  <a:lnTo>
                    <a:pt x="3682464" y="31978"/>
                  </a:lnTo>
                  <a:lnTo>
                    <a:pt x="3720005" y="55278"/>
                  </a:lnTo>
                  <a:lnTo>
                    <a:pt x="3753389" y="83915"/>
                  </a:lnTo>
                  <a:lnTo>
                    <a:pt x="3782026" y="117299"/>
                  </a:lnTo>
                  <a:lnTo>
                    <a:pt x="3805326" y="154840"/>
                  </a:lnTo>
                  <a:lnTo>
                    <a:pt x="3822698" y="195949"/>
                  </a:lnTo>
                  <a:lnTo>
                    <a:pt x="3833555" y="240036"/>
                  </a:lnTo>
                  <a:lnTo>
                    <a:pt x="3837304" y="286512"/>
                  </a:lnTo>
                  <a:lnTo>
                    <a:pt x="3837304" y="1432179"/>
                  </a:lnTo>
                  <a:lnTo>
                    <a:pt x="3833555" y="1478654"/>
                  </a:lnTo>
                  <a:lnTo>
                    <a:pt x="3822698" y="1522741"/>
                  </a:lnTo>
                  <a:lnTo>
                    <a:pt x="3805326" y="1563850"/>
                  </a:lnTo>
                  <a:lnTo>
                    <a:pt x="3782026" y="1601391"/>
                  </a:lnTo>
                  <a:lnTo>
                    <a:pt x="3753389" y="1634775"/>
                  </a:lnTo>
                  <a:lnTo>
                    <a:pt x="3720005" y="1663412"/>
                  </a:lnTo>
                  <a:lnTo>
                    <a:pt x="3682464" y="1686712"/>
                  </a:lnTo>
                  <a:lnTo>
                    <a:pt x="3641355" y="1704084"/>
                  </a:lnTo>
                  <a:lnTo>
                    <a:pt x="3597268" y="1714941"/>
                  </a:lnTo>
                  <a:lnTo>
                    <a:pt x="3550793" y="1718691"/>
                  </a:lnTo>
                  <a:lnTo>
                    <a:pt x="286512" y="1718691"/>
                  </a:lnTo>
                  <a:lnTo>
                    <a:pt x="240036" y="1714941"/>
                  </a:lnTo>
                  <a:lnTo>
                    <a:pt x="195949" y="1704084"/>
                  </a:lnTo>
                  <a:lnTo>
                    <a:pt x="154840" y="1686712"/>
                  </a:lnTo>
                  <a:lnTo>
                    <a:pt x="117299" y="1663412"/>
                  </a:lnTo>
                  <a:lnTo>
                    <a:pt x="83915" y="1634775"/>
                  </a:lnTo>
                  <a:lnTo>
                    <a:pt x="55278" y="1601391"/>
                  </a:lnTo>
                  <a:lnTo>
                    <a:pt x="31978" y="1563850"/>
                  </a:lnTo>
                  <a:lnTo>
                    <a:pt x="14606" y="1522741"/>
                  </a:lnTo>
                  <a:lnTo>
                    <a:pt x="3749" y="1478654"/>
                  </a:lnTo>
                  <a:lnTo>
                    <a:pt x="0" y="1432179"/>
                  </a:lnTo>
                  <a:lnTo>
                    <a:pt x="0" y="286512"/>
                  </a:lnTo>
                  <a:close/>
                </a:path>
              </a:pathLst>
            </a:custGeom>
            <a:ln w="25399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25643" y="1236598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40">
                  <a:moveTo>
                    <a:pt x="160019" y="0"/>
                  </a:moveTo>
                  <a:lnTo>
                    <a:pt x="122173" y="122300"/>
                  </a:lnTo>
                  <a:lnTo>
                    <a:pt x="0" y="122300"/>
                  </a:lnTo>
                  <a:lnTo>
                    <a:pt x="98805" y="197865"/>
                  </a:lnTo>
                  <a:lnTo>
                    <a:pt x="61086" y="320039"/>
                  </a:lnTo>
                  <a:lnTo>
                    <a:pt x="160019" y="244601"/>
                  </a:lnTo>
                  <a:lnTo>
                    <a:pt x="258825" y="320039"/>
                  </a:lnTo>
                  <a:lnTo>
                    <a:pt x="221106" y="197865"/>
                  </a:lnTo>
                  <a:lnTo>
                    <a:pt x="320039" y="122300"/>
                  </a:lnTo>
                  <a:lnTo>
                    <a:pt x="197738" y="122300"/>
                  </a:lnTo>
                  <a:lnTo>
                    <a:pt x="160019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25643" y="1236598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40">
                  <a:moveTo>
                    <a:pt x="0" y="122300"/>
                  </a:moveTo>
                  <a:lnTo>
                    <a:pt x="122173" y="122300"/>
                  </a:lnTo>
                  <a:lnTo>
                    <a:pt x="160019" y="0"/>
                  </a:lnTo>
                  <a:lnTo>
                    <a:pt x="197738" y="122300"/>
                  </a:lnTo>
                  <a:lnTo>
                    <a:pt x="320039" y="122300"/>
                  </a:lnTo>
                  <a:lnTo>
                    <a:pt x="221106" y="197865"/>
                  </a:lnTo>
                  <a:lnTo>
                    <a:pt x="258825" y="320039"/>
                  </a:lnTo>
                  <a:lnTo>
                    <a:pt x="160019" y="244601"/>
                  </a:lnTo>
                  <a:lnTo>
                    <a:pt x="61086" y="320039"/>
                  </a:lnTo>
                  <a:lnTo>
                    <a:pt x="98805" y="197865"/>
                  </a:lnTo>
                  <a:lnTo>
                    <a:pt x="0" y="122300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425185" y="1189989"/>
            <a:ext cx="253047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La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detection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embolies </a:t>
            </a:r>
            <a:r>
              <a:rPr sz="1400" dirty="0">
                <a:latin typeface="Arial"/>
                <a:cs typeface="Arial"/>
              </a:rPr>
              <a:t>pulmonaire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demande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une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haute </a:t>
            </a:r>
            <a:r>
              <a:rPr sz="1400" spc="-10" dirty="0">
                <a:latin typeface="Arial"/>
                <a:cs typeface="Arial"/>
              </a:rPr>
              <a:t>suspicion.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25185" y="2043811"/>
            <a:ext cx="281813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Ne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hésiter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à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scorer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Wells</a:t>
            </a:r>
            <a:r>
              <a:rPr sz="1400" spc="-25" dirty="0">
                <a:latin typeface="Arial"/>
                <a:cs typeface="Arial"/>
              </a:rPr>
              <a:t> et </a:t>
            </a:r>
            <a:r>
              <a:rPr sz="1400" dirty="0">
                <a:latin typeface="Arial"/>
                <a:cs typeface="Arial"/>
              </a:rPr>
              <a:t>un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PERC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dans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dyspnée, </a:t>
            </a:r>
            <a:r>
              <a:rPr sz="1400" dirty="0">
                <a:latin typeface="Arial"/>
                <a:cs typeface="Arial"/>
              </a:rPr>
              <a:t>syncope,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hémoptyse…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6382"/>
            <a:ext cx="2340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00" dirty="0"/>
              <a:t>Score</a:t>
            </a:r>
            <a:r>
              <a:rPr sz="2400" spc="-40" dirty="0"/>
              <a:t> </a:t>
            </a:r>
            <a:r>
              <a:rPr sz="2400" spc="120" dirty="0"/>
              <a:t>de</a:t>
            </a:r>
            <a:r>
              <a:rPr sz="2400" spc="-25" dirty="0"/>
              <a:t> </a:t>
            </a:r>
            <a:r>
              <a:rPr sz="2400" spc="-60" dirty="0"/>
              <a:t>WELLS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951382" y="1137920"/>
            <a:ext cx="6217920" cy="119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Stratifie</a:t>
            </a:r>
            <a:r>
              <a:rPr sz="1200" spc="1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risque</a:t>
            </a:r>
            <a:r>
              <a:rPr sz="1200" spc="1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d’embolie</a:t>
            </a:r>
            <a:r>
              <a:rPr sz="1200" spc="1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pulmonaire</a:t>
            </a:r>
            <a:r>
              <a:rPr sz="1200" spc="1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(faible,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modéré,</a:t>
            </a:r>
            <a:r>
              <a:rPr sz="1200" spc="1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élevé)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Score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Wells</a:t>
            </a:r>
            <a:r>
              <a:rPr sz="1200" b="1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pour</a:t>
            </a:r>
            <a:r>
              <a:rPr sz="1200" b="1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embolie</a:t>
            </a:r>
            <a:r>
              <a:rPr sz="1200" b="1" spc="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434343"/>
                </a:solidFill>
                <a:latin typeface="Arial"/>
                <a:cs typeface="Arial"/>
              </a:rPr>
              <a:t>pulmonaire</a:t>
            </a:r>
            <a:r>
              <a:rPr sz="1200" b="1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(ne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confondre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celui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pour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TVP):</a:t>
            </a:r>
            <a:endParaRPr sz="12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120"/>
              </a:spcBef>
              <a:tabLst>
                <a:tab pos="774065" algn="l"/>
                <a:tab pos="1187450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+3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Symptômes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thrombose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veineuse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profonde</a:t>
            </a:r>
            <a:endParaRPr sz="1200">
              <a:latin typeface="Arial"/>
              <a:cs typeface="Arial"/>
            </a:endParaRPr>
          </a:p>
          <a:p>
            <a:pPr marL="1688464" lvl="1" indent="-304800">
              <a:lnSpc>
                <a:spcPct val="100000"/>
              </a:lnSpc>
              <a:spcBef>
                <a:spcPts val="215"/>
              </a:spcBef>
              <a:buChar char="●"/>
              <a:tabLst>
                <a:tab pos="1688464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Mal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un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mollet,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œdème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d’une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jambe</a:t>
            </a:r>
            <a:endParaRPr sz="12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219"/>
              </a:spcBef>
              <a:tabLst>
                <a:tab pos="7740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+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1.5</a:t>
            </a:r>
            <a:r>
              <a:rPr sz="1200" spc="4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Fréquence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cardiaque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100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8557" y="2305917"/>
            <a:ext cx="3329304" cy="107759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  <a:tabLst>
                <a:tab pos="3168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+1.5</a:t>
            </a:r>
            <a:r>
              <a:rPr sz="1200" spc="200" dirty="0">
                <a:solidFill>
                  <a:srgbClr val="434343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Chirurgie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immobilisation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récente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  <a:tabLst>
                <a:tab pos="3168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+1.5</a:t>
            </a:r>
            <a:r>
              <a:rPr sz="1200" spc="215" dirty="0">
                <a:solidFill>
                  <a:srgbClr val="434343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Antécédent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434343"/>
                </a:solidFill>
                <a:latin typeface="Arial"/>
                <a:cs typeface="Arial"/>
              </a:rPr>
              <a:t>TVP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EP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316865" algn="l"/>
                <a:tab pos="730250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+1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Hémoptysie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  <a:tabLst>
                <a:tab pos="316865" algn="l"/>
                <a:tab pos="730250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+1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Cancer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actif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316865" algn="l"/>
                <a:tab pos="730250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+3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Diagnostic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alternatif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moins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probable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23927" y="2332989"/>
            <a:ext cx="27501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(ne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oublier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voyages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auto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avion)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8964" y="3523488"/>
            <a:ext cx="392430" cy="32080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51382" y="3553790"/>
            <a:ext cx="5875655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ts val="1435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  <a:tab pos="176847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Score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4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Embolie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probable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ts val="1435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Score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moins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4: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Embolie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improbable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(12%)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,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faire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D-Dimère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50"/>
              </a:spcBef>
            </a:pPr>
            <a:r>
              <a:rPr sz="1400" dirty="0">
                <a:latin typeface="Arial"/>
                <a:cs typeface="Arial"/>
              </a:rPr>
              <a:t>Ou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PERC!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0703" y="3967607"/>
            <a:ext cx="523240" cy="173990"/>
          </a:xfrm>
          <a:custGeom>
            <a:avLst/>
            <a:gdLst/>
            <a:ahLst/>
            <a:cxnLst/>
            <a:rect l="l" t="t" r="r" b="b"/>
            <a:pathLst>
              <a:path w="523239" h="173989">
                <a:moveTo>
                  <a:pt x="448482" y="141462"/>
                </a:moveTo>
                <a:lnTo>
                  <a:pt x="439038" y="173431"/>
                </a:lnTo>
                <a:lnTo>
                  <a:pt x="522859" y="158457"/>
                </a:lnTo>
                <a:lnTo>
                  <a:pt x="508498" y="145046"/>
                </a:lnTo>
                <a:lnTo>
                  <a:pt x="460629" y="145046"/>
                </a:lnTo>
                <a:lnTo>
                  <a:pt x="448482" y="141462"/>
                </a:lnTo>
                <a:close/>
              </a:path>
              <a:path w="523239" h="173989">
                <a:moveTo>
                  <a:pt x="451177" y="132338"/>
                </a:moveTo>
                <a:lnTo>
                  <a:pt x="448482" y="141462"/>
                </a:lnTo>
                <a:lnTo>
                  <a:pt x="460629" y="145046"/>
                </a:lnTo>
                <a:lnTo>
                  <a:pt x="463296" y="135915"/>
                </a:lnTo>
                <a:lnTo>
                  <a:pt x="451177" y="132338"/>
                </a:lnTo>
                <a:close/>
              </a:path>
              <a:path w="523239" h="173989">
                <a:moveTo>
                  <a:pt x="460629" y="100342"/>
                </a:moveTo>
                <a:lnTo>
                  <a:pt x="451177" y="132338"/>
                </a:lnTo>
                <a:lnTo>
                  <a:pt x="463296" y="135915"/>
                </a:lnTo>
                <a:lnTo>
                  <a:pt x="460629" y="145046"/>
                </a:lnTo>
                <a:lnTo>
                  <a:pt x="508498" y="145046"/>
                </a:lnTo>
                <a:lnTo>
                  <a:pt x="460629" y="100342"/>
                </a:lnTo>
                <a:close/>
              </a:path>
              <a:path w="523239" h="173989">
                <a:moveTo>
                  <a:pt x="2794" y="0"/>
                </a:moveTo>
                <a:lnTo>
                  <a:pt x="0" y="9131"/>
                </a:lnTo>
                <a:lnTo>
                  <a:pt x="448482" y="141462"/>
                </a:lnTo>
                <a:lnTo>
                  <a:pt x="451177" y="132338"/>
                </a:lnTo>
                <a:lnTo>
                  <a:pt x="2794" y="0"/>
                </a:lnTo>
                <a:close/>
              </a:path>
            </a:pathLst>
          </a:custGeom>
          <a:solidFill>
            <a:srgbClr val="F1786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PERC</a:t>
            </a:r>
            <a:r>
              <a:rPr sz="2400" spc="-55" dirty="0"/>
              <a:t> </a:t>
            </a:r>
            <a:r>
              <a:rPr sz="2400" spc="75" dirty="0"/>
              <a:t>(Pulmonary</a:t>
            </a:r>
            <a:r>
              <a:rPr sz="2400" spc="-45" dirty="0"/>
              <a:t> </a:t>
            </a:r>
            <a:r>
              <a:rPr sz="2400" spc="100" dirty="0"/>
              <a:t>Embolism</a:t>
            </a:r>
            <a:r>
              <a:rPr sz="2400" spc="-40" dirty="0"/>
              <a:t> </a:t>
            </a:r>
            <a:r>
              <a:rPr sz="2400" spc="114" dirty="0"/>
              <a:t>Rule-</a:t>
            </a:r>
            <a:r>
              <a:rPr sz="2400" spc="65" dirty="0"/>
              <a:t>Out</a:t>
            </a:r>
            <a:r>
              <a:rPr sz="2400" spc="-35" dirty="0"/>
              <a:t> </a:t>
            </a:r>
            <a:r>
              <a:rPr sz="2400" spc="-10" dirty="0"/>
              <a:t>Criteria)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951382" y="4103014"/>
            <a:ext cx="117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BB232A"/>
                </a:solidFill>
                <a:latin typeface="Arial"/>
                <a:cs typeface="Arial"/>
              </a:rPr>
              <a:t>●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6565" y="4136288"/>
            <a:ext cx="152355" cy="15581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51382" y="1137920"/>
            <a:ext cx="7251065" cy="3355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Outil</a:t>
            </a:r>
            <a:r>
              <a:rPr sz="1200" spc="2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clinique</a:t>
            </a:r>
            <a:r>
              <a:rPr sz="1200" spc="25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validé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Utilisé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pour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exclure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manière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sécurisée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une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embolie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pulmonaire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sans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nécessiter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d’examens</a:t>
            </a: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complémentaires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**Chez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patient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risque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faible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(Wells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faible)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8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critères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(Doivent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être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tous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absents):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Age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50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ans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Rythme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cardiaque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100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bpm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20"/>
              </a:spcBef>
              <a:buChar char="○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Sat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O2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moins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95%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l’air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ambiant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Hémoptyse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9"/>
              </a:spcBef>
              <a:buChar char="○"/>
              <a:tabLst>
                <a:tab pos="774065" algn="l"/>
              </a:tabLst>
            </a:pP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Œdème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unilatéral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d’une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jambe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Traitement</a:t>
            </a:r>
            <a:r>
              <a:rPr sz="1200" spc="2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estrogénique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Antécédent</a:t>
            </a:r>
            <a:r>
              <a:rPr sz="1200" spc="1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phlébite</a:t>
            </a:r>
            <a:r>
              <a:rPr sz="1200" spc="1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embolie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pulmonaire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9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Chirurgie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traumatisme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dernier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mois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200">
              <a:latin typeface="Arial"/>
              <a:cs typeface="Arial"/>
            </a:endParaRPr>
          </a:p>
          <a:p>
            <a:pPr marL="567055">
              <a:lnSpc>
                <a:spcPts val="1435"/>
              </a:lnSpc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25" dirty="0">
                <a:solidFill>
                  <a:srgbClr val="434343"/>
                </a:solidFill>
                <a:latin typeface="Arial"/>
                <a:cs typeface="Arial"/>
              </a:rPr>
              <a:t>PERC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négatif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(0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critère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atteint)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après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un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90" dirty="0">
                <a:solidFill>
                  <a:srgbClr val="434343"/>
                </a:solidFill>
                <a:latin typeface="Arial"/>
                <a:cs typeface="Arial"/>
              </a:rPr>
              <a:t>WELLS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85" dirty="0">
                <a:solidFill>
                  <a:srgbClr val="434343"/>
                </a:solidFill>
                <a:latin typeface="Arial"/>
                <a:cs typeface="Arial"/>
              </a:rPr>
              <a:t>(EP)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fiable: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moins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2%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chance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d’embolie</a:t>
            </a:r>
            <a:endParaRPr sz="1200">
              <a:latin typeface="Arial"/>
              <a:cs typeface="Arial"/>
            </a:endParaRPr>
          </a:p>
          <a:p>
            <a:pPr marL="317500">
              <a:lnSpc>
                <a:spcPts val="1435"/>
              </a:lnSpc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pulmonaire.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10552" y="1307922"/>
          <a:ext cx="1995170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 marL="6096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First</a:t>
                      </a:r>
                      <a:r>
                        <a:rPr sz="1200" b="1" spc="114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look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Apparence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tripode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marR="310515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2735" algn="l"/>
                        </a:tabLst>
                      </a:pP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Saturation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moins</a:t>
                      </a:r>
                      <a:r>
                        <a:rPr sz="1000" b="1" spc="1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 	94%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Cyanose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Obstruction</a:t>
                      </a:r>
                      <a:r>
                        <a:rPr sz="1000" b="1" spc="28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haute?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98982" y="380613"/>
            <a:ext cx="6923405" cy="85280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pc="100" dirty="0"/>
              <a:t>Examen</a:t>
            </a:r>
            <a:r>
              <a:rPr spc="-70" dirty="0"/>
              <a:t> </a:t>
            </a:r>
            <a:r>
              <a:rPr spc="135" dirty="0"/>
              <a:t>dans</a:t>
            </a:r>
            <a:r>
              <a:rPr spc="-55" dirty="0"/>
              <a:t> </a:t>
            </a:r>
            <a:r>
              <a:rPr spc="155" dirty="0"/>
              <a:t>les</a:t>
            </a:r>
            <a:r>
              <a:rPr spc="-40" dirty="0"/>
              <a:t> </a:t>
            </a:r>
            <a:r>
              <a:rPr spc="130" dirty="0"/>
              <a:t>cas</a:t>
            </a:r>
            <a:r>
              <a:rPr spc="-55" dirty="0"/>
              <a:t> </a:t>
            </a:r>
            <a:r>
              <a:rPr spc="150" dirty="0"/>
              <a:t>de</a:t>
            </a:r>
            <a:r>
              <a:rPr spc="-50" dirty="0"/>
              <a:t> </a:t>
            </a:r>
            <a:r>
              <a:rPr spc="150" dirty="0"/>
              <a:t>dyspnée</a:t>
            </a:r>
            <a:r>
              <a:rPr spc="-50" dirty="0"/>
              <a:t> </a:t>
            </a:r>
            <a:r>
              <a:rPr spc="105" dirty="0"/>
              <a:t>et</a:t>
            </a:r>
            <a:r>
              <a:rPr spc="-50" dirty="0"/>
              <a:t> </a:t>
            </a:r>
            <a:r>
              <a:rPr spc="105" dirty="0"/>
              <a:t>toux</a:t>
            </a:r>
          </a:p>
          <a:p>
            <a:pPr marL="827405">
              <a:lnSpc>
                <a:spcPct val="100000"/>
              </a:lnSpc>
              <a:spcBef>
                <a:spcPts val="285"/>
              </a:spcBef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endParaRPr sz="180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692340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0" dirty="0"/>
              <a:t> </a:t>
            </a:r>
            <a:r>
              <a:rPr spc="135" dirty="0"/>
              <a:t>dans</a:t>
            </a:r>
            <a:r>
              <a:rPr spc="-55" dirty="0"/>
              <a:t> </a:t>
            </a:r>
            <a:r>
              <a:rPr spc="155" dirty="0"/>
              <a:t>les</a:t>
            </a:r>
            <a:r>
              <a:rPr spc="-40" dirty="0"/>
              <a:t> </a:t>
            </a:r>
            <a:r>
              <a:rPr spc="130" dirty="0"/>
              <a:t>cas</a:t>
            </a:r>
            <a:r>
              <a:rPr spc="-55" dirty="0"/>
              <a:t> </a:t>
            </a:r>
            <a:r>
              <a:rPr spc="150" dirty="0"/>
              <a:t>de</a:t>
            </a:r>
            <a:r>
              <a:rPr spc="-50" dirty="0"/>
              <a:t> </a:t>
            </a:r>
            <a:r>
              <a:rPr spc="150" dirty="0"/>
              <a:t>dyspnée</a:t>
            </a:r>
            <a:r>
              <a:rPr spc="-50" dirty="0"/>
              <a:t> </a:t>
            </a:r>
            <a:r>
              <a:rPr spc="105" dirty="0"/>
              <a:t>et</a:t>
            </a:r>
            <a:r>
              <a:rPr spc="-50" dirty="0"/>
              <a:t> </a:t>
            </a:r>
            <a:r>
              <a:rPr spc="105" dirty="0"/>
              <a:t>toux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endParaRPr sz="18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3930015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 marL="6096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First</a:t>
                      </a:r>
                      <a:r>
                        <a:rPr sz="1200" b="1" spc="114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look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Signes</a:t>
                      </a:r>
                      <a:r>
                        <a:rPr sz="1200" b="1" spc="-2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6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-3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détresse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respiratoire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Apparence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marR="328295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2735" algn="l"/>
                        </a:tabLst>
                      </a:pP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Saturation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moins</a:t>
                      </a:r>
                      <a:r>
                        <a:rPr sz="1000" b="1" spc="1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 	94%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Cyanose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Tirage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905627" y="2073910"/>
            <a:ext cx="1424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tirage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(#</a:t>
            </a:r>
            <a:r>
              <a:rPr sz="1400" spc="-25" dirty="0">
                <a:latin typeface="Arial"/>
                <a:cs typeface="Arial"/>
              </a:rPr>
              <a:t> 3)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692340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0" dirty="0"/>
              <a:t> </a:t>
            </a:r>
            <a:r>
              <a:rPr spc="135" dirty="0"/>
              <a:t>dans</a:t>
            </a:r>
            <a:r>
              <a:rPr spc="-55" dirty="0"/>
              <a:t> </a:t>
            </a:r>
            <a:r>
              <a:rPr spc="155" dirty="0"/>
              <a:t>les</a:t>
            </a:r>
            <a:r>
              <a:rPr spc="-40" dirty="0"/>
              <a:t> </a:t>
            </a:r>
            <a:r>
              <a:rPr spc="130" dirty="0"/>
              <a:t>cas</a:t>
            </a:r>
            <a:r>
              <a:rPr spc="-55" dirty="0"/>
              <a:t> </a:t>
            </a:r>
            <a:r>
              <a:rPr spc="150" dirty="0"/>
              <a:t>de</a:t>
            </a:r>
            <a:r>
              <a:rPr spc="-50" dirty="0"/>
              <a:t> </a:t>
            </a:r>
            <a:r>
              <a:rPr spc="150" dirty="0"/>
              <a:t>dyspnée</a:t>
            </a:r>
            <a:r>
              <a:rPr spc="-50" dirty="0"/>
              <a:t> </a:t>
            </a:r>
            <a:r>
              <a:rPr spc="105" dirty="0"/>
              <a:t>et</a:t>
            </a:r>
            <a:r>
              <a:rPr spc="-50" dirty="0"/>
              <a:t> </a:t>
            </a:r>
            <a:r>
              <a:rPr spc="105" dirty="0"/>
              <a:t>toux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  <a:tab pos="3122295" algn="l"/>
                <a:tab pos="4473575" algn="l"/>
                <a:tab pos="4685665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3</a:t>
            </a:r>
            <a:endParaRPr sz="18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5864859" cy="180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 marL="6096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First</a:t>
                      </a:r>
                      <a:r>
                        <a:rPr sz="1200" b="1" spc="114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look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Signes</a:t>
                      </a:r>
                      <a:r>
                        <a:rPr sz="1200" b="1" spc="-2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6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-3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détresse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respiratoire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410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Stéthoscope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Apparence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marR="328295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2735" algn="l"/>
                        </a:tabLst>
                      </a:pP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Saturation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moins</a:t>
                      </a:r>
                      <a:r>
                        <a:rPr sz="1000" b="1" spc="1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 	94%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Cyanose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Tirage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Écouter</a:t>
                      </a:r>
                      <a:r>
                        <a:rPr sz="1000" b="1" spc="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deux</a:t>
                      </a:r>
                      <a:r>
                        <a:rPr sz="1000" b="1" spc="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plages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comparant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23114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spc="5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Ne</a:t>
                      </a:r>
                      <a:r>
                        <a:rPr sz="1000" b="1" spc="5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pas</a:t>
                      </a:r>
                      <a:r>
                        <a:rPr sz="1000" b="1" spc="4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oublier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000" b="1" spc="4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lobe 	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inférieur</a:t>
                      </a:r>
                      <a:r>
                        <a:rPr sz="1000" b="1" spc="2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droit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0001" y="2102421"/>
          <a:ext cx="7787640" cy="3035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9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436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Sibilances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(Wheezes)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Crépitants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(Crackles)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Rhonchis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949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Absence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ou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diminution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son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810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Sifflant,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musical, généralement expiratoire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917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Buits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courts,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discontinus,</a:t>
                      </a:r>
                      <a:r>
                        <a:rPr sz="11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surtout inspiratoires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990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Son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plus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grave,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continu,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souvent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comparé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à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un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ronflement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92100" indent="1917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Si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localisé: pneumonie, épanchement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pleural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6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638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Rétrécissement</a:t>
                      </a:r>
                      <a:r>
                        <a:rPr sz="11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des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voies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aériennes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444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Alvéole collabées/remplies</a:t>
                      </a:r>
                      <a:r>
                        <a:rPr sz="1100" spc="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sécrétions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liquide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003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Air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turbulent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dans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grosses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voies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aériennes,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souvent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à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cause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sécrétions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94615" indent="1917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Si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tout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un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côté: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corps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étranger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(blocage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d’une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bronche/lobe), pneumothorax.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940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Asthme,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bronchiolite, bronchospames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048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Pneumonie,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oedeme pulmonaire, inflammation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Mucus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important,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pneumonie…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Bilatéral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interstitielle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E9E9E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720001" y="28575"/>
            <a:ext cx="8437245" cy="1027430"/>
            <a:chOff x="720001" y="28575"/>
            <a:chExt cx="8437245" cy="1027430"/>
          </a:xfrm>
        </p:grpSpPr>
        <p:sp>
          <p:nvSpPr>
            <p:cNvPr id="4" name="object 4"/>
            <p:cNvSpPr/>
            <p:nvPr/>
          </p:nvSpPr>
          <p:spPr>
            <a:xfrm>
              <a:off x="720001" y="261111"/>
              <a:ext cx="7711440" cy="0"/>
            </a:xfrm>
            <a:custGeom>
              <a:avLst/>
              <a:gdLst/>
              <a:ahLst/>
              <a:cxnLst/>
              <a:rect l="l" t="t" r="r" b="b"/>
              <a:pathLst>
                <a:path w="7711440">
                  <a:moveTo>
                    <a:pt x="0" y="0"/>
                  </a:moveTo>
                  <a:lnTo>
                    <a:pt x="7711147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64326" y="41275"/>
              <a:ext cx="3479800" cy="1002030"/>
            </a:xfrm>
            <a:custGeom>
              <a:avLst/>
              <a:gdLst/>
              <a:ahLst/>
              <a:cxnLst/>
              <a:rect l="l" t="t" r="r" b="b"/>
              <a:pathLst>
                <a:path w="3479800" h="1002030">
                  <a:moveTo>
                    <a:pt x="3312795" y="0"/>
                  </a:moveTo>
                  <a:lnTo>
                    <a:pt x="167005" y="0"/>
                  </a:lnTo>
                  <a:lnTo>
                    <a:pt x="122619" y="5958"/>
                  </a:lnTo>
                  <a:lnTo>
                    <a:pt x="82728" y="22775"/>
                  </a:lnTo>
                  <a:lnTo>
                    <a:pt x="48926" y="48863"/>
                  </a:lnTo>
                  <a:lnTo>
                    <a:pt x="22808" y="82634"/>
                  </a:lnTo>
                  <a:lnTo>
                    <a:pt x="5967" y="122502"/>
                  </a:lnTo>
                  <a:lnTo>
                    <a:pt x="0" y="166877"/>
                  </a:lnTo>
                  <a:lnTo>
                    <a:pt x="0" y="834644"/>
                  </a:lnTo>
                  <a:lnTo>
                    <a:pt x="5967" y="879029"/>
                  </a:lnTo>
                  <a:lnTo>
                    <a:pt x="22808" y="918920"/>
                  </a:lnTo>
                  <a:lnTo>
                    <a:pt x="48926" y="952722"/>
                  </a:lnTo>
                  <a:lnTo>
                    <a:pt x="82728" y="978840"/>
                  </a:lnTo>
                  <a:lnTo>
                    <a:pt x="122619" y="995681"/>
                  </a:lnTo>
                  <a:lnTo>
                    <a:pt x="167005" y="1001649"/>
                  </a:lnTo>
                  <a:lnTo>
                    <a:pt x="3312795" y="1001649"/>
                  </a:lnTo>
                  <a:lnTo>
                    <a:pt x="3357126" y="995681"/>
                  </a:lnTo>
                  <a:lnTo>
                    <a:pt x="3396981" y="978840"/>
                  </a:lnTo>
                  <a:lnTo>
                    <a:pt x="3430762" y="952722"/>
                  </a:lnTo>
                  <a:lnTo>
                    <a:pt x="3456869" y="918920"/>
                  </a:lnTo>
                  <a:lnTo>
                    <a:pt x="3473705" y="879029"/>
                  </a:lnTo>
                  <a:lnTo>
                    <a:pt x="3479673" y="834644"/>
                  </a:lnTo>
                  <a:lnTo>
                    <a:pt x="3479673" y="166877"/>
                  </a:lnTo>
                  <a:lnTo>
                    <a:pt x="3473705" y="122502"/>
                  </a:lnTo>
                  <a:lnTo>
                    <a:pt x="3456869" y="82634"/>
                  </a:lnTo>
                  <a:lnTo>
                    <a:pt x="3430762" y="48863"/>
                  </a:lnTo>
                  <a:lnTo>
                    <a:pt x="3396981" y="22775"/>
                  </a:lnTo>
                  <a:lnTo>
                    <a:pt x="3357126" y="5958"/>
                  </a:lnTo>
                  <a:lnTo>
                    <a:pt x="3312795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64326" y="41275"/>
              <a:ext cx="3479800" cy="1002030"/>
            </a:xfrm>
            <a:custGeom>
              <a:avLst/>
              <a:gdLst/>
              <a:ahLst/>
              <a:cxnLst/>
              <a:rect l="l" t="t" r="r" b="b"/>
              <a:pathLst>
                <a:path w="3479800" h="1002030">
                  <a:moveTo>
                    <a:pt x="0" y="166877"/>
                  </a:moveTo>
                  <a:lnTo>
                    <a:pt x="5967" y="122502"/>
                  </a:lnTo>
                  <a:lnTo>
                    <a:pt x="22808" y="82634"/>
                  </a:lnTo>
                  <a:lnTo>
                    <a:pt x="48926" y="48863"/>
                  </a:lnTo>
                  <a:lnTo>
                    <a:pt x="82728" y="22775"/>
                  </a:lnTo>
                  <a:lnTo>
                    <a:pt x="122619" y="5958"/>
                  </a:lnTo>
                  <a:lnTo>
                    <a:pt x="167005" y="0"/>
                  </a:lnTo>
                  <a:lnTo>
                    <a:pt x="3312795" y="0"/>
                  </a:lnTo>
                  <a:lnTo>
                    <a:pt x="3357126" y="5958"/>
                  </a:lnTo>
                  <a:lnTo>
                    <a:pt x="3396981" y="22775"/>
                  </a:lnTo>
                  <a:lnTo>
                    <a:pt x="3430762" y="48863"/>
                  </a:lnTo>
                  <a:lnTo>
                    <a:pt x="3456869" y="82634"/>
                  </a:lnTo>
                  <a:lnTo>
                    <a:pt x="3473705" y="122502"/>
                  </a:lnTo>
                  <a:lnTo>
                    <a:pt x="3479673" y="166877"/>
                  </a:lnTo>
                  <a:lnTo>
                    <a:pt x="3479673" y="834644"/>
                  </a:lnTo>
                  <a:lnTo>
                    <a:pt x="3473705" y="879029"/>
                  </a:lnTo>
                  <a:lnTo>
                    <a:pt x="3456869" y="918920"/>
                  </a:lnTo>
                  <a:lnTo>
                    <a:pt x="3430762" y="952722"/>
                  </a:lnTo>
                  <a:lnTo>
                    <a:pt x="3396981" y="978840"/>
                  </a:lnTo>
                  <a:lnTo>
                    <a:pt x="3357126" y="995681"/>
                  </a:lnTo>
                  <a:lnTo>
                    <a:pt x="3312795" y="1001649"/>
                  </a:lnTo>
                  <a:lnTo>
                    <a:pt x="167005" y="1001649"/>
                  </a:lnTo>
                  <a:lnTo>
                    <a:pt x="122619" y="995681"/>
                  </a:lnTo>
                  <a:lnTo>
                    <a:pt x="82728" y="978840"/>
                  </a:lnTo>
                  <a:lnTo>
                    <a:pt x="48926" y="952722"/>
                  </a:lnTo>
                  <a:lnTo>
                    <a:pt x="22808" y="918920"/>
                  </a:lnTo>
                  <a:lnTo>
                    <a:pt x="5967" y="879029"/>
                  </a:lnTo>
                  <a:lnTo>
                    <a:pt x="0" y="834644"/>
                  </a:lnTo>
                  <a:lnTo>
                    <a:pt x="0" y="166877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43396" y="382015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40">
                  <a:moveTo>
                    <a:pt x="160019" y="0"/>
                  </a:moveTo>
                  <a:lnTo>
                    <a:pt x="122300" y="122300"/>
                  </a:lnTo>
                  <a:lnTo>
                    <a:pt x="0" y="122300"/>
                  </a:lnTo>
                  <a:lnTo>
                    <a:pt x="98932" y="197866"/>
                  </a:lnTo>
                  <a:lnTo>
                    <a:pt x="61087" y="320039"/>
                  </a:lnTo>
                  <a:lnTo>
                    <a:pt x="160019" y="244475"/>
                  </a:lnTo>
                  <a:lnTo>
                    <a:pt x="258952" y="320039"/>
                  </a:lnTo>
                  <a:lnTo>
                    <a:pt x="221106" y="197866"/>
                  </a:lnTo>
                  <a:lnTo>
                    <a:pt x="320039" y="122300"/>
                  </a:lnTo>
                  <a:lnTo>
                    <a:pt x="197865" y="122300"/>
                  </a:lnTo>
                  <a:lnTo>
                    <a:pt x="160019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43396" y="382015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40">
                  <a:moveTo>
                    <a:pt x="0" y="122300"/>
                  </a:moveTo>
                  <a:lnTo>
                    <a:pt x="122300" y="122300"/>
                  </a:lnTo>
                  <a:lnTo>
                    <a:pt x="160019" y="0"/>
                  </a:lnTo>
                  <a:lnTo>
                    <a:pt x="197865" y="122300"/>
                  </a:lnTo>
                  <a:lnTo>
                    <a:pt x="320039" y="122300"/>
                  </a:lnTo>
                  <a:lnTo>
                    <a:pt x="221106" y="197866"/>
                  </a:lnTo>
                  <a:lnTo>
                    <a:pt x="258952" y="320039"/>
                  </a:lnTo>
                  <a:lnTo>
                    <a:pt x="160019" y="244475"/>
                  </a:lnTo>
                  <a:lnTo>
                    <a:pt x="61087" y="320039"/>
                  </a:lnTo>
                  <a:lnTo>
                    <a:pt x="98932" y="197866"/>
                  </a:lnTo>
                  <a:lnTo>
                    <a:pt x="0" y="122300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32499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/>
              <a:t>Sons</a:t>
            </a:r>
            <a:r>
              <a:rPr spc="-30" dirty="0"/>
              <a:t> </a:t>
            </a:r>
            <a:r>
              <a:rPr spc="110" dirty="0"/>
              <a:t>respiratoires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51382" y="1142491"/>
            <a:ext cx="5975985" cy="753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Son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vésiculaire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normal: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doux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soufflé,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fort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l’inspiration,</a:t>
            </a: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égal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deux</a:t>
            </a:r>
            <a:r>
              <a:rPr sz="12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côtés.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Comparer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2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côtés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Inspiration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complete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+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expiration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5208" y="2764690"/>
            <a:ext cx="138625" cy="14210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5208" y="3526690"/>
            <a:ext cx="138625" cy="14210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5208" y="4456330"/>
            <a:ext cx="138625" cy="14210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422263" y="199770"/>
            <a:ext cx="266763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Rappel: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Stridor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vient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(et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entendu)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haut.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Sibilances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poumons.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98982" y="514858"/>
            <a:ext cx="6923405" cy="718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0" dirty="0"/>
              <a:t> </a:t>
            </a:r>
            <a:r>
              <a:rPr spc="135" dirty="0"/>
              <a:t>dans</a:t>
            </a:r>
            <a:r>
              <a:rPr spc="-55" dirty="0"/>
              <a:t> </a:t>
            </a:r>
            <a:r>
              <a:rPr spc="155" dirty="0"/>
              <a:t>les</a:t>
            </a:r>
            <a:r>
              <a:rPr spc="-40" dirty="0"/>
              <a:t> </a:t>
            </a:r>
            <a:r>
              <a:rPr spc="130" dirty="0"/>
              <a:t>cas</a:t>
            </a:r>
            <a:r>
              <a:rPr spc="-55" dirty="0"/>
              <a:t> </a:t>
            </a:r>
            <a:r>
              <a:rPr spc="150" dirty="0"/>
              <a:t>de</a:t>
            </a:r>
            <a:r>
              <a:rPr spc="-50" dirty="0"/>
              <a:t> </a:t>
            </a:r>
            <a:r>
              <a:rPr spc="150" dirty="0"/>
              <a:t>dyspnée</a:t>
            </a:r>
            <a:r>
              <a:rPr spc="-50" dirty="0"/>
              <a:t> </a:t>
            </a:r>
            <a:r>
              <a:rPr spc="105" dirty="0"/>
              <a:t>et</a:t>
            </a:r>
            <a:r>
              <a:rPr spc="-50" dirty="0"/>
              <a:t> </a:t>
            </a:r>
            <a:r>
              <a:rPr spc="105" dirty="0"/>
              <a:t>toux</a:t>
            </a:r>
          </a:p>
          <a:p>
            <a:pPr marL="827405">
              <a:lnSpc>
                <a:spcPts val="2005"/>
              </a:lnSpc>
              <a:tabLst>
                <a:tab pos="1187450" algn="l"/>
                <a:tab pos="2538730" algn="l"/>
                <a:tab pos="2745740" algn="l"/>
                <a:tab pos="3122295" algn="l"/>
                <a:tab pos="4473575" algn="l"/>
                <a:tab pos="4685665" algn="l"/>
                <a:tab pos="5056505" algn="l"/>
                <a:tab pos="6408420" algn="l"/>
                <a:tab pos="6616065" algn="l"/>
              </a:tabLst>
            </a:pPr>
            <a:r>
              <a:rPr sz="1800" spc="-50" dirty="0">
                <a:solidFill>
                  <a:srgbClr val="BB232A"/>
                </a:solidFill>
              </a:rPr>
              <a:t>1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2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3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u="heavy" dirty="0">
                <a:solidFill>
                  <a:srgbClr val="BB232A"/>
                </a:solidFill>
                <a:uFill>
                  <a:solidFill>
                    <a:srgbClr val="181818"/>
                  </a:solidFill>
                </a:uFill>
              </a:rPr>
              <a:t>	</a:t>
            </a:r>
            <a:r>
              <a:rPr sz="1800" dirty="0">
                <a:solidFill>
                  <a:srgbClr val="BB232A"/>
                </a:solidFill>
              </a:rPr>
              <a:t>	</a:t>
            </a:r>
            <a:r>
              <a:rPr sz="1800" spc="-50" dirty="0">
                <a:solidFill>
                  <a:srgbClr val="BB232A"/>
                </a:solidFill>
              </a:rPr>
              <a:t>4</a:t>
            </a:r>
            <a:endParaRPr sz="18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0552" y="1307922"/>
          <a:ext cx="7799705" cy="1610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7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99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2135">
                <a:tc gridSpan="2">
                  <a:txBody>
                    <a:bodyPr/>
                    <a:lstStyle/>
                    <a:p>
                      <a:pPr marL="60960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First</a:t>
                      </a:r>
                      <a:r>
                        <a:rPr sz="1200" b="1" spc="114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3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look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200" b="1" spc="5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Signes</a:t>
                      </a:r>
                      <a:r>
                        <a:rPr sz="1200" b="1" spc="-2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6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200" b="1" spc="-3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détresse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respiratoire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906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410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45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Stéthoscope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400" b="1" spc="-10" dirty="0">
                          <a:solidFill>
                            <a:srgbClr val="BB232A"/>
                          </a:solidFill>
                          <a:latin typeface="Times New Roman"/>
                          <a:cs typeface="Times New Roman"/>
                        </a:rPr>
                        <a:t>Jambes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75895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181818"/>
                      </a:solidFill>
                      <a:prstDash val="solid"/>
                    </a:lnL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9000">
                <a:tc gridSpan="2">
                  <a:txBody>
                    <a:bodyPr/>
                    <a:lstStyle/>
                    <a:p>
                      <a:pPr marL="290830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Apparence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marR="328295" indent="-14478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2735" algn="l"/>
                        </a:tabLst>
                      </a:pP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Saturation</a:t>
                      </a:r>
                      <a:r>
                        <a:rPr sz="1000" b="1" spc="1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moins</a:t>
                      </a:r>
                      <a:r>
                        <a:rPr sz="1000" b="1" spc="1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 	94%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9083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290830" algn="l"/>
                        </a:tabLst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Cyanose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Tirage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Écouter</a:t>
                      </a:r>
                      <a:r>
                        <a:rPr sz="1000" b="1" spc="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3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deux</a:t>
                      </a:r>
                      <a:r>
                        <a:rPr sz="1000" b="1" spc="4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plages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les</a:t>
                      </a:r>
                      <a:r>
                        <a:rPr sz="1000" b="1" spc="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comparant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8610" marR="248920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10515" algn="l"/>
                        </a:tabLst>
                      </a:pPr>
                      <a:r>
                        <a:rPr sz="1000" b="1" spc="5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Ne</a:t>
                      </a:r>
                      <a:r>
                        <a:rPr sz="1000" b="1" spc="5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pas</a:t>
                      </a:r>
                      <a:r>
                        <a:rPr sz="1000" b="1" spc="4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oublier</a:t>
                      </a:r>
                      <a:r>
                        <a:rPr sz="1000" b="1" spc="6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1000" b="1" spc="4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lobe 	</a:t>
                      </a:r>
                      <a:r>
                        <a:rPr sz="1000" b="1" spc="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inférieur</a:t>
                      </a:r>
                      <a:r>
                        <a:rPr sz="1000" b="1" spc="2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droit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09245" indent="-144780">
                        <a:lnSpc>
                          <a:spcPct val="100000"/>
                        </a:lnSpc>
                        <a:spcBef>
                          <a:spcPts val="670"/>
                        </a:spcBef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spc="5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OMI</a:t>
                      </a:r>
                      <a:r>
                        <a:rPr sz="1000" b="1" spc="9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2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(unilatéral</a:t>
                      </a:r>
                      <a:r>
                        <a:rPr sz="1000" b="1" spc="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vs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11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bilatéral?)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9245" indent="-144780">
                        <a:lnSpc>
                          <a:spcPct val="100000"/>
                        </a:lnSpc>
                        <a:buClr>
                          <a:srgbClr val="BB232A"/>
                        </a:buClr>
                        <a:buFont typeface="Arial"/>
                        <a:buChar char="●"/>
                        <a:tabLst>
                          <a:tab pos="309245" algn="l"/>
                        </a:tabLst>
                      </a:pPr>
                      <a:r>
                        <a:rPr sz="1000" b="1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Douleur</a:t>
                      </a:r>
                      <a:r>
                        <a:rPr sz="1000" b="1" spc="17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81818"/>
                          </a:solidFill>
                          <a:latin typeface="Arial"/>
                          <a:cs typeface="Arial"/>
                        </a:rPr>
                        <a:t>mollet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181818"/>
                      </a:solidFill>
                      <a:prstDash val="solid"/>
                    </a:lnL>
                    <a:lnR w="19050">
                      <a:solidFill>
                        <a:srgbClr val="181818"/>
                      </a:solidFill>
                      <a:prstDash val="solid"/>
                    </a:lnR>
                    <a:lnT w="19050">
                      <a:solidFill>
                        <a:srgbClr val="181818"/>
                      </a:solidFill>
                      <a:prstDash val="solid"/>
                    </a:lnT>
                    <a:lnB w="19050">
                      <a:solidFill>
                        <a:srgbClr val="18181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Résumé:</a:t>
            </a:r>
            <a:r>
              <a:rPr spc="-50" dirty="0"/>
              <a:t> </a:t>
            </a:r>
            <a:r>
              <a:rPr spc="114" dirty="0"/>
              <a:t>quand</a:t>
            </a:r>
            <a:r>
              <a:rPr spc="-65" dirty="0"/>
              <a:t> </a:t>
            </a:r>
            <a:r>
              <a:rPr spc="90" dirty="0"/>
              <a:t>référer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3775" y="1744472"/>
            <a:ext cx="294830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Toux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qui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persiste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plus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4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semaines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Auscultation</a:t>
            </a:r>
            <a:r>
              <a:rPr sz="1200" spc="2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anormale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OMI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3884" y="1701165"/>
            <a:ext cx="3611879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Signes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vitaux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instables</a:t>
            </a:r>
            <a:endParaRPr sz="1200">
              <a:latin typeface="Arial"/>
              <a:cs typeface="Arial"/>
            </a:endParaRPr>
          </a:p>
          <a:p>
            <a:pPr marL="317500" marR="5080" indent="-304800">
              <a:lnSpc>
                <a:spcPct val="200000"/>
              </a:lnSpc>
              <a:buChar char="•"/>
              <a:tabLst>
                <a:tab pos="317500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Signes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détresse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respiratoire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(tirage,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stridor,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diminution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entrée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d’air)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Suspicion</a:t>
            </a:r>
            <a:r>
              <a:rPr sz="1200" spc="2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embolie</a:t>
            </a:r>
            <a:r>
              <a:rPr sz="1200" spc="2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pulmonaire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Hémoptyse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181818"/>
              </a:buClr>
              <a:buFont typeface="Arial"/>
              <a:buChar char="•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Suspicion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corps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étranger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9412" y="1268120"/>
            <a:ext cx="233475" cy="22896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22272" y="1223264"/>
            <a:ext cx="1005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5" dirty="0">
                <a:solidFill>
                  <a:srgbClr val="181818"/>
                </a:solidFill>
                <a:latin typeface="Times New Roman"/>
                <a:cs typeface="Times New Roman"/>
              </a:rPr>
              <a:t>Urgences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10560" y="1190396"/>
            <a:ext cx="233475" cy="22896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220080" y="1145285"/>
            <a:ext cx="886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81818"/>
                </a:solidFill>
                <a:latin typeface="Times New Roman"/>
                <a:cs typeface="Times New Roman"/>
              </a:rPr>
              <a:t>Au</a:t>
            </a:r>
            <a:r>
              <a:rPr sz="1800" b="1" spc="-4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181818"/>
                </a:solidFill>
                <a:latin typeface="Times New Roman"/>
                <a:cs typeface="Times New Roman"/>
              </a:rPr>
              <a:t>GMF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808601" y="602945"/>
            <a:ext cx="27787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solidFill>
                  <a:srgbClr val="BB232A"/>
                </a:solidFill>
                <a:latin typeface="Times New Roman"/>
                <a:cs typeface="Times New Roman"/>
              </a:rPr>
              <a:t>Je</a:t>
            </a:r>
            <a:r>
              <a:rPr sz="3200" b="0" spc="-1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160" dirty="0">
                <a:solidFill>
                  <a:srgbClr val="BB232A"/>
                </a:solidFill>
                <a:latin typeface="Times New Roman"/>
                <a:cs typeface="Times New Roman"/>
              </a:rPr>
              <a:t>suis</a:t>
            </a:r>
            <a:r>
              <a:rPr sz="3200" b="0" spc="-2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70" dirty="0">
                <a:solidFill>
                  <a:srgbClr val="BB232A"/>
                </a:solidFill>
                <a:latin typeface="Times New Roman"/>
                <a:cs typeface="Times New Roman"/>
              </a:rPr>
              <a:t>tombé…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171" y="2409520"/>
            <a:ext cx="149606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955" dirty="0">
                <a:solidFill>
                  <a:srgbClr val="BB232A"/>
                </a:solidFill>
                <a:latin typeface="Times New Roman"/>
                <a:cs typeface="Times New Roman"/>
              </a:rPr>
              <a:t>06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171" y="4178604"/>
            <a:ext cx="15824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Entorse</a:t>
            </a:r>
            <a:r>
              <a:rPr sz="14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cheville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Red</a:t>
            </a:r>
            <a:r>
              <a:rPr spc="-50" dirty="0"/>
              <a:t> </a:t>
            </a:r>
            <a:r>
              <a:rPr spc="114" dirty="0"/>
              <a:t>flags</a:t>
            </a:r>
            <a:r>
              <a:rPr spc="-45" dirty="0"/>
              <a:t> </a:t>
            </a:r>
            <a:r>
              <a:rPr spc="100" dirty="0"/>
              <a:t>transversaux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4480" y="1363255"/>
            <a:ext cx="174604" cy="17552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0117" y="1749044"/>
            <a:ext cx="882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85" y="1789975"/>
            <a:ext cx="179199" cy="17552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3708" y="1711451"/>
            <a:ext cx="459485" cy="37414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5364" y="1711451"/>
            <a:ext cx="459486" cy="37414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90117" y="2175764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85" y="2216695"/>
            <a:ext cx="179199" cy="17552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66815" y="2138172"/>
            <a:ext cx="459486" cy="37414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90117" y="2602738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85" y="2643415"/>
            <a:ext cx="179199" cy="175523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90117" y="3029458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4480" y="3070135"/>
            <a:ext cx="174604" cy="17552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890117" y="3455873"/>
            <a:ext cx="8826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85" y="3496855"/>
            <a:ext cx="179199" cy="17552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90117" y="3883253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4480" y="3923575"/>
            <a:ext cx="174604" cy="175523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90117" y="1322324"/>
            <a:ext cx="7726680" cy="2800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3090" indent="-580390">
              <a:lnSpc>
                <a:spcPct val="100000"/>
              </a:lnSpc>
              <a:spcBef>
                <a:spcPts val="105"/>
              </a:spcBef>
              <a:buChar char="•"/>
              <a:tabLst>
                <a:tab pos="593090" algn="l"/>
              </a:tabLst>
            </a:pPr>
            <a:r>
              <a:rPr sz="1400" spc="55" dirty="0">
                <a:latin typeface="Arial"/>
                <a:cs typeface="Arial"/>
              </a:rPr>
              <a:t>Douleur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très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sévère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ou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50" dirty="0">
                <a:latin typeface="Arial"/>
                <a:cs typeface="Arial"/>
              </a:rPr>
              <a:t>“pire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sa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vie”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125" dirty="0">
                <a:latin typeface="Arial"/>
                <a:cs typeface="Arial"/>
              </a:rPr>
              <a:t>/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douleur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50" dirty="0">
                <a:latin typeface="Arial"/>
                <a:cs typeface="Arial"/>
              </a:rPr>
              <a:t>disproportionnée</a:t>
            </a:r>
            <a:endParaRPr sz="1400">
              <a:latin typeface="Arial"/>
              <a:cs typeface="Arial"/>
            </a:endParaRPr>
          </a:p>
          <a:p>
            <a:pPr marL="593090" marR="1973580">
              <a:lnSpc>
                <a:spcPts val="3360"/>
              </a:lnSpc>
              <a:spcBef>
                <a:spcPts val="390"/>
              </a:spcBef>
              <a:tabLst>
                <a:tab pos="984885" algn="l"/>
                <a:tab pos="3566795" algn="l"/>
                <a:tab pos="5278120" algn="l"/>
              </a:tabLst>
            </a:pPr>
            <a:r>
              <a:rPr sz="1400" spc="-50" dirty="0">
                <a:latin typeface="Arial"/>
                <a:cs typeface="Arial"/>
              </a:rPr>
              <a:t>/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0" dirty="0">
                <a:latin typeface="Arial"/>
                <a:cs typeface="Arial"/>
              </a:rPr>
              <a:t>Signes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vitaux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60" dirty="0">
                <a:latin typeface="Arial"/>
                <a:cs typeface="Arial"/>
              </a:rPr>
              <a:t>anormaux</a:t>
            </a:r>
            <a:r>
              <a:rPr sz="1400" spc="50" dirty="0">
                <a:latin typeface="Arial"/>
                <a:cs typeface="Arial"/>
              </a:rPr>
              <a:t> ou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55" dirty="0">
                <a:latin typeface="Arial"/>
                <a:cs typeface="Arial"/>
              </a:rPr>
              <a:t>altération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l’état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général </a:t>
            </a:r>
            <a:r>
              <a:rPr sz="1400" spc="50" dirty="0">
                <a:latin typeface="Arial"/>
                <a:cs typeface="Arial"/>
              </a:rPr>
              <a:t>Immunosuppression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(et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fortiori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 signes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infectieux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0" dirty="0">
                <a:latin typeface="Arial"/>
                <a:cs typeface="Arial"/>
              </a:rPr>
              <a:t>) </a:t>
            </a:r>
            <a:r>
              <a:rPr sz="1400" spc="10" dirty="0">
                <a:latin typeface="Arial"/>
                <a:cs typeface="Arial"/>
              </a:rPr>
              <a:t>Antécédent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de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cancer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(nouveaux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50" dirty="0">
                <a:latin typeface="Arial"/>
                <a:cs typeface="Arial"/>
              </a:rPr>
              <a:t>symptômes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inexpliqués)</a:t>
            </a:r>
            <a:endParaRPr sz="1400">
              <a:latin typeface="Arial"/>
              <a:cs typeface="Arial"/>
            </a:endParaRPr>
          </a:p>
          <a:p>
            <a:pPr marL="593090">
              <a:lnSpc>
                <a:spcPct val="100000"/>
              </a:lnSpc>
              <a:spcBef>
                <a:spcPts val="1290"/>
              </a:spcBef>
            </a:pPr>
            <a:r>
              <a:rPr sz="1400" spc="55" dirty="0">
                <a:latin typeface="Arial"/>
                <a:cs typeface="Arial"/>
              </a:rPr>
              <a:t>Douleur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50" dirty="0">
                <a:latin typeface="Arial"/>
                <a:cs typeface="Arial"/>
              </a:rPr>
              <a:t>thoracique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125" dirty="0">
                <a:latin typeface="Arial"/>
                <a:cs typeface="Arial"/>
              </a:rPr>
              <a:t>/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14" dirty="0">
                <a:latin typeface="Arial"/>
                <a:cs typeface="Arial"/>
              </a:rPr>
              <a:t>DRS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75" dirty="0">
                <a:latin typeface="Arial"/>
                <a:cs typeface="Arial"/>
              </a:rPr>
              <a:t>ou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dyspnée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→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seuil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85" dirty="0">
                <a:latin typeface="Arial"/>
                <a:cs typeface="Arial"/>
              </a:rPr>
              <a:t>pour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30" dirty="0">
                <a:latin typeface="Arial"/>
                <a:cs typeface="Arial"/>
              </a:rPr>
              <a:t>ECG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±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60" dirty="0">
                <a:latin typeface="Arial"/>
                <a:cs typeface="Arial"/>
              </a:rPr>
              <a:t>troponine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59309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Symptômes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qui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n’évoluent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pas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60" dirty="0">
                <a:latin typeface="Arial"/>
                <a:cs typeface="Arial"/>
              </a:rPr>
              <a:t>comme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55" dirty="0">
                <a:latin typeface="Arial"/>
                <a:cs typeface="Arial"/>
              </a:rPr>
              <a:t>prévu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(durée,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intensité,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55" dirty="0">
                <a:latin typeface="Arial"/>
                <a:cs typeface="Arial"/>
              </a:rPr>
              <a:t>pattern,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réponse </a:t>
            </a:r>
            <a:r>
              <a:rPr sz="1400" spc="10" dirty="0">
                <a:latin typeface="Arial"/>
                <a:cs typeface="Arial"/>
              </a:rPr>
              <a:t>au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tx)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593090">
              <a:lnSpc>
                <a:spcPct val="100000"/>
              </a:lnSpc>
              <a:spcBef>
                <a:spcPts val="5"/>
              </a:spcBef>
            </a:pPr>
            <a:r>
              <a:rPr sz="1400" spc="20" dirty="0">
                <a:latin typeface="Arial"/>
                <a:cs typeface="Arial"/>
              </a:rPr>
              <a:t>Nouveau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45" dirty="0">
                <a:latin typeface="Arial"/>
                <a:cs typeface="Arial"/>
              </a:rPr>
              <a:t>déficit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65" dirty="0">
                <a:latin typeface="Arial"/>
                <a:cs typeface="Arial"/>
              </a:rPr>
              <a:t>neuro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10" dirty="0">
                <a:latin typeface="Arial"/>
                <a:cs typeface="Arial"/>
              </a:rPr>
              <a:t>(faiblesse,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70" dirty="0">
                <a:latin typeface="Arial"/>
                <a:cs typeface="Arial"/>
              </a:rPr>
              <a:t>trouble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sensitif,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70" dirty="0">
                <a:latin typeface="Arial"/>
                <a:cs typeface="Arial"/>
              </a:rPr>
              <a:t>trouble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20" dirty="0">
                <a:latin typeface="Arial"/>
                <a:cs typeface="Arial"/>
              </a:rPr>
              <a:t>sphinctérien,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etc.)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3120390" cy="212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60" dirty="0">
                <a:solidFill>
                  <a:srgbClr val="181818"/>
                </a:solidFill>
                <a:latin typeface="Times New Roman"/>
                <a:cs typeface="Times New Roman"/>
              </a:rPr>
              <a:t>Mike,</a:t>
            </a:r>
            <a:r>
              <a:rPr sz="3000" b="1" spc="-9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-50" dirty="0">
                <a:solidFill>
                  <a:srgbClr val="181818"/>
                </a:solidFill>
                <a:latin typeface="Times New Roman"/>
                <a:cs typeface="Times New Roman"/>
              </a:rPr>
              <a:t>18</a:t>
            </a:r>
            <a:r>
              <a:rPr sz="3000" b="1" spc="-8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20" dirty="0">
                <a:solidFill>
                  <a:srgbClr val="181818"/>
                </a:solidFill>
                <a:latin typeface="Times New Roman"/>
                <a:cs typeface="Times New Roman"/>
              </a:rPr>
              <a:t>ans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Arrive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boitant.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spc="-30" dirty="0">
                <a:solidFill>
                  <a:srgbClr val="181818"/>
                </a:solidFill>
                <a:latin typeface="Arial"/>
                <a:cs typeface="Arial"/>
              </a:rPr>
              <a:t>S’est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fait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mal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hier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soir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après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une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soirée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bien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arrosée.</a:t>
            </a:r>
            <a:endParaRPr sz="1200">
              <a:latin typeface="Arial"/>
              <a:cs typeface="Arial"/>
            </a:endParaRPr>
          </a:p>
          <a:p>
            <a:pPr marL="12700" marR="1279525">
              <a:lnSpc>
                <a:spcPct val="200000"/>
              </a:lnSpc>
              <a:spcBef>
                <a:spcPts val="5"/>
              </a:spcBef>
            </a:pPr>
            <a:r>
              <a:rPr sz="1200" spc="-7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cherche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des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béquilles. </a:t>
            </a:r>
            <a:r>
              <a:rPr sz="1200" spc="-45" dirty="0">
                <a:solidFill>
                  <a:srgbClr val="181818"/>
                </a:solidFill>
                <a:latin typeface="Arial"/>
                <a:cs typeface="Arial"/>
              </a:rPr>
              <a:t>A-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t-il</a:t>
            </a:r>
            <a:r>
              <a:rPr sz="1200" spc="1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besoin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d’un</a:t>
            </a:r>
            <a:r>
              <a:rPr sz="1200" spc="1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rayon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x?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Ottawa</a:t>
            </a:r>
            <a:r>
              <a:rPr spc="-60" dirty="0"/>
              <a:t> </a:t>
            </a:r>
            <a:r>
              <a:rPr spc="110" dirty="0"/>
              <a:t>ankle</a:t>
            </a:r>
            <a:r>
              <a:rPr spc="-40" dirty="0"/>
              <a:t> </a:t>
            </a:r>
            <a:r>
              <a:rPr spc="95" dirty="0"/>
              <a:t>rule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3782" y="1214454"/>
            <a:ext cx="6666865" cy="14732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21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u="sng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Radiographie</a:t>
            </a:r>
            <a:r>
              <a:rPr sz="1200" u="sng" spc="65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 </a:t>
            </a:r>
            <a:r>
              <a:rPr sz="1200" u="sng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si</a:t>
            </a:r>
            <a:r>
              <a:rPr sz="1200" u="sng" spc="75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 </a:t>
            </a:r>
            <a:r>
              <a:rPr sz="1200" u="sng" spc="70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un</a:t>
            </a:r>
            <a:r>
              <a:rPr sz="1200" u="sng" spc="75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 </a:t>
            </a:r>
            <a:r>
              <a:rPr sz="1200" u="sng" spc="-25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de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malléole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interne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portion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postérieure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malléole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(sur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6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cm)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20"/>
              </a:spcBef>
              <a:buChar char="○"/>
              <a:tabLst>
                <a:tab pos="7740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malléole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externe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portion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postérieur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malléole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(sur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6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cm)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Incapacité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mise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charge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faire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4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(immédiatement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lors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l’examen)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 base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du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5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métatarse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 os</a:t>
            </a:r>
            <a:r>
              <a:rPr sz="1200" spc="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naviculaire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9"/>
              </a:spcBef>
              <a:buChar char="○"/>
              <a:tabLst>
                <a:tab pos="7740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434343"/>
                </a:solidFill>
                <a:latin typeface="Arial"/>
                <a:cs typeface="Arial"/>
              </a:rPr>
              <a:t>«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mid-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foot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»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0" dirty="0"/>
              <a:t>Bonus</a:t>
            </a:r>
            <a:r>
              <a:rPr spc="-130" dirty="0"/>
              <a:t> </a:t>
            </a:r>
            <a:r>
              <a:rPr dirty="0"/>
              <a:t>:</a:t>
            </a:r>
            <a:r>
              <a:rPr spc="-95" dirty="0"/>
              <a:t> </a:t>
            </a:r>
            <a:r>
              <a:rPr spc="145" dirty="0"/>
              <a:t>entorses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6923" y="2330195"/>
            <a:ext cx="392429" cy="32080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6565" y="2773832"/>
            <a:ext cx="152355" cy="15581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51382" y="1137920"/>
            <a:ext cx="6212840" cy="3452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Entorses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sévères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(grade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3)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Signe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du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tiroir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antérieur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postérieur</a:t>
            </a:r>
            <a:endParaRPr sz="1200">
              <a:latin typeface="Arial"/>
              <a:cs typeface="Arial"/>
            </a:endParaRPr>
          </a:p>
          <a:p>
            <a:pPr marL="1231265" lvl="2" indent="-304800">
              <a:lnSpc>
                <a:spcPct val="100000"/>
              </a:lnSpc>
              <a:spcBef>
                <a:spcPts val="215"/>
              </a:spcBef>
              <a:buChar char="■"/>
              <a:tabLst>
                <a:tab pos="12312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Commencer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pied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‘’sain’’</a:t>
            </a:r>
            <a:endParaRPr sz="1200">
              <a:latin typeface="Arial"/>
              <a:cs typeface="Arial"/>
            </a:endParaRPr>
          </a:p>
          <a:p>
            <a:pPr marL="1231265" lvl="2" indent="-304800">
              <a:lnSpc>
                <a:spcPct val="100000"/>
              </a:lnSpc>
              <a:spcBef>
                <a:spcPts val="219"/>
              </a:spcBef>
              <a:buChar char="■"/>
              <a:tabLst>
                <a:tab pos="12312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Tenir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talon/pied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d’une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main,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mollet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post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l’autre</a:t>
            </a:r>
            <a:endParaRPr sz="1200">
              <a:latin typeface="Arial"/>
              <a:cs typeface="Arial"/>
            </a:endParaRPr>
          </a:p>
          <a:p>
            <a:pPr marL="1231265" lvl="2" indent="-304800">
              <a:lnSpc>
                <a:spcPct val="100000"/>
              </a:lnSpc>
              <a:spcBef>
                <a:spcPts val="215"/>
              </a:spcBef>
              <a:buChar char="■"/>
              <a:tabLst>
                <a:tab pos="12312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Tirer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pied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avant/arrière</a:t>
            </a:r>
            <a:endParaRPr sz="1200">
              <a:latin typeface="Arial"/>
              <a:cs typeface="Arial"/>
            </a:endParaRPr>
          </a:p>
          <a:p>
            <a:pPr marL="1231265" lvl="2" indent="-304800">
              <a:lnSpc>
                <a:spcPct val="100000"/>
              </a:lnSpc>
              <a:spcBef>
                <a:spcPts val="215"/>
              </a:spcBef>
              <a:buChar char="■"/>
              <a:tabLst>
                <a:tab pos="12312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1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translation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sur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cheville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affectée:</a:t>
            </a:r>
            <a:endParaRPr sz="12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70"/>
              </a:spcBef>
              <a:buClr>
                <a:srgbClr val="434343"/>
              </a:buClr>
              <a:buFont typeface="Arial"/>
              <a:buChar char="■"/>
            </a:pPr>
            <a:endParaRPr sz="1200">
              <a:latin typeface="Arial"/>
              <a:cs typeface="Arial"/>
            </a:endParaRPr>
          </a:p>
          <a:p>
            <a:pPr marL="567055" indent="-554355">
              <a:lnSpc>
                <a:spcPct val="100000"/>
              </a:lnSpc>
              <a:buClr>
                <a:srgbClr val="BB232A"/>
              </a:buClr>
              <a:buChar char="●"/>
              <a:tabLst>
                <a:tab pos="56705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Entorses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hautes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1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Souvent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bottes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ski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bottes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hautes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au-dessus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cheville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Œdème</a:t>
            </a:r>
            <a:r>
              <a:rPr sz="1200" spc="1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souvent</a:t>
            </a:r>
            <a:r>
              <a:rPr sz="1200" spc="1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moins</a:t>
            </a:r>
            <a:r>
              <a:rPr sz="1200" spc="1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impressionnant.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Référer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GMF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risque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complication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75"/>
              </a:spcBef>
              <a:buClr>
                <a:srgbClr val="434343"/>
              </a:buClr>
              <a:buFont typeface="Arial"/>
              <a:buChar char="○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tous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cas:</a:t>
            </a:r>
            <a:endParaRPr sz="12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120"/>
              </a:spcBef>
              <a:buChar char="○"/>
              <a:tabLst>
                <a:tab pos="814069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Vérifier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neuro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:est-ce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qu’il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sent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lorsque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vous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touchez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ses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orteils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légèrement?</a:t>
            </a:r>
            <a:endParaRPr sz="12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215"/>
              </a:spcBef>
              <a:buChar char="○"/>
              <a:tabLst>
                <a:tab pos="814069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vasculaire: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refill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capillaire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normal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orteils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bonne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couleur.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349877" y="602945"/>
            <a:ext cx="369633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0" spc="229" dirty="0">
                <a:solidFill>
                  <a:srgbClr val="BB232A"/>
                </a:solidFill>
                <a:latin typeface="Times New Roman"/>
                <a:cs typeface="Times New Roman"/>
              </a:rPr>
              <a:t>Est-</a:t>
            </a:r>
            <a:r>
              <a:rPr sz="3200" b="0" spc="155" dirty="0">
                <a:solidFill>
                  <a:srgbClr val="BB232A"/>
                </a:solidFill>
                <a:latin typeface="Times New Roman"/>
                <a:cs typeface="Times New Roman"/>
              </a:rPr>
              <a:t>ce</a:t>
            </a:r>
            <a:r>
              <a:rPr sz="3200" b="0" spc="-2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215" dirty="0">
                <a:solidFill>
                  <a:srgbClr val="BB232A"/>
                </a:solidFill>
                <a:latin typeface="Times New Roman"/>
                <a:cs typeface="Times New Roman"/>
              </a:rPr>
              <a:t>que</a:t>
            </a:r>
            <a:r>
              <a:rPr sz="3200" b="0" spc="10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95" dirty="0">
                <a:solidFill>
                  <a:srgbClr val="BB232A"/>
                </a:solidFill>
                <a:latin typeface="Times New Roman"/>
                <a:cs typeface="Times New Roman"/>
              </a:rPr>
              <a:t>c’est</a:t>
            </a:r>
            <a:r>
              <a:rPr sz="3200" b="0" spc="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3200" b="0" spc="225" dirty="0">
                <a:solidFill>
                  <a:srgbClr val="BB232A"/>
                </a:solidFill>
                <a:latin typeface="Times New Roman"/>
                <a:cs typeface="Times New Roman"/>
              </a:rPr>
              <a:t>une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b="0" spc="140" dirty="0">
                <a:solidFill>
                  <a:srgbClr val="BB232A"/>
                </a:solidFill>
                <a:latin typeface="Times New Roman"/>
                <a:cs typeface="Times New Roman"/>
              </a:rPr>
              <a:t>otite?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171" y="2409520"/>
            <a:ext cx="13671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450" dirty="0">
                <a:solidFill>
                  <a:srgbClr val="BB232A"/>
                </a:solidFill>
                <a:latin typeface="Times New Roman"/>
                <a:cs typeface="Times New Roman"/>
              </a:rPr>
              <a:t>07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171" y="4178604"/>
            <a:ext cx="16109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chez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l’enfant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4691" y="1445209"/>
            <a:ext cx="3467100" cy="157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50" dirty="0">
                <a:solidFill>
                  <a:srgbClr val="181818"/>
                </a:solidFill>
                <a:latin typeface="Times New Roman"/>
                <a:cs typeface="Times New Roman"/>
              </a:rPr>
              <a:t>Liam,</a:t>
            </a:r>
            <a:r>
              <a:rPr sz="3000" b="1" spc="-90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-50" dirty="0">
                <a:solidFill>
                  <a:srgbClr val="181818"/>
                </a:solidFill>
                <a:latin typeface="Times New Roman"/>
                <a:cs typeface="Times New Roman"/>
              </a:rPr>
              <a:t>18</a:t>
            </a:r>
            <a:r>
              <a:rPr sz="3000" b="1" spc="-85" dirty="0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sz="3000" b="1" spc="155" dirty="0">
                <a:solidFill>
                  <a:srgbClr val="181818"/>
                </a:solidFill>
                <a:latin typeface="Times New Roman"/>
                <a:cs typeface="Times New Roman"/>
              </a:rPr>
              <a:t>mois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Amené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par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sa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grand-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mère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car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parents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travail.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‘’quelques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jours’’.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Est-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ce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c’est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une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otite?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15025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Image</a:t>
            </a:r>
            <a:r>
              <a:rPr sz="14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Anamnèse</a:t>
            </a:r>
            <a:r>
              <a:rPr spc="-70" dirty="0"/>
              <a:t> </a:t>
            </a:r>
            <a:r>
              <a:rPr spc="300" dirty="0"/>
              <a:t>–</a:t>
            </a:r>
            <a:r>
              <a:rPr spc="-35" dirty="0"/>
              <a:t> </a:t>
            </a:r>
            <a:r>
              <a:rPr spc="65" dirty="0"/>
              <a:t>Fièvre</a:t>
            </a:r>
            <a:r>
              <a:rPr spc="-35" dirty="0"/>
              <a:t> </a:t>
            </a:r>
            <a:r>
              <a:rPr spc="95" dirty="0"/>
              <a:t>enfant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9244" y="1110741"/>
            <a:ext cx="4125595" cy="1631314"/>
            <a:chOff x="459244" y="1110741"/>
            <a:chExt cx="4125595" cy="1631314"/>
          </a:xfrm>
        </p:grpSpPr>
        <p:sp>
          <p:nvSpPr>
            <p:cNvPr id="6" name="object 6"/>
            <p:cNvSpPr/>
            <p:nvPr/>
          </p:nvSpPr>
          <p:spPr>
            <a:xfrm>
              <a:off x="471944" y="1123441"/>
              <a:ext cx="4100195" cy="1605915"/>
            </a:xfrm>
            <a:custGeom>
              <a:avLst/>
              <a:gdLst/>
              <a:ahLst/>
              <a:cxnLst/>
              <a:rect l="l" t="t" r="r" b="b"/>
              <a:pathLst>
                <a:path w="4100195" h="1605914">
                  <a:moveTo>
                    <a:pt x="0" y="267588"/>
                  </a:moveTo>
                  <a:lnTo>
                    <a:pt x="4311" y="219478"/>
                  </a:lnTo>
                  <a:lnTo>
                    <a:pt x="16740" y="174201"/>
                  </a:lnTo>
                  <a:lnTo>
                    <a:pt x="36532" y="132512"/>
                  </a:lnTo>
                  <a:lnTo>
                    <a:pt x="62932" y="95167"/>
                  </a:lnTo>
                  <a:lnTo>
                    <a:pt x="95182" y="62919"/>
                  </a:lnTo>
                  <a:lnTo>
                    <a:pt x="132529" y="36524"/>
                  </a:lnTo>
                  <a:lnTo>
                    <a:pt x="174216" y="16736"/>
                  </a:lnTo>
                  <a:lnTo>
                    <a:pt x="219488" y="4309"/>
                  </a:lnTo>
                  <a:lnTo>
                    <a:pt x="267589" y="0"/>
                  </a:lnTo>
                  <a:lnTo>
                    <a:pt x="3832466" y="0"/>
                  </a:lnTo>
                  <a:lnTo>
                    <a:pt x="3880577" y="4309"/>
                  </a:lnTo>
                  <a:lnTo>
                    <a:pt x="3925853" y="16736"/>
                  </a:lnTo>
                  <a:lnTo>
                    <a:pt x="3967542" y="36524"/>
                  </a:lnTo>
                  <a:lnTo>
                    <a:pt x="4004888" y="62919"/>
                  </a:lnTo>
                  <a:lnTo>
                    <a:pt x="4037135" y="95167"/>
                  </a:lnTo>
                  <a:lnTo>
                    <a:pt x="4063531" y="132512"/>
                  </a:lnTo>
                  <a:lnTo>
                    <a:pt x="4083319" y="174201"/>
                  </a:lnTo>
                  <a:lnTo>
                    <a:pt x="4095745" y="219478"/>
                  </a:lnTo>
                  <a:lnTo>
                    <a:pt x="4100055" y="267588"/>
                  </a:lnTo>
                  <a:lnTo>
                    <a:pt x="4100055" y="1337945"/>
                  </a:lnTo>
                  <a:lnTo>
                    <a:pt x="4095745" y="1386022"/>
                  </a:lnTo>
                  <a:lnTo>
                    <a:pt x="4083319" y="1431281"/>
                  </a:lnTo>
                  <a:lnTo>
                    <a:pt x="4063531" y="1472964"/>
                  </a:lnTo>
                  <a:lnTo>
                    <a:pt x="4037135" y="1510314"/>
                  </a:lnTo>
                  <a:lnTo>
                    <a:pt x="4004888" y="1542572"/>
                  </a:lnTo>
                  <a:lnTo>
                    <a:pt x="3967542" y="1568981"/>
                  </a:lnTo>
                  <a:lnTo>
                    <a:pt x="3925853" y="1588783"/>
                  </a:lnTo>
                  <a:lnTo>
                    <a:pt x="3880577" y="1601220"/>
                  </a:lnTo>
                  <a:lnTo>
                    <a:pt x="3832466" y="1605534"/>
                  </a:lnTo>
                  <a:lnTo>
                    <a:pt x="267589" y="1605534"/>
                  </a:lnTo>
                  <a:lnTo>
                    <a:pt x="219488" y="1601220"/>
                  </a:lnTo>
                  <a:lnTo>
                    <a:pt x="174216" y="1588783"/>
                  </a:lnTo>
                  <a:lnTo>
                    <a:pt x="132529" y="1568981"/>
                  </a:lnTo>
                  <a:lnTo>
                    <a:pt x="95182" y="1542572"/>
                  </a:lnTo>
                  <a:lnTo>
                    <a:pt x="62932" y="1510314"/>
                  </a:lnTo>
                  <a:lnTo>
                    <a:pt x="36532" y="1472964"/>
                  </a:lnTo>
                  <a:lnTo>
                    <a:pt x="16740" y="1431281"/>
                  </a:lnTo>
                  <a:lnTo>
                    <a:pt x="4311" y="1386022"/>
                  </a:lnTo>
                  <a:lnTo>
                    <a:pt x="0" y="1337945"/>
                  </a:lnTo>
                  <a:lnTo>
                    <a:pt x="0" y="267588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2769" y="1416595"/>
              <a:ext cx="179199" cy="1755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3" y="1551431"/>
              <a:ext cx="459486" cy="37414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23340" y="1375918"/>
            <a:ext cx="154622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Moins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3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mois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Léthargique/moche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4923" y="2056675"/>
            <a:ext cx="459740" cy="509270"/>
            <a:chOff x="534923" y="2056675"/>
            <a:chExt cx="459740" cy="50927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769" y="2056675"/>
              <a:ext cx="179199" cy="1755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4923" y="2191511"/>
              <a:ext cx="459486" cy="37414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23340" y="2016379"/>
            <a:ext cx="31527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Vaccins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jour?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Bois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bien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urine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autant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d’habitude?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6623" y="2940939"/>
            <a:ext cx="8211184" cy="1828800"/>
            <a:chOff x="466623" y="2940939"/>
            <a:chExt cx="8211184" cy="1828800"/>
          </a:xfrm>
        </p:grpSpPr>
        <p:sp>
          <p:nvSpPr>
            <p:cNvPr id="15" name="object 15"/>
            <p:cNvSpPr/>
            <p:nvPr/>
          </p:nvSpPr>
          <p:spPr>
            <a:xfrm>
              <a:off x="479323" y="2953639"/>
              <a:ext cx="8185784" cy="1803400"/>
            </a:xfrm>
            <a:custGeom>
              <a:avLst/>
              <a:gdLst/>
              <a:ahLst/>
              <a:cxnLst/>
              <a:rect l="l" t="t" r="r" b="b"/>
              <a:pathLst>
                <a:path w="8185784" h="1803400">
                  <a:moveTo>
                    <a:pt x="0" y="300481"/>
                  </a:moveTo>
                  <a:lnTo>
                    <a:pt x="3932" y="251733"/>
                  </a:lnTo>
                  <a:lnTo>
                    <a:pt x="15317" y="205492"/>
                  </a:lnTo>
                  <a:lnTo>
                    <a:pt x="33536" y="162376"/>
                  </a:lnTo>
                  <a:lnTo>
                    <a:pt x="57971" y="123005"/>
                  </a:lnTo>
                  <a:lnTo>
                    <a:pt x="88003" y="87995"/>
                  </a:lnTo>
                  <a:lnTo>
                    <a:pt x="123013" y="57964"/>
                  </a:lnTo>
                  <a:lnTo>
                    <a:pt x="162383" y="33532"/>
                  </a:lnTo>
                  <a:lnTo>
                    <a:pt x="205495" y="15315"/>
                  </a:lnTo>
                  <a:lnTo>
                    <a:pt x="251730" y="3931"/>
                  </a:lnTo>
                  <a:lnTo>
                    <a:pt x="300469" y="0"/>
                  </a:lnTo>
                  <a:lnTo>
                    <a:pt x="7884896" y="0"/>
                  </a:lnTo>
                  <a:lnTo>
                    <a:pt x="7933645" y="3931"/>
                  </a:lnTo>
                  <a:lnTo>
                    <a:pt x="7979886" y="15315"/>
                  </a:lnTo>
                  <a:lnTo>
                    <a:pt x="8023001" y="33532"/>
                  </a:lnTo>
                  <a:lnTo>
                    <a:pt x="8062373" y="57964"/>
                  </a:lnTo>
                  <a:lnTo>
                    <a:pt x="8097383" y="87995"/>
                  </a:lnTo>
                  <a:lnTo>
                    <a:pt x="8127413" y="123005"/>
                  </a:lnTo>
                  <a:lnTo>
                    <a:pt x="8151846" y="162376"/>
                  </a:lnTo>
                  <a:lnTo>
                    <a:pt x="8170063" y="205492"/>
                  </a:lnTo>
                  <a:lnTo>
                    <a:pt x="8181446" y="251733"/>
                  </a:lnTo>
                  <a:lnTo>
                    <a:pt x="8185378" y="300481"/>
                  </a:lnTo>
                  <a:lnTo>
                    <a:pt x="8185378" y="1502321"/>
                  </a:lnTo>
                  <a:lnTo>
                    <a:pt x="8181446" y="1551060"/>
                  </a:lnTo>
                  <a:lnTo>
                    <a:pt x="8170063" y="1597296"/>
                  </a:lnTo>
                  <a:lnTo>
                    <a:pt x="8151846" y="1640409"/>
                  </a:lnTo>
                  <a:lnTo>
                    <a:pt x="8127413" y="1679781"/>
                  </a:lnTo>
                  <a:lnTo>
                    <a:pt x="8097383" y="1714793"/>
                  </a:lnTo>
                  <a:lnTo>
                    <a:pt x="8062373" y="1744827"/>
                  </a:lnTo>
                  <a:lnTo>
                    <a:pt x="8023001" y="1769263"/>
                  </a:lnTo>
                  <a:lnTo>
                    <a:pt x="7979886" y="1787484"/>
                  </a:lnTo>
                  <a:lnTo>
                    <a:pt x="7933645" y="1798870"/>
                  </a:lnTo>
                  <a:lnTo>
                    <a:pt x="7884896" y="1802803"/>
                  </a:lnTo>
                  <a:lnTo>
                    <a:pt x="300469" y="1802803"/>
                  </a:lnTo>
                  <a:lnTo>
                    <a:pt x="251730" y="1798870"/>
                  </a:lnTo>
                  <a:lnTo>
                    <a:pt x="205495" y="1787484"/>
                  </a:lnTo>
                  <a:lnTo>
                    <a:pt x="162383" y="1769263"/>
                  </a:lnTo>
                  <a:lnTo>
                    <a:pt x="123013" y="1744827"/>
                  </a:lnTo>
                  <a:lnTo>
                    <a:pt x="88003" y="1714793"/>
                  </a:lnTo>
                  <a:lnTo>
                    <a:pt x="57971" y="1679781"/>
                  </a:lnTo>
                  <a:lnTo>
                    <a:pt x="33536" y="1640409"/>
                  </a:lnTo>
                  <a:lnTo>
                    <a:pt x="15317" y="1597296"/>
                  </a:lnTo>
                  <a:lnTo>
                    <a:pt x="3932" y="1551060"/>
                  </a:lnTo>
                  <a:lnTo>
                    <a:pt x="0" y="1502321"/>
                  </a:lnTo>
                  <a:lnTo>
                    <a:pt x="0" y="300481"/>
                  </a:lnTo>
                  <a:close/>
                </a:path>
              </a:pathLst>
            </a:custGeom>
            <a:ln w="25400">
              <a:solidFill>
                <a:srgbClr val="6730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272" y="4365535"/>
              <a:ext cx="174604" cy="17552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4822063" y="1496313"/>
            <a:ext cx="3862704" cy="932815"/>
            <a:chOff x="4822063" y="1496313"/>
            <a:chExt cx="3862704" cy="932815"/>
          </a:xfrm>
        </p:grpSpPr>
        <p:sp>
          <p:nvSpPr>
            <p:cNvPr id="18" name="object 18"/>
            <p:cNvSpPr/>
            <p:nvPr/>
          </p:nvSpPr>
          <p:spPr>
            <a:xfrm>
              <a:off x="4834763" y="1509013"/>
              <a:ext cx="3837304" cy="907415"/>
            </a:xfrm>
            <a:custGeom>
              <a:avLst/>
              <a:gdLst/>
              <a:ahLst/>
              <a:cxnLst/>
              <a:rect l="l" t="t" r="r" b="b"/>
              <a:pathLst>
                <a:path w="3837304" h="907414">
                  <a:moveTo>
                    <a:pt x="3686047" y="0"/>
                  </a:moveTo>
                  <a:lnTo>
                    <a:pt x="151257" y="0"/>
                  </a:lnTo>
                  <a:lnTo>
                    <a:pt x="103485" y="7708"/>
                  </a:lnTo>
                  <a:lnTo>
                    <a:pt x="61968" y="29175"/>
                  </a:lnTo>
                  <a:lnTo>
                    <a:pt x="29212" y="61914"/>
                  </a:lnTo>
                  <a:lnTo>
                    <a:pt x="7720" y="103436"/>
                  </a:lnTo>
                  <a:lnTo>
                    <a:pt x="0" y="151257"/>
                  </a:lnTo>
                  <a:lnTo>
                    <a:pt x="0" y="756158"/>
                  </a:lnTo>
                  <a:lnTo>
                    <a:pt x="7720" y="803978"/>
                  </a:lnTo>
                  <a:lnTo>
                    <a:pt x="29212" y="845500"/>
                  </a:lnTo>
                  <a:lnTo>
                    <a:pt x="61968" y="878239"/>
                  </a:lnTo>
                  <a:lnTo>
                    <a:pt x="103485" y="899706"/>
                  </a:lnTo>
                  <a:lnTo>
                    <a:pt x="151257" y="907415"/>
                  </a:lnTo>
                  <a:lnTo>
                    <a:pt x="3686047" y="907415"/>
                  </a:lnTo>
                  <a:lnTo>
                    <a:pt x="3733868" y="899706"/>
                  </a:lnTo>
                  <a:lnTo>
                    <a:pt x="3775390" y="878239"/>
                  </a:lnTo>
                  <a:lnTo>
                    <a:pt x="3808129" y="845500"/>
                  </a:lnTo>
                  <a:lnTo>
                    <a:pt x="3829596" y="803978"/>
                  </a:lnTo>
                  <a:lnTo>
                    <a:pt x="3837305" y="756158"/>
                  </a:lnTo>
                  <a:lnTo>
                    <a:pt x="3837305" y="151257"/>
                  </a:lnTo>
                  <a:lnTo>
                    <a:pt x="3829596" y="103436"/>
                  </a:lnTo>
                  <a:lnTo>
                    <a:pt x="3808129" y="61914"/>
                  </a:lnTo>
                  <a:lnTo>
                    <a:pt x="3775390" y="29175"/>
                  </a:lnTo>
                  <a:lnTo>
                    <a:pt x="3733868" y="7708"/>
                  </a:lnTo>
                  <a:lnTo>
                    <a:pt x="3686047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34763" y="1509013"/>
              <a:ext cx="3837304" cy="907415"/>
            </a:xfrm>
            <a:custGeom>
              <a:avLst/>
              <a:gdLst/>
              <a:ahLst/>
              <a:cxnLst/>
              <a:rect l="l" t="t" r="r" b="b"/>
              <a:pathLst>
                <a:path w="3837304" h="907414">
                  <a:moveTo>
                    <a:pt x="0" y="151257"/>
                  </a:moveTo>
                  <a:lnTo>
                    <a:pt x="7720" y="103436"/>
                  </a:lnTo>
                  <a:lnTo>
                    <a:pt x="29212" y="61914"/>
                  </a:lnTo>
                  <a:lnTo>
                    <a:pt x="61968" y="29175"/>
                  </a:lnTo>
                  <a:lnTo>
                    <a:pt x="103485" y="7708"/>
                  </a:lnTo>
                  <a:lnTo>
                    <a:pt x="151257" y="0"/>
                  </a:lnTo>
                  <a:lnTo>
                    <a:pt x="3686047" y="0"/>
                  </a:lnTo>
                  <a:lnTo>
                    <a:pt x="3733868" y="7708"/>
                  </a:lnTo>
                  <a:lnTo>
                    <a:pt x="3775390" y="29175"/>
                  </a:lnTo>
                  <a:lnTo>
                    <a:pt x="3808129" y="61914"/>
                  </a:lnTo>
                  <a:lnTo>
                    <a:pt x="3829596" y="103436"/>
                  </a:lnTo>
                  <a:lnTo>
                    <a:pt x="3837305" y="151257"/>
                  </a:lnTo>
                  <a:lnTo>
                    <a:pt x="3837305" y="756158"/>
                  </a:lnTo>
                  <a:lnTo>
                    <a:pt x="3829596" y="803978"/>
                  </a:lnTo>
                  <a:lnTo>
                    <a:pt x="3808129" y="845500"/>
                  </a:lnTo>
                  <a:lnTo>
                    <a:pt x="3775390" y="878239"/>
                  </a:lnTo>
                  <a:lnTo>
                    <a:pt x="3733868" y="899706"/>
                  </a:lnTo>
                  <a:lnTo>
                    <a:pt x="3686047" y="907415"/>
                  </a:lnTo>
                  <a:lnTo>
                    <a:pt x="151257" y="907415"/>
                  </a:lnTo>
                  <a:lnTo>
                    <a:pt x="103485" y="899706"/>
                  </a:lnTo>
                  <a:lnTo>
                    <a:pt x="61968" y="878239"/>
                  </a:lnTo>
                  <a:lnTo>
                    <a:pt x="29212" y="845500"/>
                  </a:lnTo>
                  <a:lnTo>
                    <a:pt x="7720" y="803978"/>
                  </a:lnTo>
                  <a:lnTo>
                    <a:pt x="0" y="756158"/>
                  </a:lnTo>
                  <a:lnTo>
                    <a:pt x="0" y="151257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25644" y="1766188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160019" y="0"/>
                  </a:moveTo>
                  <a:lnTo>
                    <a:pt x="122173" y="122174"/>
                  </a:lnTo>
                  <a:lnTo>
                    <a:pt x="0" y="122174"/>
                  </a:lnTo>
                  <a:lnTo>
                    <a:pt x="98805" y="197738"/>
                  </a:lnTo>
                  <a:lnTo>
                    <a:pt x="61086" y="320040"/>
                  </a:lnTo>
                  <a:lnTo>
                    <a:pt x="160019" y="244475"/>
                  </a:lnTo>
                  <a:lnTo>
                    <a:pt x="258825" y="320040"/>
                  </a:lnTo>
                  <a:lnTo>
                    <a:pt x="221106" y="197738"/>
                  </a:lnTo>
                  <a:lnTo>
                    <a:pt x="320039" y="122174"/>
                  </a:lnTo>
                  <a:lnTo>
                    <a:pt x="197738" y="122174"/>
                  </a:lnTo>
                  <a:lnTo>
                    <a:pt x="160019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25644" y="1766188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0" y="122174"/>
                  </a:moveTo>
                  <a:lnTo>
                    <a:pt x="122173" y="122174"/>
                  </a:lnTo>
                  <a:lnTo>
                    <a:pt x="160019" y="0"/>
                  </a:lnTo>
                  <a:lnTo>
                    <a:pt x="197738" y="122174"/>
                  </a:lnTo>
                  <a:lnTo>
                    <a:pt x="320039" y="122174"/>
                  </a:lnTo>
                  <a:lnTo>
                    <a:pt x="221106" y="197738"/>
                  </a:lnTo>
                  <a:lnTo>
                    <a:pt x="258825" y="320040"/>
                  </a:lnTo>
                  <a:lnTo>
                    <a:pt x="160019" y="244475"/>
                  </a:lnTo>
                  <a:lnTo>
                    <a:pt x="61086" y="320040"/>
                  </a:lnTo>
                  <a:lnTo>
                    <a:pt x="98805" y="197738"/>
                  </a:lnTo>
                  <a:lnTo>
                    <a:pt x="0" y="122174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484621" y="1607312"/>
            <a:ext cx="2755265" cy="622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Tout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enfant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haute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peut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avoir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l’air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‘moche’’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(Évaluer</a:t>
            </a:r>
            <a:r>
              <a:rPr sz="11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81818"/>
                </a:solidFill>
                <a:latin typeface="Arial"/>
                <a:cs typeface="Arial"/>
              </a:rPr>
              <a:t>après</a:t>
            </a:r>
            <a:r>
              <a:rPr sz="11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181818"/>
                </a:solidFill>
                <a:latin typeface="Arial"/>
                <a:cs typeface="Arial"/>
              </a:rPr>
              <a:t>acétaminophène/ibuprofène)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6336" y="3042666"/>
            <a:ext cx="6421120" cy="152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Allure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‘’toxique’’: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532130" indent="-69850">
              <a:lnSpc>
                <a:spcPct val="100000"/>
              </a:lnSpc>
              <a:spcBef>
                <a:spcPts val="5"/>
              </a:spcBef>
              <a:buSzPct val="92857"/>
              <a:buChar char="•"/>
              <a:tabLst>
                <a:tab pos="53213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Aucun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intérêt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les</a:t>
            </a:r>
            <a:r>
              <a:rPr sz="14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activités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usuelles</a:t>
            </a:r>
            <a:endParaRPr sz="1400">
              <a:latin typeface="Arial"/>
              <a:cs typeface="Arial"/>
            </a:endParaRPr>
          </a:p>
          <a:p>
            <a:pPr marL="531495" indent="-69850">
              <a:lnSpc>
                <a:spcPct val="100000"/>
              </a:lnSpc>
              <a:buSzPct val="92857"/>
              <a:buChar char="•"/>
              <a:tabLst>
                <a:tab pos="531495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Ne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vous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regarde</a:t>
            </a:r>
            <a:r>
              <a:rPr sz="1400" spc="-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n’entre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pas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en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contact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visual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vous ou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le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parent</a:t>
            </a:r>
            <a:endParaRPr sz="1400">
              <a:latin typeface="Arial"/>
              <a:cs typeface="Arial"/>
            </a:endParaRPr>
          </a:p>
          <a:p>
            <a:pPr marL="532130" indent="-69850">
              <a:lnSpc>
                <a:spcPct val="100000"/>
              </a:lnSpc>
              <a:buSzPct val="92857"/>
              <a:buChar char="•"/>
              <a:tabLst>
                <a:tab pos="532130" algn="l"/>
              </a:tabLst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Yeux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ouverts,</a:t>
            </a:r>
            <a:r>
              <a:rPr sz="14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mais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personne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maison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"/>
              <a:cs typeface="Arial"/>
            </a:endParaRPr>
          </a:p>
          <a:p>
            <a:pPr marL="306705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Ne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reveille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reste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éveillé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Examen</a:t>
            </a:r>
            <a:r>
              <a:rPr spc="-70" dirty="0"/>
              <a:t> </a:t>
            </a:r>
            <a:r>
              <a:rPr spc="110" dirty="0"/>
              <a:t>jeune</a:t>
            </a:r>
            <a:r>
              <a:rPr spc="-45" dirty="0"/>
              <a:t> </a:t>
            </a:r>
            <a:r>
              <a:rPr spc="100" dirty="0"/>
              <a:t>enfant</a:t>
            </a:r>
            <a:r>
              <a:rPr spc="-50" dirty="0"/>
              <a:t> </a:t>
            </a:r>
            <a:r>
              <a:rPr spc="300" dirty="0"/>
              <a:t>–</a:t>
            </a:r>
            <a:r>
              <a:rPr spc="-80" dirty="0"/>
              <a:t> </a:t>
            </a:r>
            <a:r>
              <a:rPr spc="70" dirty="0"/>
              <a:t>la</a:t>
            </a:r>
            <a:r>
              <a:rPr spc="-35" dirty="0"/>
              <a:t> </a:t>
            </a:r>
            <a:r>
              <a:rPr spc="100" dirty="0"/>
              <a:t>stratégie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426459" y="2233752"/>
            <a:ext cx="4998085" cy="2867025"/>
            <a:chOff x="3426459" y="2233752"/>
            <a:chExt cx="4998085" cy="28670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4816" y="2233752"/>
              <a:ext cx="1379220" cy="206883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439159" y="4180166"/>
              <a:ext cx="3837304" cy="908050"/>
            </a:xfrm>
            <a:custGeom>
              <a:avLst/>
              <a:gdLst/>
              <a:ahLst/>
              <a:cxnLst/>
              <a:rect l="l" t="t" r="r" b="b"/>
              <a:pathLst>
                <a:path w="3837304" h="908050">
                  <a:moveTo>
                    <a:pt x="3685920" y="0"/>
                  </a:moveTo>
                  <a:lnTo>
                    <a:pt x="151256" y="0"/>
                  </a:lnTo>
                  <a:lnTo>
                    <a:pt x="103436" y="7710"/>
                  </a:lnTo>
                  <a:lnTo>
                    <a:pt x="61914" y="29182"/>
                  </a:lnTo>
                  <a:lnTo>
                    <a:pt x="29175" y="61924"/>
                  </a:lnTo>
                  <a:lnTo>
                    <a:pt x="7708" y="103446"/>
                  </a:lnTo>
                  <a:lnTo>
                    <a:pt x="0" y="151257"/>
                  </a:lnTo>
                  <a:lnTo>
                    <a:pt x="0" y="756221"/>
                  </a:lnTo>
                  <a:lnTo>
                    <a:pt x="7708" y="804026"/>
                  </a:lnTo>
                  <a:lnTo>
                    <a:pt x="29175" y="845545"/>
                  </a:lnTo>
                  <a:lnTo>
                    <a:pt x="61914" y="878286"/>
                  </a:lnTo>
                  <a:lnTo>
                    <a:pt x="103436" y="899757"/>
                  </a:lnTo>
                  <a:lnTo>
                    <a:pt x="151256" y="907468"/>
                  </a:lnTo>
                  <a:lnTo>
                    <a:pt x="3685920" y="907468"/>
                  </a:lnTo>
                  <a:lnTo>
                    <a:pt x="3733741" y="899757"/>
                  </a:lnTo>
                  <a:lnTo>
                    <a:pt x="3775263" y="878286"/>
                  </a:lnTo>
                  <a:lnTo>
                    <a:pt x="3808002" y="845545"/>
                  </a:lnTo>
                  <a:lnTo>
                    <a:pt x="3829469" y="804026"/>
                  </a:lnTo>
                  <a:lnTo>
                    <a:pt x="3837178" y="756221"/>
                  </a:lnTo>
                  <a:lnTo>
                    <a:pt x="3837178" y="151257"/>
                  </a:lnTo>
                  <a:lnTo>
                    <a:pt x="3829469" y="103446"/>
                  </a:lnTo>
                  <a:lnTo>
                    <a:pt x="3808002" y="61924"/>
                  </a:lnTo>
                  <a:lnTo>
                    <a:pt x="3775263" y="29182"/>
                  </a:lnTo>
                  <a:lnTo>
                    <a:pt x="3733741" y="7710"/>
                  </a:lnTo>
                  <a:lnTo>
                    <a:pt x="3685920" y="0"/>
                  </a:lnTo>
                  <a:close/>
                </a:path>
              </a:pathLst>
            </a:custGeom>
            <a:solidFill>
              <a:srgbClr val="EBF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39159" y="4180166"/>
              <a:ext cx="3837304" cy="908050"/>
            </a:xfrm>
            <a:custGeom>
              <a:avLst/>
              <a:gdLst/>
              <a:ahLst/>
              <a:cxnLst/>
              <a:rect l="l" t="t" r="r" b="b"/>
              <a:pathLst>
                <a:path w="3837304" h="908050">
                  <a:moveTo>
                    <a:pt x="0" y="151257"/>
                  </a:moveTo>
                  <a:lnTo>
                    <a:pt x="7708" y="103446"/>
                  </a:lnTo>
                  <a:lnTo>
                    <a:pt x="29175" y="61924"/>
                  </a:lnTo>
                  <a:lnTo>
                    <a:pt x="61914" y="29182"/>
                  </a:lnTo>
                  <a:lnTo>
                    <a:pt x="103436" y="7710"/>
                  </a:lnTo>
                  <a:lnTo>
                    <a:pt x="151256" y="0"/>
                  </a:lnTo>
                  <a:lnTo>
                    <a:pt x="3685920" y="0"/>
                  </a:lnTo>
                  <a:lnTo>
                    <a:pt x="3733741" y="7710"/>
                  </a:lnTo>
                  <a:lnTo>
                    <a:pt x="3775263" y="29182"/>
                  </a:lnTo>
                  <a:lnTo>
                    <a:pt x="3808002" y="61924"/>
                  </a:lnTo>
                  <a:lnTo>
                    <a:pt x="3829469" y="103446"/>
                  </a:lnTo>
                  <a:lnTo>
                    <a:pt x="3837178" y="151257"/>
                  </a:lnTo>
                  <a:lnTo>
                    <a:pt x="3837178" y="756221"/>
                  </a:lnTo>
                  <a:lnTo>
                    <a:pt x="3829469" y="804026"/>
                  </a:lnTo>
                  <a:lnTo>
                    <a:pt x="3808002" y="845545"/>
                  </a:lnTo>
                  <a:lnTo>
                    <a:pt x="3775263" y="878286"/>
                  </a:lnTo>
                  <a:lnTo>
                    <a:pt x="3733741" y="899757"/>
                  </a:lnTo>
                  <a:lnTo>
                    <a:pt x="3685920" y="907468"/>
                  </a:lnTo>
                  <a:lnTo>
                    <a:pt x="151256" y="907468"/>
                  </a:lnTo>
                  <a:lnTo>
                    <a:pt x="103436" y="899757"/>
                  </a:lnTo>
                  <a:lnTo>
                    <a:pt x="61914" y="878286"/>
                  </a:lnTo>
                  <a:lnTo>
                    <a:pt x="29175" y="845545"/>
                  </a:lnTo>
                  <a:lnTo>
                    <a:pt x="7708" y="804026"/>
                  </a:lnTo>
                  <a:lnTo>
                    <a:pt x="0" y="756221"/>
                  </a:lnTo>
                  <a:lnTo>
                    <a:pt x="0" y="151257"/>
                  </a:lnTo>
                  <a:close/>
                </a:path>
              </a:pathLst>
            </a:custGeom>
            <a:ln w="254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29913" y="4437329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160020" y="0"/>
                  </a:moveTo>
                  <a:lnTo>
                    <a:pt x="122300" y="122237"/>
                  </a:lnTo>
                  <a:lnTo>
                    <a:pt x="0" y="122237"/>
                  </a:lnTo>
                  <a:lnTo>
                    <a:pt x="98933" y="197789"/>
                  </a:lnTo>
                  <a:lnTo>
                    <a:pt x="61213" y="320039"/>
                  </a:lnTo>
                  <a:lnTo>
                    <a:pt x="160020" y="244487"/>
                  </a:lnTo>
                  <a:lnTo>
                    <a:pt x="258952" y="320039"/>
                  </a:lnTo>
                  <a:lnTo>
                    <a:pt x="221107" y="197789"/>
                  </a:lnTo>
                  <a:lnTo>
                    <a:pt x="320039" y="122237"/>
                  </a:lnTo>
                  <a:lnTo>
                    <a:pt x="197865" y="122237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05B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9913" y="4437329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0" y="122237"/>
                  </a:moveTo>
                  <a:lnTo>
                    <a:pt x="122300" y="122237"/>
                  </a:lnTo>
                  <a:lnTo>
                    <a:pt x="160020" y="0"/>
                  </a:lnTo>
                  <a:lnTo>
                    <a:pt x="197865" y="122237"/>
                  </a:lnTo>
                  <a:lnTo>
                    <a:pt x="320039" y="122237"/>
                  </a:lnTo>
                  <a:lnTo>
                    <a:pt x="221107" y="197789"/>
                  </a:lnTo>
                  <a:lnTo>
                    <a:pt x="258952" y="320039"/>
                  </a:lnTo>
                  <a:lnTo>
                    <a:pt x="160020" y="244487"/>
                  </a:lnTo>
                  <a:lnTo>
                    <a:pt x="61213" y="320039"/>
                  </a:lnTo>
                  <a:lnTo>
                    <a:pt x="98933" y="197789"/>
                  </a:lnTo>
                  <a:lnTo>
                    <a:pt x="0" y="122237"/>
                  </a:lnTo>
                  <a:close/>
                </a:path>
              </a:pathLst>
            </a:custGeom>
            <a:ln w="12700">
              <a:solidFill>
                <a:srgbClr val="05B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51382" y="1214754"/>
            <a:ext cx="7351395" cy="363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Demander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au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parent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d’enlever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chandail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pendant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que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vous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n’êtes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pièce.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Entrez,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regardez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loin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laissant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assis/calme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sur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parent: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Toxique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alerte?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Détresse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respiratoire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(tirage?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Stridor)?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Conjonctivite?</a:t>
            </a:r>
            <a:r>
              <a:rPr sz="1200" spc="1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Rhinorrhée?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Pavillon</a:t>
            </a:r>
            <a:endParaRPr sz="1200">
              <a:latin typeface="Arial"/>
              <a:cs typeface="Arial"/>
            </a:endParaRPr>
          </a:p>
          <a:p>
            <a:pPr marL="774065">
              <a:lnSpc>
                <a:spcPct val="100000"/>
              </a:lnSpc>
              <a:spcBef>
                <a:spcPts val="215"/>
              </a:spcBef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d’oreille</a:t>
            </a:r>
            <a:r>
              <a:rPr sz="1200" spc="2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décollé?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Établissez,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au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possible,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un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contact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l’enfant.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(L’inclure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dans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discussion)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Examiner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poumons</a:t>
            </a:r>
            <a:r>
              <a:rPr sz="1200" spc="1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laissant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l’enfant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sur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parent,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autant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que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possible.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toutou</a:t>
            </a:r>
            <a:r>
              <a:rPr sz="1200" spc="1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présent,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examiner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toutou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Expliquez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que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vous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faites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9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dites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jamais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40" dirty="0">
                <a:solidFill>
                  <a:srgbClr val="434343"/>
                </a:solidFill>
                <a:latin typeface="Arial"/>
                <a:cs typeface="Arial"/>
              </a:rPr>
              <a:t>‘’a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fera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mal…’’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9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Oreilles: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possible</a:t>
            </a:r>
            <a:r>
              <a:rPr sz="1200" spc="1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sur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parent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calme.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Sinon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expliquer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au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parent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comment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tenir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fermement.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9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Gorge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nuque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Abdo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table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d’examen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Enfant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vieux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dlr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abdo: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sauter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sur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place.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Examiner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peau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(toute!)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200">
              <a:latin typeface="Arial"/>
              <a:cs typeface="Arial"/>
            </a:endParaRPr>
          </a:p>
          <a:p>
            <a:pPr marL="3244215" marR="1301115">
              <a:lnSpc>
                <a:spcPct val="100000"/>
              </a:lnSpc>
            </a:pP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Pneumonie:</a:t>
            </a:r>
            <a:r>
              <a:rPr sz="1400" spc="-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peut</a:t>
            </a:r>
            <a:r>
              <a:rPr sz="1400" spc="-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se</a:t>
            </a:r>
            <a:r>
              <a:rPr sz="1400" spc="-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presenter</a:t>
            </a:r>
            <a:r>
              <a:rPr sz="1400" spc="-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avec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dlr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abdo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+</a:t>
            </a:r>
            <a:r>
              <a:rPr sz="1400" spc="-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40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81818"/>
                </a:solidFill>
                <a:latin typeface="Arial"/>
                <a:cs typeface="Arial"/>
              </a:rPr>
              <a:t>chez</a:t>
            </a:r>
            <a:r>
              <a:rPr sz="1400" spc="-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81818"/>
                </a:solidFill>
                <a:latin typeface="Arial"/>
                <a:cs typeface="Arial"/>
              </a:rPr>
              <a:t>l’enfant.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Rash</a:t>
            </a:r>
            <a:r>
              <a:rPr spc="-55" dirty="0"/>
              <a:t> </a:t>
            </a:r>
            <a:r>
              <a:rPr spc="105" dirty="0"/>
              <a:t>pédiatriques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1382" y="1137920"/>
            <a:ext cx="6904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Ressource</a:t>
            </a:r>
            <a:r>
              <a:rPr sz="1200" spc="310" dirty="0">
                <a:solidFill>
                  <a:srgbClr val="434343"/>
                </a:solidFill>
                <a:latin typeface="Arial"/>
                <a:cs typeface="Arial"/>
              </a:rPr>
              <a:t>  </a:t>
            </a:r>
            <a:r>
              <a:rPr sz="1200" spc="-35" dirty="0">
                <a:solidFill>
                  <a:srgbClr val="434343"/>
                </a:solidFill>
                <a:latin typeface="Arial"/>
                <a:cs typeface="Arial"/>
              </a:rPr>
              <a:t>St-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Justine:</a:t>
            </a:r>
            <a:r>
              <a:rPr sz="1200" spc="405" dirty="0">
                <a:solidFill>
                  <a:srgbClr val="434343"/>
                </a:solidFill>
                <a:latin typeface="Arial"/>
                <a:cs typeface="Arial"/>
              </a:rPr>
              <a:t>  </a:t>
            </a:r>
            <a:r>
              <a:rPr sz="1200" u="sng" dirty="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Arial"/>
                <a:cs typeface="Arial"/>
                <a:hlinkClick r:id="rId2"/>
              </a:rPr>
              <a:t>https://www.urgencehsj.ca/wp-</a:t>
            </a:r>
            <a:r>
              <a:rPr sz="1200" u="sng" spc="-10" dirty="0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Arial"/>
                <a:cs typeface="Arial"/>
                <a:hlinkClick r:id="rId2"/>
              </a:rPr>
              <a:t>content/uploads/EruptionsPurpuras.pdf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382" y="1869694"/>
            <a:ext cx="1670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 ne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manquer: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33727" y="2037588"/>
            <a:ext cx="392430" cy="531495"/>
            <a:chOff x="1633727" y="2037588"/>
            <a:chExt cx="392430" cy="53149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3727" y="2037588"/>
              <a:ext cx="392430" cy="3208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3727" y="2247900"/>
              <a:ext cx="392430" cy="32080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408557" y="2040382"/>
            <a:ext cx="4855210" cy="6565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567055" indent="-554355">
              <a:lnSpc>
                <a:spcPct val="100000"/>
              </a:lnSpc>
              <a:spcBef>
                <a:spcPts val="315"/>
              </a:spcBef>
              <a:buChar char="○"/>
              <a:tabLst>
                <a:tab pos="567055" algn="l"/>
              </a:tabLst>
            </a:pP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Rash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qui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blanchit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pression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(purpura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pétéchies)</a:t>
            </a:r>
            <a:endParaRPr sz="1200">
              <a:latin typeface="Arial"/>
              <a:cs typeface="Arial"/>
            </a:endParaRPr>
          </a:p>
          <a:p>
            <a:pPr marL="567055" indent="-554355">
              <a:lnSpc>
                <a:spcPct val="100000"/>
              </a:lnSpc>
              <a:spcBef>
                <a:spcPts val="215"/>
              </a:spcBef>
              <a:buChar char="○"/>
              <a:tabLst>
                <a:tab pos="567055" algn="l"/>
              </a:tabLst>
            </a:pP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Bulles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muqueuses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peau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douloureuse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décollement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○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3727" y="2458211"/>
            <a:ext cx="392430" cy="32080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922145" y="2488133"/>
            <a:ext cx="18815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Douleur</a:t>
            </a:r>
            <a:r>
              <a:rPr sz="1200" spc="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disproportionnée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33727" y="2878835"/>
            <a:ext cx="737235" cy="531495"/>
            <a:chOff x="1633727" y="2878835"/>
            <a:chExt cx="737235" cy="53149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3765" y="2942996"/>
              <a:ext cx="152355" cy="15581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8152" y="2878835"/>
              <a:ext cx="392430" cy="32080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3727" y="3089147"/>
              <a:ext cx="392430" cy="3208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8152" y="3089147"/>
              <a:ext cx="392430" cy="32080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408557" y="2882010"/>
            <a:ext cx="5088255" cy="44640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567055" indent="-554355">
              <a:lnSpc>
                <a:spcPct val="100000"/>
              </a:lnSpc>
              <a:spcBef>
                <a:spcPts val="315"/>
              </a:spcBef>
              <a:buClr>
                <a:srgbClr val="434343"/>
              </a:buClr>
              <a:buChar char="○"/>
              <a:tabLst>
                <a:tab pos="567055" algn="l"/>
                <a:tab pos="911225" algn="l"/>
              </a:tabLst>
            </a:pP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Impétigo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(croûtes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jaunatres)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: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si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étendu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besoin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d’abx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oraux</a:t>
            </a:r>
            <a:endParaRPr sz="1200">
              <a:latin typeface="Arial"/>
              <a:cs typeface="Arial"/>
            </a:endParaRPr>
          </a:p>
          <a:p>
            <a:pPr marL="567055" indent="-554355">
              <a:lnSpc>
                <a:spcPct val="100000"/>
              </a:lnSpc>
              <a:spcBef>
                <a:spcPts val="215"/>
              </a:spcBef>
              <a:buClr>
                <a:srgbClr val="434343"/>
              </a:buClr>
              <a:buChar char="○"/>
              <a:tabLst>
                <a:tab pos="567055" algn="l"/>
                <a:tab pos="911225" algn="l"/>
              </a:tabLst>
            </a:pP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Scarlatine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02461" y="3733901"/>
            <a:ext cx="12401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impétigo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15025" y="3853688"/>
            <a:ext cx="13315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scarlatine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Rougeole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1382" y="1122680"/>
            <a:ext cx="6235700" cy="207772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22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Classique: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Font typeface="Arial"/>
              <a:buChar char="○"/>
              <a:tabLst>
                <a:tab pos="774065" algn="l"/>
              </a:tabLst>
            </a:pP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Fièvre</a:t>
            </a:r>
            <a:r>
              <a:rPr sz="1200" b="1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élevée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</a:t>
            </a: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Toux</a:t>
            </a:r>
            <a:r>
              <a:rPr sz="1200" b="1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155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b="1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Conjonctivite</a:t>
            </a:r>
            <a:r>
              <a:rPr sz="1200" b="1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34343"/>
                </a:solidFill>
                <a:latin typeface="Arial"/>
                <a:cs typeface="Arial"/>
              </a:rPr>
              <a:t>/Coryza</a:t>
            </a:r>
            <a:r>
              <a:rPr sz="1200" b="1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434343"/>
                </a:solidFill>
                <a:latin typeface="Arial"/>
                <a:cs typeface="Arial"/>
              </a:rPr>
              <a:t>)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Taches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Koplik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Font typeface="Arial"/>
              <a:buChar char="○"/>
              <a:tabLst>
                <a:tab pos="774065" algn="l"/>
              </a:tabLst>
            </a:pPr>
            <a:r>
              <a:rPr sz="1200" b="1" spc="20" dirty="0">
                <a:solidFill>
                  <a:srgbClr val="434343"/>
                </a:solidFill>
                <a:latin typeface="Arial"/>
                <a:cs typeface="Arial"/>
              </a:rPr>
              <a:t>Exanthème</a:t>
            </a:r>
            <a:r>
              <a:rPr sz="1200" b="1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434343"/>
                </a:solidFill>
                <a:latin typeface="Arial"/>
                <a:cs typeface="Arial"/>
              </a:rPr>
              <a:t>maculopapulaire</a:t>
            </a:r>
            <a:r>
              <a:rPr sz="1200" b="1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débutant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souvent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derrière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oreilles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434343"/>
              </a:buClr>
              <a:buFont typeface="Arial"/>
              <a:buChar char="○"/>
            </a:pP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650"/>
              </a:spcBef>
              <a:buClr>
                <a:srgbClr val="434343"/>
              </a:buClr>
              <a:buFont typeface="Arial"/>
              <a:buChar char="○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Modifiée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Infection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atténuée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chez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une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personne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avec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immmunité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antérieure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(vaccinée)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Incubation</a:t>
            </a:r>
            <a:r>
              <a:rPr sz="1200" spc="1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1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longue.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20"/>
              </a:spcBef>
              <a:buChar char="○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Toux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coryxa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conjonctivite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rarement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présents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215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Fièvre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moins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élevée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8557" y="3202051"/>
            <a:ext cx="2898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○"/>
              <a:tabLst>
                <a:tab pos="316865" algn="l"/>
              </a:tabLst>
            </a:pP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Rash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peut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être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localisé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vésiculaire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1382" y="3818026"/>
            <a:ext cx="1845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Appel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Santé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publique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88151" y="3252342"/>
            <a:ext cx="106299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Iimage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koplik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rash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Vous</a:t>
            </a:r>
            <a:r>
              <a:rPr spc="-15" dirty="0"/>
              <a:t> </a:t>
            </a:r>
            <a:r>
              <a:rPr spc="120" dirty="0"/>
              <a:t>examinez</a:t>
            </a:r>
            <a:r>
              <a:rPr spc="-15" dirty="0"/>
              <a:t> </a:t>
            </a:r>
            <a:r>
              <a:rPr dirty="0"/>
              <a:t>Liam,</a:t>
            </a:r>
            <a:r>
              <a:rPr spc="-10" dirty="0"/>
              <a:t> </a:t>
            </a:r>
            <a:r>
              <a:rPr spc="105" dirty="0"/>
              <a:t>et</a:t>
            </a:r>
            <a:r>
              <a:rPr spc="-10" dirty="0"/>
              <a:t> </a:t>
            </a:r>
            <a:r>
              <a:rPr spc="165" dirty="0"/>
              <a:t>ne</a:t>
            </a:r>
            <a:r>
              <a:rPr spc="-20" dirty="0"/>
              <a:t> </a:t>
            </a:r>
            <a:r>
              <a:rPr spc="95" dirty="0"/>
              <a:t>trouvez</a:t>
            </a:r>
            <a:r>
              <a:rPr spc="-15" dirty="0"/>
              <a:t> </a:t>
            </a:r>
            <a:r>
              <a:rPr spc="105" dirty="0"/>
              <a:t>rien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328927" y="1854707"/>
            <a:ext cx="737235" cy="321310"/>
            <a:chOff x="1328927" y="1854707"/>
            <a:chExt cx="737235" cy="32131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28927" y="1854707"/>
              <a:ext cx="392429" cy="32080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3352" y="1854707"/>
              <a:ext cx="392430" cy="320801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633727" y="3089148"/>
            <a:ext cx="392430" cy="531495"/>
            <a:chOff x="1633727" y="3089148"/>
            <a:chExt cx="392430" cy="53149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3727" y="3089148"/>
              <a:ext cx="392430" cy="32080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3727" y="3299460"/>
              <a:ext cx="392430" cy="32080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462783" y="4337303"/>
            <a:ext cx="737235" cy="321310"/>
            <a:chOff x="2462783" y="4337303"/>
            <a:chExt cx="737235" cy="32131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2783" y="4337303"/>
              <a:ext cx="392430" cy="32080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7207" y="4337303"/>
              <a:ext cx="392430" cy="32080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51382" y="1137920"/>
            <a:ext cx="7139305" cy="343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Fièvre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sans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 foyer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BB232A"/>
              </a:buClr>
              <a:buFont typeface="Arial"/>
              <a:buChar char="●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48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heures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3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jours:</a:t>
            </a:r>
            <a:endParaRPr sz="1200">
              <a:latin typeface="Arial"/>
              <a:cs typeface="Arial"/>
            </a:endParaRPr>
          </a:p>
          <a:p>
            <a:pPr marL="719455">
              <a:lnSpc>
                <a:spcPct val="100000"/>
              </a:lnSpc>
              <a:spcBef>
                <a:spcPts val="120"/>
              </a:spcBef>
              <a:tabLst>
                <a:tab pos="1063625" algn="l"/>
              </a:tabLst>
            </a:pP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/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	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Possible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infection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urinaire?</a:t>
            </a:r>
            <a:endParaRPr sz="1200">
              <a:latin typeface="Arial"/>
              <a:cs typeface="Arial"/>
            </a:endParaRPr>
          </a:p>
          <a:p>
            <a:pPr marL="469265" marR="5080" indent="304800">
              <a:lnSpc>
                <a:spcPct val="114999"/>
              </a:lnSpc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(3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ans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rapportent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habituellement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sx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434343"/>
                </a:solidFill>
                <a:latin typeface="Arial"/>
                <a:cs typeface="Arial"/>
              </a:rPr>
              <a:t>–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dysurie,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fréquence,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hématurie,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incontinence nouvelle)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0"/>
              </a:spcBef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≥</a:t>
            </a:r>
            <a:r>
              <a:rPr sz="1200" spc="-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5</a:t>
            </a:r>
            <a:r>
              <a:rPr sz="1200" spc="-1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jours:</a:t>
            </a:r>
            <a:endParaRPr sz="1200">
              <a:latin typeface="Arial"/>
              <a:cs typeface="Arial"/>
            </a:endParaRPr>
          </a:p>
          <a:p>
            <a:pPr marL="1024255" lvl="1" indent="-554990">
              <a:lnSpc>
                <a:spcPct val="100000"/>
              </a:lnSpc>
              <a:spcBef>
                <a:spcPts val="120"/>
              </a:spcBef>
              <a:buClr>
                <a:srgbClr val="434343"/>
              </a:buClr>
              <a:buChar char="○"/>
              <a:tabLst>
                <a:tab pos="1024255" algn="l"/>
              </a:tabLst>
            </a:pP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Définitivement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éliminer 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infection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urinaire et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 pneumonie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(rayon</a:t>
            </a:r>
            <a:r>
              <a:rPr sz="1200" spc="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x)</a:t>
            </a:r>
            <a:endParaRPr sz="1200">
              <a:latin typeface="Arial"/>
              <a:cs typeface="Arial"/>
            </a:endParaRPr>
          </a:p>
          <a:p>
            <a:pPr marL="1024255" lvl="1" indent="-554990">
              <a:lnSpc>
                <a:spcPct val="100000"/>
              </a:lnSpc>
              <a:spcBef>
                <a:spcPts val="219"/>
              </a:spcBef>
              <a:buChar char="○"/>
              <a:tabLst>
                <a:tab pos="102425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Kawasaki</a:t>
            </a:r>
            <a:r>
              <a:rPr sz="1200" spc="-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à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 éliminer</a:t>
            </a:r>
            <a:endParaRPr sz="1200">
              <a:latin typeface="Arial"/>
              <a:cs typeface="Arial"/>
            </a:endParaRPr>
          </a:p>
          <a:p>
            <a:pPr marL="1231265" lvl="2" indent="-304800">
              <a:lnSpc>
                <a:spcPct val="100000"/>
              </a:lnSpc>
              <a:spcBef>
                <a:spcPts val="215"/>
              </a:spcBef>
              <a:buChar char="■"/>
              <a:tabLst>
                <a:tab pos="12312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Chercher</a:t>
            </a:r>
            <a:r>
              <a:rPr sz="1200" spc="114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: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conjonctivite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bilatérale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langue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ou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lèvres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‘’fraise’’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rash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polymorphe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endParaRPr sz="1200">
              <a:latin typeface="Arial"/>
              <a:cs typeface="Arial"/>
            </a:endParaRPr>
          </a:p>
          <a:p>
            <a:pPr marL="1231265">
              <a:lnSpc>
                <a:spcPct val="100000"/>
              </a:lnSpc>
              <a:spcBef>
                <a:spcPts val="215"/>
              </a:spcBef>
            </a:pP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odeme/érythème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des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mains/pieds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434343"/>
                </a:solidFill>
                <a:latin typeface="Arial"/>
                <a:cs typeface="Arial"/>
              </a:rPr>
              <a:t>adénopathie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cervicale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  <a:tab pos="1852295" algn="l"/>
                <a:tab pos="2196465" algn="l"/>
              </a:tabLst>
            </a:pPr>
            <a:r>
              <a:rPr sz="1200" spc="-5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7</a:t>
            </a:r>
            <a:r>
              <a:rPr sz="1200" spc="3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jours: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	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(endroit</a:t>
            </a:r>
            <a:r>
              <a:rPr sz="1200" spc="1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avec</a:t>
            </a:r>
            <a:r>
              <a:rPr sz="1200" spc="1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accès</a:t>
            </a:r>
            <a:r>
              <a:rPr sz="1200" spc="15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laboratoires</a:t>
            </a:r>
            <a:r>
              <a:rPr sz="1200" spc="15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181818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95326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06596" y="460851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6596" y="535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253865" y="594486"/>
            <a:ext cx="388683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8680" marR="5080" indent="-856615">
              <a:lnSpc>
                <a:spcPct val="100000"/>
              </a:lnSpc>
              <a:spcBef>
                <a:spcPts val="100"/>
              </a:spcBef>
              <a:tabLst>
                <a:tab pos="1240790" algn="l"/>
                <a:tab pos="3275329" algn="l"/>
              </a:tabLst>
            </a:pPr>
            <a:r>
              <a:rPr sz="6000" b="0" spc="-20" dirty="0">
                <a:solidFill>
                  <a:srgbClr val="BB232A"/>
                </a:solidFill>
                <a:latin typeface="Times New Roman"/>
                <a:cs typeface="Times New Roman"/>
              </a:rPr>
              <a:t>J’ai</a:t>
            </a:r>
            <a:r>
              <a:rPr sz="6000" b="0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6000" b="0" spc="325" dirty="0">
                <a:solidFill>
                  <a:srgbClr val="BB232A"/>
                </a:solidFill>
                <a:latin typeface="Times New Roman"/>
                <a:cs typeface="Times New Roman"/>
              </a:rPr>
              <a:t>mal</a:t>
            </a:r>
            <a:r>
              <a:rPr sz="6000" b="0" spc="5" dirty="0">
                <a:solidFill>
                  <a:srgbClr val="BB232A"/>
                </a:solidFill>
                <a:latin typeface="Times New Roman"/>
                <a:cs typeface="Times New Roman"/>
              </a:rPr>
              <a:t> </a:t>
            </a:r>
            <a:r>
              <a:rPr sz="6000" b="0" spc="265" dirty="0">
                <a:solidFill>
                  <a:srgbClr val="BB232A"/>
                </a:solidFill>
                <a:latin typeface="Times New Roman"/>
                <a:cs typeface="Times New Roman"/>
              </a:rPr>
              <a:t>à</a:t>
            </a:r>
            <a:r>
              <a:rPr sz="6000" b="0" dirty="0">
                <a:solidFill>
                  <a:srgbClr val="BB232A"/>
                </a:solidFill>
                <a:latin typeface="Times New Roman"/>
                <a:cs typeface="Times New Roman"/>
              </a:rPr>
              <a:t>	</a:t>
            </a:r>
            <a:r>
              <a:rPr sz="6000" b="0" spc="145" dirty="0">
                <a:solidFill>
                  <a:srgbClr val="BB232A"/>
                </a:solidFill>
                <a:latin typeface="Times New Roman"/>
                <a:cs typeface="Times New Roman"/>
              </a:rPr>
              <a:t>la </a:t>
            </a:r>
            <a:r>
              <a:rPr sz="6000" b="0" spc="170" dirty="0">
                <a:solidFill>
                  <a:srgbClr val="BB232A"/>
                </a:solidFill>
                <a:latin typeface="Times New Roman"/>
                <a:cs typeface="Times New Roman"/>
              </a:rPr>
              <a:t>gorge!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171" y="2409520"/>
            <a:ext cx="127889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b="1" spc="65" dirty="0">
                <a:solidFill>
                  <a:srgbClr val="BB232A"/>
                </a:solidFill>
                <a:latin typeface="Times New Roman"/>
                <a:cs typeface="Times New Roman"/>
              </a:rPr>
              <a:t>01</a:t>
            </a:r>
            <a:endParaRPr sz="9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06596" y="2571750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06596" y="400771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6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9591" y="-1"/>
            <a:ext cx="3264408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45565" y="361264"/>
            <a:ext cx="38157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Retour</a:t>
            </a:r>
            <a:r>
              <a:rPr spc="-70" dirty="0"/>
              <a:t> </a:t>
            </a:r>
            <a:r>
              <a:rPr spc="140" dirty="0"/>
              <a:t>sur</a:t>
            </a:r>
            <a:r>
              <a:rPr spc="-70" dirty="0"/>
              <a:t> </a:t>
            </a:r>
            <a:r>
              <a:rPr spc="70" dirty="0"/>
              <a:t>la</a:t>
            </a:r>
            <a:r>
              <a:rPr spc="-50" dirty="0"/>
              <a:t> </a:t>
            </a:r>
            <a:r>
              <a:rPr spc="95" dirty="0"/>
              <a:t>vignette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565" y="1400936"/>
            <a:ext cx="351472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Amené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par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sa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grand-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mère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car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parents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au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travail.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‘’quelques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jours’’.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10795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Vous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réussissez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à</a:t>
            </a:r>
            <a:r>
              <a:rPr sz="1200" spc="-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rejoindre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181818"/>
                </a:solidFill>
                <a:latin typeface="Arial"/>
                <a:cs typeface="Arial"/>
              </a:rPr>
              <a:t>maman</a:t>
            </a:r>
            <a:r>
              <a:rPr sz="1200" spc="-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par</a:t>
            </a:r>
            <a:r>
              <a:rPr sz="1200" spc="5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téléphone.</a:t>
            </a:r>
            <a:r>
              <a:rPr sz="1200" spc="1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Elle</a:t>
            </a:r>
            <a:r>
              <a:rPr sz="1200" spc="11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vous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indique</a:t>
            </a:r>
            <a:r>
              <a:rPr sz="1200" spc="1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depuis</a:t>
            </a:r>
            <a:r>
              <a:rPr sz="1200" spc="1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24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heures,</a:t>
            </a:r>
            <a:r>
              <a:rPr sz="1200" spc="10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bon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état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général,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bois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Arial"/>
                <a:cs typeface="Arial"/>
              </a:rPr>
              <a:t>bien.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Vous</a:t>
            </a:r>
            <a:r>
              <a:rPr sz="1200" spc="4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la</a:t>
            </a:r>
            <a:r>
              <a:rPr sz="1200" spc="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rassurez</a:t>
            </a:r>
            <a:r>
              <a:rPr sz="1200" spc="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que</a:t>
            </a:r>
            <a:r>
              <a:rPr sz="1200" spc="7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l’examen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est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normal</a:t>
            </a:r>
            <a:r>
              <a:rPr sz="1200" spc="3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Arial"/>
                <a:cs typeface="Arial"/>
              </a:rPr>
              <a:t>pour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le </a:t>
            </a:r>
            <a:r>
              <a:rPr sz="1200" spc="50" dirty="0">
                <a:solidFill>
                  <a:srgbClr val="181818"/>
                </a:solidFill>
                <a:latin typeface="Arial"/>
                <a:cs typeface="Arial"/>
              </a:rPr>
              <a:t>moment,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et</a:t>
            </a:r>
            <a:r>
              <a:rPr sz="1200" spc="12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lui</a:t>
            </a:r>
            <a:r>
              <a:rPr sz="1200" spc="114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recommandez</a:t>
            </a:r>
            <a:r>
              <a:rPr sz="1200" spc="12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de</a:t>
            </a:r>
            <a:r>
              <a:rPr sz="1200" spc="13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Arial"/>
                <a:cs typeface="Arial"/>
              </a:rPr>
              <a:t>reconsulter</a:t>
            </a:r>
            <a:r>
              <a:rPr sz="1200" spc="14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Arial"/>
                <a:cs typeface="Arial"/>
              </a:rPr>
              <a:t>si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fièvre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persiste</a:t>
            </a:r>
            <a:r>
              <a:rPr sz="1200" spc="7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dans</a:t>
            </a:r>
            <a:r>
              <a:rPr sz="1200" spc="9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2-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3</a:t>
            </a:r>
            <a:r>
              <a:rPr sz="1200" spc="9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jours,</a:t>
            </a:r>
            <a:r>
              <a:rPr sz="1200" spc="10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Arial"/>
                <a:cs typeface="Arial"/>
              </a:rPr>
              <a:t>ou</a:t>
            </a:r>
            <a:r>
              <a:rPr sz="1200" spc="8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181818"/>
                </a:solidFill>
                <a:latin typeface="Arial"/>
                <a:cs typeface="Arial"/>
              </a:rPr>
              <a:t>si</a:t>
            </a:r>
            <a:r>
              <a:rPr sz="1200" spc="80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Arial"/>
                <a:cs typeface="Arial"/>
              </a:rPr>
              <a:t>nouveaux symptômes.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2428" y="42190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2428" y="102920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5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01790" y="543306"/>
            <a:ext cx="12687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Image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trouver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Messages</a:t>
            </a:r>
            <a:r>
              <a:rPr spc="-40" dirty="0"/>
              <a:t> </a:t>
            </a:r>
            <a:r>
              <a:rPr spc="130" dirty="0"/>
              <a:t>clés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1382" y="1305894"/>
            <a:ext cx="6668134" cy="223266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215"/>
              </a:spcBef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diagnostics</a:t>
            </a:r>
            <a:r>
              <a:rPr sz="1200" spc="12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dangereux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sont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34343"/>
                </a:solidFill>
                <a:latin typeface="Arial"/>
                <a:cs typeface="Arial"/>
              </a:rPr>
              <a:t>rares…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mais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peuvent</a:t>
            </a:r>
            <a:r>
              <a:rPr sz="1200" spc="14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coûtent</a:t>
            </a:r>
            <a:r>
              <a:rPr sz="1200" spc="13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cher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si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manqués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Toujours</a:t>
            </a:r>
            <a:r>
              <a:rPr sz="1200" spc="12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balayer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les</a:t>
            </a:r>
            <a:r>
              <a:rPr sz="1200" spc="11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“à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ne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rater”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avant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de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rassurer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/</a:t>
            </a:r>
            <a:r>
              <a:rPr sz="1200" spc="10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traiter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434343"/>
              </a:buClr>
              <a:buFont typeface="Arial"/>
              <a:buChar char="○"/>
            </a:pP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34"/>
              </a:spcBef>
              <a:buClr>
                <a:srgbClr val="434343"/>
              </a:buClr>
              <a:buFont typeface="Arial"/>
              <a:buChar char="○"/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traitement,</a:t>
            </a:r>
            <a:r>
              <a:rPr sz="1200" spc="10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c’est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aussi</a:t>
            </a:r>
            <a:r>
              <a:rPr sz="1200" spc="8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434343"/>
                </a:solidFill>
                <a:latin typeface="Arial"/>
                <a:cs typeface="Arial"/>
              </a:rPr>
              <a:t>suivi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Expliquer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l’évolution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attendue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(“ce</a:t>
            </a:r>
            <a:r>
              <a:rPr sz="1200" spc="5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qui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est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normal”)</a:t>
            </a:r>
            <a:r>
              <a:rPr sz="1200" spc="4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vs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“ce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qui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ne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l’est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pas”,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5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40" dirty="0">
                <a:solidFill>
                  <a:srgbClr val="434343"/>
                </a:solidFill>
                <a:latin typeface="Arial"/>
                <a:cs typeface="Arial"/>
              </a:rPr>
              <a:t>quand</a:t>
            </a:r>
            <a:endParaRPr sz="1200">
              <a:latin typeface="Arial"/>
              <a:cs typeface="Arial"/>
            </a:endParaRPr>
          </a:p>
          <a:p>
            <a:pPr marL="774065">
              <a:lnSpc>
                <a:spcPct val="100000"/>
              </a:lnSpc>
              <a:spcBef>
                <a:spcPts val="215"/>
              </a:spcBef>
            </a:pP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reconsulter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0"/>
              </a:spcBef>
            </a:pP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buClr>
                <a:srgbClr val="BB232A"/>
              </a:buClr>
              <a:buChar char="●"/>
              <a:tabLst>
                <a:tab pos="316865" algn="l"/>
              </a:tabLst>
            </a:pPr>
            <a:r>
              <a:rPr sz="1200" dirty="0">
                <a:solidFill>
                  <a:srgbClr val="434343"/>
                </a:solidFill>
                <a:latin typeface="Arial"/>
                <a:cs typeface="Arial"/>
              </a:rPr>
              <a:t>L’examen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physique:</a:t>
            </a:r>
            <a:endParaRPr sz="1200">
              <a:latin typeface="Arial"/>
              <a:cs typeface="Arial"/>
            </a:endParaRPr>
          </a:p>
          <a:p>
            <a:pPr marL="774065" lvl="1" indent="-304800">
              <a:lnSpc>
                <a:spcPct val="100000"/>
              </a:lnSpc>
              <a:spcBef>
                <a:spcPts val="120"/>
              </a:spcBef>
              <a:buChar char="○"/>
              <a:tabLst>
                <a:tab pos="774065" algn="l"/>
              </a:tabLst>
            </a:pP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60" dirty="0">
                <a:solidFill>
                  <a:srgbClr val="434343"/>
                </a:solidFill>
                <a:latin typeface="Arial"/>
                <a:cs typeface="Arial"/>
              </a:rPr>
              <a:t>on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le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pratique,</a:t>
            </a:r>
            <a:r>
              <a:rPr sz="1200" spc="9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plus</a:t>
            </a:r>
            <a:r>
              <a:rPr sz="1200" spc="8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il</a:t>
            </a:r>
            <a:r>
              <a:rPr sz="1200" spc="6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devient</a:t>
            </a:r>
            <a:r>
              <a:rPr sz="1200" spc="9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rapide,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fiable</a:t>
            </a:r>
            <a:r>
              <a:rPr sz="1200" spc="70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434343"/>
                </a:solidFill>
                <a:latin typeface="Arial"/>
                <a:cs typeface="Arial"/>
              </a:rPr>
              <a:t>et</a:t>
            </a:r>
            <a:r>
              <a:rPr sz="1200" spc="75" dirty="0">
                <a:solidFill>
                  <a:srgbClr val="43434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34343"/>
                </a:solidFill>
                <a:latin typeface="Arial"/>
                <a:cs typeface="Arial"/>
              </a:rPr>
              <a:t>utile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01" y="4868164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0001" y="261111"/>
            <a:ext cx="7711440" cy="0"/>
          </a:xfrm>
          <a:custGeom>
            <a:avLst/>
            <a:gdLst/>
            <a:ahLst/>
            <a:cxnLst/>
            <a:rect l="l" t="t" r="r" b="b"/>
            <a:pathLst>
              <a:path w="7711440">
                <a:moveTo>
                  <a:pt x="0" y="0"/>
                </a:moveTo>
                <a:lnTo>
                  <a:pt x="7711147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Références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818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5740</Words>
  <Application>Microsoft Macintosh PowerPoint</Application>
  <PresentationFormat>Affichage à l'écran (16:9)</PresentationFormat>
  <Paragraphs>1226</Paragraphs>
  <Slides>92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92</vt:i4>
      </vt:variant>
    </vt:vector>
  </HeadingPairs>
  <TitlesOfParts>
    <vt:vector size="96" baseType="lpstr">
      <vt:lpstr>Arial</vt:lpstr>
      <vt:lpstr>Calibri</vt:lpstr>
      <vt:lpstr>Times New Roman</vt:lpstr>
      <vt:lpstr>Office Theme</vt:lpstr>
      <vt:lpstr>Évaluation clinique en pharmacie:</vt:lpstr>
      <vt:lpstr>Objectifs de la présentation</vt:lpstr>
      <vt:lpstr>Conflits d’intérêts</vt:lpstr>
      <vt:lpstr>La réalité de la première ligne</vt:lpstr>
      <vt:lpstr>La culture du ‘’red flag’’</vt:lpstr>
      <vt:lpstr>Déroulement de la présentation et code de couleur</vt:lpstr>
      <vt:lpstr>Table of contents 01</vt:lpstr>
      <vt:lpstr>Red flags transversaux</vt:lpstr>
      <vt:lpstr>J’ai mal à la gorge!</vt:lpstr>
      <vt:lpstr>Image a trouver</vt:lpstr>
      <vt:lpstr>Présentation PowerPoint</vt:lpstr>
      <vt:lpstr>Obstruction des voies aériennes supérieures</vt:lpstr>
      <vt:lpstr>Obstruction des voies aériennes supérieures</vt:lpstr>
      <vt:lpstr>Infections graves</vt:lpstr>
      <vt:lpstr>Anamnèse – Mal de gorge</vt:lpstr>
      <vt:lpstr>Évaluer la déshydratation</vt:lpstr>
      <vt:lpstr>Examen de la gorge 1</vt:lpstr>
      <vt:lpstr>Examen de la gorge 1   2</vt:lpstr>
      <vt:lpstr>Détour en pédiatrie : stridor</vt:lpstr>
      <vt:lpstr>Examen de la gorge</vt:lpstr>
      <vt:lpstr>Examen de la gorge</vt:lpstr>
      <vt:lpstr>Examen de la gorge</vt:lpstr>
      <vt:lpstr>Examen de la gorge</vt:lpstr>
      <vt:lpstr>Red flags à l’examen</vt:lpstr>
      <vt:lpstr>Score centor</vt:lpstr>
      <vt:lpstr>Résumé: quand référer</vt:lpstr>
      <vt:lpstr>Retour sur la vignette</vt:lpstr>
      <vt:lpstr>J’ai mal au ventre...</vt:lpstr>
      <vt:lpstr>Image a trouver</vt:lpstr>
      <vt:lpstr>Présentation PowerPoint</vt:lpstr>
      <vt:lpstr>Dx à ne pas manquer</vt:lpstr>
      <vt:lpstr>Dx à ne pas manquer</vt:lpstr>
      <vt:lpstr>Dx à ne pas manquer</vt:lpstr>
      <vt:lpstr>Anamnèse – Douleur abdominale</vt:lpstr>
      <vt:lpstr>Examen abdominal</vt:lpstr>
      <vt:lpstr>Résumé: quand référer</vt:lpstr>
      <vt:lpstr>Retour sur la vignette</vt:lpstr>
      <vt:lpstr>Présentation PowerPoint</vt:lpstr>
      <vt:lpstr>Image a trouver</vt:lpstr>
      <vt:lpstr>Reconnaitre les céphalées dites primaires (migraines, de tension, ect) vs celles venant de causes secondaires.</vt:lpstr>
      <vt:lpstr>Diagnostics neurologique - vasculaires</vt:lpstr>
      <vt:lpstr>Diagnostics vasculaires</vt:lpstr>
      <vt:lpstr>Diagnostics infectieux</vt:lpstr>
      <vt:lpstr>Diagnostics toxiques et ophtalmologiques</vt:lpstr>
      <vt:lpstr>Diagnostics obstétriques</vt:lpstr>
      <vt:lpstr>Diagnostics structurels</vt:lpstr>
      <vt:lpstr>Le SNOOP modifié S N O O P</vt:lpstr>
      <vt:lpstr>Autres éléments à l’histoire</vt:lpstr>
      <vt:lpstr>Examen neurologique rapide</vt:lpstr>
      <vt:lpstr>Quand référer</vt:lpstr>
      <vt:lpstr>Retour sur la vignette</vt:lpstr>
      <vt:lpstr>J’ai besoin de quelque chose pour me déboucher l’oreille…</vt:lpstr>
      <vt:lpstr>Image a trouver</vt:lpstr>
      <vt:lpstr>À ne pas manquer: baisse audition sans douleur</vt:lpstr>
      <vt:lpstr>Classification pertes d’audition</vt:lpstr>
      <vt:lpstr>Anamnèse – Perte d’audition</vt:lpstr>
      <vt:lpstr>Présentation PowerPoint</vt:lpstr>
      <vt:lpstr>Examen – Perte d’audition sans douleur 1   2</vt:lpstr>
      <vt:lpstr>Examen – Perte d’audition sans douleur 1   2   3</vt:lpstr>
      <vt:lpstr>Examen – Perte d’audition sans douleur 1   2   3   4</vt:lpstr>
      <vt:lpstr>‘’Hum test’’</vt:lpstr>
      <vt:lpstr>Résumé: quand référer</vt:lpstr>
      <vt:lpstr>Petit mot sur douleurs aux oreilles…</vt:lpstr>
      <vt:lpstr>Je fais une grosse bronchite…</vt:lpstr>
      <vt:lpstr>Image a trouver</vt:lpstr>
      <vt:lpstr>Reconnaitre les céphalées dites primaires (migraines, de tension, ect) vs celles venant de causes secondaires.</vt:lpstr>
      <vt:lpstr>Diagnostics à ne pas manquer</vt:lpstr>
      <vt:lpstr>Diagnostics à ne pas manquer</vt:lpstr>
      <vt:lpstr>Diagnostics à ne pas manquer</vt:lpstr>
      <vt:lpstr>Anamnèse – Dyspnée - Toux</vt:lpstr>
      <vt:lpstr>Score de WELLS</vt:lpstr>
      <vt:lpstr>PERC (Pulmonary Embolism Rule-Out Criteria)</vt:lpstr>
      <vt:lpstr>Examen dans les cas de dyspnée et toux 1</vt:lpstr>
      <vt:lpstr>Examen dans les cas de dyspnée et toux 1   2</vt:lpstr>
      <vt:lpstr>Examen dans les cas de dyspnée et toux 1   2   3</vt:lpstr>
      <vt:lpstr>Sons respiratoires</vt:lpstr>
      <vt:lpstr>Examen dans les cas de dyspnée et toux 1   2   3   4</vt:lpstr>
      <vt:lpstr>Résumé: quand référer</vt:lpstr>
      <vt:lpstr>Je suis tombé…</vt:lpstr>
      <vt:lpstr>Image a trouver</vt:lpstr>
      <vt:lpstr>Ottawa ankle rule</vt:lpstr>
      <vt:lpstr>Bonus : entorses</vt:lpstr>
      <vt:lpstr>Est-ce que c’est une otite?</vt:lpstr>
      <vt:lpstr>Image a trouver</vt:lpstr>
      <vt:lpstr>Anamnèse – Fièvre enfant</vt:lpstr>
      <vt:lpstr>Examen jeune enfant – la stratégie</vt:lpstr>
      <vt:lpstr>Rash pédiatriques</vt:lpstr>
      <vt:lpstr>Rougeole</vt:lpstr>
      <vt:lpstr>Vous examinez Liam, et ne trouvez rien</vt:lpstr>
      <vt:lpstr>Retour sur la vignette</vt:lpstr>
      <vt:lpstr>Messages clés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Évaluation clinique en pharmacie: ’’red flags’’ et examen ciblé à travers des cas pratiques</dc:title>
  <cp:lastModifiedBy>Nirvishi Jawaheer</cp:lastModifiedBy>
  <cp:revision>1</cp:revision>
  <dcterms:created xsi:type="dcterms:W3CDTF">2026-03-14T10:36:59Z</dcterms:created>
  <dcterms:modified xsi:type="dcterms:W3CDTF">2026-03-14T10:37:16Z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2026-02-15T00:00:00Z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2026-03-14T00:00:00Z</vt:filetime>
  </property>
  <property fmtid="{D5CDD505-2E9C-101B-9397-08002B2CF9AE}" pid="5" name="Producer">
    <vt:lpwstr>Microsoft® PowerPoint® for Microsoft 365</vt:lpwstr>
  </property>
</Properties>
</file>