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jpg" ContentType="image/jp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</p:sldIdLst>
  <p:sldSz cx="18288000" cy="10287000"/>
  <p:notesSz cx="18288000" cy="10287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153015"/>
          </a:xfrm>
          <a:custGeom>
            <a:avLst/>
            <a:gdLst/>
            <a:ahLst/>
            <a:cxnLst/>
            <a:rect l="l" t="t" r="r" b="b"/>
            <a:pathLst>
              <a:path w="18288000" h="10153015">
                <a:moveTo>
                  <a:pt x="0" y="10152681"/>
                </a:moveTo>
                <a:lnTo>
                  <a:pt x="18288000" y="10152681"/>
                </a:lnTo>
                <a:lnTo>
                  <a:pt x="18288000" y="0"/>
                </a:lnTo>
                <a:lnTo>
                  <a:pt x="0" y="0"/>
                </a:lnTo>
                <a:lnTo>
                  <a:pt x="0" y="10152681"/>
                </a:lnTo>
                <a:close/>
              </a:path>
            </a:pathLst>
          </a:custGeom>
          <a:solidFill>
            <a:srgbClr val="143451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58640" y="1691639"/>
            <a:ext cx="13929360" cy="8540496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0" y="10152681"/>
            <a:ext cx="18288000" cy="134620"/>
          </a:xfrm>
          <a:custGeom>
            <a:avLst/>
            <a:gdLst/>
            <a:ahLst/>
            <a:cxnLst/>
            <a:rect l="l" t="t" r="r" b="b"/>
            <a:pathLst>
              <a:path w="18288000" h="134620">
                <a:moveTo>
                  <a:pt x="18288000" y="0"/>
                </a:moveTo>
                <a:lnTo>
                  <a:pt x="0" y="0"/>
                </a:lnTo>
                <a:lnTo>
                  <a:pt x="0" y="134318"/>
                </a:lnTo>
                <a:lnTo>
                  <a:pt x="18288000" y="134318"/>
                </a:lnTo>
                <a:lnTo>
                  <a:pt x="18288000" y="0"/>
                </a:lnTo>
                <a:close/>
              </a:path>
            </a:pathLst>
          </a:custGeom>
          <a:solidFill>
            <a:srgbClr val="2C9C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01700" y="1636776"/>
            <a:ext cx="5483225" cy="22047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2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14345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6999"/>
                </a:lnTo>
                <a:lnTo>
                  <a:pt x="18288000" y="10286999"/>
                </a:lnTo>
                <a:lnTo>
                  <a:pt x="18288000" y="0"/>
                </a:lnTo>
                <a:close/>
              </a:path>
            </a:pathLst>
          </a:custGeom>
          <a:solidFill>
            <a:srgbClr val="14345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2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rgbClr val="14345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2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6999"/>
                </a:lnTo>
                <a:lnTo>
                  <a:pt x="18288000" y="10286999"/>
                </a:lnTo>
                <a:lnTo>
                  <a:pt x="18288000" y="0"/>
                </a:lnTo>
                <a:close/>
              </a:path>
            </a:pathLst>
          </a:custGeom>
          <a:solidFill>
            <a:srgbClr val="17365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2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15624" y="-26925"/>
            <a:ext cx="16256751" cy="32411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2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757924" y="4106164"/>
            <a:ext cx="11679555" cy="4216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14345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3" Type="http://schemas.openxmlformats.org/officeDocument/2006/relationships/image" Target="../media/image20.jpg"/><Relationship Id="rId4" Type="http://schemas.openxmlformats.org/officeDocument/2006/relationships/image" Target="../media/image21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22.jpg"/><Relationship Id="rId4" Type="http://schemas.openxmlformats.org/officeDocument/2006/relationships/image" Target="../media/image23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24.jpg"/><Relationship Id="rId4" Type="http://schemas.openxmlformats.org/officeDocument/2006/relationships/image" Target="../media/image25.pn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Relationship Id="rId3" Type="http://schemas.openxmlformats.org/officeDocument/2006/relationships/image" Target="../media/image27.jpg"/><Relationship Id="rId4" Type="http://schemas.openxmlformats.org/officeDocument/2006/relationships/image" Target="../media/image28.pn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29.jpg"/><Relationship Id="rId4" Type="http://schemas.openxmlformats.org/officeDocument/2006/relationships/image" Target="../media/image30.pn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31.jpg"/><Relationship Id="rId4" Type="http://schemas.openxmlformats.org/officeDocument/2006/relationships/image" Target="../media/image32.pn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33.jpg"/><Relationship Id="rId4" Type="http://schemas.openxmlformats.org/officeDocument/2006/relationships/image" Target="../media/image34.png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35.jpg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36.jpg"/><Relationship Id="rId4" Type="http://schemas.openxmlformats.org/officeDocument/2006/relationships/image" Target="../media/image37.png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Relationship Id="rId3" Type="http://schemas.openxmlformats.org/officeDocument/2006/relationships/image" Target="../media/image39.jpg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Relationship Id="rId3" Type="http://schemas.openxmlformats.org/officeDocument/2006/relationships/image" Target="../media/image41.png"/><Relationship Id="rId4" Type="http://schemas.openxmlformats.org/officeDocument/2006/relationships/image" Target="../media/image42.png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png"/><Relationship Id="rId3" Type="http://schemas.openxmlformats.org/officeDocument/2006/relationships/image" Target="../media/image44.jpg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png"/><Relationship Id="rId3" Type="http://schemas.openxmlformats.org/officeDocument/2006/relationships/image" Target="../media/image46.jpg"/><Relationship Id="rId4" Type="http://schemas.openxmlformats.org/officeDocument/2006/relationships/image" Target="../media/image47.png"/></Relationships>
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8.png"/><Relationship Id="rId3" Type="http://schemas.openxmlformats.org/officeDocument/2006/relationships/image" Target="../media/image49.png"/><Relationship Id="rId4" Type="http://schemas.openxmlformats.org/officeDocument/2006/relationships/image" Target="../media/image50.png"/><Relationship Id="rId5" Type="http://schemas.openxmlformats.org/officeDocument/2006/relationships/image" Target="../media/image51.png"/><Relationship Id="rId6" Type="http://schemas.openxmlformats.org/officeDocument/2006/relationships/image" Target="../media/image52.png"/><Relationship Id="rId7" Type="http://schemas.openxmlformats.org/officeDocument/2006/relationships/image" Target="../media/image53.png"/></Relationships>
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png"/><Relationship Id="rId3" Type="http://schemas.openxmlformats.org/officeDocument/2006/relationships/image" Target="../media/image55.jpg"/></Relationships>
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png"/><Relationship Id="rId3" Type="http://schemas.openxmlformats.org/officeDocument/2006/relationships/image" Target="../media/image56.jp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7.png"/><Relationship Id="rId3" Type="http://schemas.openxmlformats.org/officeDocument/2006/relationships/image" Target="../media/image58.png"/></Relationships>
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png"/><Relationship Id="rId3" Type="http://schemas.openxmlformats.org/officeDocument/2006/relationships/image" Target="../media/image59.jpg"/></Relationships>
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png"/><Relationship Id="rId3" Type="http://schemas.openxmlformats.org/officeDocument/2006/relationships/image" Target="../media/image60.jpg"/></Relationships>

</file>

<file path=ppt/slides/_rels/slide3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7.png"/></Relationships>

</file>

<file path=ppt/slides/_rels/slide3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1.png"/><Relationship Id="rId3" Type="http://schemas.openxmlformats.org/officeDocument/2006/relationships/image" Target="../media/image62.jpg"/></Relationships>

</file>

<file path=ppt/slides/_rels/slide3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3.png"/><Relationship Id="rId3" Type="http://schemas.openxmlformats.org/officeDocument/2006/relationships/image" Target="../media/image62.jpg"/><Relationship Id="rId4" Type="http://schemas.openxmlformats.org/officeDocument/2006/relationships/image" Target="../media/image64.png"/><Relationship Id="rId5" Type="http://schemas.openxmlformats.org/officeDocument/2006/relationships/image" Target="../media/image65.png"/><Relationship Id="rId6" Type="http://schemas.openxmlformats.org/officeDocument/2006/relationships/image" Target="../media/image66.png"/><Relationship Id="rId7" Type="http://schemas.openxmlformats.org/officeDocument/2006/relationships/image" Target="../media/image67.png"/><Relationship Id="rId8" Type="http://schemas.openxmlformats.org/officeDocument/2006/relationships/image" Target="../media/image68.png"/><Relationship Id="rId9" Type="http://schemas.openxmlformats.org/officeDocument/2006/relationships/image" Target="../media/image69.png"/></Relationships>

</file>

<file path=ppt/slides/_rels/slide3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png"/><Relationship Id="rId3" Type="http://schemas.openxmlformats.org/officeDocument/2006/relationships/image" Target="../media/image70.jpg"/></Relationships>

</file>

<file path=ppt/slides/_rels/slide3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3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1.png"/></Relationships>

</file>

<file path=ppt/slides/_rels/slide3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mailto:Pharmacie.mpayer@accespharma.ca" TargetMode="External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9.jpg"/><Relationship Id="rId4" Type="http://schemas.openxmlformats.org/officeDocument/2006/relationships/image" Target="../media/image10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11.jpg"/><Relationship Id="rId4" Type="http://schemas.openxmlformats.org/officeDocument/2006/relationships/image" Target="../media/image12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13.jpg"/><Relationship Id="rId4" Type="http://schemas.openxmlformats.org/officeDocument/2006/relationships/image" Target="../media/image14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15.jpg"/><Relationship Id="rId4" Type="http://schemas.openxmlformats.org/officeDocument/2006/relationships/image" Target="../media/image16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8288000" cy="10153015"/>
            </a:xfrm>
            <a:custGeom>
              <a:avLst/>
              <a:gdLst/>
              <a:ahLst/>
              <a:cxnLst/>
              <a:rect l="l" t="t" r="r" b="b"/>
              <a:pathLst>
                <a:path w="18288000" h="10153015">
                  <a:moveTo>
                    <a:pt x="0" y="10152681"/>
                  </a:moveTo>
                  <a:lnTo>
                    <a:pt x="18288000" y="10152681"/>
                  </a:lnTo>
                  <a:lnTo>
                    <a:pt x="18288000" y="0"/>
                  </a:lnTo>
                  <a:lnTo>
                    <a:pt x="0" y="0"/>
                  </a:lnTo>
                  <a:lnTo>
                    <a:pt x="0" y="10152681"/>
                  </a:lnTo>
                  <a:close/>
                </a:path>
              </a:pathLst>
            </a:custGeom>
            <a:solidFill>
              <a:srgbClr val="14345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6892858" y="0"/>
              <a:ext cx="11349355" cy="4592955"/>
            </a:xfrm>
            <a:custGeom>
              <a:avLst/>
              <a:gdLst/>
              <a:ahLst/>
              <a:cxnLst/>
              <a:rect l="l" t="t" r="r" b="b"/>
              <a:pathLst>
                <a:path w="11349355" h="4592955">
                  <a:moveTo>
                    <a:pt x="11349160" y="0"/>
                  </a:moveTo>
                  <a:lnTo>
                    <a:pt x="0" y="0"/>
                  </a:lnTo>
                  <a:lnTo>
                    <a:pt x="13885" y="63992"/>
                  </a:lnTo>
                  <a:lnTo>
                    <a:pt x="24233" y="109396"/>
                  </a:lnTo>
                  <a:lnTo>
                    <a:pt x="34936" y="154664"/>
                  </a:lnTo>
                  <a:lnTo>
                    <a:pt x="45991" y="199795"/>
                  </a:lnTo>
                  <a:lnTo>
                    <a:pt x="57398" y="244786"/>
                  </a:lnTo>
                  <a:lnTo>
                    <a:pt x="69155" y="289637"/>
                  </a:lnTo>
                  <a:lnTo>
                    <a:pt x="81259" y="334346"/>
                  </a:lnTo>
                  <a:lnTo>
                    <a:pt x="93711" y="378911"/>
                  </a:lnTo>
                  <a:lnTo>
                    <a:pt x="106507" y="423331"/>
                  </a:lnTo>
                  <a:lnTo>
                    <a:pt x="119648" y="467605"/>
                  </a:lnTo>
                  <a:lnTo>
                    <a:pt x="133130" y="511730"/>
                  </a:lnTo>
                  <a:lnTo>
                    <a:pt x="146953" y="555705"/>
                  </a:lnTo>
                  <a:lnTo>
                    <a:pt x="161115" y="599530"/>
                  </a:lnTo>
                  <a:lnTo>
                    <a:pt x="175614" y="643201"/>
                  </a:lnTo>
                  <a:lnTo>
                    <a:pt x="190449" y="686718"/>
                  </a:lnTo>
                  <a:lnTo>
                    <a:pt x="205618" y="730079"/>
                  </a:lnTo>
                  <a:lnTo>
                    <a:pt x="221121" y="773283"/>
                  </a:lnTo>
                  <a:lnTo>
                    <a:pt x="236955" y="816327"/>
                  </a:lnTo>
                  <a:lnTo>
                    <a:pt x="253118" y="859211"/>
                  </a:lnTo>
                  <a:lnTo>
                    <a:pt x="269610" y="901933"/>
                  </a:lnTo>
                  <a:lnTo>
                    <a:pt x="286428" y="944492"/>
                  </a:lnTo>
                  <a:lnTo>
                    <a:pt x="303571" y="986885"/>
                  </a:lnTo>
                  <a:lnTo>
                    <a:pt x="321039" y="1029112"/>
                  </a:lnTo>
                  <a:lnTo>
                    <a:pt x="338828" y="1071170"/>
                  </a:lnTo>
                  <a:lnTo>
                    <a:pt x="356937" y="1113059"/>
                  </a:lnTo>
                  <a:lnTo>
                    <a:pt x="375366" y="1154776"/>
                  </a:lnTo>
                  <a:lnTo>
                    <a:pt x="394112" y="1196321"/>
                  </a:lnTo>
                  <a:lnTo>
                    <a:pt x="413174" y="1237691"/>
                  </a:lnTo>
                  <a:lnTo>
                    <a:pt x="432551" y="1278885"/>
                  </a:lnTo>
                  <a:lnTo>
                    <a:pt x="452240" y="1319902"/>
                  </a:lnTo>
                  <a:lnTo>
                    <a:pt x="472241" y="1360740"/>
                  </a:lnTo>
                  <a:lnTo>
                    <a:pt x="492551" y="1401397"/>
                  </a:lnTo>
                  <a:lnTo>
                    <a:pt x="513170" y="1441872"/>
                  </a:lnTo>
                  <a:lnTo>
                    <a:pt x="534095" y="1482164"/>
                  </a:lnTo>
                  <a:lnTo>
                    <a:pt x="555325" y="1522270"/>
                  </a:lnTo>
                  <a:lnTo>
                    <a:pt x="576859" y="1562190"/>
                  </a:lnTo>
                  <a:lnTo>
                    <a:pt x="598695" y="1601922"/>
                  </a:lnTo>
                  <a:lnTo>
                    <a:pt x="620832" y="1641464"/>
                  </a:lnTo>
                  <a:lnTo>
                    <a:pt x="643267" y="1680814"/>
                  </a:lnTo>
                  <a:lnTo>
                    <a:pt x="666001" y="1719972"/>
                  </a:lnTo>
                  <a:lnTo>
                    <a:pt x="689029" y="1758935"/>
                  </a:lnTo>
                  <a:lnTo>
                    <a:pt x="712353" y="1797702"/>
                  </a:lnTo>
                  <a:lnTo>
                    <a:pt x="735969" y="1836272"/>
                  </a:lnTo>
                  <a:lnTo>
                    <a:pt x="759876" y="1874643"/>
                  </a:lnTo>
                  <a:lnTo>
                    <a:pt x="784074" y="1912814"/>
                  </a:lnTo>
                  <a:lnTo>
                    <a:pt x="808559" y="1950782"/>
                  </a:lnTo>
                  <a:lnTo>
                    <a:pt x="833331" y="1988547"/>
                  </a:lnTo>
                  <a:lnTo>
                    <a:pt x="858389" y="2026107"/>
                  </a:lnTo>
                  <a:lnTo>
                    <a:pt x="883729" y="2063459"/>
                  </a:lnTo>
                  <a:lnTo>
                    <a:pt x="909352" y="2100604"/>
                  </a:lnTo>
                  <a:lnTo>
                    <a:pt x="935256" y="2137539"/>
                  </a:lnTo>
                  <a:lnTo>
                    <a:pt x="961438" y="2174263"/>
                  </a:lnTo>
                  <a:lnTo>
                    <a:pt x="987898" y="2210774"/>
                  </a:lnTo>
                  <a:lnTo>
                    <a:pt x="1014634" y="2247070"/>
                  </a:lnTo>
                  <a:lnTo>
                    <a:pt x="1041644" y="2283151"/>
                  </a:lnTo>
                  <a:lnTo>
                    <a:pt x="1068927" y="2319014"/>
                  </a:lnTo>
                  <a:lnTo>
                    <a:pt x="1096482" y="2354658"/>
                  </a:lnTo>
                  <a:lnTo>
                    <a:pt x="1124306" y="2390081"/>
                  </a:lnTo>
                  <a:lnTo>
                    <a:pt x="1152398" y="2425283"/>
                  </a:lnTo>
                  <a:lnTo>
                    <a:pt x="1180757" y="2460261"/>
                  </a:lnTo>
                  <a:lnTo>
                    <a:pt x="1209382" y="2495014"/>
                  </a:lnTo>
                  <a:lnTo>
                    <a:pt x="1238269" y="2529540"/>
                  </a:lnTo>
                  <a:lnTo>
                    <a:pt x="1267419" y="2563838"/>
                  </a:lnTo>
                  <a:lnTo>
                    <a:pt x="1296829" y="2597906"/>
                  </a:lnTo>
                  <a:lnTo>
                    <a:pt x="1326499" y="2631743"/>
                  </a:lnTo>
                  <a:lnTo>
                    <a:pt x="1356426" y="2665346"/>
                  </a:lnTo>
                  <a:lnTo>
                    <a:pt x="1386608" y="2698716"/>
                  </a:lnTo>
                  <a:lnTo>
                    <a:pt x="1417046" y="2731850"/>
                  </a:lnTo>
                  <a:lnTo>
                    <a:pt x="1447735" y="2764746"/>
                  </a:lnTo>
                  <a:lnTo>
                    <a:pt x="1478677" y="2797403"/>
                  </a:lnTo>
                  <a:lnTo>
                    <a:pt x="1509868" y="2829820"/>
                  </a:lnTo>
                  <a:lnTo>
                    <a:pt x="1541307" y="2861995"/>
                  </a:lnTo>
                  <a:lnTo>
                    <a:pt x="1572993" y="2893926"/>
                  </a:lnTo>
                  <a:lnTo>
                    <a:pt x="1604924" y="2925612"/>
                  </a:lnTo>
                  <a:lnTo>
                    <a:pt x="1637098" y="2957051"/>
                  </a:lnTo>
                  <a:lnTo>
                    <a:pt x="1669515" y="2988242"/>
                  </a:lnTo>
                  <a:lnTo>
                    <a:pt x="1702172" y="3019183"/>
                  </a:lnTo>
                  <a:lnTo>
                    <a:pt x="1735069" y="3049873"/>
                  </a:lnTo>
                  <a:lnTo>
                    <a:pt x="1768202" y="3080310"/>
                  </a:lnTo>
                  <a:lnTo>
                    <a:pt x="1801572" y="3110493"/>
                  </a:lnTo>
                  <a:lnTo>
                    <a:pt x="1835176" y="3140420"/>
                  </a:lnTo>
                  <a:lnTo>
                    <a:pt x="1869013" y="3170089"/>
                  </a:lnTo>
                  <a:lnTo>
                    <a:pt x="1903081" y="3199499"/>
                  </a:lnTo>
                  <a:lnTo>
                    <a:pt x="1937379" y="3228649"/>
                  </a:lnTo>
                  <a:lnTo>
                    <a:pt x="1971905" y="3257537"/>
                  </a:lnTo>
                  <a:lnTo>
                    <a:pt x="2006658" y="3286161"/>
                  </a:lnTo>
                  <a:lnTo>
                    <a:pt x="2041635" y="3314520"/>
                  </a:lnTo>
                  <a:lnTo>
                    <a:pt x="2076837" y="3342612"/>
                  </a:lnTo>
                  <a:lnTo>
                    <a:pt x="2112261" y="3370437"/>
                  </a:lnTo>
                  <a:lnTo>
                    <a:pt x="2147905" y="3397991"/>
                  </a:lnTo>
                  <a:lnTo>
                    <a:pt x="2183768" y="3425274"/>
                  </a:lnTo>
                  <a:lnTo>
                    <a:pt x="2219848" y="3452284"/>
                  </a:lnTo>
                  <a:lnTo>
                    <a:pt x="2256145" y="3479020"/>
                  </a:lnTo>
                  <a:lnTo>
                    <a:pt x="2292656" y="3505480"/>
                  </a:lnTo>
                  <a:lnTo>
                    <a:pt x="2329379" y="3531662"/>
                  </a:lnTo>
                  <a:lnTo>
                    <a:pt x="2366314" y="3557566"/>
                  </a:lnTo>
                  <a:lnTo>
                    <a:pt x="2403459" y="3583189"/>
                  </a:lnTo>
                  <a:lnTo>
                    <a:pt x="2440812" y="3608530"/>
                  </a:lnTo>
                  <a:lnTo>
                    <a:pt x="2478372" y="3633587"/>
                  </a:lnTo>
                  <a:lnTo>
                    <a:pt x="2516136" y="3658359"/>
                  </a:lnTo>
                  <a:lnTo>
                    <a:pt x="2554105" y="3682845"/>
                  </a:lnTo>
                  <a:lnTo>
                    <a:pt x="2592275" y="3707042"/>
                  </a:lnTo>
                  <a:lnTo>
                    <a:pt x="2630646" y="3730949"/>
                  </a:lnTo>
                  <a:lnTo>
                    <a:pt x="2669216" y="3754566"/>
                  </a:lnTo>
                  <a:lnTo>
                    <a:pt x="2707983" y="3777889"/>
                  </a:lnTo>
                  <a:lnTo>
                    <a:pt x="2746947" y="3800918"/>
                  </a:lnTo>
                  <a:lnTo>
                    <a:pt x="2786104" y="3823651"/>
                  </a:lnTo>
                  <a:lnTo>
                    <a:pt x="2825455" y="3846087"/>
                  </a:lnTo>
                  <a:lnTo>
                    <a:pt x="2864997" y="3868223"/>
                  </a:lnTo>
                  <a:lnTo>
                    <a:pt x="2904728" y="3890059"/>
                  </a:lnTo>
                  <a:lnTo>
                    <a:pt x="2944648" y="3911593"/>
                  </a:lnTo>
                  <a:lnTo>
                    <a:pt x="2984755" y="3932824"/>
                  </a:lnTo>
                  <a:lnTo>
                    <a:pt x="3025046" y="3953749"/>
                  </a:lnTo>
                  <a:lnTo>
                    <a:pt x="3065521" y="3974367"/>
                  </a:lnTo>
                  <a:lnTo>
                    <a:pt x="3106179" y="3994678"/>
                  </a:lnTo>
                  <a:lnTo>
                    <a:pt x="3147016" y="4014678"/>
                  </a:lnTo>
                  <a:lnTo>
                    <a:pt x="3188033" y="4034368"/>
                  </a:lnTo>
                  <a:lnTo>
                    <a:pt x="3229227" y="4053744"/>
                  </a:lnTo>
                  <a:lnTo>
                    <a:pt x="3270598" y="4072806"/>
                  </a:lnTo>
                  <a:lnTo>
                    <a:pt x="3312142" y="4091552"/>
                  </a:lnTo>
                  <a:lnTo>
                    <a:pt x="3353860" y="4109981"/>
                  </a:lnTo>
                  <a:lnTo>
                    <a:pt x="3395748" y="4128091"/>
                  </a:lnTo>
                  <a:lnTo>
                    <a:pt x="3437807" y="4145880"/>
                  </a:lnTo>
                  <a:lnTo>
                    <a:pt x="3480033" y="4163347"/>
                  </a:lnTo>
                  <a:lnTo>
                    <a:pt x="3522427" y="4180490"/>
                  </a:lnTo>
                  <a:lnTo>
                    <a:pt x="3564985" y="4197309"/>
                  </a:lnTo>
                  <a:lnTo>
                    <a:pt x="3607707" y="4213800"/>
                  </a:lnTo>
                  <a:lnTo>
                    <a:pt x="3650591" y="4229964"/>
                  </a:lnTo>
                  <a:lnTo>
                    <a:pt x="3693636" y="4245798"/>
                  </a:lnTo>
                  <a:lnTo>
                    <a:pt x="3736839" y="4261300"/>
                  </a:lnTo>
                  <a:lnTo>
                    <a:pt x="3780200" y="4276470"/>
                  </a:lnTo>
                  <a:lnTo>
                    <a:pt x="3823717" y="4291305"/>
                  </a:lnTo>
                  <a:lnTo>
                    <a:pt x="3867389" y="4305804"/>
                  </a:lnTo>
                  <a:lnTo>
                    <a:pt x="3911213" y="4319966"/>
                  </a:lnTo>
                  <a:lnTo>
                    <a:pt x="3955189" y="4333789"/>
                  </a:lnTo>
                  <a:lnTo>
                    <a:pt x="3999314" y="4347271"/>
                  </a:lnTo>
                  <a:lnTo>
                    <a:pt x="4043587" y="4360411"/>
                  </a:lnTo>
                  <a:lnTo>
                    <a:pt x="4088007" y="4373208"/>
                  </a:lnTo>
                  <a:lnTo>
                    <a:pt x="4132573" y="4385659"/>
                  </a:lnTo>
                  <a:lnTo>
                    <a:pt x="4177282" y="4397764"/>
                  </a:lnTo>
                  <a:lnTo>
                    <a:pt x="4222132" y="4409520"/>
                  </a:lnTo>
                  <a:lnTo>
                    <a:pt x="4267124" y="4420927"/>
                  </a:lnTo>
                  <a:lnTo>
                    <a:pt x="4312254" y="4431982"/>
                  </a:lnTo>
                  <a:lnTo>
                    <a:pt x="4357522" y="4442685"/>
                  </a:lnTo>
                  <a:lnTo>
                    <a:pt x="4402926" y="4453033"/>
                  </a:lnTo>
                  <a:lnTo>
                    <a:pt x="4448464" y="4463026"/>
                  </a:lnTo>
                  <a:lnTo>
                    <a:pt x="4494135" y="4472661"/>
                  </a:lnTo>
                  <a:lnTo>
                    <a:pt x="4539938" y="4481936"/>
                  </a:lnTo>
                  <a:lnTo>
                    <a:pt x="4585870" y="4490852"/>
                  </a:lnTo>
                  <a:lnTo>
                    <a:pt x="4631930" y="4499405"/>
                  </a:lnTo>
                  <a:lnTo>
                    <a:pt x="4678117" y="4507595"/>
                  </a:lnTo>
                  <a:lnTo>
                    <a:pt x="4724429" y="4515419"/>
                  </a:lnTo>
                  <a:lnTo>
                    <a:pt x="4770865" y="4522877"/>
                  </a:lnTo>
                  <a:lnTo>
                    <a:pt x="4817422" y="4529967"/>
                  </a:lnTo>
                  <a:lnTo>
                    <a:pt x="4864101" y="4536687"/>
                  </a:lnTo>
                  <a:lnTo>
                    <a:pt x="4910898" y="4543035"/>
                  </a:lnTo>
                  <a:lnTo>
                    <a:pt x="4957813" y="4549011"/>
                  </a:lnTo>
                  <a:lnTo>
                    <a:pt x="5004843" y="4554612"/>
                  </a:lnTo>
                  <a:lnTo>
                    <a:pt x="5051988" y="4559838"/>
                  </a:lnTo>
                  <a:lnTo>
                    <a:pt x="5099246" y="4564685"/>
                  </a:lnTo>
                  <a:lnTo>
                    <a:pt x="5146615" y="4569154"/>
                  </a:lnTo>
                  <a:lnTo>
                    <a:pt x="5194094" y="4573243"/>
                  </a:lnTo>
                  <a:lnTo>
                    <a:pt x="5241681" y="4576949"/>
                  </a:lnTo>
                  <a:lnTo>
                    <a:pt x="5289375" y="4580272"/>
                  </a:lnTo>
                  <a:lnTo>
                    <a:pt x="5337174" y="4583210"/>
                  </a:lnTo>
                  <a:lnTo>
                    <a:pt x="5385076" y="4585760"/>
                  </a:lnTo>
                  <a:lnTo>
                    <a:pt x="5433081" y="4587923"/>
                  </a:lnTo>
                  <a:lnTo>
                    <a:pt x="5481186" y="4589696"/>
                  </a:lnTo>
                  <a:lnTo>
                    <a:pt x="5529390" y="4591078"/>
                  </a:lnTo>
                  <a:lnTo>
                    <a:pt x="5577692" y="4592066"/>
                  </a:lnTo>
                  <a:lnTo>
                    <a:pt x="5626089" y="4592661"/>
                  </a:lnTo>
                  <a:lnTo>
                    <a:pt x="5674581" y="4592859"/>
                  </a:lnTo>
                  <a:lnTo>
                    <a:pt x="5723073" y="4592661"/>
                  </a:lnTo>
                  <a:lnTo>
                    <a:pt x="5771470" y="4592066"/>
                  </a:lnTo>
                  <a:lnTo>
                    <a:pt x="5819772" y="4591078"/>
                  </a:lnTo>
                  <a:lnTo>
                    <a:pt x="5867976" y="4589696"/>
                  </a:lnTo>
                  <a:lnTo>
                    <a:pt x="5916081" y="4587923"/>
                  </a:lnTo>
                  <a:lnTo>
                    <a:pt x="5964085" y="4585760"/>
                  </a:lnTo>
                  <a:lnTo>
                    <a:pt x="6011988" y="4583210"/>
                  </a:lnTo>
                  <a:lnTo>
                    <a:pt x="6059786" y="4580272"/>
                  </a:lnTo>
                  <a:lnTo>
                    <a:pt x="6107480" y="4576949"/>
                  </a:lnTo>
                  <a:lnTo>
                    <a:pt x="6155067" y="4573243"/>
                  </a:lnTo>
                  <a:lnTo>
                    <a:pt x="6202546" y="4569154"/>
                  </a:lnTo>
                  <a:lnTo>
                    <a:pt x="6249915" y="4564685"/>
                  </a:lnTo>
                  <a:lnTo>
                    <a:pt x="6297173" y="4559838"/>
                  </a:lnTo>
                  <a:lnTo>
                    <a:pt x="6344318" y="4554612"/>
                  </a:lnTo>
                  <a:lnTo>
                    <a:pt x="6391348" y="4549011"/>
                  </a:lnTo>
                  <a:lnTo>
                    <a:pt x="6438263" y="4543035"/>
                  </a:lnTo>
                  <a:lnTo>
                    <a:pt x="6485060" y="4536687"/>
                  </a:lnTo>
                  <a:lnTo>
                    <a:pt x="6531738" y="4529967"/>
                  </a:lnTo>
                  <a:lnTo>
                    <a:pt x="6578296" y="4522877"/>
                  </a:lnTo>
                  <a:lnTo>
                    <a:pt x="6624732" y="4515419"/>
                  </a:lnTo>
                  <a:lnTo>
                    <a:pt x="6671044" y="4507595"/>
                  </a:lnTo>
                  <a:lnTo>
                    <a:pt x="6717231" y="4499405"/>
                  </a:lnTo>
                  <a:lnTo>
                    <a:pt x="6763291" y="4490852"/>
                  </a:lnTo>
                  <a:lnTo>
                    <a:pt x="6809223" y="4481936"/>
                  </a:lnTo>
                  <a:lnTo>
                    <a:pt x="6855025" y="4472661"/>
                  </a:lnTo>
                  <a:lnTo>
                    <a:pt x="6900696" y="4463026"/>
                  </a:lnTo>
                  <a:lnTo>
                    <a:pt x="6946234" y="4453033"/>
                  </a:lnTo>
                  <a:lnTo>
                    <a:pt x="6991638" y="4442685"/>
                  </a:lnTo>
                  <a:lnTo>
                    <a:pt x="7036906" y="4431982"/>
                  </a:lnTo>
                  <a:lnTo>
                    <a:pt x="7082036" y="4420927"/>
                  </a:lnTo>
                  <a:lnTo>
                    <a:pt x="7127028" y="4409520"/>
                  </a:lnTo>
                  <a:lnTo>
                    <a:pt x="7171879" y="4397764"/>
                  </a:lnTo>
                  <a:lnTo>
                    <a:pt x="7216587" y="4385659"/>
                  </a:lnTo>
                  <a:lnTo>
                    <a:pt x="7261153" y="4373208"/>
                  </a:lnTo>
                  <a:lnTo>
                    <a:pt x="7305573" y="4360411"/>
                  </a:lnTo>
                  <a:lnTo>
                    <a:pt x="7349846" y="4347271"/>
                  </a:lnTo>
                  <a:lnTo>
                    <a:pt x="7393971" y="4333789"/>
                  </a:lnTo>
                  <a:lnTo>
                    <a:pt x="7437947" y="4319966"/>
                  </a:lnTo>
                  <a:lnTo>
                    <a:pt x="7481771" y="4305804"/>
                  </a:lnTo>
                  <a:lnTo>
                    <a:pt x="7525442" y="4291305"/>
                  </a:lnTo>
                  <a:lnTo>
                    <a:pt x="7568959" y="4276470"/>
                  </a:lnTo>
                  <a:lnTo>
                    <a:pt x="7612320" y="4261300"/>
                  </a:lnTo>
                  <a:lnTo>
                    <a:pt x="7655524" y="4245798"/>
                  </a:lnTo>
                  <a:lnTo>
                    <a:pt x="7698568" y="4229964"/>
                  </a:lnTo>
                  <a:lnTo>
                    <a:pt x="7741453" y="4213800"/>
                  </a:lnTo>
                  <a:lnTo>
                    <a:pt x="7784175" y="4197309"/>
                  </a:lnTo>
                  <a:lnTo>
                    <a:pt x="7826733" y="4180490"/>
                  </a:lnTo>
                  <a:lnTo>
                    <a:pt x="7869126" y="4163347"/>
                  </a:lnTo>
                  <a:lnTo>
                    <a:pt x="7911353" y="4145880"/>
                  </a:lnTo>
                  <a:lnTo>
                    <a:pt x="7953411" y="4128091"/>
                  </a:lnTo>
                  <a:lnTo>
                    <a:pt x="7995300" y="4109981"/>
                  </a:lnTo>
                  <a:lnTo>
                    <a:pt x="8037017" y="4091552"/>
                  </a:lnTo>
                  <a:lnTo>
                    <a:pt x="8078562" y="4072806"/>
                  </a:lnTo>
                  <a:lnTo>
                    <a:pt x="8119932" y="4053744"/>
                  </a:lnTo>
                  <a:lnTo>
                    <a:pt x="8161126" y="4034368"/>
                  </a:lnTo>
                  <a:lnTo>
                    <a:pt x="8202143" y="4014678"/>
                  </a:lnTo>
                  <a:lnTo>
                    <a:pt x="8242981" y="3994678"/>
                  </a:lnTo>
                  <a:lnTo>
                    <a:pt x="8283638" y="3974367"/>
                  </a:lnTo>
                  <a:lnTo>
                    <a:pt x="8324113" y="3953749"/>
                  </a:lnTo>
                  <a:lnTo>
                    <a:pt x="8364405" y="3932824"/>
                  </a:lnTo>
                  <a:lnTo>
                    <a:pt x="8404511" y="3911593"/>
                  </a:lnTo>
                  <a:lnTo>
                    <a:pt x="8444431" y="3890059"/>
                  </a:lnTo>
                  <a:lnTo>
                    <a:pt x="8484162" y="3868223"/>
                  </a:lnTo>
                  <a:lnTo>
                    <a:pt x="8523704" y="3846087"/>
                  </a:lnTo>
                  <a:lnTo>
                    <a:pt x="8563055" y="3823651"/>
                  </a:lnTo>
                  <a:lnTo>
                    <a:pt x="8602212" y="3800918"/>
                  </a:lnTo>
                  <a:lnTo>
                    <a:pt x="8641176" y="3777889"/>
                  </a:lnTo>
                  <a:lnTo>
                    <a:pt x="8679943" y="3754566"/>
                  </a:lnTo>
                  <a:lnTo>
                    <a:pt x="8718513" y="3730949"/>
                  </a:lnTo>
                  <a:lnTo>
                    <a:pt x="8756884" y="3707042"/>
                  </a:lnTo>
                  <a:lnTo>
                    <a:pt x="8795054" y="3682845"/>
                  </a:lnTo>
                  <a:lnTo>
                    <a:pt x="8833023" y="3658359"/>
                  </a:lnTo>
                  <a:lnTo>
                    <a:pt x="8870787" y="3633587"/>
                  </a:lnTo>
                  <a:lnTo>
                    <a:pt x="8908347" y="3608530"/>
                  </a:lnTo>
                  <a:lnTo>
                    <a:pt x="8945700" y="3583189"/>
                  </a:lnTo>
                  <a:lnTo>
                    <a:pt x="8982845" y="3557566"/>
                  </a:lnTo>
                  <a:lnTo>
                    <a:pt x="9019780" y="3531662"/>
                  </a:lnTo>
                  <a:lnTo>
                    <a:pt x="9056503" y="3505480"/>
                  </a:lnTo>
                  <a:lnTo>
                    <a:pt x="9093014" y="3479020"/>
                  </a:lnTo>
                  <a:lnTo>
                    <a:pt x="9129311" y="3452284"/>
                  </a:lnTo>
                  <a:lnTo>
                    <a:pt x="9165391" y="3425274"/>
                  </a:lnTo>
                  <a:lnTo>
                    <a:pt x="9201254" y="3397991"/>
                  </a:lnTo>
                  <a:lnTo>
                    <a:pt x="9236898" y="3370437"/>
                  </a:lnTo>
                  <a:lnTo>
                    <a:pt x="9272322" y="3342612"/>
                  </a:lnTo>
                  <a:lnTo>
                    <a:pt x="9307523" y="3314520"/>
                  </a:lnTo>
                  <a:lnTo>
                    <a:pt x="9342501" y="3286161"/>
                  </a:lnTo>
                  <a:lnTo>
                    <a:pt x="9377254" y="3257537"/>
                  </a:lnTo>
                  <a:lnTo>
                    <a:pt x="9411780" y="3228649"/>
                  </a:lnTo>
                  <a:lnTo>
                    <a:pt x="9446078" y="3199499"/>
                  </a:lnTo>
                  <a:lnTo>
                    <a:pt x="9480146" y="3170089"/>
                  </a:lnTo>
                  <a:lnTo>
                    <a:pt x="9513983" y="3140420"/>
                  </a:lnTo>
                  <a:lnTo>
                    <a:pt x="9547587" y="3110493"/>
                  </a:lnTo>
                  <a:lnTo>
                    <a:pt x="9580956" y="3080310"/>
                  </a:lnTo>
                  <a:lnTo>
                    <a:pt x="9614090" y="3049873"/>
                  </a:lnTo>
                  <a:lnTo>
                    <a:pt x="9646986" y="3019183"/>
                  </a:lnTo>
                  <a:lnTo>
                    <a:pt x="9679644" y="2988242"/>
                  </a:lnTo>
                  <a:lnTo>
                    <a:pt x="9712060" y="2957051"/>
                  </a:lnTo>
                  <a:lnTo>
                    <a:pt x="9744235" y="2925612"/>
                  </a:lnTo>
                  <a:lnTo>
                    <a:pt x="9776166" y="2893926"/>
                  </a:lnTo>
                  <a:lnTo>
                    <a:pt x="9807852" y="2861995"/>
                  </a:lnTo>
                  <a:lnTo>
                    <a:pt x="9839291" y="2829820"/>
                  </a:lnTo>
                  <a:lnTo>
                    <a:pt x="9870482" y="2797403"/>
                  </a:lnTo>
                  <a:lnTo>
                    <a:pt x="9901423" y="2764746"/>
                  </a:lnTo>
                  <a:lnTo>
                    <a:pt x="9932113" y="2731850"/>
                  </a:lnTo>
                  <a:lnTo>
                    <a:pt x="9962550" y="2698716"/>
                  </a:lnTo>
                  <a:lnTo>
                    <a:pt x="9992733" y="2665346"/>
                  </a:lnTo>
                  <a:lnTo>
                    <a:pt x="10022660" y="2631743"/>
                  </a:lnTo>
                  <a:lnTo>
                    <a:pt x="10052329" y="2597906"/>
                  </a:lnTo>
                  <a:lnTo>
                    <a:pt x="10081740" y="2563838"/>
                  </a:lnTo>
                  <a:lnTo>
                    <a:pt x="10110890" y="2529540"/>
                  </a:lnTo>
                  <a:lnTo>
                    <a:pt x="10139777" y="2495014"/>
                  </a:lnTo>
                  <a:lnTo>
                    <a:pt x="10168401" y="2460261"/>
                  </a:lnTo>
                  <a:lnTo>
                    <a:pt x="10196761" y="2425283"/>
                  </a:lnTo>
                  <a:lnTo>
                    <a:pt x="10224853" y="2390081"/>
                  </a:lnTo>
                  <a:lnTo>
                    <a:pt x="10252677" y="2354658"/>
                  </a:lnTo>
                  <a:lnTo>
                    <a:pt x="10280231" y="2319014"/>
                  </a:lnTo>
                  <a:lnTo>
                    <a:pt x="10307514" y="2283151"/>
                  </a:lnTo>
                  <a:lnTo>
                    <a:pt x="10334525" y="2247070"/>
                  </a:lnTo>
                  <a:lnTo>
                    <a:pt x="10361261" y="2210774"/>
                  </a:lnTo>
                  <a:lnTo>
                    <a:pt x="10387720" y="2174263"/>
                  </a:lnTo>
                  <a:lnTo>
                    <a:pt x="10413903" y="2137539"/>
                  </a:lnTo>
                  <a:lnTo>
                    <a:pt x="10439806" y="2100604"/>
                  </a:lnTo>
                  <a:lnTo>
                    <a:pt x="10465429" y="2063459"/>
                  </a:lnTo>
                  <a:lnTo>
                    <a:pt x="10490770" y="2026107"/>
                  </a:lnTo>
                  <a:lnTo>
                    <a:pt x="10515828" y="1988547"/>
                  </a:lnTo>
                  <a:lnTo>
                    <a:pt x="10540600" y="1950782"/>
                  </a:lnTo>
                  <a:lnTo>
                    <a:pt x="10565085" y="1912814"/>
                  </a:lnTo>
                  <a:lnTo>
                    <a:pt x="10589282" y="1874643"/>
                  </a:lnTo>
                  <a:lnTo>
                    <a:pt x="10613190" y="1836272"/>
                  </a:lnTo>
                  <a:lnTo>
                    <a:pt x="10636806" y="1797702"/>
                  </a:lnTo>
                  <a:lnTo>
                    <a:pt x="10660129" y="1758935"/>
                  </a:lnTo>
                  <a:lnTo>
                    <a:pt x="10683158" y="1719972"/>
                  </a:lnTo>
                  <a:lnTo>
                    <a:pt x="10705891" y="1680814"/>
                  </a:lnTo>
                  <a:lnTo>
                    <a:pt x="10728327" y="1641464"/>
                  </a:lnTo>
                  <a:lnTo>
                    <a:pt x="10750464" y="1601922"/>
                  </a:lnTo>
                  <a:lnTo>
                    <a:pt x="10772300" y="1562190"/>
                  </a:lnTo>
                  <a:lnTo>
                    <a:pt x="10793834" y="1522270"/>
                  </a:lnTo>
                  <a:lnTo>
                    <a:pt x="10815064" y="1482164"/>
                  </a:lnTo>
                  <a:lnTo>
                    <a:pt x="10835989" y="1441872"/>
                  </a:lnTo>
                  <a:lnTo>
                    <a:pt x="10856608" y="1401397"/>
                  </a:lnTo>
                  <a:lnTo>
                    <a:pt x="10876918" y="1360740"/>
                  </a:lnTo>
                  <a:lnTo>
                    <a:pt x="10896919" y="1319902"/>
                  </a:lnTo>
                  <a:lnTo>
                    <a:pt x="10916608" y="1278885"/>
                  </a:lnTo>
                  <a:lnTo>
                    <a:pt x="10935985" y="1237691"/>
                  </a:lnTo>
                  <a:lnTo>
                    <a:pt x="10955047" y="1196321"/>
                  </a:lnTo>
                  <a:lnTo>
                    <a:pt x="10973793" y="1154776"/>
                  </a:lnTo>
                  <a:lnTo>
                    <a:pt x="10992222" y="1113059"/>
                  </a:lnTo>
                  <a:lnTo>
                    <a:pt x="11010331" y="1071170"/>
                  </a:lnTo>
                  <a:lnTo>
                    <a:pt x="11028121" y="1029112"/>
                  </a:lnTo>
                  <a:lnTo>
                    <a:pt x="11045588" y="986885"/>
                  </a:lnTo>
                  <a:lnTo>
                    <a:pt x="11062731" y="944492"/>
                  </a:lnTo>
                  <a:lnTo>
                    <a:pt x="11079550" y="901933"/>
                  </a:lnTo>
                  <a:lnTo>
                    <a:pt x="11096041" y="859211"/>
                  </a:lnTo>
                  <a:lnTo>
                    <a:pt x="11112205" y="816327"/>
                  </a:lnTo>
                  <a:lnTo>
                    <a:pt x="11128038" y="773283"/>
                  </a:lnTo>
                  <a:lnTo>
                    <a:pt x="11143541" y="730079"/>
                  </a:lnTo>
                  <a:lnTo>
                    <a:pt x="11158710" y="686718"/>
                  </a:lnTo>
                  <a:lnTo>
                    <a:pt x="11173545" y="643201"/>
                  </a:lnTo>
                  <a:lnTo>
                    <a:pt x="11188045" y="599530"/>
                  </a:lnTo>
                  <a:lnTo>
                    <a:pt x="11202206" y="555705"/>
                  </a:lnTo>
                  <a:lnTo>
                    <a:pt x="11216029" y="511730"/>
                  </a:lnTo>
                  <a:lnTo>
                    <a:pt x="11229512" y="467605"/>
                  </a:lnTo>
                  <a:lnTo>
                    <a:pt x="11242652" y="423331"/>
                  </a:lnTo>
                  <a:lnTo>
                    <a:pt x="11255448" y="378911"/>
                  </a:lnTo>
                  <a:lnTo>
                    <a:pt x="11267900" y="334346"/>
                  </a:lnTo>
                  <a:lnTo>
                    <a:pt x="11280005" y="289637"/>
                  </a:lnTo>
                  <a:lnTo>
                    <a:pt x="11291761" y="244786"/>
                  </a:lnTo>
                  <a:lnTo>
                    <a:pt x="11303168" y="199795"/>
                  </a:lnTo>
                  <a:lnTo>
                    <a:pt x="11314223" y="154664"/>
                  </a:lnTo>
                  <a:lnTo>
                    <a:pt x="11324926" y="109396"/>
                  </a:lnTo>
                  <a:lnTo>
                    <a:pt x="11335274" y="63992"/>
                  </a:lnTo>
                  <a:lnTo>
                    <a:pt x="11349160" y="0"/>
                  </a:lnTo>
                  <a:close/>
                </a:path>
              </a:pathLst>
            </a:custGeom>
            <a:solidFill>
              <a:srgbClr val="2C9C9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089647" y="4590287"/>
              <a:ext cx="11198352" cy="564184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10152681"/>
              <a:ext cx="18288000" cy="134620"/>
            </a:xfrm>
            <a:custGeom>
              <a:avLst/>
              <a:gdLst/>
              <a:ahLst/>
              <a:cxnLst/>
              <a:rect l="l" t="t" r="r" b="b"/>
              <a:pathLst>
                <a:path w="18288000" h="134620">
                  <a:moveTo>
                    <a:pt x="18288000" y="0"/>
                  </a:moveTo>
                  <a:lnTo>
                    <a:pt x="0" y="0"/>
                  </a:lnTo>
                  <a:lnTo>
                    <a:pt x="0" y="134318"/>
                  </a:lnTo>
                  <a:lnTo>
                    <a:pt x="18288000" y="134318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2C9C99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848680" y="3167887"/>
            <a:ext cx="8340725" cy="14706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654685" marR="5080" indent="-642620">
              <a:lnSpc>
                <a:spcPct val="121500"/>
              </a:lnSpc>
              <a:spcBef>
                <a:spcPts val="100"/>
              </a:spcBef>
            </a:pPr>
            <a:r>
              <a:rPr dirty="0" sz="3900" spc="-10"/>
              <a:t>INCONTINENCE</a:t>
            </a:r>
            <a:r>
              <a:rPr dirty="0" sz="3900" spc="-114"/>
              <a:t> </a:t>
            </a:r>
            <a:r>
              <a:rPr dirty="0" sz="3900"/>
              <a:t>URINAIRE</a:t>
            </a:r>
            <a:r>
              <a:rPr dirty="0" sz="3900" spc="-95"/>
              <a:t> </a:t>
            </a:r>
            <a:r>
              <a:rPr dirty="0" sz="3900"/>
              <a:t>-</a:t>
            </a:r>
            <a:r>
              <a:rPr dirty="0" sz="3900" spc="-110"/>
              <a:t> </a:t>
            </a:r>
            <a:r>
              <a:rPr dirty="0" sz="3900" spc="-10"/>
              <a:t>SANTÉ </a:t>
            </a:r>
            <a:r>
              <a:rPr dirty="0" sz="3900"/>
              <a:t>SEXUELLE</a:t>
            </a:r>
            <a:r>
              <a:rPr dirty="0" sz="3900" spc="-145"/>
              <a:t> </a:t>
            </a:r>
            <a:r>
              <a:rPr dirty="0" sz="3900"/>
              <a:t>ET</a:t>
            </a:r>
            <a:r>
              <a:rPr dirty="0" sz="3900" spc="-145"/>
              <a:t> </a:t>
            </a:r>
            <a:r>
              <a:rPr dirty="0" sz="3900"/>
              <a:t>VOS</a:t>
            </a:r>
            <a:r>
              <a:rPr dirty="0" sz="3900" spc="-145"/>
              <a:t> </a:t>
            </a:r>
            <a:r>
              <a:rPr dirty="0" sz="3900" spc="-10"/>
              <a:t>PATIENTS</a:t>
            </a:r>
            <a:endParaRPr sz="3900"/>
          </a:p>
        </p:txBody>
      </p:sp>
      <p:sp>
        <p:nvSpPr>
          <p:cNvPr id="8" name="object 8"/>
          <p:cNvSpPr txBox="1"/>
          <p:nvPr/>
        </p:nvSpPr>
        <p:spPr>
          <a:xfrm>
            <a:off x="2107868" y="5211571"/>
            <a:ext cx="514794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Le</a:t>
            </a:r>
            <a:r>
              <a:rPr dirty="0" sz="24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rôle</a:t>
            </a:r>
            <a:r>
              <a:rPr dirty="0" sz="24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et</a:t>
            </a:r>
            <a:r>
              <a:rPr dirty="0" sz="24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l’opportunité</a:t>
            </a:r>
            <a:r>
              <a:rPr dirty="0" sz="24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du</a:t>
            </a:r>
            <a:r>
              <a:rPr dirty="0" sz="24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Arial"/>
                <a:cs typeface="Arial"/>
              </a:rPr>
              <a:t>pharmacien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191025" y="8975852"/>
            <a:ext cx="3074035" cy="635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1100"/>
              </a:lnSpc>
              <a:spcBef>
                <a:spcPts val="100"/>
              </a:spcBef>
            </a:pP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Congrès</a:t>
            </a:r>
            <a:r>
              <a:rPr dirty="0" sz="18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FPQ</a:t>
            </a:r>
            <a:r>
              <a:rPr dirty="0" sz="18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–</a:t>
            </a:r>
            <a:r>
              <a:rPr dirty="0" sz="18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19</a:t>
            </a:r>
            <a:r>
              <a:rPr dirty="0" sz="18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mars</a:t>
            </a:r>
            <a:r>
              <a:rPr dirty="0" sz="18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20">
                <a:solidFill>
                  <a:srgbClr val="FFFFFF"/>
                </a:solidFill>
                <a:latin typeface="Arial"/>
                <a:cs typeface="Arial"/>
              </a:rPr>
              <a:t>2026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Martin</a:t>
            </a:r>
            <a:r>
              <a:rPr dirty="0" sz="18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Payer,</a:t>
            </a:r>
            <a:r>
              <a:rPr dirty="0" sz="18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FFFFFF"/>
                </a:solidFill>
                <a:latin typeface="Arial"/>
                <a:cs typeface="Arial"/>
              </a:rPr>
              <a:t>Bpharm,</a:t>
            </a:r>
            <a:r>
              <a:rPr dirty="0" sz="18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25">
                <a:solidFill>
                  <a:srgbClr val="FFFFFF"/>
                </a:solidFill>
                <a:latin typeface="Arial"/>
                <a:cs typeface="Arial"/>
              </a:rPr>
              <a:t>ÉAD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120672" y="0"/>
            <a:ext cx="14167485" cy="10287000"/>
            <a:chOff x="4120672" y="0"/>
            <a:chExt cx="14167485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13320" y="0"/>
              <a:ext cx="10774680" cy="1028395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120672" y="0"/>
              <a:ext cx="3742054" cy="10287000"/>
            </a:xfrm>
            <a:custGeom>
              <a:avLst/>
              <a:gdLst/>
              <a:ahLst/>
              <a:cxnLst/>
              <a:rect l="l" t="t" r="r" b="b"/>
              <a:pathLst>
                <a:path w="3742054" h="10287000">
                  <a:moveTo>
                    <a:pt x="3741610" y="0"/>
                  </a:moveTo>
                  <a:lnTo>
                    <a:pt x="0" y="0"/>
                  </a:lnTo>
                  <a:lnTo>
                    <a:pt x="0" y="10287000"/>
                  </a:lnTo>
                  <a:lnTo>
                    <a:pt x="3741610" y="10287000"/>
                  </a:lnTo>
                  <a:lnTo>
                    <a:pt x="37416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18432" y="954023"/>
              <a:ext cx="9287256" cy="1161288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4562739" y="1116583"/>
            <a:ext cx="8458835" cy="6197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900">
                <a:solidFill>
                  <a:srgbClr val="2C9C99"/>
                </a:solidFill>
              </a:rPr>
              <a:t>LE</a:t>
            </a:r>
            <a:r>
              <a:rPr dirty="0" sz="3900" spc="40">
                <a:solidFill>
                  <a:srgbClr val="2C9C99"/>
                </a:solidFill>
              </a:rPr>
              <a:t> </a:t>
            </a:r>
            <a:r>
              <a:rPr dirty="0" sz="3900">
                <a:solidFill>
                  <a:srgbClr val="2C9C99"/>
                </a:solidFill>
              </a:rPr>
              <a:t>PLANCHER</a:t>
            </a:r>
            <a:r>
              <a:rPr dirty="0" sz="3900" spc="45">
                <a:solidFill>
                  <a:srgbClr val="2C9C99"/>
                </a:solidFill>
              </a:rPr>
              <a:t> </a:t>
            </a:r>
            <a:r>
              <a:rPr dirty="0" sz="3900">
                <a:solidFill>
                  <a:srgbClr val="2C9C99"/>
                </a:solidFill>
              </a:rPr>
              <a:t>PELVIEN…</a:t>
            </a:r>
            <a:r>
              <a:rPr dirty="0" sz="3900" spc="50">
                <a:solidFill>
                  <a:srgbClr val="2C9C99"/>
                </a:solidFill>
              </a:rPr>
              <a:t> </a:t>
            </a:r>
            <a:r>
              <a:rPr dirty="0" sz="3900">
                <a:solidFill>
                  <a:srgbClr val="2C9C99"/>
                </a:solidFill>
              </a:rPr>
              <a:t>LA</a:t>
            </a:r>
            <a:r>
              <a:rPr dirty="0" sz="3900" spc="45">
                <a:solidFill>
                  <a:srgbClr val="2C9C99"/>
                </a:solidFill>
              </a:rPr>
              <a:t> </a:t>
            </a:r>
            <a:r>
              <a:rPr dirty="0" sz="3900" spc="-20">
                <a:solidFill>
                  <a:srgbClr val="2C9C99"/>
                </a:solidFill>
              </a:rPr>
              <a:t>BASE</a:t>
            </a:r>
            <a:endParaRPr sz="3900"/>
          </a:p>
        </p:txBody>
      </p:sp>
      <p:sp>
        <p:nvSpPr>
          <p:cNvPr id="7" name="object 7"/>
          <p:cNvSpPr txBox="1"/>
          <p:nvPr/>
        </p:nvSpPr>
        <p:spPr>
          <a:xfrm>
            <a:off x="4357530" y="2118359"/>
            <a:ext cx="10969625" cy="72739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61620" indent="-248920">
              <a:lnSpc>
                <a:spcPct val="100000"/>
              </a:lnSpc>
              <a:spcBef>
                <a:spcPts val="100"/>
              </a:spcBef>
              <a:buChar char="•"/>
              <a:tabLst>
                <a:tab pos="261620" algn="l"/>
              </a:tabLst>
            </a:pPr>
            <a:r>
              <a:rPr dirty="0" sz="2300" spc="95">
                <a:solidFill>
                  <a:srgbClr val="143451"/>
                </a:solidFill>
                <a:latin typeface="Arial"/>
                <a:cs typeface="Arial"/>
              </a:rPr>
              <a:t>C’est</a:t>
            </a:r>
            <a:r>
              <a:rPr dirty="0" sz="2300" spc="-2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90">
                <a:solidFill>
                  <a:srgbClr val="143451"/>
                </a:solidFill>
                <a:latin typeface="Arial"/>
                <a:cs typeface="Arial"/>
              </a:rPr>
              <a:t>un</a:t>
            </a:r>
            <a:r>
              <a:rPr dirty="0" sz="2300" spc="-2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40" b="1">
                <a:solidFill>
                  <a:srgbClr val="143451"/>
                </a:solidFill>
                <a:latin typeface="Arial"/>
                <a:cs typeface="Arial"/>
              </a:rPr>
              <a:t>ensemble</a:t>
            </a:r>
            <a:r>
              <a:rPr dirty="0" sz="2300" spc="-14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45" b="1">
                <a:solidFill>
                  <a:srgbClr val="143451"/>
                </a:solidFill>
                <a:latin typeface="Arial"/>
                <a:cs typeface="Arial"/>
              </a:rPr>
              <a:t>de</a:t>
            </a:r>
            <a:r>
              <a:rPr dirty="0" sz="2300" spc="-14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20" b="1">
                <a:solidFill>
                  <a:srgbClr val="143451"/>
                </a:solidFill>
                <a:latin typeface="Arial"/>
                <a:cs typeface="Arial"/>
              </a:rPr>
              <a:t>muscles</a:t>
            </a:r>
            <a:r>
              <a:rPr dirty="0" sz="2300" spc="-2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75">
                <a:solidFill>
                  <a:srgbClr val="143451"/>
                </a:solidFill>
                <a:latin typeface="Arial"/>
                <a:cs typeface="Arial"/>
              </a:rPr>
              <a:t>et</a:t>
            </a:r>
            <a:r>
              <a:rPr dirty="0" sz="2300" spc="-2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04">
                <a:solidFill>
                  <a:srgbClr val="143451"/>
                </a:solidFill>
                <a:latin typeface="Arial"/>
                <a:cs typeface="Arial"/>
              </a:rPr>
              <a:t>de</a:t>
            </a: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85">
                <a:solidFill>
                  <a:srgbClr val="143451"/>
                </a:solidFill>
                <a:latin typeface="Arial"/>
                <a:cs typeface="Arial"/>
              </a:rPr>
              <a:t>ligaments</a:t>
            </a:r>
            <a:r>
              <a:rPr dirty="0" sz="2300" spc="-2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70">
                <a:solidFill>
                  <a:srgbClr val="143451"/>
                </a:solidFill>
                <a:latin typeface="Arial"/>
                <a:cs typeface="Arial"/>
              </a:rPr>
              <a:t>qui</a:t>
            </a:r>
            <a:r>
              <a:rPr dirty="0" sz="2300" spc="-2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95">
                <a:solidFill>
                  <a:srgbClr val="143451"/>
                </a:solidFill>
                <a:latin typeface="Arial"/>
                <a:cs typeface="Arial"/>
              </a:rPr>
              <a:t>ferment</a:t>
            </a:r>
            <a:r>
              <a:rPr dirty="0" sz="2300" spc="-2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95">
                <a:solidFill>
                  <a:srgbClr val="143451"/>
                </a:solidFill>
                <a:latin typeface="Arial"/>
                <a:cs typeface="Arial"/>
              </a:rPr>
              <a:t>le</a:t>
            </a:r>
            <a:r>
              <a:rPr dirty="0" sz="23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90">
                <a:solidFill>
                  <a:srgbClr val="143451"/>
                </a:solidFill>
                <a:latin typeface="Arial"/>
                <a:cs typeface="Arial"/>
              </a:rPr>
              <a:t>bassin.</a:t>
            </a:r>
            <a:endParaRPr sz="2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335"/>
              </a:spcBef>
              <a:buClr>
                <a:srgbClr val="143451"/>
              </a:buClr>
              <a:buFont typeface="Arial"/>
              <a:buChar char="•"/>
            </a:pPr>
            <a:endParaRPr sz="2300">
              <a:latin typeface="Arial"/>
              <a:cs typeface="Arial"/>
            </a:endParaRPr>
          </a:p>
          <a:p>
            <a:pPr marL="262255" marR="5080" indent="-249554">
              <a:lnSpc>
                <a:spcPct val="138300"/>
              </a:lnSpc>
              <a:buFont typeface="Arial"/>
              <a:buChar char="•"/>
              <a:tabLst>
                <a:tab pos="262255" algn="l"/>
              </a:tabLst>
            </a:pPr>
            <a:r>
              <a:rPr dirty="0" sz="2300" b="1">
                <a:solidFill>
                  <a:srgbClr val="143451"/>
                </a:solidFill>
                <a:latin typeface="Arial"/>
                <a:cs typeface="Arial"/>
              </a:rPr>
              <a:t>Trois</a:t>
            </a:r>
            <a:r>
              <a:rPr dirty="0" sz="2300" spc="7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60" b="1">
                <a:solidFill>
                  <a:srgbClr val="143451"/>
                </a:solidFill>
                <a:latin typeface="Arial"/>
                <a:cs typeface="Arial"/>
              </a:rPr>
              <a:t>rôles</a:t>
            </a:r>
            <a:r>
              <a:rPr dirty="0" sz="2300" spc="8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70" b="1">
                <a:solidFill>
                  <a:srgbClr val="143451"/>
                </a:solidFill>
                <a:latin typeface="Arial"/>
                <a:cs typeface="Arial"/>
              </a:rPr>
              <a:t>clés 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:</a:t>
            </a:r>
            <a:r>
              <a:rPr dirty="0" sz="2300" spc="7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95">
                <a:solidFill>
                  <a:srgbClr val="143451"/>
                </a:solidFill>
                <a:latin typeface="Arial"/>
                <a:cs typeface="Arial"/>
              </a:rPr>
              <a:t>le</a:t>
            </a:r>
            <a:r>
              <a:rPr dirty="0" sz="2300" spc="8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60">
                <a:solidFill>
                  <a:srgbClr val="143451"/>
                </a:solidFill>
                <a:latin typeface="Arial"/>
                <a:cs typeface="Arial"/>
              </a:rPr>
              <a:t>contrôle</a:t>
            </a:r>
            <a:r>
              <a:rPr dirty="0" sz="2300" spc="8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35">
                <a:solidFill>
                  <a:srgbClr val="143451"/>
                </a:solidFill>
                <a:latin typeface="Arial"/>
                <a:cs typeface="Arial"/>
              </a:rPr>
              <a:t>urinaire</a:t>
            </a:r>
            <a:r>
              <a:rPr dirty="0" sz="2300" spc="8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75">
                <a:solidFill>
                  <a:srgbClr val="143451"/>
                </a:solidFill>
                <a:latin typeface="Arial"/>
                <a:cs typeface="Arial"/>
              </a:rPr>
              <a:t>et</a:t>
            </a:r>
            <a:r>
              <a:rPr dirty="0" sz="2300" spc="7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05">
                <a:solidFill>
                  <a:srgbClr val="143451"/>
                </a:solidFill>
                <a:latin typeface="Arial"/>
                <a:cs typeface="Arial"/>
              </a:rPr>
              <a:t>fécal,</a:t>
            </a:r>
            <a:r>
              <a:rPr dirty="0" sz="2300" spc="8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95">
                <a:solidFill>
                  <a:srgbClr val="143451"/>
                </a:solidFill>
                <a:latin typeface="Arial"/>
                <a:cs typeface="Arial"/>
              </a:rPr>
              <a:t>le</a:t>
            </a:r>
            <a:r>
              <a:rPr dirty="0" sz="2300" spc="8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40">
                <a:solidFill>
                  <a:srgbClr val="143451"/>
                </a:solidFill>
                <a:latin typeface="Arial"/>
                <a:cs typeface="Arial"/>
              </a:rPr>
              <a:t>soutien</a:t>
            </a:r>
            <a:r>
              <a:rPr dirty="0" sz="2300" spc="7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des</a:t>
            </a:r>
            <a:r>
              <a:rPr dirty="0" sz="2300" spc="7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70">
                <a:solidFill>
                  <a:srgbClr val="143451"/>
                </a:solidFill>
                <a:latin typeface="Arial"/>
                <a:cs typeface="Arial"/>
              </a:rPr>
              <a:t>organes</a:t>
            </a:r>
            <a:r>
              <a:rPr dirty="0" sz="2300" spc="7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75">
                <a:solidFill>
                  <a:srgbClr val="143451"/>
                </a:solidFill>
                <a:latin typeface="Arial"/>
                <a:cs typeface="Arial"/>
              </a:rPr>
              <a:t>et</a:t>
            </a:r>
            <a:r>
              <a:rPr dirty="0" sz="2300" spc="7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30">
                <a:solidFill>
                  <a:srgbClr val="143451"/>
                </a:solidFill>
                <a:latin typeface="Arial"/>
                <a:cs typeface="Arial"/>
              </a:rPr>
              <a:t>la </a:t>
            </a:r>
            <a:r>
              <a:rPr dirty="0" sz="2300" spc="170">
                <a:solidFill>
                  <a:srgbClr val="143451"/>
                </a:solidFill>
                <a:latin typeface="Arial"/>
                <a:cs typeface="Arial"/>
              </a:rPr>
              <a:t>fonction</a:t>
            </a:r>
            <a:r>
              <a:rPr dirty="0" sz="2300" spc="-2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50">
                <a:solidFill>
                  <a:srgbClr val="143451"/>
                </a:solidFill>
                <a:latin typeface="Arial"/>
                <a:cs typeface="Arial"/>
              </a:rPr>
              <a:t>sexuelle.</a:t>
            </a:r>
            <a:endParaRPr sz="2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395"/>
              </a:spcBef>
              <a:buClr>
                <a:srgbClr val="143451"/>
              </a:buClr>
              <a:buFont typeface="Arial"/>
              <a:buChar char="•"/>
            </a:pPr>
            <a:endParaRPr sz="2300">
              <a:latin typeface="Arial"/>
              <a:cs typeface="Arial"/>
            </a:endParaRPr>
          </a:p>
          <a:p>
            <a:pPr marL="261620" indent="-248920">
              <a:lnSpc>
                <a:spcPct val="100000"/>
              </a:lnSpc>
              <a:buFont typeface="Arial"/>
              <a:buChar char="•"/>
              <a:tabLst>
                <a:tab pos="261620" algn="l"/>
              </a:tabLst>
            </a:pPr>
            <a:r>
              <a:rPr dirty="0" sz="2300" spc="110" b="1">
                <a:solidFill>
                  <a:srgbClr val="143451"/>
                </a:solidFill>
                <a:latin typeface="Arial"/>
                <a:cs typeface="Arial"/>
              </a:rPr>
              <a:t>Avec</a:t>
            </a:r>
            <a:r>
              <a:rPr dirty="0" sz="2300" spc="-13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80" b="1">
                <a:solidFill>
                  <a:srgbClr val="143451"/>
                </a:solidFill>
                <a:latin typeface="Arial"/>
                <a:cs typeface="Arial"/>
              </a:rPr>
              <a:t>le</a:t>
            </a:r>
            <a:r>
              <a:rPr dirty="0" sz="2300" spc="-13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40" b="1">
                <a:solidFill>
                  <a:srgbClr val="143451"/>
                </a:solidFill>
                <a:latin typeface="Arial"/>
                <a:cs typeface="Arial"/>
              </a:rPr>
              <a:t>temps,</a:t>
            </a:r>
            <a:r>
              <a:rPr dirty="0" sz="2300" spc="-14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75" b="1">
                <a:solidFill>
                  <a:srgbClr val="143451"/>
                </a:solidFill>
                <a:latin typeface="Arial"/>
                <a:cs typeface="Arial"/>
              </a:rPr>
              <a:t>ces</a:t>
            </a:r>
            <a:r>
              <a:rPr dirty="0" sz="2300" spc="-13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20" b="1">
                <a:solidFill>
                  <a:srgbClr val="143451"/>
                </a:solidFill>
                <a:latin typeface="Arial"/>
                <a:cs typeface="Arial"/>
              </a:rPr>
              <a:t>muscles</a:t>
            </a:r>
            <a:r>
              <a:rPr dirty="0" sz="2300" spc="-13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95" b="1">
                <a:solidFill>
                  <a:srgbClr val="143451"/>
                </a:solidFill>
                <a:latin typeface="Arial"/>
                <a:cs typeface="Arial"/>
              </a:rPr>
              <a:t>s’affaiblissent</a:t>
            </a:r>
            <a:r>
              <a:rPr dirty="0" sz="2300" spc="-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-60">
                <a:solidFill>
                  <a:srgbClr val="143451"/>
                </a:solidFill>
                <a:latin typeface="Arial"/>
                <a:cs typeface="Arial"/>
              </a:rPr>
              <a:t>:</a:t>
            </a:r>
            <a:endParaRPr sz="2300">
              <a:latin typeface="Arial"/>
              <a:cs typeface="Arial"/>
            </a:endParaRPr>
          </a:p>
          <a:p>
            <a:pPr lvl="1" marL="718820" indent="-248920">
              <a:lnSpc>
                <a:spcPct val="100000"/>
              </a:lnSpc>
              <a:spcBef>
                <a:spcPts val="1130"/>
              </a:spcBef>
              <a:buChar char="•"/>
              <a:tabLst>
                <a:tab pos="718820" algn="l"/>
              </a:tabLst>
            </a:pPr>
            <a:r>
              <a:rPr dirty="0" sz="2300" spc="110">
                <a:solidFill>
                  <a:srgbClr val="143451"/>
                </a:solidFill>
                <a:latin typeface="Arial"/>
                <a:cs typeface="Arial"/>
              </a:rPr>
              <a:t>grossesse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75">
                <a:solidFill>
                  <a:srgbClr val="143451"/>
                </a:solidFill>
                <a:latin typeface="Arial"/>
                <a:cs typeface="Arial"/>
              </a:rPr>
              <a:t>et</a:t>
            </a: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00">
                <a:solidFill>
                  <a:srgbClr val="143451"/>
                </a:solidFill>
                <a:latin typeface="Arial"/>
                <a:cs typeface="Arial"/>
              </a:rPr>
              <a:t>accouchements</a:t>
            </a:r>
            <a:endParaRPr sz="2300">
              <a:latin typeface="Arial"/>
              <a:cs typeface="Arial"/>
            </a:endParaRPr>
          </a:p>
          <a:p>
            <a:pPr lvl="1" marL="718820" indent="-248920">
              <a:lnSpc>
                <a:spcPct val="100000"/>
              </a:lnSpc>
              <a:spcBef>
                <a:spcPts val="1150"/>
              </a:spcBef>
              <a:buChar char="•"/>
              <a:tabLst>
                <a:tab pos="718820" algn="l"/>
              </a:tabLst>
            </a:pPr>
            <a:r>
              <a:rPr dirty="0" sz="2300" spc="210">
                <a:solidFill>
                  <a:srgbClr val="143451"/>
                </a:solidFill>
                <a:latin typeface="Arial"/>
                <a:cs typeface="Arial"/>
              </a:rPr>
              <a:t>ménopause</a:t>
            </a: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75">
                <a:solidFill>
                  <a:srgbClr val="143451"/>
                </a:solidFill>
                <a:latin typeface="Arial"/>
                <a:cs typeface="Arial"/>
              </a:rPr>
              <a:t>et</a:t>
            </a:r>
            <a:r>
              <a:rPr dirty="0" sz="2300" spc="-2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90">
                <a:solidFill>
                  <a:srgbClr val="143451"/>
                </a:solidFill>
                <a:latin typeface="Arial"/>
                <a:cs typeface="Arial"/>
              </a:rPr>
              <a:t>chute</a:t>
            </a:r>
            <a:r>
              <a:rPr dirty="0" sz="23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des</a:t>
            </a:r>
            <a:r>
              <a:rPr dirty="0" sz="2300" spc="-2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0">
                <a:solidFill>
                  <a:srgbClr val="143451"/>
                </a:solidFill>
                <a:latin typeface="Arial"/>
                <a:cs typeface="Arial"/>
              </a:rPr>
              <a:t>œstrogènes</a:t>
            </a:r>
            <a:endParaRPr sz="2300">
              <a:latin typeface="Arial"/>
              <a:cs typeface="Arial"/>
            </a:endParaRPr>
          </a:p>
          <a:p>
            <a:pPr lvl="1" marL="718820" indent="-248920">
              <a:lnSpc>
                <a:spcPct val="100000"/>
              </a:lnSpc>
              <a:spcBef>
                <a:spcPts val="1035"/>
              </a:spcBef>
              <a:buChar char="•"/>
              <a:tabLst>
                <a:tab pos="718820" algn="l"/>
              </a:tabLst>
            </a:pPr>
            <a:r>
              <a:rPr dirty="0" sz="2300" spc="135">
                <a:solidFill>
                  <a:srgbClr val="143451"/>
                </a:solidFill>
                <a:latin typeface="Arial"/>
                <a:cs typeface="Arial"/>
              </a:rPr>
              <a:t>chirurgies</a:t>
            </a:r>
            <a:r>
              <a:rPr dirty="0" sz="23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35">
                <a:solidFill>
                  <a:srgbClr val="143451"/>
                </a:solidFill>
                <a:latin typeface="Arial"/>
                <a:cs typeface="Arial"/>
              </a:rPr>
              <a:t>pelviennes</a:t>
            </a: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90">
                <a:solidFill>
                  <a:srgbClr val="143451"/>
                </a:solidFill>
                <a:latin typeface="Arial"/>
                <a:cs typeface="Arial"/>
              </a:rPr>
              <a:t>ou</a:t>
            </a: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prostatiques</a:t>
            </a:r>
            <a:endParaRPr sz="2300">
              <a:latin typeface="Arial"/>
              <a:cs typeface="Arial"/>
            </a:endParaRPr>
          </a:p>
          <a:p>
            <a:pPr lvl="1" marL="718820" indent="-248920">
              <a:lnSpc>
                <a:spcPct val="100000"/>
              </a:lnSpc>
              <a:spcBef>
                <a:spcPts val="1150"/>
              </a:spcBef>
              <a:buChar char="•"/>
              <a:tabLst>
                <a:tab pos="718820" algn="l"/>
              </a:tabLst>
            </a:pPr>
            <a:r>
              <a:rPr dirty="0" sz="2300" spc="120">
                <a:solidFill>
                  <a:srgbClr val="143451"/>
                </a:solidFill>
                <a:latin typeface="Arial"/>
                <a:cs typeface="Arial"/>
              </a:rPr>
              <a:t>vieillissement</a:t>
            </a:r>
            <a:r>
              <a:rPr dirty="0" sz="2300" spc="3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0">
                <a:solidFill>
                  <a:srgbClr val="143451"/>
                </a:solidFill>
                <a:latin typeface="Arial"/>
                <a:cs typeface="Arial"/>
              </a:rPr>
              <a:t>naturel</a:t>
            </a:r>
            <a:endParaRPr sz="2300">
              <a:latin typeface="Arial"/>
              <a:cs typeface="Arial"/>
            </a:endParaRPr>
          </a:p>
          <a:p>
            <a:pPr lvl="1" marL="718820" indent="-248920">
              <a:lnSpc>
                <a:spcPct val="100000"/>
              </a:lnSpc>
              <a:spcBef>
                <a:spcPts val="1130"/>
              </a:spcBef>
              <a:buChar char="•"/>
              <a:tabLst>
                <a:tab pos="718820" algn="l"/>
              </a:tabLst>
            </a:pPr>
            <a:r>
              <a:rPr dirty="0" sz="2300" spc="125">
                <a:solidFill>
                  <a:srgbClr val="143451"/>
                </a:solidFill>
                <a:latin typeface="Arial"/>
                <a:cs typeface="Arial"/>
              </a:rPr>
              <a:t>Sédentarité</a:t>
            </a:r>
            <a:endParaRPr sz="2300">
              <a:latin typeface="Arial"/>
              <a:cs typeface="Arial"/>
            </a:endParaRPr>
          </a:p>
          <a:p>
            <a:pPr lvl="1" marL="718820" indent="-248920">
              <a:lnSpc>
                <a:spcPct val="100000"/>
              </a:lnSpc>
              <a:spcBef>
                <a:spcPts val="1150"/>
              </a:spcBef>
              <a:buChar char="•"/>
              <a:tabLst>
                <a:tab pos="718820" algn="l"/>
              </a:tabLst>
            </a:pPr>
            <a:r>
              <a:rPr dirty="0" sz="2300" spc="105">
                <a:solidFill>
                  <a:srgbClr val="143451"/>
                </a:solidFill>
                <a:latin typeface="Arial"/>
                <a:cs typeface="Arial"/>
              </a:rPr>
              <a:t>Surpoids</a:t>
            </a:r>
            <a:endParaRPr sz="2300">
              <a:latin typeface="Arial"/>
              <a:cs typeface="Arial"/>
            </a:endParaRPr>
          </a:p>
          <a:p>
            <a:pPr lvl="1" marL="718820" indent="-248920">
              <a:lnSpc>
                <a:spcPct val="100000"/>
              </a:lnSpc>
              <a:spcBef>
                <a:spcPts val="1130"/>
              </a:spcBef>
              <a:buChar char="•"/>
              <a:tabLst>
                <a:tab pos="718820" algn="l"/>
              </a:tabLst>
            </a:pPr>
            <a:r>
              <a:rPr dirty="0" sz="2300" spc="160">
                <a:solidFill>
                  <a:srgbClr val="143451"/>
                </a:solidFill>
                <a:latin typeface="Arial"/>
                <a:cs typeface="Arial"/>
              </a:rPr>
              <a:t>Constipation</a:t>
            </a:r>
            <a:r>
              <a:rPr dirty="0" sz="2300" spc="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60">
                <a:solidFill>
                  <a:srgbClr val="143451"/>
                </a:solidFill>
                <a:latin typeface="Arial"/>
                <a:cs typeface="Arial"/>
              </a:rPr>
              <a:t>chronique</a:t>
            </a:r>
            <a:endParaRPr sz="2300">
              <a:latin typeface="Arial"/>
              <a:cs typeface="Arial"/>
            </a:endParaRPr>
          </a:p>
          <a:p>
            <a:pPr lvl="1" marL="718820" indent="-248920">
              <a:lnSpc>
                <a:spcPct val="100000"/>
              </a:lnSpc>
              <a:spcBef>
                <a:spcPts val="1030"/>
              </a:spcBef>
              <a:buChar char="•"/>
              <a:tabLst>
                <a:tab pos="718820" algn="l"/>
              </a:tabLst>
            </a:pP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Toux</a:t>
            </a:r>
            <a:r>
              <a:rPr dirty="0" sz="2300" spc="13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60">
                <a:solidFill>
                  <a:srgbClr val="143451"/>
                </a:solidFill>
                <a:latin typeface="Arial"/>
                <a:cs typeface="Arial"/>
              </a:rPr>
              <a:t>chronique</a:t>
            </a:r>
            <a:endParaRPr sz="2300">
              <a:latin typeface="Arial"/>
              <a:cs typeface="Arial"/>
            </a:endParaRPr>
          </a:p>
          <a:p>
            <a:pPr lvl="1" marL="718820" indent="-248920">
              <a:lnSpc>
                <a:spcPct val="100000"/>
              </a:lnSpc>
              <a:spcBef>
                <a:spcPts val="1155"/>
              </a:spcBef>
              <a:buChar char="•"/>
              <a:tabLst>
                <a:tab pos="718820" algn="l"/>
              </a:tabLst>
            </a:pPr>
            <a:r>
              <a:rPr dirty="0" sz="2300" spc="135">
                <a:solidFill>
                  <a:srgbClr val="143451"/>
                </a:solidFill>
                <a:latin typeface="Arial"/>
                <a:cs typeface="Arial"/>
              </a:rPr>
              <a:t>Certains</a:t>
            </a:r>
            <a:r>
              <a:rPr dirty="0" sz="23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25">
                <a:solidFill>
                  <a:srgbClr val="143451"/>
                </a:solidFill>
                <a:latin typeface="Arial"/>
                <a:cs typeface="Arial"/>
              </a:rPr>
              <a:t>médicaments</a:t>
            </a:r>
            <a:r>
              <a:rPr dirty="0" sz="23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90">
                <a:solidFill>
                  <a:srgbClr val="143451"/>
                </a:solidFill>
                <a:latin typeface="Arial"/>
                <a:cs typeface="Arial"/>
              </a:rPr>
              <a:t>comme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80">
                <a:solidFill>
                  <a:srgbClr val="143451"/>
                </a:solidFill>
                <a:latin typeface="Arial"/>
                <a:cs typeface="Arial"/>
              </a:rPr>
              <a:t>les</a:t>
            </a:r>
            <a:r>
              <a:rPr dirty="0" sz="23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agonistes</a:t>
            </a:r>
            <a:r>
              <a:rPr dirty="0" sz="23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29">
                <a:solidFill>
                  <a:srgbClr val="143451"/>
                </a:solidFill>
                <a:latin typeface="Arial"/>
                <a:cs typeface="Arial"/>
              </a:rPr>
              <a:t>du</a:t>
            </a:r>
            <a:r>
              <a:rPr dirty="0" sz="23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GLP-</a:t>
            </a:r>
            <a:r>
              <a:rPr dirty="0" sz="2300" spc="-20">
                <a:solidFill>
                  <a:srgbClr val="143451"/>
                </a:solidFill>
                <a:latin typeface="Arial"/>
                <a:cs typeface="Arial"/>
              </a:rPr>
              <a:t>1***</a:t>
            </a:r>
            <a:endParaRPr sz="2300">
              <a:latin typeface="Arial"/>
              <a:cs typeface="Arial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3389376"/>
            <a:ext cx="4120896" cy="388924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0752" y="0"/>
              <a:ext cx="10747248" cy="1028395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120672" y="0"/>
              <a:ext cx="3742054" cy="10287000"/>
            </a:xfrm>
            <a:custGeom>
              <a:avLst/>
              <a:gdLst/>
              <a:ahLst/>
              <a:cxnLst/>
              <a:rect l="l" t="t" r="r" b="b"/>
              <a:pathLst>
                <a:path w="3742054" h="10287000">
                  <a:moveTo>
                    <a:pt x="3741610" y="0"/>
                  </a:moveTo>
                  <a:lnTo>
                    <a:pt x="0" y="0"/>
                  </a:lnTo>
                  <a:lnTo>
                    <a:pt x="0" y="10287000"/>
                  </a:lnTo>
                  <a:lnTo>
                    <a:pt x="3741610" y="10287000"/>
                  </a:lnTo>
                  <a:lnTo>
                    <a:pt x="37416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4407408" cy="1028395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72711" y="1103375"/>
              <a:ext cx="8711184" cy="2365248"/>
            </a:xfrm>
            <a:prstGeom prst="rect">
              <a:avLst/>
            </a:prstGeom>
          </p:spPr>
        </p:pic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71093" rIns="0" bIns="0" rtlCol="0" vert="horz">
            <a:spAutoFit/>
          </a:bodyPr>
          <a:lstStyle/>
          <a:p>
            <a:pPr marL="3673475">
              <a:lnSpc>
                <a:spcPct val="100000"/>
              </a:lnSpc>
              <a:spcBef>
                <a:spcPts val="100"/>
              </a:spcBef>
            </a:pPr>
            <a:r>
              <a:rPr dirty="0" sz="6000" spc="-10">
                <a:solidFill>
                  <a:srgbClr val="2C9C99"/>
                </a:solidFill>
              </a:rPr>
              <a:t>Incontinence</a:t>
            </a:r>
            <a:r>
              <a:rPr dirty="0" sz="5800" spc="-10">
                <a:solidFill>
                  <a:srgbClr val="2C9C99"/>
                </a:solidFill>
              </a:rPr>
              <a:t>:</a:t>
            </a:r>
            <a:endParaRPr sz="5800"/>
          </a:p>
          <a:p>
            <a:pPr marL="3673475">
              <a:lnSpc>
                <a:spcPct val="100000"/>
              </a:lnSpc>
              <a:spcBef>
                <a:spcPts val="95"/>
              </a:spcBef>
            </a:pPr>
            <a:r>
              <a:rPr dirty="0" sz="4800">
                <a:solidFill>
                  <a:srgbClr val="2C9C99"/>
                </a:solidFill>
              </a:rPr>
              <a:t>Comprendre</a:t>
            </a:r>
            <a:r>
              <a:rPr dirty="0" sz="4800" spc="-125">
                <a:solidFill>
                  <a:srgbClr val="2C9C99"/>
                </a:solidFill>
              </a:rPr>
              <a:t> </a:t>
            </a:r>
            <a:r>
              <a:rPr dirty="0" sz="4800">
                <a:solidFill>
                  <a:srgbClr val="2C9C99"/>
                </a:solidFill>
              </a:rPr>
              <a:t>pour</a:t>
            </a:r>
            <a:r>
              <a:rPr dirty="0" sz="4800" spc="-125">
                <a:solidFill>
                  <a:srgbClr val="2C9C99"/>
                </a:solidFill>
              </a:rPr>
              <a:t> </a:t>
            </a:r>
            <a:r>
              <a:rPr dirty="0" sz="4800">
                <a:solidFill>
                  <a:srgbClr val="2C9C99"/>
                </a:solidFill>
              </a:rPr>
              <a:t>mieux</a:t>
            </a:r>
            <a:r>
              <a:rPr dirty="0" sz="4800" spc="-125">
                <a:solidFill>
                  <a:srgbClr val="2C9C99"/>
                </a:solidFill>
              </a:rPr>
              <a:t> </a:t>
            </a:r>
            <a:r>
              <a:rPr dirty="0" sz="4800" spc="-20">
                <a:solidFill>
                  <a:srgbClr val="2C9C99"/>
                </a:solidFill>
              </a:rPr>
              <a:t>agir</a:t>
            </a:r>
            <a:endParaRPr sz="4800"/>
          </a:p>
        </p:txBody>
      </p:sp>
      <p:sp>
        <p:nvSpPr>
          <p:cNvPr id="8" name="object 8"/>
          <p:cNvSpPr txBox="1"/>
          <p:nvPr/>
        </p:nvSpPr>
        <p:spPr>
          <a:xfrm>
            <a:off x="4875231" y="4111752"/>
            <a:ext cx="9666605" cy="38296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12420" indent="-248920">
              <a:lnSpc>
                <a:spcPct val="100000"/>
              </a:lnSpc>
              <a:spcBef>
                <a:spcPts val="100"/>
              </a:spcBef>
              <a:buChar char="•"/>
              <a:tabLst>
                <a:tab pos="312420" algn="l"/>
              </a:tabLst>
            </a:pP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Pas</a:t>
            </a:r>
            <a:r>
              <a:rPr dirty="0" sz="23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75">
                <a:solidFill>
                  <a:srgbClr val="143451"/>
                </a:solidFill>
                <a:latin typeface="Arial"/>
                <a:cs typeface="Arial"/>
              </a:rPr>
              <a:t>une</a:t>
            </a:r>
            <a:r>
              <a:rPr dirty="0" sz="2300" spc="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15">
                <a:solidFill>
                  <a:srgbClr val="143451"/>
                </a:solidFill>
                <a:latin typeface="Arial"/>
                <a:cs typeface="Arial"/>
              </a:rPr>
              <a:t>maladie</a:t>
            </a:r>
            <a:r>
              <a:rPr dirty="0" sz="2300" spc="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70">
                <a:solidFill>
                  <a:srgbClr val="143451"/>
                </a:solidFill>
                <a:latin typeface="Arial"/>
                <a:cs typeface="Arial"/>
              </a:rPr>
              <a:t>unique</a:t>
            </a:r>
            <a:r>
              <a:rPr dirty="0" sz="2300" spc="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04">
                <a:solidFill>
                  <a:srgbClr val="143451"/>
                </a:solidFill>
                <a:latin typeface="Arial"/>
                <a:cs typeface="Arial"/>
              </a:rPr>
              <a:t>mais</a:t>
            </a:r>
            <a:r>
              <a:rPr dirty="0" sz="23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90">
                <a:solidFill>
                  <a:srgbClr val="143451"/>
                </a:solidFill>
                <a:latin typeface="Arial"/>
                <a:cs typeface="Arial"/>
              </a:rPr>
              <a:t>un</a:t>
            </a:r>
            <a:r>
              <a:rPr dirty="0" sz="2300" spc="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20">
                <a:solidFill>
                  <a:srgbClr val="143451"/>
                </a:solidFill>
                <a:latin typeface="Arial"/>
                <a:cs typeface="Arial"/>
              </a:rPr>
              <a:t>symptôme</a:t>
            </a:r>
            <a:endParaRPr sz="2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395"/>
              </a:spcBef>
              <a:buClr>
                <a:srgbClr val="143451"/>
              </a:buClr>
              <a:buFont typeface="Arial"/>
              <a:buChar char="•"/>
            </a:pPr>
            <a:endParaRPr sz="2300">
              <a:latin typeface="Arial"/>
              <a:cs typeface="Arial"/>
            </a:endParaRPr>
          </a:p>
          <a:p>
            <a:pPr marL="312420" indent="-248920">
              <a:lnSpc>
                <a:spcPct val="100000"/>
              </a:lnSpc>
              <a:buChar char="•"/>
              <a:tabLst>
                <a:tab pos="312420" algn="l"/>
                <a:tab pos="1562100" algn="l"/>
                <a:tab pos="2205355" algn="l"/>
                <a:tab pos="2727960" algn="l"/>
                <a:tab pos="4081145" algn="l"/>
                <a:tab pos="6391275" algn="l"/>
                <a:tab pos="6902450" algn="l"/>
                <a:tab pos="7868284" algn="l"/>
                <a:tab pos="8642985" algn="l"/>
              </a:tabLst>
            </a:pP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Marché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-25">
                <a:solidFill>
                  <a:srgbClr val="143451"/>
                </a:solidFill>
                <a:latin typeface="Arial"/>
                <a:cs typeface="Arial"/>
              </a:rPr>
              <a:t>ÉUs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80">
                <a:solidFill>
                  <a:srgbClr val="143451"/>
                </a:solidFill>
                <a:latin typeface="Arial"/>
                <a:cs typeface="Arial"/>
              </a:rPr>
              <a:t>de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produits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50">
                <a:solidFill>
                  <a:srgbClr val="143451"/>
                </a:solidFill>
                <a:latin typeface="Arial"/>
                <a:cs typeface="Arial"/>
              </a:rPr>
              <a:t>d’incontinence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45">
                <a:solidFill>
                  <a:srgbClr val="143451"/>
                </a:solidFill>
                <a:latin typeface="Arial"/>
                <a:cs typeface="Arial"/>
              </a:rPr>
              <a:t>en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vente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05">
                <a:solidFill>
                  <a:srgbClr val="143451"/>
                </a:solidFill>
                <a:latin typeface="Arial"/>
                <a:cs typeface="Arial"/>
              </a:rPr>
              <a:t>libre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70">
                <a:solidFill>
                  <a:srgbClr val="143451"/>
                </a:solidFill>
                <a:latin typeface="Arial"/>
                <a:cs typeface="Arial"/>
              </a:rPr>
              <a:t>atteint</a:t>
            </a:r>
            <a:endParaRPr sz="2300">
              <a:latin typeface="Arial"/>
              <a:cs typeface="Arial"/>
            </a:endParaRPr>
          </a:p>
          <a:p>
            <a:pPr marL="312420" marR="55880">
              <a:lnSpc>
                <a:spcPts val="3890"/>
              </a:lnSpc>
              <a:spcBef>
                <a:spcPts val="220"/>
              </a:spcBef>
              <a:tabLst>
                <a:tab pos="3390900" algn="l"/>
              </a:tabLst>
            </a:pPr>
            <a:r>
              <a:rPr dirty="0" sz="2300" b="1">
                <a:solidFill>
                  <a:srgbClr val="143451"/>
                </a:solidFill>
                <a:latin typeface="Arial"/>
                <a:cs typeface="Arial"/>
              </a:rPr>
              <a:t>2.97</a:t>
            </a:r>
            <a:r>
              <a:rPr dirty="0" sz="2300" spc="17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10" b="1">
                <a:solidFill>
                  <a:srgbClr val="143451"/>
                </a:solidFill>
                <a:latin typeface="Arial"/>
                <a:cs typeface="Arial"/>
              </a:rPr>
              <a:t>milliards</a:t>
            </a:r>
            <a:r>
              <a:rPr dirty="0" sz="2300" spc="18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45" b="1">
                <a:solidFill>
                  <a:srgbClr val="143451"/>
                </a:solidFill>
                <a:latin typeface="Arial"/>
                <a:cs typeface="Arial"/>
              </a:rPr>
              <a:t>de</a:t>
            </a:r>
            <a:r>
              <a:rPr dirty="0" sz="2300" spc="18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95" b="1">
                <a:solidFill>
                  <a:srgbClr val="143451"/>
                </a:solidFill>
                <a:latin typeface="Arial"/>
                <a:cs typeface="Arial"/>
              </a:rPr>
              <a:t>dollars</a:t>
            </a:r>
            <a:r>
              <a:rPr dirty="0" sz="2300" spc="17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(USD)</a:t>
            </a:r>
            <a:r>
              <a:rPr dirty="0" sz="2300" spc="17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70">
                <a:solidFill>
                  <a:srgbClr val="143451"/>
                </a:solidFill>
                <a:latin typeface="Arial"/>
                <a:cs typeface="Arial"/>
              </a:rPr>
              <a:t>en</a:t>
            </a:r>
            <a:r>
              <a:rPr dirty="0" sz="2300" spc="17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00">
                <a:solidFill>
                  <a:srgbClr val="143451"/>
                </a:solidFill>
                <a:latin typeface="Arial"/>
                <a:cs typeface="Arial"/>
              </a:rPr>
              <a:t>2024</a:t>
            </a:r>
            <a:r>
              <a:rPr dirty="0" sz="2300" spc="175">
                <a:solidFill>
                  <a:srgbClr val="143451"/>
                </a:solidFill>
                <a:latin typeface="Arial"/>
                <a:cs typeface="Arial"/>
              </a:rPr>
              <a:t> et</a:t>
            </a:r>
            <a:r>
              <a:rPr dirty="0" sz="2300" spc="17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65">
                <a:solidFill>
                  <a:srgbClr val="143451"/>
                </a:solidFill>
                <a:latin typeface="Arial"/>
                <a:cs typeface="Arial"/>
              </a:rPr>
              <a:t>devrait </a:t>
            </a:r>
            <a:r>
              <a:rPr dirty="0" sz="2300" spc="175">
                <a:solidFill>
                  <a:srgbClr val="143451"/>
                </a:solidFill>
                <a:latin typeface="Arial"/>
                <a:cs typeface="Arial"/>
              </a:rPr>
              <a:t>atteindre</a:t>
            </a:r>
            <a:r>
              <a:rPr dirty="0" sz="2300" spc="18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-25" b="1">
                <a:solidFill>
                  <a:srgbClr val="143451"/>
                </a:solidFill>
                <a:latin typeface="Arial"/>
                <a:cs typeface="Arial"/>
              </a:rPr>
              <a:t>6.1 </a:t>
            </a:r>
            <a:r>
              <a:rPr dirty="0" sz="2300" spc="110" b="1">
                <a:solidFill>
                  <a:srgbClr val="143451"/>
                </a:solidFill>
                <a:latin typeface="Arial"/>
                <a:cs typeface="Arial"/>
              </a:rPr>
              <a:t>milliards 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(USD)</a:t>
            </a:r>
            <a:r>
              <a:rPr dirty="0" sz="2300" spc="10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00">
                <a:solidFill>
                  <a:srgbClr val="143451"/>
                </a:solidFill>
                <a:latin typeface="Arial"/>
                <a:cs typeface="Arial"/>
              </a:rPr>
              <a:t>d’ici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2032</a:t>
            </a:r>
            <a:r>
              <a:rPr dirty="0" baseline="25925" sz="2250" spc="-15">
                <a:solidFill>
                  <a:srgbClr val="143451"/>
                </a:solidFill>
                <a:latin typeface="Arial"/>
                <a:cs typeface="Arial"/>
              </a:rPr>
              <a:t>3</a:t>
            </a: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.</a:t>
            </a:r>
            <a:endParaRPr sz="2300">
              <a:latin typeface="Arial"/>
              <a:cs typeface="Arial"/>
            </a:endParaRPr>
          </a:p>
          <a:p>
            <a:pPr lvl="1" marL="769620" indent="-248920">
              <a:lnSpc>
                <a:spcPct val="100000"/>
              </a:lnSpc>
              <a:spcBef>
                <a:spcPts val="830"/>
              </a:spcBef>
              <a:buFont typeface="Arial"/>
              <a:buChar char="•"/>
              <a:tabLst>
                <a:tab pos="769620" algn="l"/>
              </a:tabLst>
            </a:pPr>
            <a:r>
              <a:rPr dirty="0" sz="2300" spc="50" b="1">
                <a:solidFill>
                  <a:srgbClr val="143451"/>
                </a:solidFill>
                <a:latin typeface="Arial"/>
                <a:cs typeface="Arial"/>
              </a:rPr>
              <a:t>Environ</a:t>
            </a:r>
            <a:r>
              <a:rPr dirty="0" sz="2300" spc="-13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35" b="1">
                <a:solidFill>
                  <a:srgbClr val="143451"/>
                </a:solidFill>
                <a:latin typeface="Arial"/>
                <a:cs typeface="Arial"/>
              </a:rPr>
              <a:t>400</a:t>
            </a:r>
            <a:r>
              <a:rPr dirty="0" sz="2300" spc="-14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85" b="1">
                <a:solidFill>
                  <a:srgbClr val="143451"/>
                </a:solidFill>
                <a:latin typeface="Arial"/>
                <a:cs typeface="Arial"/>
              </a:rPr>
              <a:t>millions</a:t>
            </a:r>
            <a:r>
              <a:rPr dirty="0" sz="2300" spc="-13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00" b="1">
                <a:solidFill>
                  <a:srgbClr val="143451"/>
                </a:solidFill>
                <a:latin typeface="Arial"/>
                <a:cs typeface="Arial"/>
              </a:rPr>
              <a:t>(USD)</a:t>
            </a:r>
            <a:r>
              <a:rPr dirty="0" sz="2300" spc="-14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10" b="1">
                <a:solidFill>
                  <a:srgbClr val="143451"/>
                </a:solidFill>
                <a:latin typeface="Arial"/>
                <a:cs typeface="Arial"/>
              </a:rPr>
              <a:t>au</a:t>
            </a:r>
            <a:r>
              <a:rPr dirty="0" sz="2300" spc="-13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90" b="1">
                <a:solidFill>
                  <a:srgbClr val="143451"/>
                </a:solidFill>
                <a:latin typeface="Arial"/>
                <a:cs typeface="Arial"/>
              </a:rPr>
              <a:t>Canada</a:t>
            </a:r>
            <a:endParaRPr sz="23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395"/>
              </a:spcBef>
              <a:buClr>
                <a:srgbClr val="143451"/>
              </a:buClr>
              <a:buFont typeface="Arial"/>
              <a:buChar char="•"/>
            </a:pPr>
            <a:endParaRPr sz="2300">
              <a:latin typeface="Arial"/>
              <a:cs typeface="Arial"/>
            </a:endParaRPr>
          </a:p>
          <a:p>
            <a:pPr marL="312420" indent="-248920">
              <a:lnSpc>
                <a:spcPct val="100000"/>
              </a:lnSpc>
              <a:buChar char="•"/>
              <a:tabLst>
                <a:tab pos="312420" algn="l"/>
              </a:tabLst>
            </a:pPr>
            <a:r>
              <a:rPr dirty="0" sz="2300" spc="105">
                <a:solidFill>
                  <a:srgbClr val="143451"/>
                </a:solidFill>
                <a:latin typeface="Arial"/>
                <a:cs typeface="Arial"/>
              </a:rPr>
              <a:t>Vous</a:t>
            </a: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20">
                <a:solidFill>
                  <a:srgbClr val="143451"/>
                </a:solidFill>
                <a:latin typeface="Arial"/>
                <a:cs typeface="Arial"/>
              </a:rPr>
              <a:t>connaissez</a:t>
            </a:r>
            <a:r>
              <a:rPr dirty="0" sz="23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80">
                <a:solidFill>
                  <a:srgbClr val="143451"/>
                </a:solidFill>
                <a:latin typeface="Arial"/>
                <a:cs typeface="Arial"/>
              </a:rPr>
              <a:t>les</a:t>
            </a: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 produits…</a:t>
            </a:r>
            <a:endParaRPr sz="23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928184" y="11339"/>
            <a:ext cx="11360150" cy="4800600"/>
          </a:xfrm>
          <a:custGeom>
            <a:avLst/>
            <a:gdLst/>
            <a:ahLst/>
            <a:cxnLst/>
            <a:rect l="l" t="t" r="r" b="b"/>
            <a:pathLst>
              <a:path w="11360150" h="4800600">
                <a:moveTo>
                  <a:pt x="6150055" y="4787899"/>
                </a:moveTo>
                <a:lnTo>
                  <a:pt x="5283988" y="4787899"/>
                </a:lnTo>
                <a:lnTo>
                  <a:pt x="5331696" y="4800599"/>
                </a:lnTo>
                <a:lnTo>
                  <a:pt x="6102347" y="4800599"/>
                </a:lnTo>
                <a:lnTo>
                  <a:pt x="6150055" y="4787899"/>
                </a:lnTo>
                <a:close/>
              </a:path>
              <a:path w="11360150" h="4800600">
                <a:moveTo>
                  <a:pt x="6292534" y="4775199"/>
                </a:moveTo>
                <a:lnTo>
                  <a:pt x="5141509" y="4775199"/>
                </a:lnTo>
                <a:lnTo>
                  <a:pt x="5188892" y="4787899"/>
                </a:lnTo>
                <a:lnTo>
                  <a:pt x="6245151" y="4787899"/>
                </a:lnTo>
                <a:lnTo>
                  <a:pt x="6292534" y="4775199"/>
                </a:lnTo>
                <a:close/>
              </a:path>
              <a:path w="11360150" h="4800600">
                <a:moveTo>
                  <a:pt x="6386966" y="4762499"/>
                </a:moveTo>
                <a:lnTo>
                  <a:pt x="5047077" y="4762499"/>
                </a:lnTo>
                <a:lnTo>
                  <a:pt x="5094236" y="4775199"/>
                </a:lnTo>
                <a:lnTo>
                  <a:pt x="6339807" y="4775199"/>
                </a:lnTo>
                <a:lnTo>
                  <a:pt x="6386966" y="4762499"/>
                </a:lnTo>
                <a:close/>
              </a:path>
              <a:path w="11360150" h="4800600">
                <a:moveTo>
                  <a:pt x="6527753" y="4749799"/>
                </a:moveTo>
                <a:lnTo>
                  <a:pt x="4906291" y="4749799"/>
                </a:lnTo>
                <a:lnTo>
                  <a:pt x="4953102" y="4762499"/>
                </a:lnTo>
                <a:lnTo>
                  <a:pt x="6480941" y="4762499"/>
                </a:lnTo>
                <a:lnTo>
                  <a:pt x="6527753" y="4749799"/>
                </a:lnTo>
                <a:close/>
              </a:path>
              <a:path w="11360150" h="4800600">
                <a:moveTo>
                  <a:pt x="6667468" y="4724399"/>
                </a:moveTo>
                <a:lnTo>
                  <a:pt x="4766576" y="4724399"/>
                </a:lnTo>
                <a:lnTo>
                  <a:pt x="4859598" y="4749799"/>
                </a:lnTo>
                <a:lnTo>
                  <a:pt x="6574445" y="4749799"/>
                </a:lnTo>
                <a:lnTo>
                  <a:pt x="6667468" y="4724399"/>
                </a:lnTo>
                <a:close/>
              </a:path>
              <a:path w="11360150" h="4800600">
                <a:moveTo>
                  <a:pt x="6806070" y="4698999"/>
                </a:moveTo>
                <a:lnTo>
                  <a:pt x="4627974" y="4698999"/>
                </a:lnTo>
                <a:lnTo>
                  <a:pt x="4720249" y="4724399"/>
                </a:lnTo>
                <a:lnTo>
                  <a:pt x="6713794" y="4724399"/>
                </a:lnTo>
                <a:lnTo>
                  <a:pt x="6806070" y="4698999"/>
                </a:lnTo>
                <a:close/>
              </a:path>
              <a:path w="11360150" h="4800600">
                <a:moveTo>
                  <a:pt x="6989070" y="4660899"/>
                </a:moveTo>
                <a:lnTo>
                  <a:pt x="4444974" y="4660899"/>
                </a:lnTo>
                <a:lnTo>
                  <a:pt x="4582027" y="4698999"/>
                </a:lnTo>
                <a:lnTo>
                  <a:pt x="6852016" y="4698999"/>
                </a:lnTo>
                <a:lnTo>
                  <a:pt x="6989070" y="4660899"/>
                </a:lnTo>
                <a:close/>
              </a:path>
              <a:path w="11360150" h="4800600">
                <a:moveTo>
                  <a:pt x="11359815" y="0"/>
                </a:moveTo>
                <a:lnTo>
                  <a:pt x="0" y="0"/>
                </a:lnTo>
                <a:lnTo>
                  <a:pt x="8192" y="50800"/>
                </a:lnTo>
                <a:lnTo>
                  <a:pt x="16748" y="88900"/>
                </a:lnTo>
                <a:lnTo>
                  <a:pt x="25666" y="139700"/>
                </a:lnTo>
                <a:lnTo>
                  <a:pt x="34944" y="190500"/>
                </a:lnTo>
                <a:lnTo>
                  <a:pt x="44582" y="228600"/>
                </a:lnTo>
                <a:lnTo>
                  <a:pt x="54578" y="279400"/>
                </a:lnTo>
                <a:lnTo>
                  <a:pt x="64929" y="317500"/>
                </a:lnTo>
                <a:lnTo>
                  <a:pt x="75635" y="368300"/>
                </a:lnTo>
                <a:lnTo>
                  <a:pt x="86694" y="406400"/>
                </a:lnTo>
                <a:lnTo>
                  <a:pt x="98104" y="457200"/>
                </a:lnTo>
                <a:lnTo>
                  <a:pt x="109864" y="508000"/>
                </a:lnTo>
                <a:lnTo>
                  <a:pt x="121973" y="546100"/>
                </a:lnTo>
                <a:lnTo>
                  <a:pt x="134428" y="596900"/>
                </a:lnTo>
                <a:lnTo>
                  <a:pt x="147229" y="635000"/>
                </a:lnTo>
                <a:lnTo>
                  <a:pt x="160373" y="685800"/>
                </a:lnTo>
                <a:lnTo>
                  <a:pt x="173859" y="723900"/>
                </a:lnTo>
                <a:lnTo>
                  <a:pt x="187686" y="774700"/>
                </a:lnTo>
                <a:lnTo>
                  <a:pt x="201853" y="812800"/>
                </a:lnTo>
                <a:lnTo>
                  <a:pt x="216356" y="850900"/>
                </a:lnTo>
                <a:lnTo>
                  <a:pt x="231196" y="901700"/>
                </a:lnTo>
                <a:lnTo>
                  <a:pt x="246370" y="939800"/>
                </a:lnTo>
                <a:lnTo>
                  <a:pt x="261877" y="990600"/>
                </a:lnTo>
                <a:lnTo>
                  <a:pt x="277716" y="1028700"/>
                </a:lnTo>
                <a:lnTo>
                  <a:pt x="293884" y="1066800"/>
                </a:lnTo>
                <a:lnTo>
                  <a:pt x="310381" y="1117600"/>
                </a:lnTo>
                <a:lnTo>
                  <a:pt x="327205" y="1155700"/>
                </a:lnTo>
                <a:lnTo>
                  <a:pt x="344353" y="1193800"/>
                </a:lnTo>
                <a:lnTo>
                  <a:pt x="361826" y="1244600"/>
                </a:lnTo>
                <a:lnTo>
                  <a:pt x="379621" y="1282700"/>
                </a:lnTo>
                <a:lnTo>
                  <a:pt x="397736" y="1320800"/>
                </a:lnTo>
                <a:lnTo>
                  <a:pt x="416170" y="1371600"/>
                </a:lnTo>
                <a:lnTo>
                  <a:pt x="434922" y="1409700"/>
                </a:lnTo>
                <a:lnTo>
                  <a:pt x="453990" y="1447800"/>
                </a:lnTo>
                <a:lnTo>
                  <a:pt x="473373" y="1485900"/>
                </a:lnTo>
                <a:lnTo>
                  <a:pt x="493068" y="1536700"/>
                </a:lnTo>
                <a:lnTo>
                  <a:pt x="513075" y="1574800"/>
                </a:lnTo>
                <a:lnTo>
                  <a:pt x="533391" y="1612900"/>
                </a:lnTo>
                <a:lnTo>
                  <a:pt x="554016" y="1651000"/>
                </a:lnTo>
                <a:lnTo>
                  <a:pt x="574948" y="1689100"/>
                </a:lnTo>
                <a:lnTo>
                  <a:pt x="596185" y="1739900"/>
                </a:lnTo>
                <a:lnTo>
                  <a:pt x="617726" y="1778000"/>
                </a:lnTo>
                <a:lnTo>
                  <a:pt x="639568" y="1816100"/>
                </a:lnTo>
                <a:lnTo>
                  <a:pt x="661712" y="1854200"/>
                </a:lnTo>
                <a:lnTo>
                  <a:pt x="684154" y="1892300"/>
                </a:lnTo>
                <a:lnTo>
                  <a:pt x="706894" y="1930400"/>
                </a:lnTo>
                <a:lnTo>
                  <a:pt x="729930" y="1968500"/>
                </a:lnTo>
                <a:lnTo>
                  <a:pt x="753261" y="2006600"/>
                </a:lnTo>
                <a:lnTo>
                  <a:pt x="776884" y="2044700"/>
                </a:lnTo>
                <a:lnTo>
                  <a:pt x="800799" y="2082800"/>
                </a:lnTo>
                <a:lnTo>
                  <a:pt x="825004" y="2120900"/>
                </a:lnTo>
                <a:lnTo>
                  <a:pt x="849497" y="2159000"/>
                </a:lnTo>
                <a:lnTo>
                  <a:pt x="874277" y="2197100"/>
                </a:lnTo>
                <a:lnTo>
                  <a:pt x="899342" y="2235200"/>
                </a:lnTo>
                <a:lnTo>
                  <a:pt x="924691" y="2273300"/>
                </a:lnTo>
                <a:lnTo>
                  <a:pt x="950321" y="2311400"/>
                </a:lnTo>
                <a:lnTo>
                  <a:pt x="976233" y="2349500"/>
                </a:lnTo>
                <a:lnTo>
                  <a:pt x="1002423" y="2387600"/>
                </a:lnTo>
                <a:lnTo>
                  <a:pt x="1028892" y="2425700"/>
                </a:lnTo>
                <a:lnTo>
                  <a:pt x="1055636" y="2463800"/>
                </a:lnTo>
                <a:lnTo>
                  <a:pt x="1082654" y="2501900"/>
                </a:lnTo>
                <a:lnTo>
                  <a:pt x="1109946" y="2527300"/>
                </a:lnTo>
                <a:lnTo>
                  <a:pt x="1137509" y="2565400"/>
                </a:lnTo>
                <a:lnTo>
                  <a:pt x="1165341" y="2603500"/>
                </a:lnTo>
                <a:lnTo>
                  <a:pt x="1193442" y="2641600"/>
                </a:lnTo>
                <a:lnTo>
                  <a:pt x="1221810" y="2679700"/>
                </a:lnTo>
                <a:lnTo>
                  <a:pt x="1250443" y="2705100"/>
                </a:lnTo>
                <a:lnTo>
                  <a:pt x="1279340" y="2743200"/>
                </a:lnTo>
                <a:lnTo>
                  <a:pt x="1308499" y="2781300"/>
                </a:lnTo>
                <a:lnTo>
                  <a:pt x="1337918" y="2806700"/>
                </a:lnTo>
                <a:lnTo>
                  <a:pt x="1367597" y="2844800"/>
                </a:lnTo>
                <a:lnTo>
                  <a:pt x="1397533" y="2882900"/>
                </a:lnTo>
                <a:lnTo>
                  <a:pt x="1427725" y="2908300"/>
                </a:lnTo>
                <a:lnTo>
                  <a:pt x="1458171" y="2946400"/>
                </a:lnTo>
                <a:lnTo>
                  <a:pt x="1488871" y="2984500"/>
                </a:lnTo>
                <a:lnTo>
                  <a:pt x="1519821" y="3009900"/>
                </a:lnTo>
                <a:lnTo>
                  <a:pt x="1551022" y="3048000"/>
                </a:lnTo>
                <a:lnTo>
                  <a:pt x="1582471" y="3073400"/>
                </a:lnTo>
                <a:lnTo>
                  <a:pt x="1614167" y="3111500"/>
                </a:lnTo>
                <a:lnTo>
                  <a:pt x="1646108" y="3136900"/>
                </a:lnTo>
                <a:lnTo>
                  <a:pt x="1678292" y="3175000"/>
                </a:lnTo>
                <a:lnTo>
                  <a:pt x="1710719" y="3200400"/>
                </a:lnTo>
                <a:lnTo>
                  <a:pt x="1743386" y="3238500"/>
                </a:lnTo>
                <a:lnTo>
                  <a:pt x="1809436" y="3289300"/>
                </a:lnTo>
                <a:lnTo>
                  <a:pt x="1842816" y="3327400"/>
                </a:lnTo>
                <a:lnTo>
                  <a:pt x="1910278" y="3378200"/>
                </a:lnTo>
                <a:lnTo>
                  <a:pt x="1944357" y="3416300"/>
                </a:lnTo>
                <a:lnTo>
                  <a:pt x="2013202" y="3467100"/>
                </a:lnTo>
                <a:lnTo>
                  <a:pt x="2047965" y="3505200"/>
                </a:lnTo>
                <a:lnTo>
                  <a:pt x="2189256" y="3606800"/>
                </a:lnTo>
                <a:lnTo>
                  <a:pt x="2225130" y="3644900"/>
                </a:lnTo>
                <a:lnTo>
                  <a:pt x="2297529" y="3695700"/>
                </a:lnTo>
                <a:lnTo>
                  <a:pt x="2482254" y="3822699"/>
                </a:lnTo>
                <a:lnTo>
                  <a:pt x="2672146" y="3949699"/>
                </a:lnTo>
                <a:lnTo>
                  <a:pt x="2710728" y="3962399"/>
                </a:lnTo>
                <a:lnTo>
                  <a:pt x="2867015" y="4063999"/>
                </a:lnTo>
                <a:lnTo>
                  <a:pt x="2906569" y="4076699"/>
                </a:lnTo>
                <a:lnTo>
                  <a:pt x="3026364" y="4152899"/>
                </a:lnTo>
                <a:lnTo>
                  <a:pt x="3066668" y="4165599"/>
                </a:lnTo>
                <a:lnTo>
                  <a:pt x="3107156" y="4190999"/>
                </a:lnTo>
                <a:lnTo>
                  <a:pt x="3147826" y="4203699"/>
                </a:lnTo>
                <a:lnTo>
                  <a:pt x="3229706" y="4254499"/>
                </a:lnTo>
                <a:lnTo>
                  <a:pt x="3270913" y="4267199"/>
                </a:lnTo>
                <a:lnTo>
                  <a:pt x="3312296" y="4292599"/>
                </a:lnTo>
                <a:lnTo>
                  <a:pt x="3395583" y="4317999"/>
                </a:lnTo>
                <a:lnTo>
                  <a:pt x="3437485" y="4343399"/>
                </a:lnTo>
                <a:lnTo>
                  <a:pt x="3479556" y="4356099"/>
                </a:lnTo>
                <a:lnTo>
                  <a:pt x="3521796" y="4381499"/>
                </a:lnTo>
                <a:lnTo>
                  <a:pt x="3606774" y="4406899"/>
                </a:lnTo>
                <a:lnTo>
                  <a:pt x="3649509" y="4432299"/>
                </a:lnTo>
                <a:lnTo>
                  <a:pt x="3778681" y="4470399"/>
                </a:lnTo>
                <a:lnTo>
                  <a:pt x="3822056" y="4495799"/>
                </a:lnTo>
                <a:lnTo>
                  <a:pt x="4399556" y="4660899"/>
                </a:lnTo>
                <a:lnTo>
                  <a:pt x="7034488" y="4660899"/>
                </a:lnTo>
                <a:lnTo>
                  <a:pt x="7611988" y="4495799"/>
                </a:lnTo>
                <a:lnTo>
                  <a:pt x="7655362" y="4470399"/>
                </a:lnTo>
                <a:lnTo>
                  <a:pt x="7784535" y="4432299"/>
                </a:lnTo>
                <a:lnTo>
                  <a:pt x="7827270" y="4406899"/>
                </a:lnTo>
                <a:lnTo>
                  <a:pt x="7912248" y="4381499"/>
                </a:lnTo>
                <a:lnTo>
                  <a:pt x="7954487" y="4356099"/>
                </a:lnTo>
                <a:lnTo>
                  <a:pt x="7996559" y="4343399"/>
                </a:lnTo>
                <a:lnTo>
                  <a:pt x="8038460" y="4317999"/>
                </a:lnTo>
                <a:lnTo>
                  <a:pt x="8121748" y="4292599"/>
                </a:lnTo>
                <a:lnTo>
                  <a:pt x="8163131" y="4267199"/>
                </a:lnTo>
                <a:lnTo>
                  <a:pt x="8204338" y="4254499"/>
                </a:lnTo>
                <a:lnTo>
                  <a:pt x="8286218" y="4203699"/>
                </a:lnTo>
                <a:lnTo>
                  <a:pt x="8326887" y="4190999"/>
                </a:lnTo>
                <a:lnTo>
                  <a:pt x="8367375" y="4165599"/>
                </a:lnTo>
                <a:lnTo>
                  <a:pt x="8407679" y="4152899"/>
                </a:lnTo>
                <a:lnTo>
                  <a:pt x="8527474" y="4076699"/>
                </a:lnTo>
                <a:lnTo>
                  <a:pt x="8567028" y="4063999"/>
                </a:lnTo>
                <a:lnTo>
                  <a:pt x="8723315" y="3962399"/>
                </a:lnTo>
                <a:lnTo>
                  <a:pt x="8761896" y="3949699"/>
                </a:lnTo>
                <a:lnTo>
                  <a:pt x="8951789" y="3822699"/>
                </a:lnTo>
                <a:lnTo>
                  <a:pt x="9136513" y="3695700"/>
                </a:lnTo>
                <a:lnTo>
                  <a:pt x="9208912" y="3644900"/>
                </a:lnTo>
                <a:lnTo>
                  <a:pt x="9244786" y="3606800"/>
                </a:lnTo>
                <a:lnTo>
                  <a:pt x="9386077" y="3505200"/>
                </a:lnTo>
                <a:lnTo>
                  <a:pt x="9420840" y="3467100"/>
                </a:lnTo>
                <a:lnTo>
                  <a:pt x="9489685" y="3416300"/>
                </a:lnTo>
                <a:lnTo>
                  <a:pt x="9523764" y="3378200"/>
                </a:lnTo>
                <a:lnTo>
                  <a:pt x="9591225" y="3327400"/>
                </a:lnTo>
                <a:lnTo>
                  <a:pt x="9624605" y="3289300"/>
                </a:lnTo>
                <a:lnTo>
                  <a:pt x="9690655" y="3238500"/>
                </a:lnTo>
                <a:lnTo>
                  <a:pt x="9723322" y="3200400"/>
                </a:lnTo>
                <a:lnTo>
                  <a:pt x="9755749" y="3175000"/>
                </a:lnTo>
                <a:lnTo>
                  <a:pt x="9787934" y="3136900"/>
                </a:lnTo>
                <a:lnTo>
                  <a:pt x="9819874" y="3111500"/>
                </a:lnTo>
                <a:lnTo>
                  <a:pt x="9851570" y="3073400"/>
                </a:lnTo>
                <a:lnTo>
                  <a:pt x="9883019" y="3048000"/>
                </a:lnTo>
                <a:lnTo>
                  <a:pt x="9914219" y="3009900"/>
                </a:lnTo>
                <a:lnTo>
                  <a:pt x="9945170" y="2984500"/>
                </a:lnTo>
                <a:lnTo>
                  <a:pt x="9975870" y="2946400"/>
                </a:lnTo>
                <a:lnTo>
                  <a:pt x="10006316" y="2908300"/>
                </a:lnTo>
                <a:lnTo>
                  <a:pt x="10036508" y="2882900"/>
                </a:lnTo>
                <a:lnTo>
                  <a:pt x="10066444" y="2844800"/>
                </a:lnTo>
                <a:lnTo>
                  <a:pt x="10096122" y="2806700"/>
                </a:lnTo>
                <a:lnTo>
                  <a:pt x="10125542" y="2781300"/>
                </a:lnTo>
                <a:lnTo>
                  <a:pt x="10154701" y="2743200"/>
                </a:lnTo>
                <a:lnTo>
                  <a:pt x="10183597" y="2705100"/>
                </a:lnTo>
                <a:lnTo>
                  <a:pt x="10212230" y="2679700"/>
                </a:lnTo>
                <a:lnTo>
                  <a:pt x="10240598" y="2641600"/>
                </a:lnTo>
                <a:lnTo>
                  <a:pt x="10268699" y="2603500"/>
                </a:lnTo>
                <a:lnTo>
                  <a:pt x="10296531" y="2565400"/>
                </a:lnTo>
                <a:lnTo>
                  <a:pt x="10324094" y="2527300"/>
                </a:lnTo>
                <a:lnTo>
                  <a:pt x="10351386" y="2501900"/>
                </a:lnTo>
                <a:lnTo>
                  <a:pt x="10378404" y="2463800"/>
                </a:lnTo>
                <a:lnTo>
                  <a:pt x="10405148" y="2425700"/>
                </a:lnTo>
                <a:lnTo>
                  <a:pt x="10431616" y="2387600"/>
                </a:lnTo>
                <a:lnTo>
                  <a:pt x="10457807" y="2349500"/>
                </a:lnTo>
                <a:lnTo>
                  <a:pt x="10483718" y="2311400"/>
                </a:lnTo>
                <a:lnTo>
                  <a:pt x="10509349" y="2273300"/>
                </a:lnTo>
                <a:lnTo>
                  <a:pt x="10534697" y="2235200"/>
                </a:lnTo>
                <a:lnTo>
                  <a:pt x="10559762" y="2197100"/>
                </a:lnTo>
                <a:lnTo>
                  <a:pt x="10584542" y="2159000"/>
                </a:lnTo>
                <a:lnTo>
                  <a:pt x="10609035" y="2120900"/>
                </a:lnTo>
                <a:lnTo>
                  <a:pt x="10633240" y="2082800"/>
                </a:lnTo>
                <a:lnTo>
                  <a:pt x="10657154" y="2044700"/>
                </a:lnTo>
                <a:lnTo>
                  <a:pt x="10680778" y="2006600"/>
                </a:lnTo>
                <a:lnTo>
                  <a:pt x="10704108" y="1968500"/>
                </a:lnTo>
                <a:lnTo>
                  <a:pt x="10727144" y="1930400"/>
                </a:lnTo>
                <a:lnTo>
                  <a:pt x="10749884" y="1892300"/>
                </a:lnTo>
                <a:lnTo>
                  <a:pt x="10772327" y="1854200"/>
                </a:lnTo>
                <a:lnTo>
                  <a:pt x="10794470" y="1816100"/>
                </a:lnTo>
                <a:lnTo>
                  <a:pt x="10816313" y="1778000"/>
                </a:lnTo>
                <a:lnTo>
                  <a:pt x="10837853" y="1739900"/>
                </a:lnTo>
                <a:lnTo>
                  <a:pt x="10859090" y="1689100"/>
                </a:lnTo>
                <a:lnTo>
                  <a:pt x="10880022" y="1651000"/>
                </a:lnTo>
                <a:lnTo>
                  <a:pt x="10900647" y="1612900"/>
                </a:lnTo>
                <a:lnTo>
                  <a:pt x="10920963" y="1574800"/>
                </a:lnTo>
                <a:lnTo>
                  <a:pt x="10940970" y="1536700"/>
                </a:lnTo>
                <a:lnTo>
                  <a:pt x="10960665" y="1485900"/>
                </a:lnTo>
                <a:lnTo>
                  <a:pt x="10980048" y="1447800"/>
                </a:lnTo>
                <a:lnTo>
                  <a:pt x="10999116" y="1409700"/>
                </a:lnTo>
                <a:lnTo>
                  <a:pt x="11017868" y="1371600"/>
                </a:lnTo>
                <a:lnTo>
                  <a:pt x="11036302" y="1320800"/>
                </a:lnTo>
                <a:lnTo>
                  <a:pt x="11054417" y="1282700"/>
                </a:lnTo>
                <a:lnTo>
                  <a:pt x="11072212" y="1244600"/>
                </a:lnTo>
                <a:lnTo>
                  <a:pt x="11089684" y="1193800"/>
                </a:lnTo>
                <a:lnTo>
                  <a:pt x="11106833" y="1155700"/>
                </a:lnTo>
                <a:lnTo>
                  <a:pt x="11123656" y="1117600"/>
                </a:lnTo>
                <a:lnTo>
                  <a:pt x="11140153" y="1066800"/>
                </a:lnTo>
                <a:lnTo>
                  <a:pt x="11156321" y="1028700"/>
                </a:lnTo>
                <a:lnTo>
                  <a:pt x="11172160" y="990600"/>
                </a:lnTo>
                <a:lnTo>
                  <a:pt x="11187667" y="939800"/>
                </a:lnTo>
                <a:lnTo>
                  <a:pt x="11202841" y="901700"/>
                </a:lnTo>
                <a:lnTo>
                  <a:pt x="11217681" y="850900"/>
                </a:lnTo>
                <a:lnTo>
                  <a:pt x="11232185" y="812800"/>
                </a:lnTo>
                <a:lnTo>
                  <a:pt x="11246351" y="774700"/>
                </a:lnTo>
                <a:lnTo>
                  <a:pt x="11260178" y="723900"/>
                </a:lnTo>
                <a:lnTo>
                  <a:pt x="11273664" y="685800"/>
                </a:lnTo>
                <a:lnTo>
                  <a:pt x="11286808" y="635000"/>
                </a:lnTo>
                <a:lnTo>
                  <a:pt x="11299609" y="596900"/>
                </a:lnTo>
                <a:lnTo>
                  <a:pt x="11312064" y="546100"/>
                </a:lnTo>
                <a:lnTo>
                  <a:pt x="11324172" y="508000"/>
                </a:lnTo>
                <a:lnTo>
                  <a:pt x="11335932" y="457200"/>
                </a:lnTo>
                <a:lnTo>
                  <a:pt x="11347343" y="406400"/>
                </a:lnTo>
                <a:lnTo>
                  <a:pt x="11358402" y="368300"/>
                </a:lnTo>
                <a:lnTo>
                  <a:pt x="11359815" y="355600"/>
                </a:lnTo>
                <a:lnTo>
                  <a:pt x="11359815" y="0"/>
                </a:lnTo>
                <a:close/>
              </a:path>
            </a:pathLst>
          </a:custGeom>
          <a:solidFill>
            <a:srgbClr val="2C9C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10152681"/>
            <a:ext cx="18288000" cy="134620"/>
          </a:xfrm>
          <a:custGeom>
            <a:avLst/>
            <a:gdLst/>
            <a:ahLst/>
            <a:cxnLst/>
            <a:rect l="l" t="t" r="r" b="b"/>
            <a:pathLst>
              <a:path w="18288000" h="134620">
                <a:moveTo>
                  <a:pt x="18288000" y="0"/>
                </a:moveTo>
                <a:lnTo>
                  <a:pt x="0" y="0"/>
                </a:lnTo>
                <a:lnTo>
                  <a:pt x="0" y="134318"/>
                </a:lnTo>
                <a:lnTo>
                  <a:pt x="18288000" y="134318"/>
                </a:lnTo>
                <a:lnTo>
                  <a:pt x="18288000" y="0"/>
                </a:lnTo>
                <a:close/>
              </a:path>
            </a:pathLst>
          </a:custGeom>
          <a:solidFill>
            <a:srgbClr val="2C9C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66165" rIns="0" bIns="0" rtlCol="0" vert="horz">
            <a:spAutoFit/>
          </a:bodyPr>
          <a:lstStyle/>
          <a:p>
            <a:pPr marL="9646285">
              <a:lnSpc>
                <a:spcPct val="100000"/>
              </a:lnSpc>
              <a:spcBef>
                <a:spcPts val="100"/>
              </a:spcBef>
            </a:pPr>
            <a:r>
              <a:rPr dirty="0"/>
              <a:t>Kahoot</a:t>
            </a:r>
            <a:r>
              <a:rPr dirty="0" spc="-30"/>
              <a:t> </a:t>
            </a:r>
            <a:r>
              <a:rPr dirty="0" spc="-25"/>
              <a:t>#2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13319" y="0"/>
              <a:ext cx="10774680" cy="1028395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120672" y="0"/>
              <a:ext cx="3742054" cy="10287000"/>
            </a:xfrm>
            <a:custGeom>
              <a:avLst/>
              <a:gdLst/>
              <a:ahLst/>
              <a:cxnLst/>
              <a:rect l="l" t="t" r="r" b="b"/>
              <a:pathLst>
                <a:path w="3742054" h="10287000">
                  <a:moveTo>
                    <a:pt x="3741610" y="0"/>
                  </a:moveTo>
                  <a:lnTo>
                    <a:pt x="0" y="0"/>
                  </a:lnTo>
                  <a:lnTo>
                    <a:pt x="0" y="10287000"/>
                  </a:lnTo>
                  <a:lnTo>
                    <a:pt x="3741610" y="10287000"/>
                  </a:lnTo>
                  <a:lnTo>
                    <a:pt x="37416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4407408" cy="1028395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20767" y="1188720"/>
              <a:ext cx="12036552" cy="713841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4824200" y="1130808"/>
            <a:ext cx="11609070" cy="6923405"/>
          </a:xfrm>
          <a:prstGeom prst="rect">
            <a:avLst/>
          </a:prstGeom>
        </p:spPr>
        <p:txBody>
          <a:bodyPr wrap="square" lIns="0" tIns="158750" rIns="0" bIns="0" rtlCol="0" vert="horz">
            <a:spAutoFit/>
          </a:bodyPr>
          <a:lstStyle/>
          <a:p>
            <a:pPr marL="386715" indent="-374015">
              <a:lnSpc>
                <a:spcPct val="100000"/>
              </a:lnSpc>
              <a:spcBef>
                <a:spcPts val="1250"/>
              </a:spcBef>
              <a:buFont typeface="Times New Roman"/>
              <a:buChar char="●"/>
              <a:tabLst>
                <a:tab pos="386715" algn="l"/>
              </a:tabLst>
            </a:pPr>
            <a:r>
              <a:rPr dirty="0" sz="2300" spc="120">
                <a:solidFill>
                  <a:srgbClr val="143451"/>
                </a:solidFill>
                <a:latin typeface="Arial"/>
                <a:cs typeface="Arial"/>
              </a:rPr>
              <a:t>L’incontinence</a:t>
            </a:r>
            <a:r>
              <a:rPr dirty="0" sz="23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35">
                <a:solidFill>
                  <a:srgbClr val="143451"/>
                </a:solidFill>
                <a:latin typeface="Arial"/>
                <a:cs typeface="Arial"/>
              </a:rPr>
              <a:t>urinaire</a:t>
            </a:r>
            <a:r>
              <a:rPr dirty="0" sz="23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65">
                <a:solidFill>
                  <a:srgbClr val="143451"/>
                </a:solidFill>
                <a:latin typeface="Arial"/>
                <a:cs typeface="Arial"/>
              </a:rPr>
              <a:t>à</a:t>
            </a:r>
            <a:r>
              <a:rPr dirty="0" sz="23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70" b="1">
                <a:solidFill>
                  <a:srgbClr val="143451"/>
                </a:solidFill>
                <a:latin typeface="Arial"/>
                <a:cs typeface="Arial"/>
              </a:rPr>
              <a:t>l’effort</a:t>
            </a:r>
            <a:endParaRPr sz="2300">
              <a:latin typeface="Arial"/>
              <a:cs typeface="Arial"/>
            </a:endParaRPr>
          </a:p>
          <a:p>
            <a:pPr marL="386715" indent="-374015">
              <a:lnSpc>
                <a:spcPct val="100000"/>
              </a:lnSpc>
              <a:spcBef>
                <a:spcPts val="1150"/>
              </a:spcBef>
              <a:buFont typeface="Times New Roman"/>
              <a:buChar char="●"/>
              <a:tabLst>
                <a:tab pos="386715" algn="l"/>
              </a:tabLst>
            </a:pPr>
            <a:r>
              <a:rPr dirty="0" sz="2300" spc="120">
                <a:solidFill>
                  <a:srgbClr val="143451"/>
                </a:solidFill>
                <a:latin typeface="Arial"/>
                <a:cs typeface="Arial"/>
              </a:rPr>
              <a:t>L’incontinence</a:t>
            </a:r>
            <a:r>
              <a:rPr dirty="0" sz="23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10">
                <a:solidFill>
                  <a:srgbClr val="143451"/>
                </a:solidFill>
                <a:latin typeface="Arial"/>
                <a:cs typeface="Arial"/>
              </a:rPr>
              <a:t>par</a:t>
            </a: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10" b="1">
                <a:solidFill>
                  <a:srgbClr val="143451"/>
                </a:solidFill>
                <a:latin typeface="Arial"/>
                <a:cs typeface="Arial"/>
              </a:rPr>
              <a:t>impériosité</a:t>
            </a:r>
            <a:r>
              <a:rPr dirty="0" sz="2300" spc="-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90">
                <a:solidFill>
                  <a:srgbClr val="143451"/>
                </a:solidFill>
                <a:latin typeface="Arial"/>
                <a:cs typeface="Arial"/>
              </a:rPr>
              <a:t>ou</a:t>
            </a: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la</a:t>
            </a:r>
            <a:r>
              <a:rPr dirty="0" sz="23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95">
                <a:solidFill>
                  <a:srgbClr val="143451"/>
                </a:solidFill>
                <a:latin typeface="Arial"/>
                <a:cs typeface="Arial"/>
              </a:rPr>
              <a:t>vessie</a:t>
            </a:r>
            <a:r>
              <a:rPr dirty="0" sz="23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60">
                <a:solidFill>
                  <a:srgbClr val="143451"/>
                </a:solidFill>
                <a:latin typeface="Arial"/>
                <a:cs typeface="Arial"/>
              </a:rPr>
              <a:t>hyperactive</a:t>
            </a:r>
            <a:endParaRPr sz="2300">
              <a:latin typeface="Arial"/>
              <a:cs typeface="Arial"/>
            </a:endParaRPr>
          </a:p>
          <a:p>
            <a:pPr marL="386715" indent="-374015">
              <a:lnSpc>
                <a:spcPct val="100000"/>
              </a:lnSpc>
              <a:spcBef>
                <a:spcPts val="1130"/>
              </a:spcBef>
              <a:buFont typeface="Times New Roman"/>
              <a:buChar char="●"/>
              <a:tabLst>
                <a:tab pos="386715" algn="l"/>
              </a:tabLst>
            </a:pPr>
            <a:r>
              <a:rPr dirty="0" sz="2300" spc="165">
                <a:solidFill>
                  <a:srgbClr val="143451"/>
                </a:solidFill>
                <a:latin typeface="Arial"/>
                <a:cs typeface="Arial"/>
              </a:rPr>
              <a:t>Dérèglement</a:t>
            </a: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30">
                <a:solidFill>
                  <a:srgbClr val="143451"/>
                </a:solidFill>
                <a:latin typeface="Arial"/>
                <a:cs typeface="Arial"/>
              </a:rPr>
              <a:t>est</a:t>
            </a: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souvent</a:t>
            </a: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neurologique</a:t>
            </a:r>
            <a:endParaRPr sz="2300">
              <a:latin typeface="Arial"/>
              <a:cs typeface="Arial"/>
            </a:endParaRPr>
          </a:p>
          <a:p>
            <a:pPr marL="386715" indent="-374015">
              <a:lnSpc>
                <a:spcPct val="100000"/>
              </a:lnSpc>
              <a:spcBef>
                <a:spcPts val="1055"/>
              </a:spcBef>
              <a:buFont typeface="Times New Roman"/>
              <a:buChar char="●"/>
              <a:tabLst>
                <a:tab pos="386715" algn="l"/>
              </a:tabLst>
            </a:pPr>
            <a:r>
              <a:rPr dirty="0" sz="2300" spc="200">
                <a:solidFill>
                  <a:srgbClr val="143451"/>
                </a:solidFill>
                <a:latin typeface="Arial"/>
                <a:cs typeface="Arial"/>
              </a:rPr>
              <a:t>Changements</a:t>
            </a: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90">
                <a:solidFill>
                  <a:srgbClr val="143451"/>
                </a:solidFill>
                <a:latin typeface="Arial"/>
                <a:cs typeface="Arial"/>
              </a:rPr>
              <a:t>hormonaux</a:t>
            </a: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75">
                <a:solidFill>
                  <a:srgbClr val="143451"/>
                </a:solidFill>
                <a:latin typeface="Arial"/>
                <a:cs typeface="Arial"/>
              </a:rPr>
              <a:t>et</a:t>
            </a: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60">
                <a:solidFill>
                  <a:srgbClr val="143451"/>
                </a:solidFill>
                <a:latin typeface="Arial"/>
                <a:cs typeface="Arial"/>
              </a:rPr>
              <a:t>dommages</a:t>
            </a: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14">
                <a:solidFill>
                  <a:srgbClr val="143451"/>
                </a:solidFill>
                <a:latin typeface="Arial"/>
                <a:cs typeface="Arial"/>
              </a:rPr>
              <a:t>nerveux</a:t>
            </a:r>
            <a:endParaRPr sz="2300">
              <a:latin typeface="Arial"/>
              <a:cs typeface="Arial"/>
            </a:endParaRPr>
          </a:p>
          <a:p>
            <a:pPr marL="386715" indent="-374015">
              <a:lnSpc>
                <a:spcPct val="100000"/>
              </a:lnSpc>
              <a:spcBef>
                <a:spcPts val="1130"/>
              </a:spcBef>
              <a:buFont typeface="Times New Roman"/>
              <a:buChar char="●"/>
              <a:tabLst>
                <a:tab pos="386715" algn="l"/>
              </a:tabLst>
            </a:pP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Le</a:t>
            </a:r>
            <a:r>
              <a:rPr dirty="0" sz="2300" spc="-2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60">
                <a:solidFill>
                  <a:srgbClr val="143451"/>
                </a:solidFill>
                <a:latin typeface="Arial"/>
                <a:cs typeface="Arial"/>
              </a:rPr>
              <a:t>contrôle</a:t>
            </a:r>
            <a:r>
              <a:rPr dirty="0" sz="2300" spc="-2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30">
                <a:solidFill>
                  <a:srgbClr val="143451"/>
                </a:solidFill>
                <a:latin typeface="Arial"/>
                <a:cs typeface="Arial"/>
              </a:rPr>
              <a:t>urinaire</a:t>
            </a:r>
            <a:r>
              <a:rPr dirty="0" sz="2300" spc="-2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15">
                <a:solidFill>
                  <a:srgbClr val="143451"/>
                </a:solidFill>
                <a:latin typeface="Arial"/>
                <a:cs typeface="Arial"/>
              </a:rPr>
              <a:t>dépend</a:t>
            </a:r>
            <a:r>
              <a:rPr dirty="0" sz="2300" spc="-2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60">
                <a:solidFill>
                  <a:srgbClr val="143451"/>
                </a:solidFill>
                <a:latin typeface="Arial"/>
                <a:cs typeface="Arial"/>
              </a:rPr>
              <a:t>d’un</a:t>
            </a:r>
            <a:r>
              <a:rPr dirty="0" sz="2300" spc="-2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45">
                <a:solidFill>
                  <a:srgbClr val="143451"/>
                </a:solidFill>
                <a:latin typeface="Arial"/>
                <a:cs typeface="Arial"/>
              </a:rPr>
              <a:t>réseau</a:t>
            </a:r>
            <a:r>
              <a:rPr dirty="0" sz="2300" spc="-2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20">
                <a:solidFill>
                  <a:srgbClr val="143451"/>
                </a:solidFill>
                <a:latin typeface="Arial"/>
                <a:cs typeface="Arial"/>
              </a:rPr>
              <a:t>nerveux</a:t>
            </a:r>
            <a:r>
              <a:rPr dirty="0" sz="2300" spc="-3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80">
                <a:solidFill>
                  <a:srgbClr val="143451"/>
                </a:solidFill>
                <a:latin typeface="Arial"/>
                <a:cs typeface="Arial"/>
              </a:rPr>
              <a:t>complexe</a:t>
            </a:r>
            <a:r>
              <a:rPr dirty="0" sz="2300" spc="-2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00">
                <a:solidFill>
                  <a:srgbClr val="143451"/>
                </a:solidFill>
                <a:latin typeface="Arial"/>
                <a:cs typeface="Arial"/>
              </a:rPr>
              <a:t>impliquant</a:t>
            </a:r>
            <a:r>
              <a:rPr dirty="0" sz="2300" spc="-3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65">
                <a:solidFill>
                  <a:srgbClr val="143451"/>
                </a:solidFill>
                <a:latin typeface="Arial"/>
                <a:cs typeface="Arial"/>
              </a:rPr>
              <a:t>le</a:t>
            </a:r>
            <a:endParaRPr sz="2300">
              <a:latin typeface="Arial"/>
              <a:cs typeface="Arial"/>
            </a:endParaRPr>
          </a:p>
          <a:p>
            <a:pPr marL="387350" marR="795020">
              <a:lnSpc>
                <a:spcPct val="140900"/>
              </a:lnSpc>
              <a:spcBef>
                <a:spcPts val="25"/>
              </a:spcBef>
            </a:pPr>
            <a:r>
              <a:rPr dirty="0" sz="2300" spc="130">
                <a:solidFill>
                  <a:srgbClr val="143451"/>
                </a:solidFill>
                <a:latin typeface="Arial"/>
                <a:cs typeface="Arial"/>
              </a:rPr>
              <a:t>cerveau,</a:t>
            </a: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la</a:t>
            </a:r>
            <a:r>
              <a:rPr dirty="0" sz="23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65">
                <a:solidFill>
                  <a:srgbClr val="143451"/>
                </a:solidFill>
                <a:latin typeface="Arial"/>
                <a:cs typeface="Arial"/>
              </a:rPr>
              <a:t>moelle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00">
                <a:solidFill>
                  <a:srgbClr val="143451"/>
                </a:solidFill>
                <a:latin typeface="Arial"/>
                <a:cs typeface="Arial"/>
              </a:rPr>
              <a:t>épinière,</a:t>
            </a:r>
            <a:r>
              <a:rPr dirty="0" sz="23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90">
                <a:solidFill>
                  <a:srgbClr val="143451"/>
                </a:solidFill>
                <a:latin typeface="Arial"/>
                <a:cs typeface="Arial"/>
              </a:rPr>
              <a:t>le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35">
                <a:solidFill>
                  <a:srgbClr val="143451"/>
                </a:solidFill>
                <a:latin typeface="Arial"/>
                <a:cs typeface="Arial"/>
              </a:rPr>
              <a:t>nerf</a:t>
            </a: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65">
                <a:solidFill>
                  <a:srgbClr val="143451"/>
                </a:solidFill>
                <a:latin typeface="Arial"/>
                <a:cs typeface="Arial"/>
              </a:rPr>
              <a:t>pudendal,</a:t>
            </a:r>
            <a:r>
              <a:rPr dirty="0" sz="23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80">
                <a:solidFill>
                  <a:srgbClr val="143451"/>
                </a:solidFill>
                <a:latin typeface="Arial"/>
                <a:cs typeface="Arial"/>
              </a:rPr>
              <a:t>les</a:t>
            </a:r>
            <a:r>
              <a:rPr dirty="0" sz="23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20">
                <a:solidFill>
                  <a:srgbClr val="143451"/>
                </a:solidFill>
                <a:latin typeface="Arial"/>
                <a:cs typeface="Arial"/>
              </a:rPr>
              <a:t>nerfs</a:t>
            </a:r>
            <a:r>
              <a:rPr dirty="0" sz="23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04">
                <a:solidFill>
                  <a:srgbClr val="143451"/>
                </a:solidFill>
                <a:latin typeface="Arial"/>
                <a:cs typeface="Arial"/>
              </a:rPr>
              <a:t>autonomes</a:t>
            </a:r>
            <a:r>
              <a:rPr dirty="0" sz="2300" spc="-2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04">
                <a:solidFill>
                  <a:srgbClr val="143451"/>
                </a:solidFill>
                <a:latin typeface="Arial"/>
                <a:cs typeface="Arial"/>
              </a:rPr>
              <a:t>de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30">
                <a:solidFill>
                  <a:srgbClr val="143451"/>
                </a:solidFill>
                <a:latin typeface="Arial"/>
                <a:cs typeface="Arial"/>
              </a:rPr>
              <a:t>la </a:t>
            </a:r>
            <a:r>
              <a:rPr dirty="0" sz="2300" spc="85">
                <a:solidFill>
                  <a:srgbClr val="143451"/>
                </a:solidFill>
                <a:latin typeface="Arial"/>
                <a:cs typeface="Arial"/>
              </a:rPr>
              <a:t>vessie</a:t>
            </a:r>
            <a:endParaRPr sz="2300">
              <a:latin typeface="Arial"/>
              <a:cs typeface="Arial"/>
            </a:endParaRPr>
          </a:p>
          <a:p>
            <a:pPr marL="386715" indent="-374015">
              <a:lnSpc>
                <a:spcPct val="100000"/>
              </a:lnSpc>
              <a:spcBef>
                <a:spcPts val="1150"/>
              </a:spcBef>
              <a:buFont typeface="Times New Roman"/>
              <a:buChar char="●"/>
              <a:tabLst>
                <a:tab pos="386715" algn="l"/>
              </a:tabLst>
            </a:pPr>
            <a:r>
              <a:rPr dirty="0" sz="2300" spc="114">
                <a:solidFill>
                  <a:srgbClr val="143451"/>
                </a:solidFill>
                <a:latin typeface="Arial"/>
                <a:cs typeface="Arial"/>
              </a:rPr>
              <a:t>Facteurs</a:t>
            </a:r>
            <a:r>
              <a:rPr dirty="0" sz="2300" spc="-2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70">
                <a:solidFill>
                  <a:srgbClr val="143451"/>
                </a:solidFill>
                <a:latin typeface="Arial"/>
                <a:cs typeface="Arial"/>
              </a:rPr>
              <a:t>liés</a:t>
            </a:r>
            <a:r>
              <a:rPr dirty="0" sz="2300" spc="-2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29">
                <a:solidFill>
                  <a:srgbClr val="143451"/>
                </a:solidFill>
                <a:latin typeface="Arial"/>
                <a:cs typeface="Arial"/>
              </a:rPr>
              <a:t>au</a:t>
            </a:r>
            <a:r>
              <a:rPr dirty="0" sz="23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60">
                <a:solidFill>
                  <a:srgbClr val="143451"/>
                </a:solidFill>
                <a:latin typeface="Arial"/>
                <a:cs typeface="Arial"/>
              </a:rPr>
              <a:t>mode</a:t>
            </a:r>
            <a:r>
              <a:rPr dirty="0" sz="23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04">
                <a:solidFill>
                  <a:srgbClr val="143451"/>
                </a:solidFill>
                <a:latin typeface="Arial"/>
                <a:cs typeface="Arial"/>
              </a:rPr>
              <a:t>de</a:t>
            </a:r>
            <a:r>
              <a:rPr dirty="0" sz="23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05">
                <a:solidFill>
                  <a:srgbClr val="143451"/>
                </a:solidFill>
                <a:latin typeface="Arial"/>
                <a:cs typeface="Arial"/>
              </a:rPr>
              <a:t>vie</a:t>
            </a:r>
            <a:r>
              <a:rPr dirty="0" sz="23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75">
                <a:solidFill>
                  <a:srgbClr val="143451"/>
                </a:solidFill>
                <a:latin typeface="Arial"/>
                <a:cs typeface="Arial"/>
              </a:rPr>
              <a:t>et</a:t>
            </a:r>
            <a:r>
              <a:rPr dirty="0" sz="2300" spc="-2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65">
                <a:solidFill>
                  <a:srgbClr val="143451"/>
                </a:solidFill>
                <a:latin typeface="Arial"/>
                <a:cs typeface="Arial"/>
              </a:rPr>
              <a:t>à</a:t>
            </a: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la</a:t>
            </a: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60">
                <a:solidFill>
                  <a:srgbClr val="143451"/>
                </a:solidFill>
                <a:latin typeface="Arial"/>
                <a:cs typeface="Arial"/>
              </a:rPr>
              <a:t>médication.</a:t>
            </a:r>
            <a:endParaRPr sz="2300">
              <a:latin typeface="Arial"/>
              <a:cs typeface="Arial"/>
            </a:endParaRPr>
          </a:p>
          <a:p>
            <a:pPr marL="387350" marR="495934" indent="-374650">
              <a:lnSpc>
                <a:spcPts val="3890"/>
              </a:lnSpc>
              <a:spcBef>
                <a:spcPts val="220"/>
              </a:spcBef>
              <a:buFont typeface="Times New Roman"/>
              <a:buChar char="●"/>
              <a:tabLst>
                <a:tab pos="387350" algn="l"/>
                <a:tab pos="4497705" algn="l"/>
              </a:tabLst>
            </a:pPr>
            <a:r>
              <a:rPr dirty="0" sz="2300" spc="130">
                <a:solidFill>
                  <a:srgbClr val="143451"/>
                </a:solidFill>
                <a:latin typeface="Arial"/>
                <a:cs typeface="Arial"/>
              </a:rPr>
              <a:t>Certains</a:t>
            </a:r>
            <a:r>
              <a:rPr dirty="0" sz="23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15">
                <a:solidFill>
                  <a:srgbClr val="143451"/>
                </a:solidFill>
                <a:latin typeface="Arial"/>
                <a:cs typeface="Arial"/>
              </a:rPr>
              <a:t>médicaments</a:t>
            </a:r>
            <a:r>
              <a:rPr dirty="0" sz="23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95">
                <a:solidFill>
                  <a:srgbClr val="143451"/>
                </a:solidFill>
                <a:latin typeface="Arial"/>
                <a:cs typeface="Arial"/>
              </a:rPr>
              <a:t>que</a:t>
            </a:r>
            <a:r>
              <a:rPr dirty="0" sz="23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0">
                <a:solidFill>
                  <a:srgbClr val="143451"/>
                </a:solidFill>
                <a:latin typeface="Arial"/>
                <a:cs typeface="Arial"/>
              </a:rPr>
              <a:t>nous</a:t>
            </a:r>
            <a:r>
              <a:rPr dirty="0" sz="23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40">
                <a:solidFill>
                  <a:srgbClr val="143451"/>
                </a:solidFill>
                <a:latin typeface="Arial"/>
                <a:cs typeface="Arial"/>
              </a:rPr>
              <a:t>dispensons</a:t>
            </a:r>
            <a:r>
              <a:rPr dirty="0" sz="23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85">
                <a:solidFill>
                  <a:srgbClr val="143451"/>
                </a:solidFill>
                <a:latin typeface="Arial"/>
                <a:cs typeface="Arial"/>
              </a:rPr>
              <a:t>quotidiennement</a:t>
            </a:r>
            <a:r>
              <a:rPr dirty="0" sz="23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65">
                <a:solidFill>
                  <a:srgbClr val="143451"/>
                </a:solidFill>
                <a:latin typeface="Arial"/>
                <a:cs typeface="Arial"/>
              </a:rPr>
              <a:t>affectent </a:t>
            </a:r>
            <a:r>
              <a:rPr dirty="0" sz="2300" spc="145">
                <a:solidFill>
                  <a:srgbClr val="143451"/>
                </a:solidFill>
                <a:latin typeface="Arial"/>
                <a:cs typeface="Arial"/>
              </a:rPr>
              <a:t>l’incontinence</a:t>
            </a:r>
            <a:r>
              <a:rPr dirty="0" sz="2300" spc="-2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-160">
                <a:solidFill>
                  <a:srgbClr val="143451"/>
                </a:solidFill>
                <a:latin typeface="Arial"/>
                <a:cs typeface="Arial"/>
              </a:rPr>
              <a:t>:</a:t>
            </a:r>
            <a:r>
              <a:rPr dirty="0" sz="2300" spc="-2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05">
                <a:solidFill>
                  <a:srgbClr val="143451"/>
                </a:solidFill>
                <a:latin typeface="Arial"/>
                <a:cs typeface="Arial"/>
              </a:rPr>
              <a:t>diurétiques,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35">
                <a:solidFill>
                  <a:srgbClr val="143451"/>
                </a:solidFill>
                <a:latin typeface="Arial"/>
                <a:cs typeface="Arial"/>
              </a:rPr>
              <a:t>sédatifs</a:t>
            </a:r>
            <a:r>
              <a:rPr dirty="0" sz="2300" spc="-2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65">
                <a:solidFill>
                  <a:srgbClr val="143451"/>
                </a:solidFill>
                <a:latin typeface="Arial"/>
                <a:cs typeface="Arial"/>
              </a:rPr>
              <a:t>et</a:t>
            </a:r>
            <a:r>
              <a:rPr dirty="0" sz="23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10">
                <a:solidFill>
                  <a:srgbClr val="143451"/>
                </a:solidFill>
                <a:latin typeface="Arial"/>
                <a:cs typeface="Arial"/>
              </a:rPr>
              <a:t>benzodiazépines,</a:t>
            </a:r>
            <a:r>
              <a:rPr dirty="0" sz="2300" spc="-2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10">
                <a:solidFill>
                  <a:srgbClr val="143451"/>
                </a:solidFill>
                <a:latin typeface="Arial"/>
                <a:cs typeface="Arial"/>
              </a:rPr>
              <a:t>antidépresseurs,</a:t>
            </a:r>
            <a:endParaRPr sz="2300">
              <a:latin typeface="Arial"/>
              <a:cs typeface="Arial"/>
            </a:endParaRPr>
          </a:p>
          <a:p>
            <a:pPr marL="387350">
              <a:lnSpc>
                <a:spcPct val="100000"/>
              </a:lnSpc>
              <a:spcBef>
                <a:spcPts val="830"/>
              </a:spcBef>
            </a:pP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gabapentinoïdes,</a:t>
            </a:r>
            <a:r>
              <a:rPr dirty="0" sz="2300" spc="6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aGLP-</a:t>
            </a:r>
            <a:r>
              <a:rPr dirty="0" sz="2300" spc="-370">
                <a:solidFill>
                  <a:srgbClr val="143451"/>
                </a:solidFill>
                <a:latin typeface="Arial"/>
                <a:cs typeface="Arial"/>
              </a:rPr>
              <a:t>1,</a:t>
            </a:r>
            <a:r>
              <a:rPr dirty="0" sz="2300" spc="6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-114">
                <a:solidFill>
                  <a:srgbClr val="143451"/>
                </a:solidFill>
                <a:latin typeface="Arial"/>
                <a:cs typeface="Arial"/>
              </a:rPr>
              <a:t>iSGLT2,</a:t>
            </a:r>
            <a:r>
              <a:rPr dirty="0" sz="2300" spc="6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-1019">
                <a:solidFill>
                  <a:srgbClr val="143451"/>
                </a:solidFill>
                <a:latin typeface="Arial"/>
                <a:cs typeface="Arial"/>
              </a:rPr>
              <a:t>…</a:t>
            </a:r>
            <a:endParaRPr sz="2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170"/>
              </a:spcBef>
            </a:pPr>
            <a:endParaRPr sz="2300">
              <a:latin typeface="Arial"/>
              <a:cs typeface="Arial"/>
            </a:endParaRPr>
          </a:p>
          <a:p>
            <a:pPr lvl="1" marL="428625" marR="5080" indent="-248920">
              <a:lnSpc>
                <a:spcPct val="140900"/>
              </a:lnSpc>
              <a:buFont typeface="Arial"/>
              <a:buChar char="•"/>
              <a:tabLst>
                <a:tab pos="428625" algn="l"/>
                <a:tab pos="2848610" algn="l"/>
                <a:tab pos="3524885" algn="l"/>
                <a:tab pos="4962525" algn="l"/>
                <a:tab pos="5441950" algn="l"/>
                <a:tab pos="6842759" algn="l"/>
                <a:tab pos="8529955" algn="l"/>
                <a:tab pos="9121775" algn="l"/>
                <a:tab pos="10730865" algn="l"/>
              </a:tabLst>
            </a:pPr>
            <a:r>
              <a:rPr dirty="0" sz="2300" spc="65" b="1" i="1">
                <a:solidFill>
                  <a:srgbClr val="143451"/>
                </a:solidFill>
                <a:latin typeface="Arial"/>
                <a:cs typeface="Arial"/>
              </a:rPr>
              <a:t>L’incontinence</a:t>
            </a:r>
            <a:r>
              <a:rPr dirty="0" sz="2300" b="1" i="1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70" b="1" i="1">
                <a:solidFill>
                  <a:srgbClr val="143451"/>
                </a:solidFill>
                <a:latin typeface="Arial"/>
                <a:cs typeface="Arial"/>
              </a:rPr>
              <a:t>est</a:t>
            </a:r>
            <a:r>
              <a:rPr dirty="0" sz="2300" b="1" i="1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95" b="1" i="1">
                <a:solidFill>
                  <a:srgbClr val="143451"/>
                </a:solidFill>
                <a:latin typeface="Arial"/>
                <a:cs typeface="Arial"/>
              </a:rPr>
              <a:t>souvent</a:t>
            </a:r>
            <a:r>
              <a:rPr dirty="0" sz="2300" b="1" i="1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55" b="1" i="1">
                <a:solidFill>
                  <a:srgbClr val="143451"/>
                </a:solidFill>
                <a:latin typeface="Arial"/>
                <a:cs typeface="Arial"/>
              </a:rPr>
              <a:t>le</a:t>
            </a:r>
            <a:r>
              <a:rPr dirty="0" sz="2300" b="1" i="1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u="sng" sz="2300" spc="114" b="1" i="1">
                <a:solidFill>
                  <a:srgbClr val="143451"/>
                </a:solidFill>
                <a:uFill>
                  <a:solidFill>
                    <a:srgbClr val="143451"/>
                  </a:solidFill>
                </a:uFill>
                <a:latin typeface="Arial"/>
                <a:cs typeface="Arial"/>
              </a:rPr>
              <a:t>résultat</a:t>
            </a:r>
            <a:r>
              <a:rPr dirty="0" u="sng" sz="2300" b="1" i="1">
                <a:solidFill>
                  <a:srgbClr val="143451"/>
                </a:solidFill>
                <a:uFill>
                  <a:solidFill>
                    <a:srgbClr val="143451"/>
                  </a:solidFill>
                </a:uFill>
                <a:latin typeface="Arial"/>
                <a:cs typeface="Arial"/>
              </a:rPr>
              <a:t>	</a:t>
            </a:r>
            <a:r>
              <a:rPr dirty="0" u="sng" sz="2300" spc="135" b="1" i="1">
                <a:solidFill>
                  <a:srgbClr val="143451"/>
                </a:solidFill>
                <a:uFill>
                  <a:solidFill>
                    <a:srgbClr val="143451"/>
                  </a:solidFill>
                </a:uFill>
                <a:latin typeface="Arial"/>
                <a:cs typeface="Arial"/>
              </a:rPr>
              <a:t>cumulatif</a:t>
            </a:r>
            <a:r>
              <a:rPr dirty="0" u="sng" sz="2300" b="1" i="1">
                <a:solidFill>
                  <a:srgbClr val="143451"/>
                </a:solidFill>
                <a:uFill>
                  <a:solidFill>
                    <a:srgbClr val="143451"/>
                  </a:solidFill>
                </a:uFill>
                <a:latin typeface="Arial"/>
                <a:cs typeface="Arial"/>
              </a:rPr>
              <a:t>	</a:t>
            </a:r>
            <a:r>
              <a:rPr dirty="0" u="sng" sz="2300" spc="120" b="1" i="1">
                <a:solidFill>
                  <a:srgbClr val="143451"/>
                </a:solidFill>
                <a:uFill>
                  <a:solidFill>
                    <a:srgbClr val="143451"/>
                  </a:solidFill>
                </a:uFill>
                <a:latin typeface="Arial"/>
                <a:cs typeface="Arial"/>
              </a:rPr>
              <a:t>de</a:t>
            </a:r>
            <a:r>
              <a:rPr dirty="0" u="sng" sz="2300" b="1" i="1">
                <a:solidFill>
                  <a:srgbClr val="143451"/>
                </a:solidFill>
                <a:uFill>
                  <a:solidFill>
                    <a:srgbClr val="143451"/>
                  </a:solidFill>
                </a:uFill>
                <a:latin typeface="Arial"/>
                <a:cs typeface="Arial"/>
              </a:rPr>
              <a:t>	</a:t>
            </a:r>
            <a:r>
              <a:rPr dirty="0" u="sng" sz="2300" spc="65" b="1" i="1">
                <a:solidFill>
                  <a:srgbClr val="143451"/>
                </a:solidFill>
                <a:uFill>
                  <a:solidFill>
                    <a:srgbClr val="143451"/>
                  </a:solidFill>
                </a:uFill>
                <a:latin typeface="Arial"/>
                <a:cs typeface="Arial"/>
              </a:rPr>
              <a:t>plusieurs</a:t>
            </a:r>
            <a:r>
              <a:rPr dirty="0" u="sng" sz="2300" b="1" i="1">
                <a:solidFill>
                  <a:srgbClr val="143451"/>
                </a:solidFill>
                <a:uFill>
                  <a:solidFill>
                    <a:srgbClr val="143451"/>
                  </a:solidFill>
                </a:uFill>
                <a:latin typeface="Arial"/>
                <a:cs typeface="Arial"/>
              </a:rPr>
              <a:t>	</a:t>
            </a:r>
            <a:r>
              <a:rPr dirty="0" u="sng" sz="2300" spc="95" b="1" i="1">
                <a:solidFill>
                  <a:srgbClr val="143451"/>
                </a:solidFill>
                <a:uFill>
                  <a:solidFill>
                    <a:srgbClr val="143451"/>
                  </a:solidFill>
                </a:uFill>
                <a:latin typeface="Arial"/>
                <a:cs typeface="Arial"/>
              </a:rPr>
              <a:t>petits</a:t>
            </a:r>
            <a:r>
              <a:rPr dirty="0" sz="2300" spc="95" b="1" i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u="sng" sz="2300" spc="120" b="1" i="1">
                <a:solidFill>
                  <a:srgbClr val="143451"/>
                </a:solidFill>
                <a:uFill>
                  <a:solidFill>
                    <a:srgbClr val="143451"/>
                  </a:solidFill>
                </a:uFill>
                <a:latin typeface="Arial"/>
                <a:cs typeface="Arial"/>
              </a:rPr>
              <a:t>facteurs</a:t>
            </a:r>
            <a:r>
              <a:rPr dirty="0" sz="2300" spc="-85" b="1" i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10" b="1" i="1">
                <a:solidFill>
                  <a:srgbClr val="143451"/>
                </a:solidFill>
                <a:latin typeface="Arial"/>
                <a:cs typeface="Arial"/>
              </a:rPr>
              <a:t>qui</a:t>
            </a:r>
            <a:r>
              <a:rPr dirty="0" sz="2300" spc="-95" b="1" i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75" b="1" i="1">
                <a:solidFill>
                  <a:srgbClr val="143451"/>
                </a:solidFill>
                <a:latin typeface="Arial"/>
                <a:cs typeface="Arial"/>
              </a:rPr>
              <a:t>finissent</a:t>
            </a:r>
            <a:r>
              <a:rPr dirty="0" sz="2300" spc="-80" b="1" i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65" b="1" i="1">
                <a:solidFill>
                  <a:srgbClr val="143451"/>
                </a:solidFill>
                <a:latin typeface="Arial"/>
                <a:cs typeface="Arial"/>
              </a:rPr>
              <a:t>par</a:t>
            </a:r>
            <a:r>
              <a:rPr dirty="0" sz="2300" spc="-85" b="1" i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14" b="1" i="1">
                <a:solidFill>
                  <a:srgbClr val="143451"/>
                </a:solidFill>
                <a:latin typeface="Arial"/>
                <a:cs typeface="Arial"/>
              </a:rPr>
              <a:t>dépasser</a:t>
            </a:r>
            <a:r>
              <a:rPr dirty="0" sz="2300" spc="-85" b="1" i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60" b="1" i="1">
                <a:solidFill>
                  <a:srgbClr val="143451"/>
                </a:solidFill>
                <a:latin typeface="Arial"/>
                <a:cs typeface="Arial"/>
              </a:rPr>
              <a:t>la</a:t>
            </a:r>
            <a:r>
              <a:rPr dirty="0" sz="2300" spc="-90" b="1" i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5" b="1" i="1">
                <a:solidFill>
                  <a:srgbClr val="143451"/>
                </a:solidFill>
                <a:latin typeface="Arial"/>
                <a:cs typeface="Arial"/>
              </a:rPr>
              <a:t>capacité</a:t>
            </a:r>
            <a:r>
              <a:rPr dirty="0" sz="2300" spc="-90" b="1" i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60" b="1" i="1">
                <a:solidFill>
                  <a:srgbClr val="143451"/>
                </a:solidFill>
                <a:latin typeface="Arial"/>
                <a:cs typeface="Arial"/>
              </a:rPr>
              <a:t>d’adaptation</a:t>
            </a:r>
            <a:r>
              <a:rPr dirty="0" sz="2300" spc="-85" b="1" i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0" b="1" i="1">
                <a:solidFill>
                  <a:srgbClr val="143451"/>
                </a:solidFill>
                <a:latin typeface="Arial"/>
                <a:cs typeface="Arial"/>
              </a:rPr>
              <a:t>du</a:t>
            </a:r>
            <a:r>
              <a:rPr dirty="0" sz="2300" spc="-90" b="1" i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55" b="1" i="1">
                <a:solidFill>
                  <a:srgbClr val="143451"/>
                </a:solidFill>
                <a:latin typeface="Arial"/>
                <a:cs typeface="Arial"/>
              </a:rPr>
              <a:t>corps.</a:t>
            </a:r>
            <a:endParaRPr sz="2300">
              <a:latin typeface="Arial"/>
              <a:cs typeface="Arial"/>
            </a:endParaRPr>
          </a:p>
        </p:txBody>
      </p: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4826585" y="429259"/>
            <a:ext cx="1993900" cy="6654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200" spc="-10">
                <a:solidFill>
                  <a:srgbClr val="2C9C99"/>
                </a:solidFill>
              </a:rPr>
              <a:t>Formes:</a:t>
            </a:r>
            <a:endParaRPr sz="42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13319" y="0"/>
              <a:ext cx="10774680" cy="1028395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267200" y="0"/>
              <a:ext cx="3742054" cy="10287000"/>
            </a:xfrm>
            <a:custGeom>
              <a:avLst/>
              <a:gdLst/>
              <a:ahLst/>
              <a:cxnLst/>
              <a:rect l="l" t="t" r="r" b="b"/>
              <a:pathLst>
                <a:path w="3742054" h="10287000">
                  <a:moveTo>
                    <a:pt x="3741610" y="0"/>
                  </a:moveTo>
                  <a:lnTo>
                    <a:pt x="0" y="0"/>
                  </a:lnTo>
                  <a:lnTo>
                    <a:pt x="0" y="10287000"/>
                  </a:lnTo>
                  <a:lnTo>
                    <a:pt x="3741610" y="10287000"/>
                  </a:lnTo>
                  <a:lnTo>
                    <a:pt x="37416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4407408" cy="1028395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34840" y="579120"/>
              <a:ext cx="6108192" cy="1999488"/>
            </a:xfrm>
            <a:prstGeom prst="rect">
              <a:avLst/>
            </a:prstGeom>
          </p:spPr>
        </p:pic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4805625" y="648715"/>
            <a:ext cx="5370195" cy="151892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95"/>
              </a:spcBef>
            </a:pPr>
            <a:r>
              <a:rPr dirty="0" sz="4200">
                <a:solidFill>
                  <a:srgbClr val="2C9C99"/>
                </a:solidFill>
              </a:rPr>
              <a:t>MÉDICATION</a:t>
            </a:r>
            <a:r>
              <a:rPr dirty="0" sz="4200" spc="65">
                <a:solidFill>
                  <a:srgbClr val="2C9C99"/>
                </a:solidFill>
              </a:rPr>
              <a:t> </a:t>
            </a:r>
            <a:r>
              <a:rPr dirty="0" sz="4200" spc="-25">
                <a:solidFill>
                  <a:srgbClr val="2C9C99"/>
                </a:solidFill>
              </a:rPr>
              <a:t>ET </a:t>
            </a:r>
            <a:r>
              <a:rPr dirty="0" sz="4200">
                <a:solidFill>
                  <a:srgbClr val="2C9C99"/>
                </a:solidFill>
              </a:rPr>
              <a:t>PLANCHER</a:t>
            </a:r>
            <a:r>
              <a:rPr dirty="0" sz="4200" spc="-90">
                <a:solidFill>
                  <a:srgbClr val="2C9C99"/>
                </a:solidFill>
              </a:rPr>
              <a:t> </a:t>
            </a:r>
            <a:r>
              <a:rPr dirty="0" sz="4200" spc="-10">
                <a:solidFill>
                  <a:srgbClr val="2C9C99"/>
                </a:solidFill>
              </a:rPr>
              <a:t>PELVIEN</a:t>
            </a:r>
            <a:endParaRPr sz="4200"/>
          </a:p>
        </p:txBody>
      </p:sp>
      <p:sp>
        <p:nvSpPr>
          <p:cNvPr id="8" name="object 8"/>
          <p:cNvSpPr txBox="1"/>
          <p:nvPr/>
        </p:nvSpPr>
        <p:spPr>
          <a:xfrm>
            <a:off x="4805625" y="2575560"/>
            <a:ext cx="10858500" cy="6896100"/>
          </a:xfrm>
          <a:prstGeom prst="rect">
            <a:avLst/>
          </a:prstGeom>
        </p:spPr>
        <p:txBody>
          <a:bodyPr wrap="square" lIns="0" tIns="195580" rIns="0" bIns="0" rtlCol="0" vert="horz">
            <a:spAutoFit/>
          </a:bodyPr>
          <a:lstStyle/>
          <a:p>
            <a:pPr marL="531495" indent="-518795">
              <a:lnSpc>
                <a:spcPct val="100000"/>
              </a:lnSpc>
              <a:spcBef>
                <a:spcPts val="1540"/>
              </a:spcBef>
              <a:buAutoNum type="arabicPeriod"/>
              <a:tabLst>
                <a:tab pos="531495" algn="l"/>
              </a:tabLst>
            </a:pPr>
            <a:r>
              <a:rPr dirty="0" sz="2300" spc="-10" b="1">
                <a:solidFill>
                  <a:srgbClr val="143451"/>
                </a:solidFill>
                <a:latin typeface="Arial"/>
                <a:cs typeface="Arial"/>
              </a:rPr>
              <a:t>ISRS/IRSN</a:t>
            </a:r>
            <a:endParaRPr sz="2300">
              <a:latin typeface="Arial"/>
              <a:cs typeface="Arial"/>
            </a:endParaRPr>
          </a:p>
          <a:p>
            <a:pPr lvl="1" marL="927100" marR="5715" indent="-457200">
              <a:lnSpc>
                <a:spcPct val="148700"/>
              </a:lnSpc>
              <a:spcBef>
                <a:spcPts val="95"/>
              </a:spcBef>
              <a:buChar char="•"/>
              <a:tabLst>
                <a:tab pos="927100" algn="l"/>
              </a:tabLst>
            </a:pP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La</a:t>
            </a:r>
            <a:r>
              <a:rPr dirty="0" sz="2300" spc="5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40">
                <a:solidFill>
                  <a:srgbClr val="143451"/>
                </a:solidFill>
                <a:latin typeface="Arial"/>
                <a:cs typeface="Arial"/>
              </a:rPr>
              <a:t>sérotonine</a:t>
            </a:r>
            <a:r>
              <a:rPr dirty="0" sz="2300" spc="5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65">
                <a:solidFill>
                  <a:srgbClr val="143451"/>
                </a:solidFill>
                <a:latin typeface="Arial"/>
                <a:cs typeface="Arial"/>
              </a:rPr>
              <a:t>a</a:t>
            </a:r>
            <a:r>
              <a:rPr dirty="0" sz="2300" spc="6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90">
                <a:solidFill>
                  <a:srgbClr val="143451"/>
                </a:solidFill>
                <a:latin typeface="Arial"/>
                <a:cs typeface="Arial"/>
              </a:rPr>
              <a:t>un</a:t>
            </a:r>
            <a:r>
              <a:rPr dirty="0" sz="2300" spc="5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45">
                <a:solidFill>
                  <a:srgbClr val="143451"/>
                </a:solidFill>
                <a:latin typeface="Arial"/>
                <a:cs typeface="Arial"/>
              </a:rPr>
              <a:t>effet</a:t>
            </a:r>
            <a:r>
              <a:rPr dirty="0" sz="2300" spc="5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40">
                <a:solidFill>
                  <a:srgbClr val="143451"/>
                </a:solidFill>
                <a:latin typeface="Arial"/>
                <a:cs typeface="Arial"/>
              </a:rPr>
              <a:t>inhibiteur</a:t>
            </a:r>
            <a:r>
              <a:rPr dirty="0" sz="2300" spc="5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05">
                <a:solidFill>
                  <a:srgbClr val="143451"/>
                </a:solidFill>
                <a:latin typeface="Arial"/>
                <a:cs typeface="Arial"/>
              </a:rPr>
              <a:t>sur</a:t>
            </a:r>
            <a:r>
              <a:rPr dirty="0" sz="2300" spc="5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certains</a:t>
            </a:r>
            <a:r>
              <a:rPr dirty="0" sz="2300" spc="4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85">
                <a:solidFill>
                  <a:srgbClr val="143451"/>
                </a:solidFill>
                <a:latin typeface="Arial"/>
                <a:cs typeface="Arial"/>
              </a:rPr>
              <a:t>réflexes</a:t>
            </a:r>
            <a:r>
              <a:rPr dirty="0" sz="2300" spc="5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60">
                <a:solidFill>
                  <a:srgbClr val="143451"/>
                </a:solidFill>
                <a:latin typeface="Arial"/>
                <a:cs typeface="Arial"/>
              </a:rPr>
              <a:t>moteurs;</a:t>
            </a:r>
            <a:r>
              <a:rPr dirty="0" sz="2300" spc="5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75">
                <a:solidFill>
                  <a:srgbClr val="143451"/>
                </a:solidFill>
                <a:latin typeface="Arial"/>
                <a:cs typeface="Arial"/>
              </a:rPr>
              <a:t>elle </a:t>
            </a:r>
            <a:r>
              <a:rPr dirty="0" sz="2300" spc="190">
                <a:solidFill>
                  <a:srgbClr val="143451"/>
                </a:solidFill>
                <a:latin typeface="Arial"/>
                <a:cs typeface="Arial"/>
              </a:rPr>
              <a:t>diminue</a:t>
            </a:r>
            <a:r>
              <a:rPr dirty="0" sz="23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la</a:t>
            </a: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85">
                <a:solidFill>
                  <a:srgbClr val="143451"/>
                </a:solidFill>
                <a:latin typeface="Arial"/>
                <a:cs typeface="Arial"/>
              </a:rPr>
              <a:t>contraction</a:t>
            </a:r>
            <a:r>
              <a:rPr dirty="0" sz="23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90">
                <a:solidFill>
                  <a:srgbClr val="143451"/>
                </a:solidFill>
                <a:latin typeface="Arial"/>
                <a:cs typeface="Arial"/>
              </a:rPr>
              <a:t>réflexe</a:t>
            </a: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29">
                <a:solidFill>
                  <a:srgbClr val="143451"/>
                </a:solidFill>
                <a:latin typeface="Arial"/>
                <a:cs typeface="Arial"/>
              </a:rPr>
              <a:t>du</a:t>
            </a:r>
            <a:r>
              <a:rPr dirty="0" sz="23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sphincter</a:t>
            </a:r>
            <a:r>
              <a:rPr dirty="0" sz="23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0">
                <a:solidFill>
                  <a:srgbClr val="143451"/>
                </a:solidFill>
                <a:latin typeface="Arial"/>
                <a:cs typeface="Arial"/>
              </a:rPr>
              <a:t>urétral</a:t>
            </a:r>
            <a:r>
              <a:rPr dirty="0" sz="2300" spc="-2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95">
                <a:solidFill>
                  <a:srgbClr val="143451"/>
                </a:solidFill>
                <a:latin typeface="Arial"/>
                <a:cs typeface="Arial"/>
              </a:rPr>
              <a:t>lors</a:t>
            </a:r>
            <a:r>
              <a:rPr dirty="0" sz="2300" spc="-2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60">
                <a:solidFill>
                  <a:srgbClr val="143451"/>
                </a:solidFill>
                <a:latin typeface="Arial"/>
                <a:cs typeface="Arial"/>
              </a:rPr>
              <a:t>d’un</a:t>
            </a:r>
            <a:r>
              <a:rPr dirty="0" sz="23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90">
                <a:solidFill>
                  <a:srgbClr val="143451"/>
                </a:solidFill>
                <a:latin typeface="Arial"/>
                <a:cs typeface="Arial"/>
              </a:rPr>
              <a:t>effort.</a:t>
            </a:r>
            <a:endParaRPr sz="23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1455"/>
              </a:spcBef>
              <a:buClr>
                <a:srgbClr val="143451"/>
              </a:buClr>
              <a:buFont typeface="Arial"/>
              <a:buChar char="•"/>
            </a:pPr>
            <a:endParaRPr sz="2300">
              <a:latin typeface="Arial"/>
              <a:cs typeface="Arial"/>
            </a:endParaRPr>
          </a:p>
          <a:p>
            <a:pPr lvl="2" marL="1426210" marR="5080" indent="-249554">
              <a:lnSpc>
                <a:spcPct val="152200"/>
              </a:lnSpc>
              <a:spcBef>
                <a:spcPts val="5"/>
              </a:spcBef>
              <a:buChar char="•"/>
              <a:tabLst>
                <a:tab pos="1426210" algn="l"/>
                <a:tab pos="2739390" algn="l"/>
                <a:tab pos="4079875" algn="l"/>
                <a:tab pos="5781040" algn="l"/>
                <a:tab pos="6297295" algn="l"/>
                <a:tab pos="7393305" algn="l"/>
                <a:tab pos="7905750" algn="l"/>
                <a:tab pos="9554210" algn="l"/>
                <a:tab pos="10464165" algn="l"/>
              </a:tabLst>
            </a:pPr>
            <a:r>
              <a:rPr dirty="0" sz="2300" spc="90">
                <a:solidFill>
                  <a:srgbClr val="143451"/>
                </a:solidFill>
                <a:latin typeface="Arial"/>
                <a:cs typeface="Arial"/>
              </a:rPr>
              <a:t>Résultat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05">
                <a:solidFill>
                  <a:srgbClr val="143451"/>
                </a:solidFill>
                <a:latin typeface="Arial"/>
                <a:cs typeface="Arial"/>
              </a:rPr>
              <a:t>clinique: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70">
                <a:solidFill>
                  <a:srgbClr val="143451"/>
                </a:solidFill>
                <a:latin typeface="Arial"/>
                <a:cs typeface="Arial"/>
              </a:rPr>
              <a:t>diminution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204">
                <a:solidFill>
                  <a:srgbClr val="143451"/>
                </a:solidFill>
                <a:latin typeface="Arial"/>
                <a:cs typeface="Arial"/>
              </a:rPr>
              <a:t>du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80">
                <a:solidFill>
                  <a:srgbClr val="143451"/>
                </a:solidFill>
                <a:latin typeface="Arial"/>
                <a:cs typeface="Arial"/>
              </a:rPr>
              <a:t>réflexe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80">
                <a:solidFill>
                  <a:srgbClr val="143451"/>
                </a:solidFill>
                <a:latin typeface="Arial"/>
                <a:cs typeface="Arial"/>
              </a:rPr>
              <a:t>de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30">
                <a:solidFill>
                  <a:srgbClr val="143451"/>
                </a:solidFill>
                <a:latin typeface="Arial"/>
                <a:cs typeface="Arial"/>
              </a:rPr>
              <a:t>fermeture,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60">
                <a:solidFill>
                  <a:srgbClr val="143451"/>
                </a:solidFill>
                <a:latin typeface="Arial"/>
                <a:cs typeface="Arial"/>
              </a:rPr>
              <a:t>perte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80">
                <a:solidFill>
                  <a:srgbClr val="143451"/>
                </a:solidFill>
                <a:latin typeface="Arial"/>
                <a:cs typeface="Arial"/>
              </a:rPr>
              <a:t>de </a:t>
            </a:r>
            <a:r>
              <a:rPr dirty="0" sz="2300" spc="160">
                <a:solidFill>
                  <a:srgbClr val="143451"/>
                </a:solidFill>
                <a:latin typeface="Arial"/>
                <a:cs typeface="Arial"/>
              </a:rPr>
              <a:t>tonus</a:t>
            </a:r>
            <a:r>
              <a:rPr dirty="0" sz="2300" spc="-2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30">
                <a:solidFill>
                  <a:srgbClr val="143451"/>
                </a:solidFill>
                <a:latin typeface="Arial"/>
                <a:cs typeface="Arial"/>
              </a:rPr>
              <a:t>fonctionnel,</a:t>
            </a: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25">
                <a:solidFill>
                  <a:srgbClr val="143451"/>
                </a:solidFill>
                <a:latin typeface="Arial"/>
                <a:cs typeface="Arial"/>
              </a:rPr>
              <a:t>fuites</a:t>
            </a:r>
            <a:r>
              <a:rPr dirty="0" sz="23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65">
                <a:solidFill>
                  <a:srgbClr val="143451"/>
                </a:solidFill>
                <a:latin typeface="Arial"/>
                <a:cs typeface="Arial"/>
              </a:rPr>
              <a:t>à</a:t>
            </a: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75">
                <a:solidFill>
                  <a:srgbClr val="143451"/>
                </a:solidFill>
                <a:latin typeface="Arial"/>
                <a:cs typeface="Arial"/>
              </a:rPr>
              <a:t>l’effort,</a:t>
            </a: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surtout</a:t>
            </a:r>
            <a:r>
              <a:rPr dirty="0" sz="23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20">
                <a:solidFill>
                  <a:srgbClr val="143451"/>
                </a:solidFill>
                <a:latin typeface="Arial"/>
                <a:cs typeface="Arial"/>
              </a:rPr>
              <a:t>chez</a:t>
            </a:r>
            <a:r>
              <a:rPr dirty="0" sz="23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80">
                <a:solidFill>
                  <a:srgbClr val="143451"/>
                </a:solidFill>
                <a:latin typeface="Arial"/>
                <a:cs typeface="Arial"/>
              </a:rPr>
              <a:t>les</a:t>
            </a:r>
            <a:r>
              <a:rPr dirty="0" sz="23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15">
                <a:solidFill>
                  <a:srgbClr val="143451"/>
                </a:solidFill>
                <a:latin typeface="Arial"/>
                <a:cs typeface="Arial"/>
              </a:rPr>
              <a:t>femmes</a:t>
            </a:r>
            <a:endParaRPr sz="23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buClr>
                <a:srgbClr val="143451"/>
              </a:buClr>
              <a:buFont typeface="Arial"/>
              <a:buChar char="•"/>
            </a:pPr>
            <a:endParaRPr sz="2300">
              <a:latin typeface="Arial"/>
              <a:cs typeface="Arial"/>
            </a:endParaRPr>
          </a:p>
          <a:p>
            <a:pPr lvl="2">
              <a:lnSpc>
                <a:spcPct val="100000"/>
              </a:lnSpc>
              <a:spcBef>
                <a:spcPts val="225"/>
              </a:spcBef>
              <a:buClr>
                <a:srgbClr val="143451"/>
              </a:buClr>
              <a:buFont typeface="Arial"/>
              <a:buChar char="•"/>
            </a:pPr>
            <a:endParaRPr sz="2300">
              <a:latin typeface="Arial"/>
              <a:cs typeface="Arial"/>
            </a:endParaRPr>
          </a:p>
          <a:p>
            <a:pPr marL="260985" indent="-255904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260985" algn="l"/>
              </a:tabLst>
            </a:pPr>
            <a:r>
              <a:rPr dirty="0" sz="2300" spc="95" b="1">
                <a:solidFill>
                  <a:srgbClr val="143451"/>
                </a:solidFill>
                <a:latin typeface="Arial"/>
                <a:cs typeface="Arial"/>
              </a:rPr>
              <a:t>Antidépresseurs</a:t>
            </a:r>
            <a:r>
              <a:rPr dirty="0" sz="2300" spc="-14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90" b="1">
                <a:solidFill>
                  <a:srgbClr val="143451"/>
                </a:solidFill>
                <a:latin typeface="Arial"/>
                <a:cs typeface="Arial"/>
              </a:rPr>
              <a:t>tricycliques</a:t>
            </a:r>
            <a:endParaRPr sz="2300">
              <a:latin typeface="Arial"/>
              <a:cs typeface="Arial"/>
            </a:endParaRPr>
          </a:p>
          <a:p>
            <a:pPr lvl="1" marL="812800" marR="5080" indent="-342900">
              <a:lnSpc>
                <a:spcPct val="148700"/>
              </a:lnSpc>
              <a:spcBef>
                <a:spcPts val="95"/>
              </a:spcBef>
              <a:buChar char="•"/>
              <a:tabLst>
                <a:tab pos="812800" algn="l"/>
              </a:tabLst>
            </a:pP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Effet</a:t>
            </a:r>
            <a:r>
              <a:rPr dirty="0" sz="2300" spc="7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60">
                <a:solidFill>
                  <a:srgbClr val="143451"/>
                </a:solidFill>
                <a:latin typeface="Arial"/>
                <a:cs typeface="Arial"/>
              </a:rPr>
              <a:t>anticholinergique</a:t>
            </a:r>
            <a:r>
              <a:rPr dirty="0" sz="2300" spc="8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70">
                <a:solidFill>
                  <a:srgbClr val="143451"/>
                </a:solidFill>
                <a:latin typeface="Arial"/>
                <a:cs typeface="Arial"/>
              </a:rPr>
              <a:t>important,</a:t>
            </a:r>
            <a:r>
              <a:rPr dirty="0" sz="2300" spc="7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40">
                <a:solidFill>
                  <a:srgbClr val="143451"/>
                </a:solidFill>
                <a:latin typeface="Arial"/>
                <a:cs typeface="Arial"/>
              </a:rPr>
              <a:t>relaxation</a:t>
            </a:r>
            <a:r>
              <a:rPr dirty="0" sz="2300" spc="8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des</a:t>
            </a:r>
            <a:r>
              <a:rPr dirty="0" sz="2300" spc="7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65">
                <a:solidFill>
                  <a:srgbClr val="143451"/>
                </a:solidFill>
                <a:latin typeface="Arial"/>
                <a:cs typeface="Arial"/>
              </a:rPr>
              <a:t>muscles</a:t>
            </a:r>
            <a:r>
              <a:rPr dirty="0" sz="2300" spc="7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lisses,</a:t>
            </a:r>
            <a:r>
              <a:rPr dirty="0" sz="2300" spc="8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90">
                <a:solidFill>
                  <a:srgbClr val="143451"/>
                </a:solidFill>
                <a:latin typeface="Arial"/>
                <a:cs typeface="Arial"/>
              </a:rPr>
              <a:t>dont </a:t>
            </a:r>
            <a:r>
              <a:rPr dirty="0" sz="2300" spc="95">
                <a:solidFill>
                  <a:srgbClr val="143451"/>
                </a:solidFill>
                <a:latin typeface="Arial"/>
                <a:cs typeface="Arial"/>
              </a:rPr>
              <a:t>le</a:t>
            </a: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20">
                <a:solidFill>
                  <a:srgbClr val="143451"/>
                </a:solidFill>
                <a:latin typeface="Arial"/>
                <a:cs typeface="Arial"/>
              </a:rPr>
              <a:t>sphincter,</a:t>
            </a: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30">
                <a:solidFill>
                  <a:srgbClr val="143451"/>
                </a:solidFill>
                <a:latin typeface="Arial"/>
                <a:cs typeface="Arial"/>
              </a:rPr>
              <a:t>sédation,</a:t>
            </a: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85">
                <a:solidFill>
                  <a:srgbClr val="143451"/>
                </a:solidFill>
                <a:latin typeface="Arial"/>
                <a:cs typeface="Arial"/>
              </a:rPr>
              <a:t>moins</a:t>
            </a:r>
            <a:r>
              <a:rPr dirty="0" sz="2300" spc="-2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04">
                <a:solidFill>
                  <a:srgbClr val="143451"/>
                </a:solidFill>
                <a:latin typeface="Arial"/>
                <a:cs typeface="Arial"/>
              </a:rPr>
              <a:t>de</a:t>
            </a:r>
            <a:r>
              <a:rPr dirty="0" sz="23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90">
                <a:solidFill>
                  <a:srgbClr val="143451"/>
                </a:solidFill>
                <a:latin typeface="Arial"/>
                <a:cs typeface="Arial"/>
              </a:rPr>
              <a:t>recrutement</a:t>
            </a:r>
            <a:r>
              <a:rPr dirty="0" sz="23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70">
                <a:solidFill>
                  <a:srgbClr val="143451"/>
                </a:solidFill>
                <a:latin typeface="Arial"/>
                <a:cs typeface="Arial"/>
              </a:rPr>
              <a:t>musculaire</a:t>
            </a: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10">
                <a:solidFill>
                  <a:srgbClr val="143451"/>
                </a:solidFill>
                <a:latin typeface="Arial"/>
                <a:cs typeface="Arial"/>
              </a:rPr>
              <a:t>volontaire.</a:t>
            </a:r>
            <a:endParaRPr sz="23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1455"/>
              </a:spcBef>
              <a:buClr>
                <a:srgbClr val="143451"/>
              </a:buClr>
              <a:buFont typeface="Arial"/>
              <a:buChar char="•"/>
            </a:pPr>
            <a:endParaRPr sz="2300">
              <a:latin typeface="Arial"/>
              <a:cs typeface="Arial"/>
            </a:endParaRPr>
          </a:p>
          <a:p>
            <a:pPr lvl="2" marL="1426210" marR="5080" indent="-249554">
              <a:lnSpc>
                <a:spcPct val="152200"/>
              </a:lnSpc>
              <a:spcBef>
                <a:spcPts val="5"/>
              </a:spcBef>
              <a:buChar char="•"/>
              <a:tabLst>
                <a:tab pos="1426210" algn="l"/>
                <a:tab pos="4784090" algn="l"/>
                <a:tab pos="8347709" algn="l"/>
              </a:tabLst>
            </a:pPr>
            <a:r>
              <a:rPr dirty="0" sz="2300" spc="75">
                <a:solidFill>
                  <a:srgbClr val="143451"/>
                </a:solidFill>
                <a:latin typeface="Arial"/>
                <a:cs typeface="Arial"/>
              </a:rPr>
              <a:t>Résultat:</a:t>
            </a:r>
            <a:r>
              <a:rPr dirty="0" sz="2300" spc="35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60">
                <a:solidFill>
                  <a:srgbClr val="143451"/>
                </a:solidFill>
                <a:latin typeface="Arial"/>
                <a:cs typeface="Arial"/>
              </a:rPr>
              <a:t>tonus</a:t>
            </a:r>
            <a:r>
              <a:rPr dirty="0" sz="2300" spc="36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00">
                <a:solidFill>
                  <a:srgbClr val="143451"/>
                </a:solidFill>
                <a:latin typeface="Arial"/>
                <a:cs typeface="Arial"/>
              </a:rPr>
              <a:t>réduit,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75">
                <a:solidFill>
                  <a:srgbClr val="143451"/>
                </a:solidFill>
                <a:latin typeface="Arial"/>
                <a:cs typeface="Arial"/>
              </a:rPr>
              <a:t>coordination</a:t>
            </a:r>
            <a:r>
              <a:rPr dirty="0" sz="2300" spc="35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35">
                <a:solidFill>
                  <a:srgbClr val="143451"/>
                </a:solidFill>
                <a:latin typeface="Arial"/>
                <a:cs typeface="Arial"/>
              </a:rPr>
              <a:t>diminuée,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80">
                <a:solidFill>
                  <a:srgbClr val="143451"/>
                </a:solidFill>
                <a:latin typeface="Arial"/>
                <a:cs typeface="Arial"/>
              </a:rPr>
              <a:t>plancher</a:t>
            </a:r>
            <a:r>
              <a:rPr dirty="0" sz="2300" spc="37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30">
                <a:solidFill>
                  <a:srgbClr val="143451"/>
                </a:solidFill>
                <a:latin typeface="Arial"/>
                <a:cs typeface="Arial"/>
              </a:rPr>
              <a:t>pelvien </a:t>
            </a:r>
            <a:r>
              <a:rPr dirty="0" sz="2300" spc="150">
                <a:solidFill>
                  <a:srgbClr val="143451"/>
                </a:solidFill>
                <a:latin typeface="Arial"/>
                <a:cs typeface="Arial"/>
              </a:rPr>
              <a:t>affaibli</a:t>
            </a:r>
            <a:r>
              <a:rPr dirty="0" sz="2300" spc="-3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95">
                <a:solidFill>
                  <a:srgbClr val="143451"/>
                </a:solidFill>
                <a:latin typeface="Arial"/>
                <a:cs typeface="Arial"/>
              </a:rPr>
              <a:t>dans</a:t>
            </a:r>
            <a:r>
              <a:rPr dirty="0" sz="2300" spc="-2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95">
                <a:solidFill>
                  <a:srgbClr val="143451"/>
                </a:solidFill>
                <a:latin typeface="Arial"/>
                <a:cs typeface="Arial"/>
              </a:rPr>
              <a:t>le</a:t>
            </a:r>
            <a:r>
              <a:rPr dirty="0" sz="23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45">
                <a:solidFill>
                  <a:srgbClr val="143451"/>
                </a:solidFill>
                <a:latin typeface="Arial"/>
                <a:cs typeface="Arial"/>
              </a:rPr>
              <a:t>temps.</a:t>
            </a:r>
            <a:endParaRPr sz="23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0752" y="0"/>
              <a:ext cx="10747248" cy="1028395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120672" y="0"/>
              <a:ext cx="3742054" cy="10287000"/>
            </a:xfrm>
            <a:custGeom>
              <a:avLst/>
              <a:gdLst/>
              <a:ahLst/>
              <a:cxnLst/>
              <a:rect l="l" t="t" r="r" b="b"/>
              <a:pathLst>
                <a:path w="3742054" h="10287000">
                  <a:moveTo>
                    <a:pt x="3741610" y="0"/>
                  </a:moveTo>
                  <a:lnTo>
                    <a:pt x="0" y="0"/>
                  </a:lnTo>
                  <a:lnTo>
                    <a:pt x="0" y="10287000"/>
                  </a:lnTo>
                  <a:lnTo>
                    <a:pt x="3741610" y="10287000"/>
                  </a:lnTo>
                  <a:lnTo>
                    <a:pt x="37416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4407408" cy="1028395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25111" y="390143"/>
              <a:ext cx="6108192" cy="1999487"/>
            </a:xfrm>
            <a:prstGeom prst="rect">
              <a:avLst/>
            </a:prstGeom>
          </p:spPr>
        </p:pic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4694224" y="456691"/>
            <a:ext cx="5370195" cy="152527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7100"/>
              </a:lnSpc>
              <a:spcBef>
                <a:spcPts val="100"/>
              </a:spcBef>
            </a:pPr>
            <a:r>
              <a:rPr dirty="0" sz="4200">
                <a:solidFill>
                  <a:srgbClr val="2C9C99"/>
                </a:solidFill>
              </a:rPr>
              <a:t>MÉDICATION</a:t>
            </a:r>
            <a:r>
              <a:rPr dirty="0" sz="4200" spc="65">
                <a:solidFill>
                  <a:srgbClr val="2C9C99"/>
                </a:solidFill>
              </a:rPr>
              <a:t> </a:t>
            </a:r>
            <a:r>
              <a:rPr dirty="0" sz="4200" spc="-25">
                <a:solidFill>
                  <a:srgbClr val="2C9C99"/>
                </a:solidFill>
              </a:rPr>
              <a:t>ET </a:t>
            </a:r>
            <a:r>
              <a:rPr dirty="0" sz="4200">
                <a:solidFill>
                  <a:srgbClr val="2C9C99"/>
                </a:solidFill>
              </a:rPr>
              <a:t>PLANCHER</a:t>
            </a:r>
            <a:r>
              <a:rPr dirty="0" sz="4200" spc="-90">
                <a:solidFill>
                  <a:srgbClr val="2C9C99"/>
                </a:solidFill>
              </a:rPr>
              <a:t> </a:t>
            </a:r>
            <a:r>
              <a:rPr dirty="0" sz="4200" spc="-10">
                <a:solidFill>
                  <a:srgbClr val="2C9C99"/>
                </a:solidFill>
              </a:rPr>
              <a:t>PELVIEN</a:t>
            </a:r>
            <a:endParaRPr sz="4200"/>
          </a:p>
        </p:txBody>
      </p:sp>
      <p:sp>
        <p:nvSpPr>
          <p:cNvPr id="8" name="object 8"/>
          <p:cNvSpPr txBox="1"/>
          <p:nvPr/>
        </p:nvSpPr>
        <p:spPr>
          <a:xfrm>
            <a:off x="4770074" y="2432304"/>
            <a:ext cx="10317480" cy="62680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100"/>
              </a:spcBef>
              <a:buAutoNum type="arabicPeriod" startAt="3"/>
              <a:tabLst>
                <a:tab pos="469265" algn="l"/>
              </a:tabLst>
            </a:pPr>
            <a:r>
              <a:rPr dirty="0" sz="2300" spc="114" b="1">
                <a:solidFill>
                  <a:srgbClr val="143451"/>
                </a:solidFill>
                <a:latin typeface="Arial"/>
                <a:cs typeface="Arial"/>
              </a:rPr>
              <a:t>Gabapentinoïdes</a:t>
            </a:r>
            <a:endParaRPr sz="2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795"/>
              </a:spcBef>
              <a:buClr>
                <a:srgbClr val="143451"/>
              </a:buClr>
              <a:buFont typeface="Arial"/>
              <a:buAutoNum type="arabicPeriod" startAt="3"/>
            </a:pPr>
            <a:endParaRPr sz="2300">
              <a:latin typeface="Arial"/>
              <a:cs typeface="Arial"/>
            </a:endParaRPr>
          </a:p>
          <a:p>
            <a:pPr lvl="1" marL="511175" indent="-249554">
              <a:lnSpc>
                <a:spcPct val="100000"/>
              </a:lnSpc>
              <a:buChar char="•"/>
              <a:tabLst>
                <a:tab pos="511175" algn="l"/>
              </a:tabLst>
            </a:pP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Diminuent</a:t>
            </a:r>
            <a:r>
              <a:rPr dirty="0" sz="23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14">
                <a:solidFill>
                  <a:srgbClr val="143451"/>
                </a:solidFill>
                <a:latin typeface="Arial"/>
                <a:cs typeface="Arial"/>
              </a:rPr>
              <a:t>l’excitabilité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60">
                <a:solidFill>
                  <a:srgbClr val="143451"/>
                </a:solidFill>
                <a:latin typeface="Arial"/>
                <a:cs typeface="Arial"/>
              </a:rPr>
              <a:t>neuronale</a:t>
            </a:r>
            <a:r>
              <a:rPr dirty="0" sz="23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15">
                <a:solidFill>
                  <a:srgbClr val="143451"/>
                </a:solidFill>
                <a:latin typeface="Arial"/>
                <a:cs typeface="Arial"/>
              </a:rPr>
              <a:t>ayant</a:t>
            </a: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90">
                <a:solidFill>
                  <a:srgbClr val="143451"/>
                </a:solidFill>
                <a:latin typeface="Arial"/>
                <a:cs typeface="Arial"/>
              </a:rPr>
              <a:t>un</a:t>
            </a:r>
            <a:r>
              <a:rPr dirty="0" sz="23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45">
                <a:solidFill>
                  <a:srgbClr val="143451"/>
                </a:solidFill>
                <a:latin typeface="Arial"/>
                <a:cs typeface="Arial"/>
              </a:rPr>
              <a:t>effet</a:t>
            </a: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65">
                <a:solidFill>
                  <a:srgbClr val="143451"/>
                </a:solidFill>
                <a:latin typeface="Arial"/>
                <a:cs typeface="Arial"/>
              </a:rPr>
              <a:t>myorelaxant</a:t>
            </a:r>
            <a:endParaRPr sz="23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1000"/>
              </a:spcBef>
              <a:buClr>
                <a:srgbClr val="143451"/>
              </a:buClr>
              <a:buFont typeface="Arial"/>
              <a:buChar char="•"/>
            </a:pPr>
            <a:endParaRPr sz="2300">
              <a:latin typeface="Arial"/>
              <a:cs typeface="Arial"/>
            </a:endParaRPr>
          </a:p>
          <a:p>
            <a:pPr lvl="1" marL="511175" indent="-249554">
              <a:lnSpc>
                <a:spcPct val="100000"/>
              </a:lnSpc>
              <a:buChar char="•"/>
              <a:tabLst>
                <a:tab pos="511175" algn="l"/>
              </a:tabLst>
            </a:pPr>
            <a:r>
              <a:rPr dirty="0" sz="2300" spc="100">
                <a:solidFill>
                  <a:srgbClr val="143451"/>
                </a:solidFill>
                <a:latin typeface="Arial"/>
                <a:cs typeface="Arial"/>
              </a:rPr>
              <a:t>Ralentissent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la</a:t>
            </a:r>
            <a:r>
              <a:rPr dirty="0" sz="2300" spc="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90">
                <a:solidFill>
                  <a:srgbClr val="143451"/>
                </a:solidFill>
                <a:latin typeface="Arial"/>
                <a:cs typeface="Arial"/>
              </a:rPr>
              <a:t>conduction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35">
                <a:solidFill>
                  <a:srgbClr val="143451"/>
                </a:solidFill>
                <a:latin typeface="Arial"/>
                <a:cs typeface="Arial"/>
              </a:rPr>
              <a:t>nerveuse</a:t>
            </a:r>
            <a:r>
              <a:rPr dirty="0" sz="2300" spc="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0">
                <a:solidFill>
                  <a:srgbClr val="143451"/>
                </a:solidFill>
                <a:latin typeface="Arial"/>
                <a:cs typeface="Arial"/>
              </a:rPr>
              <a:t>périphérique</a:t>
            </a:r>
            <a:endParaRPr sz="23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980"/>
              </a:spcBef>
              <a:buClr>
                <a:srgbClr val="143451"/>
              </a:buClr>
              <a:buFont typeface="Arial"/>
              <a:buChar char="•"/>
            </a:pPr>
            <a:endParaRPr sz="2300">
              <a:latin typeface="Arial"/>
              <a:cs typeface="Arial"/>
            </a:endParaRPr>
          </a:p>
          <a:p>
            <a:pPr lvl="1" marL="511175" indent="-249554">
              <a:lnSpc>
                <a:spcPct val="100000"/>
              </a:lnSpc>
              <a:buChar char="•"/>
              <a:tabLst>
                <a:tab pos="511175" algn="l"/>
              </a:tabLst>
            </a:pPr>
            <a:r>
              <a:rPr dirty="0" sz="2300" spc="145">
                <a:solidFill>
                  <a:srgbClr val="143451"/>
                </a:solidFill>
                <a:latin typeface="Arial"/>
                <a:cs typeface="Arial"/>
              </a:rPr>
              <a:t>Problème</a:t>
            </a:r>
            <a:r>
              <a:rPr dirty="0" sz="23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30">
                <a:solidFill>
                  <a:srgbClr val="143451"/>
                </a:solidFill>
                <a:latin typeface="Arial"/>
                <a:cs typeface="Arial"/>
              </a:rPr>
              <a:t>est</a:t>
            </a:r>
            <a:r>
              <a:rPr dirty="0" sz="2300" spc="-2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neuromusculaire</a:t>
            </a:r>
            <a:endParaRPr sz="23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buClr>
                <a:srgbClr val="143451"/>
              </a:buClr>
              <a:buFont typeface="Arial"/>
              <a:buChar char="•"/>
            </a:pPr>
            <a:endParaRPr sz="23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1550"/>
              </a:spcBef>
              <a:buClr>
                <a:srgbClr val="143451"/>
              </a:buClr>
              <a:buFont typeface="Arial"/>
              <a:buChar char="•"/>
            </a:pPr>
            <a:endParaRPr sz="2300">
              <a:latin typeface="Arial"/>
              <a:cs typeface="Arial"/>
            </a:endParaRPr>
          </a:p>
          <a:p>
            <a:pPr marL="469265" indent="-456565">
              <a:lnSpc>
                <a:spcPct val="100000"/>
              </a:lnSpc>
              <a:buAutoNum type="arabicPeriod" startAt="3"/>
              <a:tabLst>
                <a:tab pos="469265" algn="l"/>
              </a:tabLst>
            </a:pPr>
            <a:r>
              <a:rPr dirty="0" sz="2300" spc="80" b="1">
                <a:solidFill>
                  <a:srgbClr val="143451"/>
                </a:solidFill>
                <a:latin typeface="Arial"/>
                <a:cs typeface="Arial"/>
              </a:rPr>
              <a:t>Benzodiazépines</a:t>
            </a:r>
            <a:r>
              <a:rPr dirty="0" sz="2300" spc="-114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5" b="1">
                <a:solidFill>
                  <a:srgbClr val="143451"/>
                </a:solidFill>
                <a:latin typeface="Arial"/>
                <a:cs typeface="Arial"/>
              </a:rPr>
              <a:t>et</a:t>
            </a:r>
            <a:r>
              <a:rPr dirty="0" sz="2300" spc="-114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40" b="1">
                <a:solidFill>
                  <a:srgbClr val="143451"/>
                </a:solidFill>
                <a:latin typeface="Arial"/>
                <a:cs typeface="Arial"/>
              </a:rPr>
              <a:t>myorelaxants</a:t>
            </a:r>
            <a:endParaRPr sz="2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795"/>
              </a:spcBef>
              <a:buClr>
                <a:srgbClr val="143451"/>
              </a:buClr>
              <a:buFont typeface="Arial"/>
              <a:buAutoNum type="arabicPeriod" startAt="3"/>
            </a:pPr>
            <a:endParaRPr sz="2300">
              <a:latin typeface="Arial"/>
              <a:cs typeface="Arial"/>
            </a:endParaRPr>
          </a:p>
          <a:p>
            <a:pPr lvl="1" marL="511175" indent="-249554">
              <a:lnSpc>
                <a:spcPct val="100000"/>
              </a:lnSpc>
              <a:buChar char="•"/>
              <a:tabLst>
                <a:tab pos="511175" algn="l"/>
              </a:tabLst>
            </a:pP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Diminuent</a:t>
            </a:r>
            <a:r>
              <a:rPr dirty="0" sz="2300" spc="-2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95">
                <a:solidFill>
                  <a:srgbClr val="143451"/>
                </a:solidFill>
                <a:latin typeface="Arial"/>
                <a:cs typeface="Arial"/>
              </a:rPr>
              <a:t>le</a:t>
            </a: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60">
                <a:solidFill>
                  <a:srgbClr val="143451"/>
                </a:solidFill>
                <a:latin typeface="Arial"/>
                <a:cs typeface="Arial"/>
              </a:rPr>
              <a:t>tonus</a:t>
            </a:r>
            <a:r>
              <a:rPr dirty="0" sz="23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70">
                <a:solidFill>
                  <a:srgbClr val="143451"/>
                </a:solidFill>
                <a:latin typeface="Arial"/>
                <a:cs typeface="Arial"/>
              </a:rPr>
              <a:t>musculaire</a:t>
            </a: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80">
                <a:solidFill>
                  <a:srgbClr val="143451"/>
                </a:solidFill>
                <a:latin typeface="Arial"/>
                <a:cs typeface="Arial"/>
              </a:rPr>
              <a:t>global</a:t>
            </a:r>
            <a:endParaRPr sz="23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570"/>
              </a:spcBef>
              <a:buClr>
                <a:srgbClr val="143451"/>
              </a:buClr>
              <a:buFont typeface="Arial"/>
              <a:buChar char="•"/>
            </a:pPr>
            <a:endParaRPr sz="2300">
              <a:latin typeface="Arial"/>
              <a:cs typeface="Arial"/>
            </a:endParaRPr>
          </a:p>
          <a:p>
            <a:pPr lvl="1" marL="511809" marR="5080" indent="-249554">
              <a:lnSpc>
                <a:spcPct val="115700"/>
              </a:lnSpc>
              <a:buChar char="•"/>
              <a:tabLst>
                <a:tab pos="511809" algn="l"/>
              </a:tabLst>
            </a:pPr>
            <a:r>
              <a:rPr dirty="0" sz="2300" spc="100">
                <a:solidFill>
                  <a:srgbClr val="143451"/>
                </a:solidFill>
                <a:latin typeface="Arial"/>
                <a:cs typeface="Arial"/>
              </a:rPr>
              <a:t>Ralentissent</a:t>
            </a:r>
            <a:r>
              <a:rPr dirty="0" sz="2300" spc="5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95">
                <a:solidFill>
                  <a:srgbClr val="143451"/>
                </a:solidFill>
                <a:latin typeface="Arial"/>
                <a:cs typeface="Arial"/>
              </a:rPr>
              <a:t>le</a:t>
            </a:r>
            <a:r>
              <a:rPr dirty="0" sz="2300" spc="7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65">
                <a:solidFill>
                  <a:srgbClr val="143451"/>
                </a:solidFill>
                <a:latin typeface="Arial"/>
                <a:cs typeface="Arial"/>
              </a:rPr>
              <a:t>système</a:t>
            </a:r>
            <a:r>
              <a:rPr dirty="0" sz="2300" spc="7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25">
                <a:solidFill>
                  <a:srgbClr val="143451"/>
                </a:solidFill>
                <a:latin typeface="Arial"/>
                <a:cs typeface="Arial"/>
              </a:rPr>
              <a:t>nerveux</a:t>
            </a:r>
            <a:r>
              <a:rPr dirty="0" sz="2300" spc="6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70">
                <a:solidFill>
                  <a:srgbClr val="143451"/>
                </a:solidFill>
                <a:latin typeface="Arial"/>
                <a:cs typeface="Arial"/>
              </a:rPr>
              <a:t>central</a:t>
            </a:r>
            <a:r>
              <a:rPr dirty="0" sz="2300" spc="6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75">
                <a:solidFill>
                  <a:srgbClr val="143451"/>
                </a:solidFill>
                <a:latin typeface="Arial"/>
                <a:cs typeface="Arial"/>
              </a:rPr>
              <a:t>et</a:t>
            </a:r>
            <a:r>
              <a:rPr dirty="0" sz="2300" spc="5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60">
                <a:solidFill>
                  <a:srgbClr val="143451"/>
                </a:solidFill>
                <a:latin typeface="Arial"/>
                <a:cs typeface="Arial"/>
              </a:rPr>
              <a:t>altèrent</a:t>
            </a:r>
            <a:r>
              <a:rPr dirty="0" sz="2300" spc="6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la</a:t>
            </a:r>
            <a:r>
              <a:rPr dirty="0" sz="2300" spc="7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35">
                <a:solidFill>
                  <a:srgbClr val="143451"/>
                </a:solidFill>
                <a:latin typeface="Arial"/>
                <a:cs typeface="Arial"/>
              </a:rPr>
              <a:t>coordination, </a:t>
            </a:r>
            <a:r>
              <a:rPr dirty="0" sz="2300" spc="150">
                <a:solidFill>
                  <a:srgbClr val="143451"/>
                </a:solidFill>
                <a:latin typeface="Arial"/>
                <a:cs typeface="Arial"/>
              </a:rPr>
              <a:t>contraction,</a:t>
            </a:r>
            <a:r>
              <a:rPr dirty="0" sz="2300" spc="2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80">
                <a:solidFill>
                  <a:srgbClr val="143451"/>
                </a:solidFill>
                <a:latin typeface="Arial"/>
                <a:cs typeface="Arial"/>
              </a:rPr>
              <a:t>relâchement</a:t>
            </a:r>
            <a:endParaRPr sz="23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13319" y="0"/>
              <a:ext cx="10774680" cy="1028395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120672" y="0"/>
              <a:ext cx="3742054" cy="10287000"/>
            </a:xfrm>
            <a:custGeom>
              <a:avLst/>
              <a:gdLst/>
              <a:ahLst/>
              <a:cxnLst/>
              <a:rect l="l" t="t" r="r" b="b"/>
              <a:pathLst>
                <a:path w="3742054" h="10287000">
                  <a:moveTo>
                    <a:pt x="3741610" y="0"/>
                  </a:moveTo>
                  <a:lnTo>
                    <a:pt x="0" y="0"/>
                  </a:lnTo>
                  <a:lnTo>
                    <a:pt x="0" y="10287000"/>
                  </a:lnTo>
                  <a:lnTo>
                    <a:pt x="3741610" y="10287000"/>
                  </a:lnTo>
                  <a:lnTo>
                    <a:pt x="37416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4407408" cy="1028395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00728" y="137160"/>
              <a:ext cx="6175248" cy="2033016"/>
            </a:xfrm>
            <a:prstGeom prst="rect">
              <a:avLst/>
            </a:prstGeom>
          </p:spPr>
        </p:pic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4676475" y="209296"/>
            <a:ext cx="5424805" cy="1549400"/>
          </a:xfrm>
          <a:prstGeom prst="rect"/>
        </p:spPr>
        <p:txBody>
          <a:bodyPr wrap="square" lIns="0" tIns="1193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40"/>
              </a:spcBef>
            </a:pPr>
            <a:r>
              <a:rPr dirty="0" sz="4300">
                <a:solidFill>
                  <a:srgbClr val="2C9C99"/>
                </a:solidFill>
              </a:rPr>
              <a:t>MÉDICATION</a:t>
            </a:r>
            <a:r>
              <a:rPr dirty="0" sz="4300" spc="110">
                <a:solidFill>
                  <a:srgbClr val="2C9C99"/>
                </a:solidFill>
              </a:rPr>
              <a:t> </a:t>
            </a:r>
            <a:r>
              <a:rPr dirty="0" sz="4300" spc="-25">
                <a:solidFill>
                  <a:srgbClr val="2C9C99"/>
                </a:solidFill>
              </a:rPr>
              <a:t>ET</a:t>
            </a:r>
            <a:endParaRPr sz="4300"/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dirty="0" sz="4200">
                <a:solidFill>
                  <a:srgbClr val="2C9C99"/>
                </a:solidFill>
              </a:rPr>
              <a:t>PLANCHER</a:t>
            </a:r>
            <a:r>
              <a:rPr dirty="0" sz="4200" spc="-70">
                <a:solidFill>
                  <a:srgbClr val="2C9C99"/>
                </a:solidFill>
              </a:rPr>
              <a:t> </a:t>
            </a:r>
            <a:r>
              <a:rPr dirty="0" sz="4300" spc="-10">
                <a:solidFill>
                  <a:srgbClr val="2C9C99"/>
                </a:solidFill>
              </a:rPr>
              <a:t>PELVIEN</a:t>
            </a:r>
            <a:endParaRPr sz="4300"/>
          </a:p>
        </p:txBody>
      </p:sp>
      <p:sp>
        <p:nvSpPr>
          <p:cNvPr id="8" name="object 8"/>
          <p:cNvSpPr txBox="1"/>
          <p:nvPr/>
        </p:nvSpPr>
        <p:spPr>
          <a:xfrm>
            <a:off x="5095149" y="2373883"/>
            <a:ext cx="10643870" cy="45059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75615" indent="-462915">
              <a:lnSpc>
                <a:spcPct val="100000"/>
              </a:lnSpc>
              <a:spcBef>
                <a:spcPts val="100"/>
              </a:spcBef>
              <a:buAutoNum type="arabicPeriod" startAt="5"/>
              <a:tabLst>
                <a:tab pos="475615" algn="l"/>
                <a:tab pos="3566795" algn="l"/>
              </a:tabLst>
            </a:pPr>
            <a:r>
              <a:rPr dirty="0" sz="2400" spc="100" b="1">
                <a:solidFill>
                  <a:srgbClr val="143451"/>
                </a:solidFill>
                <a:latin typeface="Arial"/>
                <a:cs typeface="Arial"/>
              </a:rPr>
              <a:t>Antihypertenseurs</a:t>
            </a:r>
            <a:r>
              <a:rPr dirty="0" sz="2400" b="1">
                <a:solidFill>
                  <a:srgbClr val="143451"/>
                </a:solidFill>
                <a:latin typeface="Arial"/>
                <a:cs typeface="Arial"/>
              </a:rPr>
              <a:t>	(IECA,</a:t>
            </a:r>
            <a:r>
              <a:rPr dirty="0" sz="2400" spc="-2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143451"/>
                </a:solidFill>
                <a:latin typeface="Arial"/>
                <a:cs typeface="Arial"/>
              </a:rPr>
              <a:t>BCC,</a:t>
            </a:r>
            <a:r>
              <a:rPr dirty="0" sz="2400" spc="-2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400" spc="120" b="1">
                <a:solidFill>
                  <a:srgbClr val="143451"/>
                </a:solidFill>
                <a:latin typeface="Arial"/>
                <a:cs typeface="Arial"/>
              </a:rPr>
              <a:t>diurétiques)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70"/>
              </a:spcBef>
              <a:buClr>
                <a:srgbClr val="143451"/>
              </a:buClr>
              <a:buFont typeface="Arial"/>
              <a:buAutoNum type="arabicPeriod" startAt="5"/>
            </a:pPr>
            <a:endParaRPr sz="2400">
              <a:latin typeface="Arial"/>
              <a:cs typeface="Arial"/>
            </a:endParaRPr>
          </a:p>
          <a:p>
            <a:pPr algn="just" lvl="1" marL="510540" marR="5080" indent="-254635">
              <a:lnSpc>
                <a:spcPct val="140800"/>
              </a:lnSpc>
              <a:buChar char="•"/>
              <a:tabLst>
                <a:tab pos="511809" algn="l"/>
              </a:tabLst>
            </a:pPr>
            <a:r>
              <a:rPr dirty="0" sz="2400" spc="120">
                <a:solidFill>
                  <a:srgbClr val="143451"/>
                </a:solidFill>
                <a:latin typeface="Arial"/>
                <a:cs typeface="Arial"/>
              </a:rPr>
              <a:t>Diurétiques</a:t>
            </a:r>
            <a:r>
              <a:rPr dirty="0" sz="2400" spc="385">
                <a:solidFill>
                  <a:srgbClr val="143451"/>
                </a:solidFill>
                <a:latin typeface="Arial"/>
                <a:cs typeface="Arial"/>
              </a:rPr>
              <a:t>   </a:t>
            </a:r>
            <a:r>
              <a:rPr dirty="0" sz="2400" spc="229">
                <a:solidFill>
                  <a:srgbClr val="143451"/>
                </a:solidFill>
                <a:latin typeface="Arial"/>
                <a:cs typeface="Arial"/>
              </a:rPr>
              <a:t>augmentent</a:t>
            </a:r>
            <a:r>
              <a:rPr dirty="0" sz="2400" spc="380">
                <a:solidFill>
                  <a:srgbClr val="143451"/>
                </a:solidFill>
                <a:latin typeface="Arial"/>
                <a:cs typeface="Arial"/>
              </a:rPr>
              <a:t>   </a:t>
            </a:r>
            <a:r>
              <a:rPr dirty="0" sz="2400" spc="90">
                <a:solidFill>
                  <a:srgbClr val="143451"/>
                </a:solidFill>
                <a:latin typeface="Arial"/>
                <a:cs typeface="Arial"/>
              </a:rPr>
              <a:t>le</a:t>
            </a:r>
            <a:r>
              <a:rPr dirty="0" sz="2400" spc="380">
                <a:solidFill>
                  <a:srgbClr val="143451"/>
                </a:solidFill>
                <a:latin typeface="Arial"/>
                <a:cs typeface="Arial"/>
              </a:rPr>
              <a:t>   </a:t>
            </a:r>
            <a:r>
              <a:rPr dirty="0" sz="2400" spc="195">
                <a:solidFill>
                  <a:srgbClr val="143451"/>
                </a:solidFill>
                <a:latin typeface="Arial"/>
                <a:cs typeface="Arial"/>
              </a:rPr>
              <a:t>volume</a:t>
            </a:r>
            <a:r>
              <a:rPr dirty="0" sz="2400" spc="380">
                <a:solidFill>
                  <a:srgbClr val="143451"/>
                </a:solidFill>
                <a:latin typeface="Arial"/>
                <a:cs typeface="Arial"/>
              </a:rPr>
              <a:t>   </a:t>
            </a:r>
            <a:r>
              <a:rPr dirty="0" sz="2400" spc="135">
                <a:solidFill>
                  <a:srgbClr val="143451"/>
                </a:solidFill>
                <a:latin typeface="Arial"/>
                <a:cs typeface="Arial"/>
              </a:rPr>
              <a:t>urinaire</a:t>
            </a:r>
            <a:r>
              <a:rPr dirty="0" sz="2400" spc="380">
                <a:solidFill>
                  <a:srgbClr val="143451"/>
                </a:solidFill>
                <a:latin typeface="Arial"/>
                <a:cs typeface="Arial"/>
              </a:rPr>
              <a:t>   </a:t>
            </a:r>
            <a:r>
              <a:rPr dirty="0" sz="2400" spc="220">
                <a:solidFill>
                  <a:srgbClr val="143451"/>
                </a:solidFill>
                <a:latin typeface="Arial"/>
                <a:cs typeface="Arial"/>
              </a:rPr>
              <a:t>augmentent </a:t>
            </a:r>
            <a:r>
              <a:rPr dirty="0" sz="2400" spc="22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400" spc="130">
                <a:solidFill>
                  <a:srgbClr val="143451"/>
                </a:solidFill>
                <a:latin typeface="Arial"/>
                <a:cs typeface="Arial"/>
              </a:rPr>
              <a:t>l’impériosité</a:t>
            </a:r>
            <a:r>
              <a:rPr dirty="0" sz="2400" spc="13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400" spc="305">
                <a:solidFill>
                  <a:srgbClr val="143451"/>
                </a:solidFill>
                <a:latin typeface="Arial"/>
                <a:cs typeface="Arial"/>
              </a:rPr>
              <a:t>même</a:t>
            </a:r>
            <a:r>
              <a:rPr dirty="0" sz="2400" spc="14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400" spc="204">
                <a:solidFill>
                  <a:srgbClr val="143451"/>
                </a:solidFill>
                <a:latin typeface="Arial"/>
                <a:cs typeface="Arial"/>
              </a:rPr>
              <a:t>avec</a:t>
            </a:r>
            <a:r>
              <a:rPr dirty="0" sz="2400" spc="14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400" spc="185">
                <a:solidFill>
                  <a:srgbClr val="143451"/>
                </a:solidFill>
                <a:latin typeface="Arial"/>
                <a:cs typeface="Arial"/>
              </a:rPr>
              <a:t>un</a:t>
            </a:r>
            <a:r>
              <a:rPr dirty="0" sz="2400" spc="14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400" spc="220">
                <a:solidFill>
                  <a:srgbClr val="143451"/>
                </a:solidFill>
                <a:latin typeface="Arial"/>
                <a:cs typeface="Arial"/>
              </a:rPr>
              <a:t>bon</a:t>
            </a:r>
            <a:r>
              <a:rPr dirty="0" sz="2400" spc="14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400" spc="185">
                <a:solidFill>
                  <a:srgbClr val="143451"/>
                </a:solidFill>
                <a:latin typeface="Arial"/>
                <a:cs typeface="Arial"/>
              </a:rPr>
              <a:t>plancher</a:t>
            </a:r>
            <a:r>
              <a:rPr dirty="0" sz="2400" spc="14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400" spc="140">
                <a:solidFill>
                  <a:srgbClr val="143451"/>
                </a:solidFill>
                <a:latin typeface="Arial"/>
                <a:cs typeface="Arial"/>
              </a:rPr>
              <a:t>pelvien </a:t>
            </a:r>
            <a:r>
              <a:rPr dirty="0" sz="2400" spc="75">
                <a:solidFill>
                  <a:srgbClr val="143451"/>
                </a:solidFill>
                <a:latin typeface="Arial"/>
                <a:cs typeface="Arial"/>
              </a:rPr>
              <a:t>les</a:t>
            </a:r>
            <a:r>
              <a:rPr dirty="0" sz="2400" spc="15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400" spc="215">
                <a:solidFill>
                  <a:srgbClr val="143451"/>
                </a:solidFill>
                <a:latin typeface="Arial"/>
                <a:cs typeface="Arial"/>
              </a:rPr>
              <a:t>symptômes </a:t>
            </a:r>
            <a:r>
              <a:rPr dirty="0" sz="2400" spc="215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400" spc="180">
                <a:solidFill>
                  <a:srgbClr val="143451"/>
                </a:solidFill>
                <a:latin typeface="Arial"/>
                <a:cs typeface="Arial"/>
              </a:rPr>
              <a:t>peuvent</a:t>
            </a:r>
            <a:r>
              <a:rPr dirty="0" sz="24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400" spc="160">
                <a:solidFill>
                  <a:srgbClr val="143451"/>
                </a:solidFill>
                <a:latin typeface="Arial"/>
                <a:cs typeface="Arial"/>
              </a:rPr>
              <a:t>paraître</a:t>
            </a:r>
            <a:r>
              <a:rPr dirty="0" sz="24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400" spc="110">
                <a:solidFill>
                  <a:srgbClr val="143451"/>
                </a:solidFill>
                <a:latin typeface="Arial"/>
                <a:cs typeface="Arial"/>
              </a:rPr>
              <a:t>pires</a:t>
            </a:r>
            <a:endParaRPr sz="24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450"/>
              </a:spcBef>
              <a:buClr>
                <a:srgbClr val="143451"/>
              </a:buClr>
              <a:buFont typeface="Arial"/>
              <a:buChar char="•"/>
            </a:pPr>
            <a:endParaRPr sz="2400">
              <a:latin typeface="Arial"/>
              <a:cs typeface="Arial"/>
            </a:endParaRPr>
          </a:p>
          <a:p>
            <a:pPr lvl="1" marL="511175" indent="-255904">
              <a:lnSpc>
                <a:spcPct val="100000"/>
              </a:lnSpc>
              <a:buChar char="•"/>
              <a:tabLst>
                <a:tab pos="511175" algn="l"/>
              </a:tabLst>
            </a:pPr>
            <a:r>
              <a:rPr dirty="0" sz="2400">
                <a:solidFill>
                  <a:srgbClr val="143451"/>
                </a:solidFill>
                <a:latin typeface="Arial"/>
                <a:cs typeface="Arial"/>
              </a:rPr>
              <a:t>Toux</a:t>
            </a:r>
            <a:r>
              <a:rPr dirty="0" sz="24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400" spc="170">
                <a:solidFill>
                  <a:srgbClr val="143451"/>
                </a:solidFill>
                <a:latin typeface="Arial"/>
                <a:cs typeface="Arial"/>
              </a:rPr>
              <a:t>chronique</a:t>
            </a:r>
            <a:r>
              <a:rPr dirty="0" sz="240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400" spc="320">
                <a:solidFill>
                  <a:srgbClr val="143451"/>
                </a:solidFill>
                <a:latin typeface="Arial"/>
                <a:cs typeface="Arial"/>
              </a:rPr>
              <a:t>=</a:t>
            </a:r>
            <a:r>
              <a:rPr dirty="0" sz="240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400" spc="120">
                <a:solidFill>
                  <a:srgbClr val="143451"/>
                </a:solidFill>
                <a:latin typeface="Arial"/>
                <a:cs typeface="Arial"/>
              </a:rPr>
              <a:t>pressions</a:t>
            </a:r>
            <a:r>
              <a:rPr dirty="0" sz="2400" spc="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400" spc="150">
                <a:solidFill>
                  <a:srgbClr val="143451"/>
                </a:solidFill>
                <a:latin typeface="Arial"/>
                <a:cs typeface="Arial"/>
              </a:rPr>
              <a:t>répétées</a:t>
            </a:r>
            <a:r>
              <a:rPr dirty="0" sz="2400" spc="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400" spc="320">
                <a:solidFill>
                  <a:srgbClr val="143451"/>
                </a:solidFill>
                <a:latin typeface="Arial"/>
                <a:cs typeface="Arial"/>
              </a:rPr>
              <a:t>=</a:t>
            </a:r>
            <a:r>
              <a:rPr dirty="0" sz="240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400" spc="125">
                <a:solidFill>
                  <a:srgbClr val="143451"/>
                </a:solidFill>
                <a:latin typeface="Arial"/>
                <a:cs typeface="Arial"/>
              </a:rPr>
              <a:t>fuites</a:t>
            </a:r>
            <a:r>
              <a:rPr dirty="0" sz="2400" spc="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400" spc="280">
                <a:solidFill>
                  <a:srgbClr val="143451"/>
                </a:solidFill>
                <a:latin typeface="Arial"/>
                <a:cs typeface="Arial"/>
              </a:rPr>
              <a:t>à</a:t>
            </a:r>
            <a:r>
              <a:rPr dirty="0" sz="24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400" spc="110">
                <a:solidFill>
                  <a:srgbClr val="143451"/>
                </a:solidFill>
                <a:latin typeface="Arial"/>
                <a:cs typeface="Arial"/>
              </a:rPr>
              <a:t>l’effort</a:t>
            </a:r>
            <a:r>
              <a:rPr dirty="0" sz="240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400" spc="175">
                <a:solidFill>
                  <a:srgbClr val="143451"/>
                </a:solidFill>
                <a:latin typeface="Arial"/>
                <a:cs typeface="Arial"/>
              </a:rPr>
              <a:t>aggravées</a:t>
            </a:r>
            <a:endParaRPr sz="24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470"/>
              </a:spcBef>
              <a:buClr>
                <a:srgbClr val="143451"/>
              </a:buClr>
              <a:buFont typeface="Arial"/>
              <a:buChar char="•"/>
            </a:pPr>
            <a:endParaRPr sz="2400">
              <a:latin typeface="Arial"/>
              <a:cs typeface="Arial"/>
            </a:endParaRPr>
          </a:p>
          <a:p>
            <a:pPr lvl="1" marL="511175" indent="-255904">
              <a:lnSpc>
                <a:spcPct val="100000"/>
              </a:lnSpc>
              <a:buChar char="•"/>
              <a:tabLst>
                <a:tab pos="511175" algn="l"/>
              </a:tabLst>
            </a:pPr>
            <a:r>
              <a:rPr dirty="0" sz="2400" spc="145">
                <a:solidFill>
                  <a:srgbClr val="143451"/>
                </a:solidFill>
                <a:latin typeface="Arial"/>
                <a:cs typeface="Arial"/>
              </a:rPr>
              <a:t>Hypotonie</a:t>
            </a:r>
            <a:r>
              <a:rPr dirty="0" sz="24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400" spc="175">
                <a:solidFill>
                  <a:srgbClr val="143451"/>
                </a:solidFill>
                <a:latin typeface="Arial"/>
                <a:cs typeface="Arial"/>
              </a:rPr>
              <a:t>musculaire</a:t>
            </a:r>
            <a:r>
              <a:rPr dirty="0" sz="24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400" spc="45">
                <a:solidFill>
                  <a:srgbClr val="143451"/>
                </a:solidFill>
                <a:latin typeface="Arial"/>
                <a:cs typeface="Arial"/>
              </a:rPr>
              <a:t>lisse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095149" y="8012683"/>
            <a:ext cx="10644505" cy="19278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100"/>
              </a:spcBef>
              <a:buAutoNum type="arabicPeriod" startAt="6"/>
              <a:tabLst>
                <a:tab pos="356870" algn="l"/>
              </a:tabLst>
            </a:pPr>
            <a:r>
              <a:rPr dirty="0" sz="2400" spc="75" b="1">
                <a:solidFill>
                  <a:srgbClr val="143451"/>
                </a:solidFill>
                <a:latin typeface="Arial"/>
                <a:cs typeface="Arial"/>
              </a:rPr>
              <a:t>Opioïdes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315"/>
              </a:spcBef>
              <a:buClr>
                <a:srgbClr val="143451"/>
              </a:buClr>
              <a:buFont typeface="Arial"/>
              <a:buAutoNum type="arabicPeriod" startAt="6"/>
            </a:pPr>
            <a:endParaRPr sz="2400">
              <a:latin typeface="Arial"/>
              <a:cs typeface="Arial"/>
            </a:endParaRPr>
          </a:p>
          <a:p>
            <a:pPr lvl="1" marL="511809" marR="5080" indent="-255904">
              <a:lnSpc>
                <a:spcPct val="139200"/>
              </a:lnSpc>
              <a:spcBef>
                <a:spcPts val="5"/>
              </a:spcBef>
              <a:buChar char="•"/>
              <a:tabLst>
                <a:tab pos="511809" algn="l"/>
                <a:tab pos="2609850" algn="l"/>
                <a:tab pos="4297680" algn="l"/>
                <a:tab pos="6042025" algn="l"/>
                <a:tab pos="6459220" algn="l"/>
                <a:tab pos="7891145" algn="l"/>
              </a:tabLst>
            </a:pPr>
            <a:r>
              <a:rPr dirty="0" sz="2400" spc="155">
                <a:solidFill>
                  <a:srgbClr val="143451"/>
                </a:solidFill>
                <a:latin typeface="Arial"/>
                <a:cs typeface="Arial"/>
              </a:rPr>
              <a:t>Constipation</a:t>
            </a:r>
            <a:r>
              <a:rPr dirty="0" sz="24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400" spc="160">
                <a:solidFill>
                  <a:srgbClr val="143451"/>
                </a:solidFill>
                <a:latin typeface="Arial"/>
                <a:cs typeface="Arial"/>
              </a:rPr>
              <a:t>chronique</a:t>
            </a:r>
            <a:r>
              <a:rPr dirty="0" sz="24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400" spc="225">
                <a:solidFill>
                  <a:srgbClr val="143451"/>
                </a:solidFill>
                <a:latin typeface="Arial"/>
                <a:cs typeface="Arial"/>
              </a:rPr>
              <a:t>augmente</a:t>
            </a:r>
            <a:r>
              <a:rPr dirty="0" sz="24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400" spc="140">
                <a:solidFill>
                  <a:srgbClr val="143451"/>
                </a:solidFill>
                <a:latin typeface="Arial"/>
                <a:cs typeface="Arial"/>
              </a:rPr>
              <a:t>la</a:t>
            </a:r>
            <a:r>
              <a:rPr dirty="0" sz="24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400" spc="114">
                <a:solidFill>
                  <a:srgbClr val="143451"/>
                </a:solidFill>
                <a:latin typeface="Arial"/>
                <a:cs typeface="Arial"/>
              </a:rPr>
              <a:t>pression</a:t>
            </a:r>
            <a:r>
              <a:rPr dirty="0" sz="24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400" spc="220">
                <a:solidFill>
                  <a:srgbClr val="143451"/>
                </a:solidFill>
                <a:latin typeface="Arial"/>
                <a:cs typeface="Arial"/>
              </a:rPr>
              <a:t>intra-</a:t>
            </a:r>
            <a:r>
              <a:rPr dirty="0" sz="2400" spc="204">
                <a:solidFill>
                  <a:srgbClr val="143451"/>
                </a:solidFill>
                <a:latin typeface="Arial"/>
                <a:cs typeface="Arial"/>
              </a:rPr>
              <a:t>abdominale </a:t>
            </a:r>
            <a:r>
              <a:rPr dirty="0" sz="2400" spc="185">
                <a:solidFill>
                  <a:srgbClr val="143451"/>
                </a:solidFill>
                <a:latin typeface="Arial"/>
                <a:cs typeface="Arial"/>
              </a:rPr>
              <a:t>un</a:t>
            </a:r>
            <a:r>
              <a:rPr dirty="0" sz="2400" spc="-2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400" spc="155">
                <a:solidFill>
                  <a:srgbClr val="143451"/>
                </a:solidFill>
                <a:latin typeface="Arial"/>
                <a:cs typeface="Arial"/>
              </a:rPr>
              <a:t>des</a:t>
            </a:r>
            <a:r>
              <a:rPr dirty="0" sz="24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400" spc="120">
                <a:solidFill>
                  <a:srgbClr val="143451"/>
                </a:solidFill>
                <a:latin typeface="Arial"/>
                <a:cs typeface="Arial"/>
              </a:rPr>
              <a:t>pires</a:t>
            </a:r>
            <a:r>
              <a:rPr dirty="0" sz="24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400" spc="175">
                <a:solidFill>
                  <a:srgbClr val="143451"/>
                </a:solidFill>
                <a:latin typeface="Arial"/>
                <a:cs typeface="Arial"/>
              </a:rPr>
              <a:t>ennemis</a:t>
            </a:r>
            <a:r>
              <a:rPr dirty="0" sz="2400" spc="-2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400" spc="240">
                <a:solidFill>
                  <a:srgbClr val="143451"/>
                </a:solidFill>
                <a:latin typeface="Arial"/>
                <a:cs typeface="Arial"/>
              </a:rPr>
              <a:t>du</a:t>
            </a:r>
            <a:r>
              <a:rPr dirty="0" sz="2400" spc="-2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400" spc="185">
                <a:solidFill>
                  <a:srgbClr val="143451"/>
                </a:solidFill>
                <a:latin typeface="Arial"/>
                <a:cs typeface="Arial"/>
              </a:rPr>
              <a:t>plancher</a:t>
            </a:r>
            <a:r>
              <a:rPr dirty="0" sz="24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400" spc="140">
                <a:solidFill>
                  <a:srgbClr val="143451"/>
                </a:solidFill>
                <a:latin typeface="Arial"/>
                <a:cs typeface="Arial"/>
              </a:rPr>
              <a:t>pelvien</a:t>
            </a:r>
            <a:r>
              <a:rPr dirty="0" sz="2400" spc="-2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400" spc="280">
                <a:solidFill>
                  <a:srgbClr val="143451"/>
                </a:solidFill>
                <a:latin typeface="Arial"/>
                <a:cs typeface="Arial"/>
              </a:rPr>
              <a:t>à</a:t>
            </a:r>
            <a:r>
              <a:rPr dirty="0" sz="2400" spc="-2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400" spc="175">
                <a:solidFill>
                  <a:srgbClr val="143451"/>
                </a:solidFill>
                <a:latin typeface="Arial"/>
                <a:cs typeface="Arial"/>
              </a:rPr>
              <a:t>long</a:t>
            </a:r>
            <a:r>
              <a:rPr dirty="0" sz="2400" spc="-2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400" spc="200">
                <a:solidFill>
                  <a:srgbClr val="143451"/>
                </a:solidFill>
                <a:latin typeface="Arial"/>
                <a:cs typeface="Arial"/>
              </a:rPr>
              <a:t>terme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13319" y="0"/>
              <a:ext cx="10774680" cy="1028395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120672" y="0"/>
              <a:ext cx="3742054" cy="10287000"/>
            </a:xfrm>
            <a:custGeom>
              <a:avLst/>
              <a:gdLst/>
              <a:ahLst/>
              <a:cxnLst/>
              <a:rect l="l" t="t" r="r" b="b"/>
              <a:pathLst>
                <a:path w="3742054" h="10287000">
                  <a:moveTo>
                    <a:pt x="3741610" y="0"/>
                  </a:moveTo>
                  <a:lnTo>
                    <a:pt x="0" y="0"/>
                  </a:lnTo>
                  <a:lnTo>
                    <a:pt x="0" y="10287000"/>
                  </a:lnTo>
                  <a:lnTo>
                    <a:pt x="3741610" y="10287000"/>
                  </a:lnTo>
                  <a:lnTo>
                    <a:pt x="37416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4407408" cy="1028395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70832" y="844295"/>
              <a:ext cx="3986784" cy="1405127"/>
            </a:xfrm>
            <a:prstGeom prst="rect">
              <a:avLst/>
            </a:prstGeom>
          </p:spPr>
        </p:pic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4747149" y="1041907"/>
            <a:ext cx="3195955" cy="7569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300" spc="-10">
                <a:solidFill>
                  <a:srgbClr val="2C9C99"/>
                </a:solidFill>
              </a:rPr>
              <a:t>aGLP</a:t>
            </a:r>
            <a:r>
              <a:rPr dirty="0" sz="4800" spc="-10">
                <a:solidFill>
                  <a:srgbClr val="2C9C99"/>
                </a:solidFill>
              </a:rPr>
              <a:t>-</a:t>
            </a:r>
            <a:r>
              <a:rPr dirty="0" sz="4800" spc="-20">
                <a:solidFill>
                  <a:srgbClr val="2C9C99"/>
                </a:solidFill>
              </a:rPr>
              <a:t>1/GIP</a:t>
            </a:r>
            <a:endParaRPr sz="4800"/>
          </a:p>
        </p:txBody>
      </p:sp>
      <p:sp>
        <p:nvSpPr>
          <p:cNvPr id="8" name="object 8"/>
          <p:cNvSpPr txBox="1"/>
          <p:nvPr/>
        </p:nvSpPr>
        <p:spPr>
          <a:xfrm>
            <a:off x="4559300" y="2365247"/>
            <a:ext cx="11560810" cy="6776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300" spc="125" b="1">
                <a:solidFill>
                  <a:srgbClr val="143451"/>
                </a:solidFill>
                <a:latin typeface="Arial"/>
                <a:cs typeface="Arial"/>
              </a:rPr>
              <a:t>Sémaglutide,</a:t>
            </a:r>
            <a:r>
              <a:rPr dirty="0" sz="2300" spc="-12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10" b="1">
                <a:solidFill>
                  <a:srgbClr val="143451"/>
                </a:solidFill>
                <a:latin typeface="Arial"/>
                <a:cs typeface="Arial"/>
              </a:rPr>
              <a:t>tirzépatide</a:t>
            </a:r>
            <a:endParaRPr sz="2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360"/>
              </a:spcBef>
            </a:pPr>
            <a:endParaRPr sz="2300">
              <a:latin typeface="Arial"/>
              <a:cs typeface="Arial"/>
            </a:endParaRPr>
          </a:p>
          <a:p>
            <a:pPr marL="511809" marR="5080" indent="-249554">
              <a:lnSpc>
                <a:spcPct val="137400"/>
              </a:lnSpc>
              <a:buChar char="•"/>
              <a:tabLst>
                <a:tab pos="511809" algn="l"/>
                <a:tab pos="1442085" algn="l"/>
                <a:tab pos="2002789" algn="l"/>
                <a:tab pos="2990215" algn="l"/>
                <a:tab pos="4187825" algn="l"/>
                <a:tab pos="5937250" algn="l"/>
                <a:tab pos="6497955" algn="l"/>
                <a:tab pos="7933690" algn="l"/>
                <a:tab pos="9683115" algn="l"/>
                <a:tab pos="10396220" algn="l"/>
              </a:tabLst>
            </a:pPr>
            <a:r>
              <a:rPr dirty="0" sz="2300" spc="65">
                <a:solidFill>
                  <a:srgbClr val="143451"/>
                </a:solidFill>
                <a:latin typeface="Arial"/>
                <a:cs typeface="Arial"/>
              </a:rPr>
              <a:t>Perte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80">
                <a:solidFill>
                  <a:srgbClr val="143451"/>
                </a:solidFill>
                <a:latin typeface="Arial"/>
                <a:cs typeface="Arial"/>
              </a:rPr>
              <a:t>de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poids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20">
                <a:solidFill>
                  <a:srgbClr val="143451"/>
                </a:solidFill>
                <a:latin typeface="Arial"/>
                <a:cs typeface="Arial"/>
              </a:rPr>
              <a:t>rapide,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70">
                <a:solidFill>
                  <a:srgbClr val="143451"/>
                </a:solidFill>
                <a:latin typeface="Arial"/>
                <a:cs typeface="Arial"/>
              </a:rPr>
              <a:t>diminution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80">
                <a:solidFill>
                  <a:srgbClr val="143451"/>
                </a:solidFill>
                <a:latin typeface="Arial"/>
                <a:cs typeface="Arial"/>
              </a:rPr>
              <a:t>de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14">
                <a:solidFill>
                  <a:srgbClr val="143451"/>
                </a:solidFill>
                <a:latin typeface="Arial"/>
                <a:cs typeface="Arial"/>
              </a:rPr>
              <a:t>l’appétit,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70">
                <a:solidFill>
                  <a:srgbClr val="143451"/>
                </a:solidFill>
                <a:latin typeface="Arial"/>
                <a:cs typeface="Arial"/>
              </a:rPr>
              <a:t>diminution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30">
                <a:solidFill>
                  <a:srgbClr val="143451"/>
                </a:solidFill>
                <a:latin typeface="Arial"/>
                <a:cs typeface="Arial"/>
              </a:rPr>
              <a:t>des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85">
                <a:solidFill>
                  <a:srgbClr val="143451"/>
                </a:solidFill>
                <a:latin typeface="Arial"/>
                <a:cs typeface="Arial"/>
              </a:rPr>
              <a:t>apports </a:t>
            </a:r>
            <a:r>
              <a:rPr dirty="0" sz="2300" spc="130">
                <a:solidFill>
                  <a:srgbClr val="143451"/>
                </a:solidFill>
                <a:latin typeface="Arial"/>
                <a:cs typeface="Arial"/>
              </a:rPr>
              <a:t>protéiques,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65">
                <a:solidFill>
                  <a:srgbClr val="143451"/>
                </a:solidFill>
                <a:latin typeface="Arial"/>
                <a:cs typeface="Arial"/>
              </a:rPr>
              <a:t>fonte</a:t>
            </a:r>
            <a:r>
              <a:rPr dirty="0" sz="2300" spc="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35">
                <a:solidFill>
                  <a:srgbClr val="143451"/>
                </a:solidFill>
                <a:latin typeface="Arial"/>
                <a:cs typeface="Arial"/>
              </a:rPr>
              <a:t>musculaire,</a:t>
            </a:r>
            <a:r>
              <a:rPr dirty="0" sz="2300" spc="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0">
                <a:solidFill>
                  <a:srgbClr val="143451"/>
                </a:solidFill>
                <a:latin typeface="Arial"/>
                <a:cs typeface="Arial"/>
              </a:rPr>
              <a:t>sarcopénie</a:t>
            </a:r>
            <a:endParaRPr sz="2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45"/>
              </a:spcBef>
              <a:buClr>
                <a:srgbClr val="143451"/>
              </a:buClr>
              <a:buFont typeface="Arial"/>
              <a:buChar char="•"/>
            </a:pPr>
            <a:endParaRPr sz="2300">
              <a:latin typeface="Arial"/>
              <a:cs typeface="Arial"/>
            </a:endParaRPr>
          </a:p>
          <a:p>
            <a:pPr marL="511809" marR="6350" indent="-249554">
              <a:lnSpc>
                <a:spcPct val="141700"/>
              </a:lnSpc>
              <a:buChar char="•"/>
              <a:tabLst>
                <a:tab pos="511809" algn="l"/>
              </a:tabLst>
            </a:pPr>
            <a:r>
              <a:rPr dirty="0" sz="2300" spc="160">
                <a:solidFill>
                  <a:srgbClr val="143451"/>
                </a:solidFill>
                <a:latin typeface="Arial"/>
                <a:cs typeface="Arial"/>
              </a:rPr>
              <a:t>Conséquences</a:t>
            </a:r>
            <a:r>
              <a:rPr dirty="0" sz="2300" spc="2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0">
                <a:solidFill>
                  <a:srgbClr val="143451"/>
                </a:solidFill>
                <a:latin typeface="Arial"/>
                <a:cs typeface="Arial"/>
              </a:rPr>
              <a:t>directes</a:t>
            </a:r>
            <a:r>
              <a:rPr dirty="0" sz="2300" spc="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:</a:t>
            </a:r>
            <a:r>
              <a:rPr dirty="0" sz="2300" spc="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80">
                <a:solidFill>
                  <a:srgbClr val="143451"/>
                </a:solidFill>
                <a:latin typeface="Arial"/>
                <a:cs typeface="Arial"/>
              </a:rPr>
              <a:t>diminution</a:t>
            </a:r>
            <a:r>
              <a:rPr dirty="0" sz="2300" spc="2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29">
                <a:solidFill>
                  <a:srgbClr val="143451"/>
                </a:solidFill>
                <a:latin typeface="Arial"/>
                <a:cs typeface="Arial"/>
              </a:rPr>
              <a:t>du</a:t>
            </a:r>
            <a:r>
              <a:rPr dirty="0" sz="2300" spc="2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40">
                <a:solidFill>
                  <a:srgbClr val="143451"/>
                </a:solidFill>
                <a:latin typeface="Arial"/>
                <a:cs typeface="Arial"/>
              </a:rPr>
              <a:t>soutien</a:t>
            </a:r>
            <a:r>
              <a:rPr dirty="0" sz="2300" spc="2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des</a:t>
            </a:r>
            <a:r>
              <a:rPr dirty="0" sz="2300" spc="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70">
                <a:solidFill>
                  <a:srgbClr val="143451"/>
                </a:solidFill>
                <a:latin typeface="Arial"/>
                <a:cs typeface="Arial"/>
              </a:rPr>
              <a:t>organes</a:t>
            </a:r>
            <a:r>
              <a:rPr dirty="0" sz="2300" spc="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95">
                <a:solidFill>
                  <a:srgbClr val="143451"/>
                </a:solidFill>
                <a:latin typeface="Arial"/>
                <a:cs typeface="Arial"/>
              </a:rPr>
              <a:t>pelviens,</a:t>
            </a:r>
            <a:r>
              <a:rPr dirty="0" sz="2300" spc="3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60">
                <a:solidFill>
                  <a:srgbClr val="143451"/>
                </a:solidFill>
                <a:latin typeface="Arial"/>
                <a:cs typeface="Arial"/>
              </a:rPr>
              <a:t>perte </a:t>
            </a:r>
            <a:r>
              <a:rPr dirty="0" sz="2300" spc="204">
                <a:solidFill>
                  <a:srgbClr val="143451"/>
                </a:solidFill>
                <a:latin typeface="Arial"/>
                <a:cs typeface="Arial"/>
              </a:rPr>
              <a:t>de</a:t>
            </a:r>
            <a:r>
              <a:rPr dirty="0" sz="2300" spc="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00">
                <a:solidFill>
                  <a:srgbClr val="143451"/>
                </a:solidFill>
                <a:latin typeface="Arial"/>
                <a:cs typeface="Arial"/>
              </a:rPr>
              <a:t>tonus,</a:t>
            </a:r>
            <a:r>
              <a:rPr dirty="0" sz="2300" spc="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85">
                <a:solidFill>
                  <a:srgbClr val="143451"/>
                </a:solidFill>
                <a:latin typeface="Arial"/>
                <a:cs typeface="Arial"/>
              </a:rPr>
              <a:t>modification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04">
                <a:solidFill>
                  <a:srgbClr val="143451"/>
                </a:solidFill>
                <a:latin typeface="Arial"/>
                <a:cs typeface="Arial"/>
              </a:rPr>
              <a:t>de</a:t>
            </a:r>
            <a:r>
              <a:rPr dirty="0" sz="2300" spc="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la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20">
                <a:solidFill>
                  <a:srgbClr val="143451"/>
                </a:solidFill>
                <a:latin typeface="Arial"/>
                <a:cs typeface="Arial"/>
              </a:rPr>
              <a:t>dynamique</a:t>
            </a:r>
            <a:r>
              <a:rPr dirty="0" sz="2300" spc="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65">
                <a:solidFill>
                  <a:srgbClr val="143451"/>
                </a:solidFill>
                <a:latin typeface="Arial"/>
                <a:cs typeface="Arial"/>
              </a:rPr>
              <a:t>abdomino-</a:t>
            </a:r>
            <a:r>
              <a:rPr dirty="0" sz="2300" spc="105">
                <a:solidFill>
                  <a:srgbClr val="143451"/>
                </a:solidFill>
                <a:latin typeface="Arial"/>
                <a:cs typeface="Arial"/>
              </a:rPr>
              <a:t>pelvienne.</a:t>
            </a:r>
            <a:endParaRPr sz="2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170"/>
              </a:spcBef>
              <a:buClr>
                <a:srgbClr val="143451"/>
              </a:buClr>
              <a:buFont typeface="Arial"/>
              <a:buChar char="•"/>
            </a:pPr>
            <a:endParaRPr sz="2300">
              <a:latin typeface="Arial"/>
              <a:cs typeface="Arial"/>
            </a:endParaRPr>
          </a:p>
          <a:p>
            <a:pPr marL="511809" marR="5080" indent="-249554">
              <a:lnSpc>
                <a:spcPct val="140900"/>
              </a:lnSpc>
              <a:buChar char="•"/>
              <a:tabLst>
                <a:tab pos="511809" algn="l"/>
              </a:tabLst>
            </a:pPr>
            <a:r>
              <a:rPr dirty="0" sz="2300" spc="100">
                <a:solidFill>
                  <a:srgbClr val="143451"/>
                </a:solidFill>
                <a:latin typeface="Arial"/>
                <a:cs typeface="Arial"/>
              </a:rPr>
              <a:t>Résultat</a:t>
            </a: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45">
                <a:solidFill>
                  <a:srgbClr val="143451"/>
                </a:solidFill>
                <a:latin typeface="Arial"/>
                <a:cs typeface="Arial"/>
              </a:rPr>
              <a:t>clinique</a:t>
            </a:r>
            <a:r>
              <a:rPr dirty="0" sz="2300" spc="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:</a:t>
            </a:r>
            <a:r>
              <a:rPr dirty="0" sz="23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des</a:t>
            </a:r>
            <a:r>
              <a:rPr dirty="0" sz="23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30">
                <a:solidFill>
                  <a:srgbClr val="143451"/>
                </a:solidFill>
                <a:latin typeface="Arial"/>
                <a:cs typeface="Arial"/>
              </a:rPr>
              <a:t>patients,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surtout</a:t>
            </a:r>
            <a:r>
              <a:rPr dirty="0" sz="23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des</a:t>
            </a:r>
            <a:r>
              <a:rPr dirty="0" sz="23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65">
                <a:solidFill>
                  <a:srgbClr val="143451"/>
                </a:solidFill>
                <a:latin typeface="Arial"/>
                <a:cs typeface="Arial"/>
              </a:rPr>
              <a:t>femmes,</a:t>
            </a:r>
            <a:r>
              <a:rPr dirty="0" sz="2300" spc="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85">
                <a:solidFill>
                  <a:srgbClr val="143451"/>
                </a:solidFill>
                <a:latin typeface="Arial"/>
                <a:cs typeface="Arial"/>
              </a:rPr>
              <a:t>développent</a:t>
            </a: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des</a:t>
            </a:r>
            <a:r>
              <a:rPr dirty="0" sz="23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14">
                <a:solidFill>
                  <a:srgbClr val="143451"/>
                </a:solidFill>
                <a:latin typeface="Arial"/>
                <a:cs typeface="Arial"/>
              </a:rPr>
              <a:t>fuites </a:t>
            </a:r>
            <a:r>
              <a:rPr dirty="0" sz="2300" spc="125">
                <a:solidFill>
                  <a:srgbClr val="143451"/>
                </a:solidFill>
                <a:latin typeface="Arial"/>
                <a:cs typeface="Arial"/>
              </a:rPr>
              <a:t>urinaires</a:t>
            </a:r>
            <a:r>
              <a:rPr dirty="0" sz="2300" spc="-2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85">
                <a:solidFill>
                  <a:srgbClr val="143451"/>
                </a:solidFill>
                <a:latin typeface="Arial"/>
                <a:cs typeface="Arial"/>
              </a:rPr>
              <a:t>pour</a:t>
            </a:r>
            <a:r>
              <a:rPr dirty="0" sz="23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la</a:t>
            </a: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75">
                <a:solidFill>
                  <a:srgbClr val="143451"/>
                </a:solidFill>
                <a:latin typeface="Arial"/>
                <a:cs typeface="Arial"/>
              </a:rPr>
              <a:t>première</a:t>
            </a: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00">
                <a:solidFill>
                  <a:srgbClr val="143451"/>
                </a:solidFill>
                <a:latin typeface="Arial"/>
                <a:cs typeface="Arial"/>
              </a:rPr>
              <a:t>fois</a:t>
            </a:r>
            <a:r>
              <a:rPr dirty="0" sz="2300" spc="-2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14">
                <a:solidFill>
                  <a:srgbClr val="143451"/>
                </a:solidFill>
                <a:latin typeface="Arial"/>
                <a:cs typeface="Arial"/>
              </a:rPr>
              <a:t>sous</a:t>
            </a:r>
            <a:r>
              <a:rPr dirty="0" sz="2300" spc="-2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GLP-</a:t>
            </a:r>
            <a:r>
              <a:rPr dirty="0" sz="2300" spc="-380">
                <a:solidFill>
                  <a:srgbClr val="143451"/>
                </a:solidFill>
                <a:latin typeface="Arial"/>
                <a:cs typeface="Arial"/>
              </a:rPr>
              <a:t>1.</a:t>
            </a:r>
            <a:endParaRPr sz="2300">
              <a:latin typeface="Arial"/>
              <a:cs typeface="Arial"/>
            </a:endParaRPr>
          </a:p>
          <a:p>
            <a:pPr lvl="1" marL="968375" indent="-249554">
              <a:lnSpc>
                <a:spcPct val="100000"/>
              </a:lnSpc>
              <a:spcBef>
                <a:spcPts val="1155"/>
              </a:spcBef>
              <a:buChar char="•"/>
              <a:tabLst>
                <a:tab pos="968375" algn="l"/>
              </a:tabLst>
            </a:pPr>
            <a:r>
              <a:rPr dirty="0" sz="2300" spc="160">
                <a:solidFill>
                  <a:srgbClr val="143451"/>
                </a:solidFill>
                <a:latin typeface="Arial"/>
                <a:cs typeface="Arial"/>
              </a:rPr>
              <a:t>Aucune</a:t>
            </a:r>
            <a:r>
              <a:rPr dirty="0" sz="23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85">
                <a:solidFill>
                  <a:srgbClr val="143451"/>
                </a:solidFill>
                <a:latin typeface="Arial"/>
                <a:cs typeface="Arial"/>
              </a:rPr>
              <a:t>donnée</a:t>
            </a: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95">
                <a:solidFill>
                  <a:srgbClr val="143451"/>
                </a:solidFill>
                <a:latin typeface="Arial"/>
                <a:cs typeface="Arial"/>
              </a:rPr>
              <a:t>dans</a:t>
            </a:r>
            <a:r>
              <a:rPr dirty="0" sz="23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la</a:t>
            </a: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0">
                <a:solidFill>
                  <a:srgbClr val="143451"/>
                </a:solidFill>
                <a:latin typeface="Arial"/>
                <a:cs typeface="Arial"/>
              </a:rPr>
              <a:t>littérature***</a:t>
            </a:r>
            <a:endParaRPr sz="23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1360"/>
              </a:spcBef>
              <a:buClr>
                <a:srgbClr val="143451"/>
              </a:buClr>
              <a:buFont typeface="Arial"/>
              <a:buChar char="•"/>
            </a:pPr>
            <a:endParaRPr sz="2300">
              <a:latin typeface="Arial"/>
              <a:cs typeface="Arial"/>
            </a:endParaRPr>
          </a:p>
          <a:p>
            <a:pPr marL="511809" marR="6985" indent="-249554">
              <a:lnSpc>
                <a:spcPct val="137400"/>
              </a:lnSpc>
              <a:buChar char="•"/>
              <a:tabLst>
                <a:tab pos="511809" algn="l"/>
                <a:tab pos="1062355" algn="l"/>
                <a:tab pos="2067560" algn="l"/>
                <a:tab pos="2673985" algn="l"/>
                <a:tab pos="3707765" algn="l"/>
                <a:tab pos="4623435" algn="l"/>
                <a:tab pos="6860540" algn="l"/>
                <a:tab pos="8784590" algn="l"/>
                <a:tab pos="9692640" algn="l"/>
                <a:tab pos="10475595" algn="l"/>
              </a:tabLst>
            </a:pPr>
            <a:r>
              <a:rPr dirty="0" sz="2300" spc="-25">
                <a:solidFill>
                  <a:srgbClr val="143451"/>
                </a:solidFill>
                <a:latin typeface="Arial"/>
                <a:cs typeface="Arial"/>
              </a:rPr>
              <a:t>La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60">
                <a:solidFill>
                  <a:srgbClr val="143451"/>
                </a:solidFill>
                <a:latin typeface="Arial"/>
                <a:cs typeface="Arial"/>
              </a:rPr>
              <a:t>perte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80">
                <a:solidFill>
                  <a:srgbClr val="143451"/>
                </a:solidFill>
                <a:latin typeface="Arial"/>
                <a:cs typeface="Arial"/>
              </a:rPr>
              <a:t>de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45">
                <a:solidFill>
                  <a:srgbClr val="143451"/>
                </a:solidFill>
                <a:latin typeface="Arial"/>
                <a:cs typeface="Arial"/>
              </a:rPr>
              <a:t>poids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14">
                <a:solidFill>
                  <a:srgbClr val="143451"/>
                </a:solidFill>
                <a:latin typeface="Arial"/>
                <a:cs typeface="Arial"/>
              </a:rPr>
              <a:t>sans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75">
                <a:solidFill>
                  <a:srgbClr val="143451"/>
                </a:solidFill>
                <a:latin typeface="Arial"/>
                <a:cs typeface="Arial"/>
              </a:rPr>
              <a:t>renforcement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25">
                <a:solidFill>
                  <a:srgbClr val="143451"/>
                </a:solidFill>
                <a:latin typeface="Arial"/>
                <a:cs typeface="Arial"/>
              </a:rPr>
              <a:t>musculaire,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10">
                <a:solidFill>
                  <a:srgbClr val="143451"/>
                </a:solidFill>
                <a:latin typeface="Arial"/>
                <a:cs typeface="Arial"/>
              </a:rPr>
              <a:t>c’est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50">
                <a:solidFill>
                  <a:srgbClr val="143451"/>
                </a:solidFill>
                <a:latin typeface="Arial"/>
                <a:cs typeface="Arial"/>
              </a:rPr>
              <a:t>une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25">
                <a:solidFill>
                  <a:srgbClr val="143451"/>
                </a:solidFill>
                <a:latin typeface="Arial"/>
                <a:cs typeface="Arial"/>
              </a:rPr>
              <a:t>victoire </a:t>
            </a:r>
            <a:r>
              <a:rPr dirty="0" sz="2300" spc="170">
                <a:solidFill>
                  <a:srgbClr val="143451"/>
                </a:solidFill>
                <a:latin typeface="Arial"/>
                <a:cs typeface="Arial"/>
              </a:rPr>
              <a:t>métabolique,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04">
                <a:solidFill>
                  <a:srgbClr val="143451"/>
                </a:solidFill>
                <a:latin typeface="Arial"/>
                <a:cs typeface="Arial"/>
              </a:rPr>
              <a:t>mais</a:t>
            </a: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45">
                <a:solidFill>
                  <a:srgbClr val="143451"/>
                </a:solidFill>
                <a:latin typeface="Arial"/>
                <a:cs typeface="Arial"/>
              </a:rPr>
              <a:t>parfois</a:t>
            </a: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75">
                <a:solidFill>
                  <a:srgbClr val="143451"/>
                </a:solidFill>
                <a:latin typeface="Arial"/>
                <a:cs typeface="Arial"/>
              </a:rPr>
              <a:t>une</a:t>
            </a:r>
            <a:r>
              <a:rPr dirty="0" sz="2300" spc="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70">
                <a:solidFill>
                  <a:srgbClr val="143451"/>
                </a:solidFill>
                <a:latin typeface="Arial"/>
                <a:cs typeface="Arial"/>
              </a:rPr>
              <a:t>défaite</a:t>
            </a:r>
            <a:r>
              <a:rPr dirty="0" sz="2300" spc="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14">
                <a:solidFill>
                  <a:srgbClr val="143451"/>
                </a:solidFill>
                <a:latin typeface="Arial"/>
                <a:cs typeface="Arial"/>
              </a:rPr>
              <a:t>fonctionnelle.</a:t>
            </a:r>
            <a:endParaRPr sz="23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13319" y="0"/>
              <a:ext cx="10774680" cy="1028395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120672" y="0"/>
              <a:ext cx="3742054" cy="10287000"/>
            </a:xfrm>
            <a:custGeom>
              <a:avLst/>
              <a:gdLst/>
              <a:ahLst/>
              <a:cxnLst/>
              <a:rect l="l" t="t" r="r" b="b"/>
              <a:pathLst>
                <a:path w="3742054" h="10287000">
                  <a:moveTo>
                    <a:pt x="3741610" y="0"/>
                  </a:moveTo>
                  <a:lnTo>
                    <a:pt x="0" y="0"/>
                  </a:lnTo>
                  <a:lnTo>
                    <a:pt x="0" y="10287000"/>
                  </a:lnTo>
                  <a:lnTo>
                    <a:pt x="3741610" y="10287000"/>
                  </a:lnTo>
                  <a:lnTo>
                    <a:pt x="37416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4407408" cy="1028395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84903" y="1685543"/>
              <a:ext cx="10347960" cy="1673352"/>
            </a:xfrm>
            <a:prstGeom prst="rect">
              <a:avLst/>
            </a:prstGeom>
          </p:spPr>
        </p:pic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963420" rIns="0" bIns="0" rtlCol="0" vert="horz">
            <a:spAutoFit/>
          </a:bodyPr>
          <a:lstStyle/>
          <a:p>
            <a:pPr marL="3673475">
              <a:lnSpc>
                <a:spcPct val="100000"/>
              </a:lnSpc>
              <a:spcBef>
                <a:spcPts val="100"/>
              </a:spcBef>
            </a:pPr>
            <a:r>
              <a:rPr dirty="0" sz="5800">
                <a:solidFill>
                  <a:srgbClr val="2C9C99"/>
                </a:solidFill>
              </a:rPr>
              <a:t>Les</a:t>
            </a:r>
            <a:r>
              <a:rPr dirty="0" sz="5800" spc="35">
                <a:solidFill>
                  <a:srgbClr val="2C9C99"/>
                </a:solidFill>
              </a:rPr>
              <a:t> </a:t>
            </a:r>
            <a:r>
              <a:rPr dirty="0" sz="5800">
                <a:solidFill>
                  <a:srgbClr val="2C9C99"/>
                </a:solidFill>
              </a:rPr>
              <a:t>Solutions</a:t>
            </a:r>
            <a:r>
              <a:rPr dirty="0" sz="5800" spc="40">
                <a:solidFill>
                  <a:srgbClr val="2C9C99"/>
                </a:solidFill>
              </a:rPr>
              <a:t> </a:t>
            </a:r>
            <a:r>
              <a:rPr dirty="0" sz="5800">
                <a:solidFill>
                  <a:srgbClr val="2C9C99"/>
                </a:solidFill>
              </a:rPr>
              <a:t>sur</a:t>
            </a:r>
            <a:r>
              <a:rPr dirty="0" sz="5800" spc="35">
                <a:solidFill>
                  <a:srgbClr val="2C9C99"/>
                </a:solidFill>
              </a:rPr>
              <a:t> </a:t>
            </a:r>
            <a:r>
              <a:rPr dirty="0" sz="5800">
                <a:solidFill>
                  <a:srgbClr val="2C9C99"/>
                </a:solidFill>
              </a:rPr>
              <a:t>le</a:t>
            </a:r>
            <a:r>
              <a:rPr dirty="0" sz="5800" spc="35">
                <a:solidFill>
                  <a:srgbClr val="2C9C99"/>
                </a:solidFill>
              </a:rPr>
              <a:t> </a:t>
            </a:r>
            <a:r>
              <a:rPr dirty="0" sz="5800" spc="-10">
                <a:solidFill>
                  <a:srgbClr val="2C9C99"/>
                </a:solidFill>
              </a:rPr>
              <a:t>marché</a:t>
            </a:r>
            <a:endParaRPr sz="5800"/>
          </a:p>
        </p:txBody>
      </p:sp>
      <p:sp>
        <p:nvSpPr>
          <p:cNvPr id="8" name="object 8"/>
          <p:cNvSpPr txBox="1"/>
          <p:nvPr/>
        </p:nvSpPr>
        <p:spPr>
          <a:xfrm>
            <a:off x="4803656" y="3667759"/>
            <a:ext cx="8829675" cy="32810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12750" indent="-400050">
              <a:lnSpc>
                <a:spcPct val="100000"/>
              </a:lnSpc>
              <a:spcBef>
                <a:spcPts val="100"/>
              </a:spcBef>
              <a:buFont typeface="Times New Roman"/>
              <a:buChar char="●"/>
              <a:tabLst>
                <a:tab pos="412750" algn="l"/>
              </a:tabLst>
            </a:pPr>
            <a:r>
              <a:rPr dirty="0" sz="2700">
                <a:solidFill>
                  <a:srgbClr val="143451"/>
                </a:solidFill>
                <a:latin typeface="Arial"/>
                <a:cs typeface="Arial"/>
              </a:rPr>
              <a:t>Les</a:t>
            </a:r>
            <a:r>
              <a:rPr dirty="0" sz="2700" spc="-3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700" spc="229">
                <a:solidFill>
                  <a:srgbClr val="143451"/>
                </a:solidFill>
                <a:latin typeface="Arial"/>
                <a:cs typeface="Arial"/>
              </a:rPr>
              <a:t>approches</a:t>
            </a:r>
            <a:r>
              <a:rPr dirty="0" sz="2700" spc="-3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700" spc="175">
                <a:solidFill>
                  <a:srgbClr val="143451"/>
                </a:solidFill>
                <a:latin typeface="Arial"/>
                <a:cs typeface="Arial"/>
              </a:rPr>
              <a:t>conservatrices</a:t>
            </a:r>
            <a:r>
              <a:rPr dirty="0" sz="2700" spc="-3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700" spc="225">
                <a:solidFill>
                  <a:srgbClr val="143451"/>
                </a:solidFill>
                <a:latin typeface="Arial"/>
                <a:cs typeface="Arial"/>
              </a:rPr>
              <a:t>(habitudes</a:t>
            </a:r>
            <a:r>
              <a:rPr dirty="0" sz="2700" spc="-3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700" spc="245">
                <a:solidFill>
                  <a:srgbClr val="143451"/>
                </a:solidFill>
                <a:latin typeface="Arial"/>
                <a:cs typeface="Arial"/>
              </a:rPr>
              <a:t>de</a:t>
            </a:r>
            <a:r>
              <a:rPr dirty="0" sz="2700" spc="-3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700" spc="155">
                <a:solidFill>
                  <a:srgbClr val="143451"/>
                </a:solidFill>
                <a:latin typeface="Arial"/>
                <a:cs typeface="Arial"/>
              </a:rPr>
              <a:t>vie)</a:t>
            </a:r>
            <a:endParaRPr sz="2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140"/>
              </a:spcBef>
              <a:buClr>
                <a:srgbClr val="143451"/>
              </a:buClr>
              <a:buFont typeface="Times New Roman"/>
              <a:buChar char="●"/>
            </a:pPr>
            <a:endParaRPr sz="2700">
              <a:latin typeface="Arial"/>
              <a:cs typeface="Arial"/>
            </a:endParaRPr>
          </a:p>
          <a:p>
            <a:pPr marL="412750" indent="-400050">
              <a:lnSpc>
                <a:spcPct val="100000"/>
              </a:lnSpc>
              <a:buFont typeface="Times New Roman"/>
              <a:buChar char="●"/>
              <a:tabLst>
                <a:tab pos="412750" algn="l"/>
              </a:tabLst>
            </a:pPr>
            <a:r>
              <a:rPr dirty="0" sz="2700" spc="70">
                <a:solidFill>
                  <a:srgbClr val="143451"/>
                </a:solidFill>
                <a:latin typeface="Arial"/>
                <a:cs typeface="Arial"/>
              </a:rPr>
              <a:t>Exercices</a:t>
            </a:r>
            <a:r>
              <a:rPr dirty="0" sz="27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700" spc="245">
                <a:solidFill>
                  <a:srgbClr val="143451"/>
                </a:solidFill>
                <a:latin typeface="Arial"/>
                <a:cs typeface="Arial"/>
              </a:rPr>
              <a:t>de</a:t>
            </a:r>
            <a:r>
              <a:rPr dirty="0" sz="27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700" spc="80">
                <a:solidFill>
                  <a:srgbClr val="143451"/>
                </a:solidFill>
                <a:latin typeface="Arial"/>
                <a:cs typeface="Arial"/>
              </a:rPr>
              <a:t>Kegel</a:t>
            </a:r>
            <a:endParaRPr sz="2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170"/>
              </a:spcBef>
              <a:buClr>
                <a:srgbClr val="143451"/>
              </a:buClr>
              <a:buFont typeface="Times New Roman"/>
              <a:buChar char="●"/>
            </a:pPr>
            <a:endParaRPr sz="2700">
              <a:latin typeface="Arial"/>
              <a:cs typeface="Arial"/>
            </a:endParaRPr>
          </a:p>
          <a:p>
            <a:pPr marL="412750" indent="-400050">
              <a:lnSpc>
                <a:spcPct val="100000"/>
              </a:lnSpc>
              <a:buFont typeface="Times New Roman"/>
              <a:buChar char="●"/>
              <a:tabLst>
                <a:tab pos="412750" algn="l"/>
              </a:tabLst>
            </a:pPr>
            <a:r>
              <a:rPr dirty="0" sz="2700">
                <a:solidFill>
                  <a:srgbClr val="143451"/>
                </a:solidFill>
                <a:latin typeface="Arial"/>
                <a:cs typeface="Arial"/>
              </a:rPr>
              <a:t>Les</a:t>
            </a:r>
            <a:r>
              <a:rPr dirty="0" sz="2700" spc="-9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700" spc="190">
                <a:solidFill>
                  <a:srgbClr val="143451"/>
                </a:solidFill>
                <a:latin typeface="Arial"/>
                <a:cs typeface="Arial"/>
              </a:rPr>
              <a:t>options</a:t>
            </a:r>
            <a:r>
              <a:rPr dirty="0" sz="2700" spc="-8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700" spc="225">
                <a:solidFill>
                  <a:srgbClr val="143451"/>
                </a:solidFill>
                <a:latin typeface="Arial"/>
                <a:cs typeface="Arial"/>
              </a:rPr>
              <a:t>pharmacologiques</a:t>
            </a:r>
            <a:endParaRPr sz="2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45"/>
              </a:spcBef>
              <a:buClr>
                <a:srgbClr val="143451"/>
              </a:buClr>
              <a:buFont typeface="Times New Roman"/>
              <a:buChar char="●"/>
            </a:pPr>
            <a:endParaRPr sz="2700">
              <a:latin typeface="Arial"/>
              <a:cs typeface="Arial"/>
            </a:endParaRPr>
          </a:p>
          <a:p>
            <a:pPr marL="412750" indent="-400050">
              <a:lnSpc>
                <a:spcPct val="100000"/>
              </a:lnSpc>
              <a:buFont typeface="Times New Roman"/>
              <a:buChar char="●"/>
              <a:tabLst>
                <a:tab pos="412750" algn="l"/>
              </a:tabLst>
            </a:pPr>
            <a:r>
              <a:rPr dirty="0" sz="2700" spc="160">
                <a:solidFill>
                  <a:srgbClr val="143451"/>
                </a:solidFill>
                <a:latin typeface="Arial"/>
                <a:cs typeface="Arial"/>
              </a:rPr>
              <a:t>Options</a:t>
            </a:r>
            <a:r>
              <a:rPr dirty="0" sz="270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700" spc="165">
                <a:solidFill>
                  <a:srgbClr val="143451"/>
                </a:solidFill>
                <a:latin typeface="Arial"/>
                <a:cs typeface="Arial"/>
              </a:rPr>
              <a:t>chirurgicales</a:t>
            </a:r>
            <a:endParaRPr sz="2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92858" y="0"/>
            <a:ext cx="11349355" cy="4592955"/>
          </a:xfrm>
          <a:custGeom>
            <a:avLst/>
            <a:gdLst/>
            <a:ahLst/>
            <a:cxnLst/>
            <a:rect l="l" t="t" r="r" b="b"/>
            <a:pathLst>
              <a:path w="11349355" h="4592955">
                <a:moveTo>
                  <a:pt x="11349160" y="0"/>
                </a:moveTo>
                <a:lnTo>
                  <a:pt x="0" y="0"/>
                </a:lnTo>
                <a:lnTo>
                  <a:pt x="13885" y="63992"/>
                </a:lnTo>
                <a:lnTo>
                  <a:pt x="24233" y="109396"/>
                </a:lnTo>
                <a:lnTo>
                  <a:pt x="34936" y="154664"/>
                </a:lnTo>
                <a:lnTo>
                  <a:pt x="45991" y="199795"/>
                </a:lnTo>
                <a:lnTo>
                  <a:pt x="57398" y="244786"/>
                </a:lnTo>
                <a:lnTo>
                  <a:pt x="69155" y="289637"/>
                </a:lnTo>
                <a:lnTo>
                  <a:pt x="81259" y="334346"/>
                </a:lnTo>
                <a:lnTo>
                  <a:pt x="93711" y="378911"/>
                </a:lnTo>
                <a:lnTo>
                  <a:pt x="106507" y="423331"/>
                </a:lnTo>
                <a:lnTo>
                  <a:pt x="119648" y="467605"/>
                </a:lnTo>
                <a:lnTo>
                  <a:pt x="133130" y="511730"/>
                </a:lnTo>
                <a:lnTo>
                  <a:pt x="146953" y="555705"/>
                </a:lnTo>
                <a:lnTo>
                  <a:pt x="161115" y="599530"/>
                </a:lnTo>
                <a:lnTo>
                  <a:pt x="175614" y="643201"/>
                </a:lnTo>
                <a:lnTo>
                  <a:pt x="190449" y="686718"/>
                </a:lnTo>
                <a:lnTo>
                  <a:pt x="205618" y="730079"/>
                </a:lnTo>
                <a:lnTo>
                  <a:pt x="221121" y="773283"/>
                </a:lnTo>
                <a:lnTo>
                  <a:pt x="236955" y="816327"/>
                </a:lnTo>
                <a:lnTo>
                  <a:pt x="253118" y="859211"/>
                </a:lnTo>
                <a:lnTo>
                  <a:pt x="269610" y="901933"/>
                </a:lnTo>
                <a:lnTo>
                  <a:pt x="286428" y="944492"/>
                </a:lnTo>
                <a:lnTo>
                  <a:pt x="303571" y="986885"/>
                </a:lnTo>
                <a:lnTo>
                  <a:pt x="321039" y="1029112"/>
                </a:lnTo>
                <a:lnTo>
                  <a:pt x="338828" y="1071170"/>
                </a:lnTo>
                <a:lnTo>
                  <a:pt x="356937" y="1113059"/>
                </a:lnTo>
                <a:lnTo>
                  <a:pt x="375366" y="1154776"/>
                </a:lnTo>
                <a:lnTo>
                  <a:pt x="394112" y="1196321"/>
                </a:lnTo>
                <a:lnTo>
                  <a:pt x="413174" y="1237691"/>
                </a:lnTo>
                <a:lnTo>
                  <a:pt x="432551" y="1278885"/>
                </a:lnTo>
                <a:lnTo>
                  <a:pt x="452240" y="1319902"/>
                </a:lnTo>
                <a:lnTo>
                  <a:pt x="472241" y="1360740"/>
                </a:lnTo>
                <a:lnTo>
                  <a:pt x="492551" y="1401397"/>
                </a:lnTo>
                <a:lnTo>
                  <a:pt x="513170" y="1441872"/>
                </a:lnTo>
                <a:lnTo>
                  <a:pt x="534095" y="1482164"/>
                </a:lnTo>
                <a:lnTo>
                  <a:pt x="555325" y="1522270"/>
                </a:lnTo>
                <a:lnTo>
                  <a:pt x="576859" y="1562190"/>
                </a:lnTo>
                <a:lnTo>
                  <a:pt x="598695" y="1601922"/>
                </a:lnTo>
                <a:lnTo>
                  <a:pt x="620832" y="1641464"/>
                </a:lnTo>
                <a:lnTo>
                  <a:pt x="643267" y="1680814"/>
                </a:lnTo>
                <a:lnTo>
                  <a:pt x="666001" y="1719972"/>
                </a:lnTo>
                <a:lnTo>
                  <a:pt x="689029" y="1758935"/>
                </a:lnTo>
                <a:lnTo>
                  <a:pt x="712353" y="1797702"/>
                </a:lnTo>
                <a:lnTo>
                  <a:pt x="735969" y="1836272"/>
                </a:lnTo>
                <a:lnTo>
                  <a:pt x="759876" y="1874643"/>
                </a:lnTo>
                <a:lnTo>
                  <a:pt x="784074" y="1912814"/>
                </a:lnTo>
                <a:lnTo>
                  <a:pt x="808559" y="1950782"/>
                </a:lnTo>
                <a:lnTo>
                  <a:pt x="833331" y="1988547"/>
                </a:lnTo>
                <a:lnTo>
                  <a:pt x="858389" y="2026107"/>
                </a:lnTo>
                <a:lnTo>
                  <a:pt x="883729" y="2063459"/>
                </a:lnTo>
                <a:lnTo>
                  <a:pt x="909352" y="2100604"/>
                </a:lnTo>
                <a:lnTo>
                  <a:pt x="935256" y="2137539"/>
                </a:lnTo>
                <a:lnTo>
                  <a:pt x="961438" y="2174263"/>
                </a:lnTo>
                <a:lnTo>
                  <a:pt x="987898" y="2210774"/>
                </a:lnTo>
                <a:lnTo>
                  <a:pt x="1014634" y="2247070"/>
                </a:lnTo>
                <a:lnTo>
                  <a:pt x="1041644" y="2283151"/>
                </a:lnTo>
                <a:lnTo>
                  <a:pt x="1068927" y="2319014"/>
                </a:lnTo>
                <a:lnTo>
                  <a:pt x="1096482" y="2354658"/>
                </a:lnTo>
                <a:lnTo>
                  <a:pt x="1124306" y="2390081"/>
                </a:lnTo>
                <a:lnTo>
                  <a:pt x="1152398" y="2425283"/>
                </a:lnTo>
                <a:lnTo>
                  <a:pt x="1180757" y="2460261"/>
                </a:lnTo>
                <a:lnTo>
                  <a:pt x="1209382" y="2495014"/>
                </a:lnTo>
                <a:lnTo>
                  <a:pt x="1238269" y="2529540"/>
                </a:lnTo>
                <a:lnTo>
                  <a:pt x="1267419" y="2563838"/>
                </a:lnTo>
                <a:lnTo>
                  <a:pt x="1296829" y="2597906"/>
                </a:lnTo>
                <a:lnTo>
                  <a:pt x="1326499" y="2631743"/>
                </a:lnTo>
                <a:lnTo>
                  <a:pt x="1356426" y="2665346"/>
                </a:lnTo>
                <a:lnTo>
                  <a:pt x="1386608" y="2698716"/>
                </a:lnTo>
                <a:lnTo>
                  <a:pt x="1417046" y="2731850"/>
                </a:lnTo>
                <a:lnTo>
                  <a:pt x="1447735" y="2764746"/>
                </a:lnTo>
                <a:lnTo>
                  <a:pt x="1478677" y="2797403"/>
                </a:lnTo>
                <a:lnTo>
                  <a:pt x="1509868" y="2829820"/>
                </a:lnTo>
                <a:lnTo>
                  <a:pt x="1541307" y="2861995"/>
                </a:lnTo>
                <a:lnTo>
                  <a:pt x="1572993" y="2893926"/>
                </a:lnTo>
                <a:lnTo>
                  <a:pt x="1604924" y="2925612"/>
                </a:lnTo>
                <a:lnTo>
                  <a:pt x="1637098" y="2957051"/>
                </a:lnTo>
                <a:lnTo>
                  <a:pt x="1669515" y="2988242"/>
                </a:lnTo>
                <a:lnTo>
                  <a:pt x="1702172" y="3019183"/>
                </a:lnTo>
                <a:lnTo>
                  <a:pt x="1735069" y="3049873"/>
                </a:lnTo>
                <a:lnTo>
                  <a:pt x="1768202" y="3080310"/>
                </a:lnTo>
                <a:lnTo>
                  <a:pt x="1801572" y="3110493"/>
                </a:lnTo>
                <a:lnTo>
                  <a:pt x="1835176" y="3140420"/>
                </a:lnTo>
                <a:lnTo>
                  <a:pt x="1869013" y="3170089"/>
                </a:lnTo>
                <a:lnTo>
                  <a:pt x="1903081" y="3199499"/>
                </a:lnTo>
                <a:lnTo>
                  <a:pt x="1937379" y="3228649"/>
                </a:lnTo>
                <a:lnTo>
                  <a:pt x="1971905" y="3257537"/>
                </a:lnTo>
                <a:lnTo>
                  <a:pt x="2006658" y="3286161"/>
                </a:lnTo>
                <a:lnTo>
                  <a:pt x="2041635" y="3314520"/>
                </a:lnTo>
                <a:lnTo>
                  <a:pt x="2076837" y="3342612"/>
                </a:lnTo>
                <a:lnTo>
                  <a:pt x="2112261" y="3370437"/>
                </a:lnTo>
                <a:lnTo>
                  <a:pt x="2147905" y="3397991"/>
                </a:lnTo>
                <a:lnTo>
                  <a:pt x="2183768" y="3425274"/>
                </a:lnTo>
                <a:lnTo>
                  <a:pt x="2219848" y="3452284"/>
                </a:lnTo>
                <a:lnTo>
                  <a:pt x="2256145" y="3479020"/>
                </a:lnTo>
                <a:lnTo>
                  <a:pt x="2292656" y="3505480"/>
                </a:lnTo>
                <a:lnTo>
                  <a:pt x="2329379" y="3531662"/>
                </a:lnTo>
                <a:lnTo>
                  <a:pt x="2366314" y="3557566"/>
                </a:lnTo>
                <a:lnTo>
                  <a:pt x="2403459" y="3583189"/>
                </a:lnTo>
                <a:lnTo>
                  <a:pt x="2440812" y="3608530"/>
                </a:lnTo>
                <a:lnTo>
                  <a:pt x="2478372" y="3633587"/>
                </a:lnTo>
                <a:lnTo>
                  <a:pt x="2516136" y="3658359"/>
                </a:lnTo>
                <a:lnTo>
                  <a:pt x="2554105" y="3682845"/>
                </a:lnTo>
                <a:lnTo>
                  <a:pt x="2592275" y="3707042"/>
                </a:lnTo>
                <a:lnTo>
                  <a:pt x="2630646" y="3730949"/>
                </a:lnTo>
                <a:lnTo>
                  <a:pt x="2669216" y="3754566"/>
                </a:lnTo>
                <a:lnTo>
                  <a:pt x="2707983" y="3777889"/>
                </a:lnTo>
                <a:lnTo>
                  <a:pt x="2746947" y="3800918"/>
                </a:lnTo>
                <a:lnTo>
                  <a:pt x="2786104" y="3823651"/>
                </a:lnTo>
                <a:lnTo>
                  <a:pt x="2825455" y="3846087"/>
                </a:lnTo>
                <a:lnTo>
                  <a:pt x="2864997" y="3868223"/>
                </a:lnTo>
                <a:lnTo>
                  <a:pt x="2904728" y="3890059"/>
                </a:lnTo>
                <a:lnTo>
                  <a:pt x="2944648" y="3911593"/>
                </a:lnTo>
                <a:lnTo>
                  <a:pt x="2984755" y="3932824"/>
                </a:lnTo>
                <a:lnTo>
                  <a:pt x="3025046" y="3953749"/>
                </a:lnTo>
                <a:lnTo>
                  <a:pt x="3065521" y="3974367"/>
                </a:lnTo>
                <a:lnTo>
                  <a:pt x="3106179" y="3994678"/>
                </a:lnTo>
                <a:lnTo>
                  <a:pt x="3147016" y="4014678"/>
                </a:lnTo>
                <a:lnTo>
                  <a:pt x="3188033" y="4034368"/>
                </a:lnTo>
                <a:lnTo>
                  <a:pt x="3229227" y="4053744"/>
                </a:lnTo>
                <a:lnTo>
                  <a:pt x="3270598" y="4072806"/>
                </a:lnTo>
                <a:lnTo>
                  <a:pt x="3312142" y="4091552"/>
                </a:lnTo>
                <a:lnTo>
                  <a:pt x="3353860" y="4109981"/>
                </a:lnTo>
                <a:lnTo>
                  <a:pt x="3395748" y="4128091"/>
                </a:lnTo>
                <a:lnTo>
                  <a:pt x="3437807" y="4145880"/>
                </a:lnTo>
                <a:lnTo>
                  <a:pt x="3480033" y="4163347"/>
                </a:lnTo>
                <a:lnTo>
                  <a:pt x="3522427" y="4180490"/>
                </a:lnTo>
                <a:lnTo>
                  <a:pt x="3564985" y="4197309"/>
                </a:lnTo>
                <a:lnTo>
                  <a:pt x="3607707" y="4213800"/>
                </a:lnTo>
                <a:lnTo>
                  <a:pt x="3650591" y="4229964"/>
                </a:lnTo>
                <a:lnTo>
                  <a:pt x="3693636" y="4245798"/>
                </a:lnTo>
                <a:lnTo>
                  <a:pt x="3736839" y="4261300"/>
                </a:lnTo>
                <a:lnTo>
                  <a:pt x="3780200" y="4276470"/>
                </a:lnTo>
                <a:lnTo>
                  <a:pt x="3823717" y="4291305"/>
                </a:lnTo>
                <a:lnTo>
                  <a:pt x="3867389" y="4305804"/>
                </a:lnTo>
                <a:lnTo>
                  <a:pt x="3911213" y="4319966"/>
                </a:lnTo>
                <a:lnTo>
                  <a:pt x="3955189" y="4333789"/>
                </a:lnTo>
                <a:lnTo>
                  <a:pt x="3999314" y="4347271"/>
                </a:lnTo>
                <a:lnTo>
                  <a:pt x="4043587" y="4360411"/>
                </a:lnTo>
                <a:lnTo>
                  <a:pt x="4088007" y="4373208"/>
                </a:lnTo>
                <a:lnTo>
                  <a:pt x="4132573" y="4385659"/>
                </a:lnTo>
                <a:lnTo>
                  <a:pt x="4177282" y="4397764"/>
                </a:lnTo>
                <a:lnTo>
                  <a:pt x="4222132" y="4409520"/>
                </a:lnTo>
                <a:lnTo>
                  <a:pt x="4267124" y="4420927"/>
                </a:lnTo>
                <a:lnTo>
                  <a:pt x="4312254" y="4431982"/>
                </a:lnTo>
                <a:lnTo>
                  <a:pt x="4357522" y="4442685"/>
                </a:lnTo>
                <a:lnTo>
                  <a:pt x="4402926" y="4453033"/>
                </a:lnTo>
                <a:lnTo>
                  <a:pt x="4448464" y="4463026"/>
                </a:lnTo>
                <a:lnTo>
                  <a:pt x="4494135" y="4472661"/>
                </a:lnTo>
                <a:lnTo>
                  <a:pt x="4539938" y="4481936"/>
                </a:lnTo>
                <a:lnTo>
                  <a:pt x="4585870" y="4490852"/>
                </a:lnTo>
                <a:lnTo>
                  <a:pt x="4631930" y="4499405"/>
                </a:lnTo>
                <a:lnTo>
                  <a:pt x="4678117" y="4507595"/>
                </a:lnTo>
                <a:lnTo>
                  <a:pt x="4724429" y="4515419"/>
                </a:lnTo>
                <a:lnTo>
                  <a:pt x="4770865" y="4522877"/>
                </a:lnTo>
                <a:lnTo>
                  <a:pt x="4817422" y="4529967"/>
                </a:lnTo>
                <a:lnTo>
                  <a:pt x="4864101" y="4536687"/>
                </a:lnTo>
                <a:lnTo>
                  <a:pt x="4910898" y="4543035"/>
                </a:lnTo>
                <a:lnTo>
                  <a:pt x="4957813" y="4549011"/>
                </a:lnTo>
                <a:lnTo>
                  <a:pt x="5004843" y="4554612"/>
                </a:lnTo>
                <a:lnTo>
                  <a:pt x="5051988" y="4559838"/>
                </a:lnTo>
                <a:lnTo>
                  <a:pt x="5099246" y="4564685"/>
                </a:lnTo>
                <a:lnTo>
                  <a:pt x="5146615" y="4569154"/>
                </a:lnTo>
                <a:lnTo>
                  <a:pt x="5194094" y="4573243"/>
                </a:lnTo>
                <a:lnTo>
                  <a:pt x="5241681" y="4576949"/>
                </a:lnTo>
                <a:lnTo>
                  <a:pt x="5289375" y="4580272"/>
                </a:lnTo>
                <a:lnTo>
                  <a:pt x="5337174" y="4583210"/>
                </a:lnTo>
                <a:lnTo>
                  <a:pt x="5385076" y="4585760"/>
                </a:lnTo>
                <a:lnTo>
                  <a:pt x="5433081" y="4587923"/>
                </a:lnTo>
                <a:lnTo>
                  <a:pt x="5481186" y="4589696"/>
                </a:lnTo>
                <a:lnTo>
                  <a:pt x="5529390" y="4591078"/>
                </a:lnTo>
                <a:lnTo>
                  <a:pt x="5577692" y="4592066"/>
                </a:lnTo>
                <a:lnTo>
                  <a:pt x="5626089" y="4592661"/>
                </a:lnTo>
                <a:lnTo>
                  <a:pt x="5674581" y="4592859"/>
                </a:lnTo>
                <a:lnTo>
                  <a:pt x="5723073" y="4592661"/>
                </a:lnTo>
                <a:lnTo>
                  <a:pt x="5771470" y="4592066"/>
                </a:lnTo>
                <a:lnTo>
                  <a:pt x="5819772" y="4591078"/>
                </a:lnTo>
                <a:lnTo>
                  <a:pt x="5867976" y="4589696"/>
                </a:lnTo>
                <a:lnTo>
                  <a:pt x="5916081" y="4587923"/>
                </a:lnTo>
                <a:lnTo>
                  <a:pt x="5964085" y="4585760"/>
                </a:lnTo>
                <a:lnTo>
                  <a:pt x="6011988" y="4583210"/>
                </a:lnTo>
                <a:lnTo>
                  <a:pt x="6059786" y="4580272"/>
                </a:lnTo>
                <a:lnTo>
                  <a:pt x="6107480" y="4576949"/>
                </a:lnTo>
                <a:lnTo>
                  <a:pt x="6155067" y="4573243"/>
                </a:lnTo>
                <a:lnTo>
                  <a:pt x="6202546" y="4569154"/>
                </a:lnTo>
                <a:lnTo>
                  <a:pt x="6249915" y="4564685"/>
                </a:lnTo>
                <a:lnTo>
                  <a:pt x="6297173" y="4559838"/>
                </a:lnTo>
                <a:lnTo>
                  <a:pt x="6344318" y="4554612"/>
                </a:lnTo>
                <a:lnTo>
                  <a:pt x="6391348" y="4549011"/>
                </a:lnTo>
                <a:lnTo>
                  <a:pt x="6438263" y="4543035"/>
                </a:lnTo>
                <a:lnTo>
                  <a:pt x="6485060" y="4536687"/>
                </a:lnTo>
                <a:lnTo>
                  <a:pt x="6531738" y="4529967"/>
                </a:lnTo>
                <a:lnTo>
                  <a:pt x="6578296" y="4522877"/>
                </a:lnTo>
                <a:lnTo>
                  <a:pt x="6624732" y="4515419"/>
                </a:lnTo>
                <a:lnTo>
                  <a:pt x="6671044" y="4507595"/>
                </a:lnTo>
                <a:lnTo>
                  <a:pt x="6717231" y="4499405"/>
                </a:lnTo>
                <a:lnTo>
                  <a:pt x="6763291" y="4490852"/>
                </a:lnTo>
                <a:lnTo>
                  <a:pt x="6809223" y="4481936"/>
                </a:lnTo>
                <a:lnTo>
                  <a:pt x="6855025" y="4472661"/>
                </a:lnTo>
                <a:lnTo>
                  <a:pt x="6900696" y="4463026"/>
                </a:lnTo>
                <a:lnTo>
                  <a:pt x="6946234" y="4453033"/>
                </a:lnTo>
                <a:lnTo>
                  <a:pt x="6991638" y="4442685"/>
                </a:lnTo>
                <a:lnTo>
                  <a:pt x="7036906" y="4431982"/>
                </a:lnTo>
                <a:lnTo>
                  <a:pt x="7082036" y="4420927"/>
                </a:lnTo>
                <a:lnTo>
                  <a:pt x="7127028" y="4409520"/>
                </a:lnTo>
                <a:lnTo>
                  <a:pt x="7171879" y="4397764"/>
                </a:lnTo>
                <a:lnTo>
                  <a:pt x="7216587" y="4385659"/>
                </a:lnTo>
                <a:lnTo>
                  <a:pt x="7261153" y="4373208"/>
                </a:lnTo>
                <a:lnTo>
                  <a:pt x="7305573" y="4360411"/>
                </a:lnTo>
                <a:lnTo>
                  <a:pt x="7349846" y="4347271"/>
                </a:lnTo>
                <a:lnTo>
                  <a:pt x="7393971" y="4333789"/>
                </a:lnTo>
                <a:lnTo>
                  <a:pt x="7437947" y="4319966"/>
                </a:lnTo>
                <a:lnTo>
                  <a:pt x="7481771" y="4305804"/>
                </a:lnTo>
                <a:lnTo>
                  <a:pt x="7525442" y="4291305"/>
                </a:lnTo>
                <a:lnTo>
                  <a:pt x="7568959" y="4276470"/>
                </a:lnTo>
                <a:lnTo>
                  <a:pt x="7612320" y="4261300"/>
                </a:lnTo>
                <a:lnTo>
                  <a:pt x="7655524" y="4245798"/>
                </a:lnTo>
                <a:lnTo>
                  <a:pt x="7698568" y="4229964"/>
                </a:lnTo>
                <a:lnTo>
                  <a:pt x="7741453" y="4213800"/>
                </a:lnTo>
                <a:lnTo>
                  <a:pt x="7784175" y="4197309"/>
                </a:lnTo>
                <a:lnTo>
                  <a:pt x="7826733" y="4180490"/>
                </a:lnTo>
                <a:lnTo>
                  <a:pt x="7869126" y="4163347"/>
                </a:lnTo>
                <a:lnTo>
                  <a:pt x="7911353" y="4145880"/>
                </a:lnTo>
                <a:lnTo>
                  <a:pt x="7953411" y="4128091"/>
                </a:lnTo>
                <a:lnTo>
                  <a:pt x="7995300" y="4109981"/>
                </a:lnTo>
                <a:lnTo>
                  <a:pt x="8037017" y="4091552"/>
                </a:lnTo>
                <a:lnTo>
                  <a:pt x="8078562" y="4072806"/>
                </a:lnTo>
                <a:lnTo>
                  <a:pt x="8119932" y="4053744"/>
                </a:lnTo>
                <a:lnTo>
                  <a:pt x="8161126" y="4034368"/>
                </a:lnTo>
                <a:lnTo>
                  <a:pt x="8202143" y="4014678"/>
                </a:lnTo>
                <a:lnTo>
                  <a:pt x="8242981" y="3994678"/>
                </a:lnTo>
                <a:lnTo>
                  <a:pt x="8283638" y="3974367"/>
                </a:lnTo>
                <a:lnTo>
                  <a:pt x="8324113" y="3953749"/>
                </a:lnTo>
                <a:lnTo>
                  <a:pt x="8364405" y="3932824"/>
                </a:lnTo>
                <a:lnTo>
                  <a:pt x="8404511" y="3911593"/>
                </a:lnTo>
                <a:lnTo>
                  <a:pt x="8444431" y="3890059"/>
                </a:lnTo>
                <a:lnTo>
                  <a:pt x="8484162" y="3868223"/>
                </a:lnTo>
                <a:lnTo>
                  <a:pt x="8523704" y="3846087"/>
                </a:lnTo>
                <a:lnTo>
                  <a:pt x="8563055" y="3823651"/>
                </a:lnTo>
                <a:lnTo>
                  <a:pt x="8602212" y="3800918"/>
                </a:lnTo>
                <a:lnTo>
                  <a:pt x="8641176" y="3777889"/>
                </a:lnTo>
                <a:lnTo>
                  <a:pt x="8679943" y="3754566"/>
                </a:lnTo>
                <a:lnTo>
                  <a:pt x="8718513" y="3730949"/>
                </a:lnTo>
                <a:lnTo>
                  <a:pt x="8756884" y="3707042"/>
                </a:lnTo>
                <a:lnTo>
                  <a:pt x="8795054" y="3682845"/>
                </a:lnTo>
                <a:lnTo>
                  <a:pt x="8833023" y="3658359"/>
                </a:lnTo>
                <a:lnTo>
                  <a:pt x="8870787" y="3633587"/>
                </a:lnTo>
                <a:lnTo>
                  <a:pt x="8908347" y="3608530"/>
                </a:lnTo>
                <a:lnTo>
                  <a:pt x="8945700" y="3583189"/>
                </a:lnTo>
                <a:lnTo>
                  <a:pt x="8982845" y="3557566"/>
                </a:lnTo>
                <a:lnTo>
                  <a:pt x="9019780" y="3531662"/>
                </a:lnTo>
                <a:lnTo>
                  <a:pt x="9056503" y="3505480"/>
                </a:lnTo>
                <a:lnTo>
                  <a:pt x="9093014" y="3479020"/>
                </a:lnTo>
                <a:lnTo>
                  <a:pt x="9129311" y="3452284"/>
                </a:lnTo>
                <a:lnTo>
                  <a:pt x="9165391" y="3425274"/>
                </a:lnTo>
                <a:lnTo>
                  <a:pt x="9201254" y="3397991"/>
                </a:lnTo>
                <a:lnTo>
                  <a:pt x="9236898" y="3370437"/>
                </a:lnTo>
                <a:lnTo>
                  <a:pt x="9272322" y="3342612"/>
                </a:lnTo>
                <a:lnTo>
                  <a:pt x="9307523" y="3314520"/>
                </a:lnTo>
                <a:lnTo>
                  <a:pt x="9342501" y="3286161"/>
                </a:lnTo>
                <a:lnTo>
                  <a:pt x="9377254" y="3257537"/>
                </a:lnTo>
                <a:lnTo>
                  <a:pt x="9411780" y="3228649"/>
                </a:lnTo>
                <a:lnTo>
                  <a:pt x="9446078" y="3199499"/>
                </a:lnTo>
                <a:lnTo>
                  <a:pt x="9480146" y="3170089"/>
                </a:lnTo>
                <a:lnTo>
                  <a:pt x="9513983" y="3140420"/>
                </a:lnTo>
                <a:lnTo>
                  <a:pt x="9547587" y="3110493"/>
                </a:lnTo>
                <a:lnTo>
                  <a:pt x="9580956" y="3080310"/>
                </a:lnTo>
                <a:lnTo>
                  <a:pt x="9614090" y="3049873"/>
                </a:lnTo>
                <a:lnTo>
                  <a:pt x="9646986" y="3019183"/>
                </a:lnTo>
                <a:lnTo>
                  <a:pt x="9679644" y="2988242"/>
                </a:lnTo>
                <a:lnTo>
                  <a:pt x="9712060" y="2957051"/>
                </a:lnTo>
                <a:lnTo>
                  <a:pt x="9744235" y="2925612"/>
                </a:lnTo>
                <a:lnTo>
                  <a:pt x="9776166" y="2893926"/>
                </a:lnTo>
                <a:lnTo>
                  <a:pt x="9807852" y="2861995"/>
                </a:lnTo>
                <a:lnTo>
                  <a:pt x="9839291" y="2829820"/>
                </a:lnTo>
                <a:lnTo>
                  <a:pt x="9870482" y="2797403"/>
                </a:lnTo>
                <a:lnTo>
                  <a:pt x="9901423" y="2764746"/>
                </a:lnTo>
                <a:lnTo>
                  <a:pt x="9932113" y="2731850"/>
                </a:lnTo>
                <a:lnTo>
                  <a:pt x="9962550" y="2698716"/>
                </a:lnTo>
                <a:lnTo>
                  <a:pt x="9992733" y="2665346"/>
                </a:lnTo>
                <a:lnTo>
                  <a:pt x="10022660" y="2631743"/>
                </a:lnTo>
                <a:lnTo>
                  <a:pt x="10052329" y="2597906"/>
                </a:lnTo>
                <a:lnTo>
                  <a:pt x="10081740" y="2563838"/>
                </a:lnTo>
                <a:lnTo>
                  <a:pt x="10110890" y="2529540"/>
                </a:lnTo>
                <a:lnTo>
                  <a:pt x="10139777" y="2495014"/>
                </a:lnTo>
                <a:lnTo>
                  <a:pt x="10168401" y="2460261"/>
                </a:lnTo>
                <a:lnTo>
                  <a:pt x="10196761" y="2425283"/>
                </a:lnTo>
                <a:lnTo>
                  <a:pt x="10224853" y="2390081"/>
                </a:lnTo>
                <a:lnTo>
                  <a:pt x="10252677" y="2354658"/>
                </a:lnTo>
                <a:lnTo>
                  <a:pt x="10280231" y="2319014"/>
                </a:lnTo>
                <a:lnTo>
                  <a:pt x="10307514" y="2283151"/>
                </a:lnTo>
                <a:lnTo>
                  <a:pt x="10334525" y="2247070"/>
                </a:lnTo>
                <a:lnTo>
                  <a:pt x="10361261" y="2210774"/>
                </a:lnTo>
                <a:lnTo>
                  <a:pt x="10387720" y="2174263"/>
                </a:lnTo>
                <a:lnTo>
                  <a:pt x="10413903" y="2137539"/>
                </a:lnTo>
                <a:lnTo>
                  <a:pt x="10439806" y="2100604"/>
                </a:lnTo>
                <a:lnTo>
                  <a:pt x="10465429" y="2063459"/>
                </a:lnTo>
                <a:lnTo>
                  <a:pt x="10490770" y="2026107"/>
                </a:lnTo>
                <a:lnTo>
                  <a:pt x="10515828" y="1988547"/>
                </a:lnTo>
                <a:lnTo>
                  <a:pt x="10540600" y="1950782"/>
                </a:lnTo>
                <a:lnTo>
                  <a:pt x="10565085" y="1912814"/>
                </a:lnTo>
                <a:lnTo>
                  <a:pt x="10589282" y="1874643"/>
                </a:lnTo>
                <a:lnTo>
                  <a:pt x="10613190" y="1836272"/>
                </a:lnTo>
                <a:lnTo>
                  <a:pt x="10636806" y="1797702"/>
                </a:lnTo>
                <a:lnTo>
                  <a:pt x="10660129" y="1758935"/>
                </a:lnTo>
                <a:lnTo>
                  <a:pt x="10683158" y="1719972"/>
                </a:lnTo>
                <a:lnTo>
                  <a:pt x="10705891" y="1680814"/>
                </a:lnTo>
                <a:lnTo>
                  <a:pt x="10728327" y="1641464"/>
                </a:lnTo>
                <a:lnTo>
                  <a:pt x="10750464" y="1601922"/>
                </a:lnTo>
                <a:lnTo>
                  <a:pt x="10772300" y="1562190"/>
                </a:lnTo>
                <a:lnTo>
                  <a:pt x="10793834" y="1522270"/>
                </a:lnTo>
                <a:lnTo>
                  <a:pt x="10815064" y="1482164"/>
                </a:lnTo>
                <a:lnTo>
                  <a:pt x="10835989" y="1441872"/>
                </a:lnTo>
                <a:lnTo>
                  <a:pt x="10856608" y="1401397"/>
                </a:lnTo>
                <a:lnTo>
                  <a:pt x="10876918" y="1360740"/>
                </a:lnTo>
                <a:lnTo>
                  <a:pt x="10896919" y="1319902"/>
                </a:lnTo>
                <a:lnTo>
                  <a:pt x="10916608" y="1278885"/>
                </a:lnTo>
                <a:lnTo>
                  <a:pt x="10935985" y="1237691"/>
                </a:lnTo>
                <a:lnTo>
                  <a:pt x="10955047" y="1196321"/>
                </a:lnTo>
                <a:lnTo>
                  <a:pt x="10973793" y="1154776"/>
                </a:lnTo>
                <a:lnTo>
                  <a:pt x="10992222" y="1113059"/>
                </a:lnTo>
                <a:lnTo>
                  <a:pt x="11010331" y="1071170"/>
                </a:lnTo>
                <a:lnTo>
                  <a:pt x="11028121" y="1029112"/>
                </a:lnTo>
                <a:lnTo>
                  <a:pt x="11045588" y="986885"/>
                </a:lnTo>
                <a:lnTo>
                  <a:pt x="11062731" y="944492"/>
                </a:lnTo>
                <a:lnTo>
                  <a:pt x="11079550" y="901933"/>
                </a:lnTo>
                <a:lnTo>
                  <a:pt x="11096041" y="859211"/>
                </a:lnTo>
                <a:lnTo>
                  <a:pt x="11112205" y="816327"/>
                </a:lnTo>
                <a:lnTo>
                  <a:pt x="11128038" y="773283"/>
                </a:lnTo>
                <a:lnTo>
                  <a:pt x="11143541" y="730079"/>
                </a:lnTo>
                <a:lnTo>
                  <a:pt x="11158710" y="686718"/>
                </a:lnTo>
                <a:lnTo>
                  <a:pt x="11173545" y="643201"/>
                </a:lnTo>
                <a:lnTo>
                  <a:pt x="11188045" y="599530"/>
                </a:lnTo>
                <a:lnTo>
                  <a:pt x="11202206" y="555705"/>
                </a:lnTo>
                <a:lnTo>
                  <a:pt x="11216029" y="511730"/>
                </a:lnTo>
                <a:lnTo>
                  <a:pt x="11229512" y="467605"/>
                </a:lnTo>
                <a:lnTo>
                  <a:pt x="11242652" y="423331"/>
                </a:lnTo>
                <a:lnTo>
                  <a:pt x="11255448" y="378911"/>
                </a:lnTo>
                <a:lnTo>
                  <a:pt x="11267900" y="334346"/>
                </a:lnTo>
                <a:lnTo>
                  <a:pt x="11280005" y="289637"/>
                </a:lnTo>
                <a:lnTo>
                  <a:pt x="11291761" y="244786"/>
                </a:lnTo>
                <a:lnTo>
                  <a:pt x="11303168" y="199795"/>
                </a:lnTo>
                <a:lnTo>
                  <a:pt x="11314223" y="154664"/>
                </a:lnTo>
                <a:lnTo>
                  <a:pt x="11324926" y="109396"/>
                </a:lnTo>
                <a:lnTo>
                  <a:pt x="11335274" y="63992"/>
                </a:lnTo>
                <a:lnTo>
                  <a:pt x="11349160" y="0"/>
                </a:lnTo>
                <a:close/>
              </a:path>
            </a:pathLst>
          </a:custGeom>
          <a:solidFill>
            <a:srgbClr val="2C9C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10152681"/>
            <a:ext cx="18288000" cy="134620"/>
          </a:xfrm>
          <a:custGeom>
            <a:avLst/>
            <a:gdLst/>
            <a:ahLst/>
            <a:cxnLst/>
            <a:rect l="l" t="t" r="r" b="b"/>
            <a:pathLst>
              <a:path w="18288000" h="134620">
                <a:moveTo>
                  <a:pt x="18288000" y="0"/>
                </a:moveTo>
                <a:lnTo>
                  <a:pt x="0" y="0"/>
                </a:lnTo>
                <a:lnTo>
                  <a:pt x="0" y="134318"/>
                </a:lnTo>
                <a:lnTo>
                  <a:pt x="18288000" y="134318"/>
                </a:lnTo>
                <a:lnTo>
                  <a:pt x="18288000" y="0"/>
                </a:lnTo>
                <a:close/>
              </a:path>
            </a:pathLst>
          </a:custGeom>
          <a:solidFill>
            <a:srgbClr val="2C9C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85037" rIns="0" bIns="0" rtlCol="0" vert="horz">
            <a:spAutoFit/>
          </a:bodyPr>
          <a:lstStyle/>
          <a:p>
            <a:pPr marL="9494520">
              <a:lnSpc>
                <a:spcPct val="100000"/>
              </a:lnSpc>
              <a:spcBef>
                <a:spcPts val="100"/>
              </a:spcBef>
            </a:pPr>
            <a:r>
              <a:rPr dirty="0"/>
              <a:t>Kahoot</a:t>
            </a:r>
            <a:r>
              <a:rPr dirty="0" spc="-30"/>
              <a:t> </a:t>
            </a:r>
            <a:r>
              <a:rPr dirty="0" spc="-25"/>
              <a:t>#3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4310994" cy="10153015"/>
            </a:xfrm>
            <a:custGeom>
              <a:avLst/>
              <a:gdLst/>
              <a:ahLst/>
              <a:cxnLst/>
              <a:rect l="l" t="t" r="r" b="b"/>
              <a:pathLst>
                <a:path w="14310994" h="10153015">
                  <a:moveTo>
                    <a:pt x="14310791" y="0"/>
                  </a:moveTo>
                  <a:lnTo>
                    <a:pt x="0" y="0"/>
                  </a:lnTo>
                  <a:lnTo>
                    <a:pt x="0" y="10152682"/>
                  </a:lnTo>
                  <a:lnTo>
                    <a:pt x="14310791" y="10152682"/>
                  </a:lnTo>
                  <a:lnTo>
                    <a:pt x="1431079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0" y="10152681"/>
              <a:ext cx="18288000" cy="134620"/>
            </a:xfrm>
            <a:custGeom>
              <a:avLst/>
              <a:gdLst/>
              <a:ahLst/>
              <a:cxnLst/>
              <a:rect l="l" t="t" r="r" b="b"/>
              <a:pathLst>
                <a:path w="18288000" h="134620">
                  <a:moveTo>
                    <a:pt x="18288000" y="0"/>
                  </a:moveTo>
                  <a:lnTo>
                    <a:pt x="0" y="0"/>
                  </a:lnTo>
                  <a:lnTo>
                    <a:pt x="0" y="134318"/>
                  </a:lnTo>
                  <a:lnTo>
                    <a:pt x="18288000" y="134318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2C9C9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32432" y="347472"/>
              <a:ext cx="7927848" cy="1895855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2485644" y="602487"/>
            <a:ext cx="6820534" cy="10464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700">
                <a:solidFill>
                  <a:srgbClr val="018785"/>
                </a:solidFill>
              </a:rPr>
              <a:t>Bio</a:t>
            </a:r>
            <a:r>
              <a:rPr dirty="0" sz="6700" spc="-50">
                <a:solidFill>
                  <a:srgbClr val="018785"/>
                </a:solidFill>
              </a:rPr>
              <a:t> </a:t>
            </a:r>
            <a:r>
              <a:rPr dirty="0" sz="6700">
                <a:solidFill>
                  <a:srgbClr val="018785"/>
                </a:solidFill>
              </a:rPr>
              <a:t>-</a:t>
            </a:r>
            <a:r>
              <a:rPr dirty="0" sz="6700" spc="-45">
                <a:solidFill>
                  <a:srgbClr val="018785"/>
                </a:solidFill>
              </a:rPr>
              <a:t> </a:t>
            </a:r>
            <a:r>
              <a:rPr dirty="0" sz="6700">
                <a:solidFill>
                  <a:srgbClr val="018785"/>
                </a:solidFill>
              </a:rPr>
              <a:t>Martin</a:t>
            </a:r>
            <a:r>
              <a:rPr dirty="0" sz="6700" spc="-50">
                <a:solidFill>
                  <a:srgbClr val="018785"/>
                </a:solidFill>
              </a:rPr>
              <a:t> </a:t>
            </a:r>
            <a:r>
              <a:rPr dirty="0" sz="6700" spc="-10">
                <a:solidFill>
                  <a:srgbClr val="018785"/>
                </a:solidFill>
              </a:rPr>
              <a:t>Payer</a:t>
            </a:r>
            <a:endParaRPr sz="6700"/>
          </a:p>
        </p:txBody>
      </p:sp>
      <p:sp>
        <p:nvSpPr>
          <p:cNvPr id="7" name="object 7"/>
          <p:cNvSpPr txBox="1"/>
          <p:nvPr/>
        </p:nvSpPr>
        <p:spPr>
          <a:xfrm>
            <a:off x="1022350" y="2218943"/>
            <a:ext cx="10587355" cy="5615940"/>
          </a:xfrm>
          <a:prstGeom prst="rect">
            <a:avLst/>
          </a:prstGeom>
        </p:spPr>
        <p:txBody>
          <a:bodyPr wrap="square" lIns="0" tIns="79375" rIns="0" bIns="0" rtlCol="0" vert="horz">
            <a:spAutoFit/>
          </a:bodyPr>
          <a:lstStyle/>
          <a:p>
            <a:pPr marL="424815" indent="-412115">
              <a:lnSpc>
                <a:spcPct val="100000"/>
              </a:lnSpc>
              <a:spcBef>
                <a:spcPts val="625"/>
              </a:spcBef>
              <a:buFont typeface="Times New Roman"/>
              <a:buChar char="●"/>
              <a:tabLst>
                <a:tab pos="424815" algn="l"/>
              </a:tabLst>
            </a:pPr>
            <a:r>
              <a:rPr dirty="0" sz="2900" spc="195">
                <a:solidFill>
                  <a:srgbClr val="2E323B"/>
                </a:solidFill>
                <a:latin typeface="Arial"/>
                <a:cs typeface="Arial"/>
              </a:rPr>
              <a:t>Gradué</a:t>
            </a:r>
            <a:r>
              <a:rPr dirty="0" sz="2900" spc="-2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135">
                <a:solidFill>
                  <a:srgbClr val="2E323B"/>
                </a:solidFill>
                <a:latin typeface="Arial"/>
                <a:cs typeface="Arial"/>
              </a:rPr>
              <a:t>Ulaval</a:t>
            </a:r>
            <a:r>
              <a:rPr dirty="0" sz="2900" spc="-3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-20">
                <a:solidFill>
                  <a:srgbClr val="2E323B"/>
                </a:solidFill>
                <a:latin typeface="Arial"/>
                <a:cs typeface="Arial"/>
              </a:rPr>
              <a:t>2010</a:t>
            </a:r>
            <a:endParaRPr sz="2900">
              <a:latin typeface="Arial"/>
              <a:cs typeface="Arial"/>
            </a:endParaRPr>
          </a:p>
          <a:p>
            <a:pPr marL="424815" indent="-412115">
              <a:lnSpc>
                <a:spcPct val="100000"/>
              </a:lnSpc>
              <a:spcBef>
                <a:spcPts val="530"/>
              </a:spcBef>
              <a:buFont typeface="Times New Roman"/>
              <a:buChar char="●"/>
              <a:tabLst>
                <a:tab pos="424815" algn="l"/>
              </a:tabLst>
            </a:pPr>
            <a:r>
              <a:rPr dirty="0" sz="2900" spc="204">
                <a:solidFill>
                  <a:srgbClr val="2E323B"/>
                </a:solidFill>
                <a:latin typeface="Arial"/>
                <a:cs typeface="Arial"/>
              </a:rPr>
              <a:t>Pharmacien</a:t>
            </a:r>
            <a:r>
              <a:rPr dirty="0" sz="2900" spc="-2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190">
                <a:solidFill>
                  <a:srgbClr val="2E323B"/>
                </a:solidFill>
                <a:latin typeface="Arial"/>
                <a:cs typeface="Arial"/>
              </a:rPr>
              <a:t>propriétaire</a:t>
            </a:r>
            <a:r>
              <a:rPr dirty="0" sz="2900" spc="-1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145">
                <a:solidFill>
                  <a:srgbClr val="2E323B"/>
                </a:solidFill>
                <a:latin typeface="Arial"/>
                <a:cs typeface="Arial"/>
              </a:rPr>
              <a:t>chez</a:t>
            </a:r>
            <a:r>
              <a:rPr dirty="0" sz="2900" spc="-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190">
                <a:solidFill>
                  <a:srgbClr val="2E323B"/>
                </a:solidFill>
                <a:latin typeface="Arial"/>
                <a:cs typeface="Arial"/>
              </a:rPr>
              <a:t>AccèsPharma</a:t>
            </a:r>
            <a:r>
              <a:rPr dirty="0" sz="2900" spc="-1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335">
                <a:solidFill>
                  <a:srgbClr val="2E323B"/>
                </a:solidFill>
                <a:latin typeface="Arial"/>
                <a:cs typeface="Arial"/>
              </a:rPr>
              <a:t>à</a:t>
            </a:r>
            <a:r>
              <a:rPr dirty="0" sz="2900" spc="-1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35">
                <a:solidFill>
                  <a:srgbClr val="2E323B"/>
                </a:solidFill>
                <a:latin typeface="Arial"/>
                <a:cs typeface="Arial"/>
              </a:rPr>
              <a:t>Hull</a:t>
            </a:r>
            <a:endParaRPr sz="2900">
              <a:latin typeface="Arial"/>
              <a:cs typeface="Arial"/>
            </a:endParaRPr>
          </a:p>
          <a:p>
            <a:pPr marL="424815" indent="-412115">
              <a:lnSpc>
                <a:spcPct val="100000"/>
              </a:lnSpc>
              <a:spcBef>
                <a:spcPts val="525"/>
              </a:spcBef>
              <a:buFont typeface="Times New Roman"/>
              <a:buChar char="●"/>
              <a:tabLst>
                <a:tab pos="424815" algn="l"/>
              </a:tabLst>
            </a:pPr>
            <a:r>
              <a:rPr dirty="0" sz="2900" spc="165">
                <a:solidFill>
                  <a:srgbClr val="2E323B"/>
                </a:solidFill>
                <a:latin typeface="Arial"/>
                <a:cs typeface="Arial"/>
              </a:rPr>
              <a:t>Éducateur</a:t>
            </a:r>
            <a:r>
              <a:rPr dirty="0" sz="2900" spc="-1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229">
                <a:solidFill>
                  <a:srgbClr val="2E323B"/>
                </a:solidFill>
                <a:latin typeface="Arial"/>
                <a:cs typeface="Arial"/>
              </a:rPr>
              <a:t>agréé</a:t>
            </a:r>
            <a:r>
              <a:rPr dirty="0" sz="2900" spc="-1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204">
                <a:solidFill>
                  <a:srgbClr val="2E323B"/>
                </a:solidFill>
                <a:latin typeface="Arial"/>
                <a:cs typeface="Arial"/>
              </a:rPr>
              <a:t>en</a:t>
            </a:r>
            <a:r>
              <a:rPr dirty="0" sz="2900" spc="-2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225">
                <a:solidFill>
                  <a:srgbClr val="2E323B"/>
                </a:solidFill>
                <a:latin typeface="Arial"/>
                <a:cs typeface="Arial"/>
              </a:rPr>
              <a:t>diabète</a:t>
            </a:r>
            <a:endParaRPr sz="2900">
              <a:latin typeface="Arial"/>
              <a:cs typeface="Arial"/>
            </a:endParaRPr>
          </a:p>
          <a:p>
            <a:pPr marL="425450" marR="154305" indent="-412750">
              <a:lnSpc>
                <a:spcPts val="4010"/>
              </a:lnSpc>
              <a:spcBef>
                <a:spcPts val="200"/>
              </a:spcBef>
              <a:buFont typeface="Times New Roman"/>
              <a:buChar char="●"/>
              <a:tabLst>
                <a:tab pos="425450" algn="l"/>
              </a:tabLst>
            </a:pPr>
            <a:r>
              <a:rPr dirty="0" sz="2900" spc="220">
                <a:solidFill>
                  <a:srgbClr val="2E323B"/>
                </a:solidFill>
                <a:latin typeface="Arial"/>
                <a:cs typeface="Arial"/>
              </a:rPr>
              <a:t>Chargé</a:t>
            </a:r>
            <a:r>
              <a:rPr dirty="0" sz="2900" spc="-1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210">
                <a:solidFill>
                  <a:srgbClr val="2E323B"/>
                </a:solidFill>
                <a:latin typeface="Arial"/>
                <a:cs typeface="Arial"/>
              </a:rPr>
              <a:t>d’enseignement</a:t>
            </a:r>
            <a:r>
              <a:rPr dirty="0" sz="2900" spc="-2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180">
                <a:solidFill>
                  <a:srgbClr val="2E323B"/>
                </a:solidFill>
                <a:latin typeface="Arial"/>
                <a:cs typeface="Arial"/>
              </a:rPr>
              <a:t>clinique</a:t>
            </a:r>
            <a:r>
              <a:rPr dirty="0" sz="2900" spc="-1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145">
                <a:solidFill>
                  <a:srgbClr val="2E323B"/>
                </a:solidFill>
                <a:latin typeface="Arial"/>
                <a:cs typeface="Arial"/>
              </a:rPr>
              <a:t>Faculté</a:t>
            </a:r>
            <a:r>
              <a:rPr dirty="0" sz="2900" spc="-1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254">
                <a:solidFill>
                  <a:srgbClr val="2E323B"/>
                </a:solidFill>
                <a:latin typeface="Arial"/>
                <a:cs typeface="Arial"/>
              </a:rPr>
              <a:t>de</a:t>
            </a:r>
            <a:r>
              <a:rPr dirty="0" sz="2900" spc="-1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240">
                <a:solidFill>
                  <a:srgbClr val="2E323B"/>
                </a:solidFill>
                <a:latin typeface="Arial"/>
                <a:cs typeface="Arial"/>
              </a:rPr>
              <a:t>médecine </a:t>
            </a:r>
            <a:r>
              <a:rPr dirty="0" sz="2900" spc="40">
                <a:solidFill>
                  <a:srgbClr val="2E323B"/>
                </a:solidFill>
                <a:latin typeface="Arial"/>
                <a:cs typeface="Arial"/>
              </a:rPr>
              <a:t>UMcGill</a:t>
            </a:r>
            <a:endParaRPr sz="2900">
              <a:latin typeface="Arial"/>
              <a:cs typeface="Arial"/>
            </a:endParaRPr>
          </a:p>
          <a:p>
            <a:pPr marL="424815" indent="-412115">
              <a:lnSpc>
                <a:spcPct val="100000"/>
              </a:lnSpc>
              <a:spcBef>
                <a:spcPts val="305"/>
              </a:spcBef>
              <a:buFont typeface="Times New Roman"/>
              <a:buChar char="●"/>
              <a:tabLst>
                <a:tab pos="424815" algn="l"/>
              </a:tabLst>
            </a:pPr>
            <a:r>
              <a:rPr dirty="0" sz="2900" spc="100">
                <a:solidFill>
                  <a:srgbClr val="2E323B"/>
                </a:solidFill>
                <a:latin typeface="Arial"/>
                <a:cs typeface="Arial"/>
              </a:rPr>
              <a:t>Professeur</a:t>
            </a:r>
            <a:r>
              <a:rPr dirty="0" sz="2900" spc="-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130">
                <a:solidFill>
                  <a:srgbClr val="2E323B"/>
                </a:solidFill>
                <a:latin typeface="Arial"/>
                <a:cs typeface="Arial"/>
              </a:rPr>
              <a:t>auxiliaire</a:t>
            </a:r>
            <a:r>
              <a:rPr dirty="0" sz="2900" spc="-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145">
                <a:solidFill>
                  <a:srgbClr val="2E323B"/>
                </a:solidFill>
                <a:latin typeface="Arial"/>
                <a:cs typeface="Arial"/>
              </a:rPr>
              <a:t>Faculté</a:t>
            </a:r>
            <a:r>
              <a:rPr dirty="0" sz="2900" spc="-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254">
                <a:solidFill>
                  <a:srgbClr val="2E323B"/>
                </a:solidFill>
                <a:latin typeface="Arial"/>
                <a:cs typeface="Arial"/>
              </a:rPr>
              <a:t>de</a:t>
            </a:r>
            <a:r>
              <a:rPr dirty="0" sz="2900" spc="-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270">
                <a:solidFill>
                  <a:srgbClr val="2E323B"/>
                </a:solidFill>
                <a:latin typeface="Arial"/>
                <a:cs typeface="Arial"/>
              </a:rPr>
              <a:t>pharmacie</a:t>
            </a:r>
            <a:r>
              <a:rPr dirty="0" sz="2900" spc="-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170">
                <a:solidFill>
                  <a:srgbClr val="2E323B"/>
                </a:solidFill>
                <a:latin typeface="Arial"/>
                <a:cs typeface="Arial"/>
              </a:rPr>
              <a:t>UOttawa</a:t>
            </a:r>
            <a:endParaRPr sz="2900">
              <a:latin typeface="Arial"/>
              <a:cs typeface="Arial"/>
            </a:endParaRPr>
          </a:p>
          <a:p>
            <a:pPr marL="424815" indent="-412115">
              <a:lnSpc>
                <a:spcPct val="100000"/>
              </a:lnSpc>
              <a:spcBef>
                <a:spcPts val="500"/>
              </a:spcBef>
              <a:buFont typeface="Times New Roman"/>
              <a:buChar char="●"/>
              <a:tabLst>
                <a:tab pos="424815" algn="l"/>
              </a:tabLst>
            </a:pPr>
            <a:r>
              <a:rPr dirty="0" sz="2900" spc="175">
                <a:solidFill>
                  <a:srgbClr val="2E323B"/>
                </a:solidFill>
                <a:latin typeface="Arial"/>
                <a:cs typeface="Arial"/>
              </a:rPr>
              <a:t>Conférencier</a:t>
            </a:r>
            <a:r>
              <a:rPr dirty="0" sz="2900" spc="-3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145">
                <a:solidFill>
                  <a:srgbClr val="2E323B"/>
                </a:solidFill>
                <a:latin typeface="Arial"/>
                <a:cs typeface="Arial"/>
              </a:rPr>
              <a:t>très</a:t>
            </a:r>
            <a:r>
              <a:rPr dirty="0" sz="2900" spc="-3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195">
                <a:solidFill>
                  <a:srgbClr val="2E323B"/>
                </a:solidFill>
                <a:latin typeface="Arial"/>
                <a:cs typeface="Arial"/>
              </a:rPr>
              <a:t>actif</a:t>
            </a:r>
            <a:endParaRPr sz="2900">
              <a:latin typeface="Arial"/>
              <a:cs typeface="Arial"/>
            </a:endParaRPr>
          </a:p>
          <a:p>
            <a:pPr marL="425450" marR="5080" indent="-412750">
              <a:lnSpc>
                <a:spcPct val="115199"/>
              </a:lnSpc>
              <a:buFont typeface="Times New Roman"/>
              <a:buChar char="●"/>
              <a:tabLst>
                <a:tab pos="425450" algn="l"/>
              </a:tabLst>
            </a:pPr>
            <a:r>
              <a:rPr dirty="0" sz="2900" spc="145">
                <a:solidFill>
                  <a:srgbClr val="2E323B"/>
                </a:solidFill>
                <a:latin typeface="Arial"/>
                <a:cs typeface="Arial"/>
              </a:rPr>
              <a:t>Participe</a:t>
            </a:r>
            <a:r>
              <a:rPr dirty="0" sz="2900" spc="-2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245">
                <a:solidFill>
                  <a:srgbClr val="2E323B"/>
                </a:solidFill>
                <a:latin typeface="Arial"/>
                <a:cs typeface="Arial"/>
              </a:rPr>
              <a:t>activement</a:t>
            </a:r>
            <a:r>
              <a:rPr dirty="0" sz="2900" spc="-2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290">
                <a:solidFill>
                  <a:srgbClr val="2E323B"/>
                </a:solidFill>
                <a:latin typeface="Arial"/>
                <a:cs typeface="Arial"/>
              </a:rPr>
              <a:t>au</a:t>
            </a:r>
            <a:r>
              <a:rPr dirty="0" sz="2900" spc="-3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145">
                <a:solidFill>
                  <a:srgbClr val="2E323B"/>
                </a:solidFill>
                <a:latin typeface="Arial"/>
                <a:cs typeface="Arial"/>
              </a:rPr>
              <a:t>soin</a:t>
            </a:r>
            <a:r>
              <a:rPr dirty="0" sz="2900" spc="-2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210">
                <a:solidFill>
                  <a:srgbClr val="2E323B"/>
                </a:solidFill>
                <a:latin typeface="Arial"/>
                <a:cs typeface="Arial"/>
              </a:rPr>
              <a:t>et</a:t>
            </a:r>
            <a:r>
              <a:rPr dirty="0" sz="2900" spc="-3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195">
                <a:solidFill>
                  <a:srgbClr val="2E323B"/>
                </a:solidFill>
                <a:latin typeface="Arial"/>
                <a:cs typeface="Arial"/>
              </a:rPr>
              <a:t>la</a:t>
            </a:r>
            <a:r>
              <a:rPr dirty="0" sz="2900" spc="-1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145">
                <a:solidFill>
                  <a:srgbClr val="2E323B"/>
                </a:solidFill>
                <a:latin typeface="Arial"/>
                <a:cs typeface="Arial"/>
              </a:rPr>
              <a:t>prise</a:t>
            </a:r>
            <a:r>
              <a:rPr dirty="0" sz="2900" spc="-2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204">
                <a:solidFill>
                  <a:srgbClr val="2E323B"/>
                </a:solidFill>
                <a:latin typeface="Arial"/>
                <a:cs typeface="Arial"/>
              </a:rPr>
              <a:t>en</a:t>
            </a:r>
            <a:r>
              <a:rPr dirty="0" sz="2900" spc="-2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250">
                <a:solidFill>
                  <a:srgbClr val="2E323B"/>
                </a:solidFill>
                <a:latin typeface="Arial"/>
                <a:cs typeface="Arial"/>
              </a:rPr>
              <a:t>charge</a:t>
            </a:r>
            <a:r>
              <a:rPr dirty="0" sz="2900" spc="-1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254">
                <a:solidFill>
                  <a:srgbClr val="2E323B"/>
                </a:solidFill>
                <a:latin typeface="Arial"/>
                <a:cs typeface="Arial"/>
              </a:rPr>
              <a:t>de</a:t>
            </a:r>
            <a:r>
              <a:rPr dirty="0" sz="2900" spc="-2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170">
                <a:solidFill>
                  <a:srgbClr val="2E323B"/>
                </a:solidFill>
                <a:latin typeface="Arial"/>
                <a:cs typeface="Arial"/>
              </a:rPr>
              <a:t>la </a:t>
            </a:r>
            <a:r>
              <a:rPr dirty="0" sz="2900" spc="160">
                <a:solidFill>
                  <a:srgbClr val="2E323B"/>
                </a:solidFill>
                <a:latin typeface="Arial"/>
                <a:cs typeface="Arial"/>
              </a:rPr>
              <a:t>clientèle</a:t>
            </a:r>
            <a:r>
              <a:rPr dirty="0" sz="2900" spc="-2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254">
                <a:solidFill>
                  <a:srgbClr val="2E323B"/>
                </a:solidFill>
                <a:latin typeface="Arial"/>
                <a:cs typeface="Arial"/>
              </a:rPr>
              <a:t>de</a:t>
            </a:r>
            <a:r>
              <a:rPr dirty="0" sz="2900" spc="-1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195">
                <a:solidFill>
                  <a:srgbClr val="2E323B"/>
                </a:solidFill>
                <a:latin typeface="Arial"/>
                <a:cs typeface="Arial"/>
              </a:rPr>
              <a:t>sa</a:t>
            </a:r>
            <a:r>
              <a:rPr dirty="0" sz="2900" spc="-1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185">
                <a:solidFill>
                  <a:srgbClr val="2E323B"/>
                </a:solidFill>
                <a:latin typeface="Arial"/>
                <a:cs typeface="Arial"/>
              </a:rPr>
              <a:t>région</a:t>
            </a:r>
            <a:endParaRPr sz="2900">
              <a:latin typeface="Arial"/>
              <a:cs typeface="Arial"/>
            </a:endParaRPr>
          </a:p>
          <a:p>
            <a:pPr marL="425450" marR="1002665" indent="-317500">
              <a:lnSpc>
                <a:spcPts val="4010"/>
              </a:lnSpc>
              <a:spcBef>
                <a:spcPts val="75"/>
              </a:spcBef>
              <a:buSzPct val="48275"/>
              <a:buFont typeface="Times New Roman"/>
              <a:buChar char="●"/>
              <a:tabLst>
                <a:tab pos="425450" algn="l"/>
              </a:tabLst>
            </a:pPr>
            <a:r>
              <a:rPr dirty="0" sz="2900" spc="165">
                <a:solidFill>
                  <a:srgbClr val="2E323B"/>
                </a:solidFill>
                <a:latin typeface="Arial"/>
                <a:cs typeface="Arial"/>
              </a:rPr>
              <a:t>Promouvoir</a:t>
            </a:r>
            <a:r>
              <a:rPr dirty="0" sz="2900" spc="-1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114">
                <a:solidFill>
                  <a:srgbClr val="2E323B"/>
                </a:solidFill>
                <a:latin typeface="Arial"/>
                <a:cs typeface="Arial"/>
              </a:rPr>
              <a:t>le</a:t>
            </a:r>
            <a:r>
              <a:rPr dirty="0" sz="2900" spc="-1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140">
                <a:solidFill>
                  <a:srgbClr val="2E323B"/>
                </a:solidFill>
                <a:latin typeface="Arial"/>
                <a:cs typeface="Arial"/>
              </a:rPr>
              <a:t>rôle</a:t>
            </a:r>
            <a:r>
              <a:rPr dirty="0" sz="2900" spc="-1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180">
                <a:solidFill>
                  <a:srgbClr val="2E323B"/>
                </a:solidFill>
                <a:latin typeface="Arial"/>
                <a:cs typeface="Arial"/>
              </a:rPr>
              <a:t>élargi</a:t>
            </a:r>
            <a:r>
              <a:rPr dirty="0" sz="2900" spc="-2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290">
                <a:solidFill>
                  <a:srgbClr val="2E323B"/>
                </a:solidFill>
                <a:latin typeface="Arial"/>
                <a:cs typeface="Arial"/>
              </a:rPr>
              <a:t>du</a:t>
            </a:r>
            <a:r>
              <a:rPr dirty="0" sz="2900" spc="-2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265">
                <a:solidFill>
                  <a:srgbClr val="2E323B"/>
                </a:solidFill>
                <a:latin typeface="Arial"/>
                <a:cs typeface="Arial"/>
              </a:rPr>
              <a:t>pharmacien</a:t>
            </a:r>
            <a:r>
              <a:rPr dirty="0" sz="2900" spc="-2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240">
                <a:solidFill>
                  <a:srgbClr val="2E323B"/>
                </a:solidFill>
                <a:latin typeface="Arial"/>
                <a:cs typeface="Arial"/>
              </a:rPr>
              <a:t>dans</a:t>
            </a:r>
            <a:r>
              <a:rPr dirty="0" sz="2900" spc="-2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70">
                <a:solidFill>
                  <a:srgbClr val="2E323B"/>
                </a:solidFill>
                <a:latin typeface="Arial"/>
                <a:cs typeface="Arial"/>
              </a:rPr>
              <a:t>ses </a:t>
            </a:r>
            <a:r>
              <a:rPr dirty="0" sz="2900" spc="240">
                <a:solidFill>
                  <a:srgbClr val="2E323B"/>
                </a:solidFill>
                <a:latin typeface="Arial"/>
                <a:cs typeface="Arial"/>
              </a:rPr>
              <a:t>pharmacie</a:t>
            </a:r>
            <a:r>
              <a:rPr dirty="0" sz="2500" spc="240">
                <a:solidFill>
                  <a:srgbClr val="2E323B"/>
                </a:solidFill>
                <a:latin typeface="Arial"/>
                <a:cs typeface="Arial"/>
              </a:rPr>
              <a:t>s</a:t>
            </a:r>
            <a:endParaRPr sz="2500">
              <a:latin typeface="Arial"/>
              <a:cs typeface="Arial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384280" y="7132319"/>
            <a:ext cx="2764535" cy="278282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13319" y="0"/>
              <a:ext cx="10774680" cy="1028395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120672" y="0"/>
              <a:ext cx="3742054" cy="10287000"/>
            </a:xfrm>
            <a:custGeom>
              <a:avLst/>
              <a:gdLst/>
              <a:ahLst/>
              <a:cxnLst/>
              <a:rect l="l" t="t" r="r" b="b"/>
              <a:pathLst>
                <a:path w="3742054" h="10287000">
                  <a:moveTo>
                    <a:pt x="3741610" y="0"/>
                  </a:moveTo>
                  <a:lnTo>
                    <a:pt x="0" y="0"/>
                  </a:lnTo>
                  <a:lnTo>
                    <a:pt x="0" y="10287000"/>
                  </a:lnTo>
                  <a:lnTo>
                    <a:pt x="3741610" y="10287000"/>
                  </a:lnTo>
                  <a:lnTo>
                    <a:pt x="37416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4407408" cy="10283951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4747150" y="732028"/>
            <a:ext cx="9854565" cy="1796414"/>
          </a:xfrm>
          <a:prstGeom prst="rect"/>
        </p:spPr>
        <p:txBody>
          <a:bodyPr wrap="square" lIns="0" tIns="10160" rIns="0" bIns="0" rtlCol="0" vert="horz">
            <a:spAutoFit/>
          </a:bodyPr>
          <a:lstStyle/>
          <a:p>
            <a:pPr marL="12700" marR="5080">
              <a:lnSpc>
                <a:spcPct val="100299"/>
              </a:lnSpc>
              <a:spcBef>
                <a:spcPts val="80"/>
              </a:spcBef>
            </a:pPr>
            <a:r>
              <a:rPr dirty="0" sz="5800">
                <a:solidFill>
                  <a:srgbClr val="2C9C99"/>
                </a:solidFill>
              </a:rPr>
              <a:t>Les</a:t>
            </a:r>
            <a:r>
              <a:rPr dirty="0" sz="5800" spc="10">
                <a:solidFill>
                  <a:srgbClr val="2C9C99"/>
                </a:solidFill>
              </a:rPr>
              <a:t> </a:t>
            </a:r>
            <a:r>
              <a:rPr dirty="0" sz="5800">
                <a:solidFill>
                  <a:srgbClr val="2C9C99"/>
                </a:solidFill>
              </a:rPr>
              <a:t>approches</a:t>
            </a:r>
            <a:r>
              <a:rPr dirty="0" sz="5800" spc="15">
                <a:solidFill>
                  <a:srgbClr val="2C9C99"/>
                </a:solidFill>
              </a:rPr>
              <a:t> </a:t>
            </a:r>
            <a:r>
              <a:rPr dirty="0" sz="5800" spc="-10">
                <a:solidFill>
                  <a:srgbClr val="2C9C99"/>
                </a:solidFill>
              </a:rPr>
              <a:t>conservatrices </a:t>
            </a:r>
            <a:r>
              <a:rPr dirty="0" sz="5800">
                <a:solidFill>
                  <a:srgbClr val="2C9C99"/>
                </a:solidFill>
              </a:rPr>
              <a:t>(habitudes</a:t>
            </a:r>
            <a:r>
              <a:rPr dirty="0" sz="5800" spc="35">
                <a:solidFill>
                  <a:srgbClr val="2C9C99"/>
                </a:solidFill>
              </a:rPr>
              <a:t> </a:t>
            </a:r>
            <a:r>
              <a:rPr dirty="0" sz="5800">
                <a:solidFill>
                  <a:srgbClr val="2C9C99"/>
                </a:solidFill>
              </a:rPr>
              <a:t>de</a:t>
            </a:r>
            <a:r>
              <a:rPr dirty="0" sz="5800" spc="35">
                <a:solidFill>
                  <a:srgbClr val="2C9C99"/>
                </a:solidFill>
              </a:rPr>
              <a:t> </a:t>
            </a:r>
            <a:r>
              <a:rPr dirty="0" sz="5800" spc="-20">
                <a:solidFill>
                  <a:srgbClr val="2C9C99"/>
                </a:solidFill>
              </a:rPr>
              <a:t>vie</a:t>
            </a:r>
            <a:r>
              <a:rPr dirty="0" sz="4400" spc="-20">
                <a:solidFill>
                  <a:srgbClr val="2C9C99"/>
                </a:solidFill>
              </a:rPr>
              <a:t>)</a:t>
            </a:r>
            <a:endParaRPr sz="4400"/>
          </a:p>
        </p:txBody>
      </p:sp>
      <p:sp>
        <p:nvSpPr>
          <p:cNvPr id="7" name="object 7"/>
          <p:cNvSpPr txBox="1"/>
          <p:nvPr/>
        </p:nvSpPr>
        <p:spPr>
          <a:xfrm>
            <a:off x="5143243" y="3090671"/>
            <a:ext cx="9848850" cy="6130925"/>
          </a:xfrm>
          <a:prstGeom prst="rect">
            <a:avLst/>
          </a:prstGeom>
        </p:spPr>
        <p:txBody>
          <a:bodyPr wrap="square" lIns="0" tIns="6350" rIns="0" bIns="0" rtlCol="0" vert="horz">
            <a:spAutoFit/>
          </a:bodyPr>
          <a:lstStyle/>
          <a:p>
            <a:pPr algn="just" marL="260985" marR="5080" indent="-248920">
              <a:lnSpc>
                <a:spcPct val="101699"/>
              </a:lnSpc>
              <a:spcBef>
                <a:spcPts val="50"/>
              </a:spcBef>
              <a:buChar char="•"/>
              <a:tabLst>
                <a:tab pos="260985" algn="l"/>
              </a:tabLst>
            </a:pPr>
            <a:r>
              <a:rPr dirty="0" sz="2300" spc="135">
                <a:solidFill>
                  <a:srgbClr val="143451"/>
                </a:solidFill>
                <a:latin typeface="Arial"/>
                <a:cs typeface="Arial"/>
              </a:rPr>
              <a:t>Devraient</a:t>
            </a:r>
            <a:r>
              <a:rPr dirty="0" sz="2300" spc="150">
                <a:solidFill>
                  <a:srgbClr val="143451"/>
                </a:solidFill>
                <a:latin typeface="Arial"/>
                <a:cs typeface="Arial"/>
              </a:rPr>
              <a:t>  </a:t>
            </a:r>
            <a:r>
              <a:rPr dirty="0" sz="2300" spc="140">
                <a:solidFill>
                  <a:srgbClr val="143451"/>
                </a:solidFill>
                <a:latin typeface="Arial"/>
                <a:cs typeface="Arial"/>
              </a:rPr>
              <a:t>toujours</a:t>
            </a:r>
            <a:r>
              <a:rPr dirty="0" sz="2300" spc="150">
                <a:solidFill>
                  <a:srgbClr val="143451"/>
                </a:solidFill>
                <a:latin typeface="Arial"/>
                <a:cs typeface="Arial"/>
              </a:rPr>
              <a:t>  </a:t>
            </a:r>
            <a:r>
              <a:rPr dirty="0" sz="2300" spc="145">
                <a:solidFill>
                  <a:srgbClr val="143451"/>
                </a:solidFill>
                <a:latin typeface="Arial"/>
                <a:cs typeface="Arial"/>
              </a:rPr>
              <a:t>être</a:t>
            </a: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  </a:t>
            </a:r>
            <a:r>
              <a:rPr dirty="0" sz="2300" spc="125" b="1">
                <a:solidFill>
                  <a:srgbClr val="143451"/>
                </a:solidFill>
                <a:latin typeface="Arial"/>
                <a:cs typeface="Arial"/>
              </a:rPr>
              <a:t>abordées</a:t>
            </a:r>
            <a:r>
              <a:rPr dirty="0" sz="2300" spc="155" b="1">
                <a:solidFill>
                  <a:srgbClr val="143451"/>
                </a:solidFill>
                <a:latin typeface="Arial"/>
                <a:cs typeface="Arial"/>
              </a:rPr>
              <a:t>  </a:t>
            </a:r>
            <a:r>
              <a:rPr dirty="0" sz="2300" spc="135" b="1">
                <a:solidFill>
                  <a:srgbClr val="143451"/>
                </a:solidFill>
                <a:latin typeface="Arial"/>
                <a:cs typeface="Arial"/>
              </a:rPr>
              <a:t>en</a:t>
            </a:r>
            <a:r>
              <a:rPr dirty="0" sz="2300" spc="155" b="1">
                <a:solidFill>
                  <a:srgbClr val="143451"/>
                </a:solidFill>
                <a:latin typeface="Arial"/>
                <a:cs typeface="Arial"/>
              </a:rPr>
              <a:t>  </a:t>
            </a:r>
            <a:r>
              <a:rPr dirty="0" sz="2300" spc="140" b="1">
                <a:solidFill>
                  <a:srgbClr val="143451"/>
                </a:solidFill>
                <a:latin typeface="Arial"/>
                <a:cs typeface="Arial"/>
              </a:rPr>
              <a:t>premier</a:t>
            </a:r>
            <a:r>
              <a:rPr dirty="0" sz="2300" spc="150" b="1">
                <a:solidFill>
                  <a:srgbClr val="143451"/>
                </a:solidFill>
                <a:latin typeface="Arial"/>
                <a:cs typeface="Arial"/>
              </a:rPr>
              <a:t>  </a:t>
            </a:r>
            <a:r>
              <a:rPr dirty="0" sz="2300" spc="204">
                <a:solidFill>
                  <a:srgbClr val="143451"/>
                </a:solidFill>
                <a:latin typeface="Arial"/>
                <a:cs typeface="Arial"/>
              </a:rPr>
              <a:t>parce</a:t>
            </a: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  </a:t>
            </a:r>
            <a:r>
              <a:rPr dirty="0" sz="2300" spc="100">
                <a:solidFill>
                  <a:srgbClr val="143451"/>
                </a:solidFill>
                <a:latin typeface="Arial"/>
                <a:cs typeface="Arial"/>
              </a:rPr>
              <a:t>qu’elles </a:t>
            </a:r>
            <a:r>
              <a:rPr dirty="0" sz="2300" spc="185">
                <a:solidFill>
                  <a:srgbClr val="143451"/>
                </a:solidFill>
                <a:latin typeface="Arial"/>
                <a:cs typeface="Arial"/>
              </a:rPr>
              <a:t>peuvent</a:t>
            </a:r>
            <a:r>
              <a:rPr dirty="0" sz="2300" spc="250">
                <a:solidFill>
                  <a:srgbClr val="143451"/>
                </a:solidFill>
                <a:latin typeface="Arial"/>
                <a:cs typeface="Arial"/>
              </a:rPr>
              <a:t>  </a:t>
            </a:r>
            <a:r>
              <a:rPr dirty="0" sz="2300" spc="185">
                <a:solidFill>
                  <a:srgbClr val="143451"/>
                </a:solidFill>
                <a:latin typeface="Arial"/>
                <a:cs typeface="Arial"/>
              </a:rPr>
              <a:t>déjà</a:t>
            </a:r>
            <a:r>
              <a:rPr dirty="0" sz="2300" spc="254">
                <a:solidFill>
                  <a:srgbClr val="143451"/>
                </a:solidFill>
                <a:latin typeface="Arial"/>
                <a:cs typeface="Arial"/>
              </a:rPr>
              <a:t>  </a:t>
            </a:r>
            <a:r>
              <a:rPr dirty="0" sz="2300" spc="175">
                <a:solidFill>
                  <a:srgbClr val="143451"/>
                </a:solidFill>
                <a:latin typeface="Arial"/>
                <a:cs typeface="Arial"/>
              </a:rPr>
              <a:t>diminuer</a:t>
            </a:r>
            <a:r>
              <a:rPr dirty="0" sz="2300" spc="260">
                <a:solidFill>
                  <a:srgbClr val="143451"/>
                </a:solidFill>
                <a:latin typeface="Arial"/>
                <a:cs typeface="Arial"/>
              </a:rPr>
              <a:t>  </a:t>
            </a:r>
            <a:r>
              <a:rPr dirty="0" sz="2300" spc="220">
                <a:solidFill>
                  <a:srgbClr val="143451"/>
                </a:solidFill>
                <a:latin typeface="Arial"/>
                <a:cs typeface="Arial"/>
              </a:rPr>
              <a:t>beaucoup</a:t>
            </a:r>
            <a:r>
              <a:rPr dirty="0" sz="2300" spc="254">
                <a:solidFill>
                  <a:srgbClr val="143451"/>
                </a:solidFill>
                <a:latin typeface="Arial"/>
                <a:cs typeface="Arial"/>
              </a:rPr>
              <a:t>  </a:t>
            </a:r>
            <a:r>
              <a:rPr dirty="0" sz="2300" spc="80">
                <a:solidFill>
                  <a:srgbClr val="143451"/>
                </a:solidFill>
                <a:latin typeface="Arial"/>
                <a:cs typeface="Arial"/>
              </a:rPr>
              <a:t>les</a:t>
            </a:r>
            <a:r>
              <a:rPr dirty="0" sz="2300" spc="250">
                <a:solidFill>
                  <a:srgbClr val="143451"/>
                </a:solidFill>
                <a:latin typeface="Arial"/>
                <a:cs typeface="Arial"/>
              </a:rPr>
              <a:t>  </a:t>
            </a:r>
            <a:r>
              <a:rPr dirty="0" sz="2300" spc="210">
                <a:solidFill>
                  <a:srgbClr val="143451"/>
                </a:solidFill>
                <a:latin typeface="Arial"/>
                <a:cs typeface="Arial"/>
              </a:rPr>
              <a:t>symptômes</a:t>
            </a:r>
            <a:r>
              <a:rPr dirty="0" sz="2300" spc="254">
                <a:solidFill>
                  <a:srgbClr val="143451"/>
                </a:solidFill>
                <a:latin typeface="Arial"/>
                <a:cs typeface="Arial"/>
              </a:rPr>
              <a:t>  </a:t>
            </a:r>
            <a:r>
              <a:rPr dirty="0" sz="2300" spc="175">
                <a:solidFill>
                  <a:srgbClr val="143451"/>
                </a:solidFill>
                <a:latin typeface="Arial"/>
                <a:cs typeface="Arial"/>
              </a:rPr>
              <a:t>et</a:t>
            </a:r>
            <a:r>
              <a:rPr dirty="0" sz="2300" spc="250">
                <a:solidFill>
                  <a:srgbClr val="143451"/>
                </a:solidFill>
                <a:latin typeface="Arial"/>
                <a:cs typeface="Arial"/>
              </a:rPr>
              <a:t>  </a:t>
            </a:r>
            <a:r>
              <a:rPr dirty="0" sz="2300" spc="185">
                <a:solidFill>
                  <a:srgbClr val="143451"/>
                </a:solidFill>
                <a:latin typeface="Arial"/>
                <a:cs typeface="Arial"/>
              </a:rPr>
              <a:t>parce </a:t>
            </a:r>
            <a:r>
              <a:rPr dirty="0" sz="2300" spc="110">
                <a:solidFill>
                  <a:srgbClr val="143451"/>
                </a:solidFill>
                <a:latin typeface="Arial"/>
                <a:cs typeface="Arial"/>
              </a:rPr>
              <a:t>qu’elles</a:t>
            </a:r>
            <a:r>
              <a:rPr dirty="0" sz="2300" spc="-2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80">
                <a:solidFill>
                  <a:srgbClr val="143451"/>
                </a:solidFill>
                <a:latin typeface="Arial"/>
                <a:cs typeface="Arial"/>
              </a:rPr>
              <a:t>améliorent</a:t>
            </a:r>
            <a:r>
              <a:rPr dirty="0" sz="2300" spc="-2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14">
                <a:solidFill>
                  <a:srgbClr val="143451"/>
                </a:solidFill>
                <a:latin typeface="Arial"/>
                <a:cs typeface="Arial"/>
              </a:rPr>
              <a:t>aussi</a:t>
            </a:r>
            <a:r>
              <a:rPr dirty="0" sz="2300" spc="-2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35">
                <a:solidFill>
                  <a:srgbClr val="143451"/>
                </a:solidFill>
                <a:latin typeface="Arial"/>
                <a:cs typeface="Arial"/>
              </a:rPr>
              <a:t>l’efficacité</a:t>
            </a:r>
            <a:r>
              <a:rPr dirty="0" sz="23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04">
                <a:solidFill>
                  <a:srgbClr val="143451"/>
                </a:solidFill>
                <a:latin typeface="Arial"/>
                <a:cs typeface="Arial"/>
              </a:rPr>
              <a:t>de</a:t>
            </a:r>
            <a:r>
              <a:rPr dirty="0" sz="23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90">
                <a:solidFill>
                  <a:srgbClr val="143451"/>
                </a:solidFill>
                <a:latin typeface="Arial"/>
                <a:cs typeface="Arial"/>
              </a:rPr>
              <a:t>tout</a:t>
            </a:r>
            <a:r>
              <a:rPr dirty="0" sz="2300" spc="-2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95">
                <a:solidFill>
                  <a:srgbClr val="143451"/>
                </a:solidFill>
                <a:latin typeface="Arial"/>
                <a:cs typeface="Arial"/>
              </a:rPr>
              <a:t>le</a:t>
            </a:r>
            <a:r>
              <a:rPr dirty="0" sz="23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70">
                <a:solidFill>
                  <a:srgbClr val="143451"/>
                </a:solidFill>
                <a:latin typeface="Arial"/>
                <a:cs typeface="Arial"/>
              </a:rPr>
              <a:t>reste.</a:t>
            </a:r>
            <a:endParaRPr sz="2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989"/>
              </a:spcBef>
              <a:buClr>
                <a:srgbClr val="143451"/>
              </a:buClr>
              <a:buFont typeface="Arial"/>
              <a:buChar char="•"/>
            </a:pPr>
            <a:endParaRPr sz="2300">
              <a:latin typeface="Arial"/>
              <a:cs typeface="Arial"/>
            </a:endParaRPr>
          </a:p>
          <a:p>
            <a:pPr marL="260985" indent="-248285">
              <a:lnSpc>
                <a:spcPct val="100000"/>
              </a:lnSpc>
              <a:buChar char="•"/>
              <a:tabLst>
                <a:tab pos="260985" algn="l"/>
              </a:tabLst>
            </a:pPr>
            <a:r>
              <a:rPr dirty="0" sz="2300" spc="90">
                <a:solidFill>
                  <a:srgbClr val="143451"/>
                </a:solidFill>
                <a:latin typeface="Arial"/>
                <a:cs typeface="Arial"/>
              </a:rPr>
              <a:t>Réduire</a:t>
            </a:r>
            <a:r>
              <a:rPr dirty="0" sz="23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80">
                <a:solidFill>
                  <a:srgbClr val="143451"/>
                </a:solidFill>
                <a:latin typeface="Arial"/>
                <a:cs typeface="Arial"/>
              </a:rPr>
              <a:t>les</a:t>
            </a:r>
            <a:r>
              <a:rPr dirty="0" sz="2300" spc="-2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30">
                <a:solidFill>
                  <a:srgbClr val="143451"/>
                </a:solidFill>
                <a:latin typeface="Arial"/>
                <a:cs typeface="Arial"/>
              </a:rPr>
              <a:t>irritants</a:t>
            </a:r>
            <a:r>
              <a:rPr dirty="0" sz="2300" spc="-2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20">
                <a:solidFill>
                  <a:srgbClr val="143451"/>
                </a:solidFill>
                <a:latin typeface="Arial"/>
                <a:cs typeface="Arial"/>
              </a:rPr>
              <a:t>vésicaux</a:t>
            </a:r>
            <a:endParaRPr sz="2300">
              <a:latin typeface="Arial"/>
              <a:cs typeface="Arial"/>
            </a:endParaRPr>
          </a:p>
          <a:p>
            <a:pPr lvl="1" marL="718185" indent="-248285">
              <a:lnSpc>
                <a:spcPct val="100000"/>
              </a:lnSpc>
              <a:spcBef>
                <a:spcPts val="1125"/>
              </a:spcBef>
              <a:buFont typeface="Arial"/>
              <a:buChar char="•"/>
              <a:tabLst>
                <a:tab pos="718185" algn="l"/>
              </a:tabLst>
            </a:pPr>
            <a:r>
              <a:rPr dirty="0" sz="2300" spc="100" b="1">
                <a:solidFill>
                  <a:srgbClr val="143451"/>
                </a:solidFill>
                <a:latin typeface="Arial"/>
                <a:cs typeface="Arial"/>
              </a:rPr>
              <a:t>Cafféine</a:t>
            </a:r>
            <a:endParaRPr sz="2300">
              <a:latin typeface="Arial"/>
              <a:cs typeface="Arial"/>
            </a:endParaRPr>
          </a:p>
          <a:p>
            <a:pPr lvl="1" marL="718185" indent="-248285">
              <a:lnSpc>
                <a:spcPct val="100000"/>
              </a:lnSpc>
              <a:spcBef>
                <a:spcPts val="1060"/>
              </a:spcBef>
              <a:buFont typeface="Arial"/>
              <a:buChar char="•"/>
              <a:tabLst>
                <a:tab pos="718185" algn="l"/>
              </a:tabLst>
            </a:pPr>
            <a:r>
              <a:rPr dirty="0" sz="2300" spc="45" b="1">
                <a:solidFill>
                  <a:srgbClr val="143451"/>
                </a:solidFill>
                <a:latin typeface="Arial"/>
                <a:cs typeface="Arial"/>
              </a:rPr>
              <a:t>Alcool</a:t>
            </a:r>
            <a:endParaRPr sz="23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585"/>
              </a:spcBef>
              <a:buClr>
                <a:srgbClr val="143451"/>
              </a:buClr>
              <a:buFont typeface="Arial"/>
              <a:buChar char="•"/>
            </a:pPr>
            <a:endParaRPr sz="2300">
              <a:latin typeface="Arial"/>
              <a:cs typeface="Arial"/>
            </a:endParaRPr>
          </a:p>
          <a:p>
            <a:pPr marL="260985" indent="-248285">
              <a:lnSpc>
                <a:spcPct val="100000"/>
              </a:lnSpc>
              <a:buChar char="•"/>
              <a:tabLst>
                <a:tab pos="260985" algn="l"/>
              </a:tabLst>
            </a:pPr>
            <a:r>
              <a:rPr dirty="0" sz="2300" spc="140">
                <a:solidFill>
                  <a:srgbClr val="143451"/>
                </a:solidFill>
                <a:latin typeface="Arial"/>
                <a:cs typeface="Arial"/>
              </a:rPr>
              <a:t>Diminuer</a:t>
            </a:r>
            <a:r>
              <a:rPr dirty="0" sz="2300" spc="-2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90">
                <a:solidFill>
                  <a:srgbClr val="143451"/>
                </a:solidFill>
                <a:latin typeface="Arial"/>
                <a:cs typeface="Arial"/>
              </a:rPr>
              <a:t>ou</a:t>
            </a:r>
            <a:r>
              <a:rPr dirty="0" sz="2300" spc="-2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20">
                <a:solidFill>
                  <a:srgbClr val="143451"/>
                </a:solidFill>
                <a:latin typeface="Arial"/>
                <a:cs typeface="Arial"/>
              </a:rPr>
              <a:t>cesser</a:t>
            </a:r>
            <a:r>
              <a:rPr dirty="0" sz="2300" spc="-2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95">
                <a:solidFill>
                  <a:srgbClr val="143451"/>
                </a:solidFill>
                <a:latin typeface="Arial"/>
                <a:cs typeface="Arial"/>
              </a:rPr>
              <a:t>le</a:t>
            </a:r>
            <a:r>
              <a:rPr dirty="0" sz="23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40">
                <a:solidFill>
                  <a:srgbClr val="143451"/>
                </a:solidFill>
                <a:latin typeface="Arial"/>
                <a:cs typeface="Arial"/>
              </a:rPr>
              <a:t>tabac</a:t>
            </a:r>
            <a:endParaRPr sz="2300">
              <a:latin typeface="Arial"/>
              <a:cs typeface="Arial"/>
            </a:endParaRPr>
          </a:p>
          <a:p>
            <a:pPr marL="260985" indent="-248285">
              <a:lnSpc>
                <a:spcPct val="100000"/>
              </a:lnSpc>
              <a:spcBef>
                <a:spcPts val="1440"/>
              </a:spcBef>
              <a:buChar char="•"/>
              <a:tabLst>
                <a:tab pos="260985" algn="l"/>
              </a:tabLst>
            </a:pPr>
            <a:r>
              <a:rPr dirty="0" sz="2300" spc="140">
                <a:solidFill>
                  <a:srgbClr val="143451"/>
                </a:solidFill>
                <a:latin typeface="Arial"/>
                <a:cs typeface="Arial"/>
              </a:rPr>
              <a:t>Optimiser</a:t>
            </a:r>
            <a:r>
              <a:rPr dirty="0" sz="23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95">
                <a:solidFill>
                  <a:srgbClr val="143451"/>
                </a:solidFill>
                <a:latin typeface="Arial"/>
                <a:cs typeface="Arial"/>
              </a:rPr>
              <a:t>le</a:t>
            </a:r>
            <a:r>
              <a:rPr dirty="0" sz="2300" spc="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70" b="1">
                <a:solidFill>
                  <a:srgbClr val="143451"/>
                </a:solidFill>
                <a:latin typeface="Arial"/>
                <a:cs typeface="Arial"/>
              </a:rPr>
              <a:t>poids</a:t>
            </a:r>
            <a:endParaRPr sz="2300">
              <a:latin typeface="Arial"/>
              <a:cs typeface="Arial"/>
            </a:endParaRPr>
          </a:p>
          <a:p>
            <a:pPr marL="260985" indent="-248285">
              <a:lnSpc>
                <a:spcPct val="100000"/>
              </a:lnSpc>
              <a:spcBef>
                <a:spcPts val="1345"/>
              </a:spcBef>
              <a:buChar char="•"/>
              <a:tabLst>
                <a:tab pos="260985" algn="l"/>
              </a:tabLst>
            </a:pPr>
            <a:r>
              <a:rPr dirty="0" sz="2300" spc="95">
                <a:solidFill>
                  <a:srgbClr val="143451"/>
                </a:solidFill>
                <a:latin typeface="Arial"/>
                <a:cs typeface="Arial"/>
              </a:rPr>
              <a:t>Traiter</a:t>
            </a:r>
            <a:r>
              <a:rPr dirty="0" sz="23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la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60">
                <a:solidFill>
                  <a:srgbClr val="143451"/>
                </a:solidFill>
                <a:latin typeface="Arial"/>
                <a:cs typeface="Arial"/>
              </a:rPr>
              <a:t>constipation</a:t>
            </a:r>
            <a:endParaRPr sz="2300">
              <a:latin typeface="Arial"/>
              <a:cs typeface="Arial"/>
            </a:endParaRPr>
          </a:p>
          <a:p>
            <a:pPr marL="260985" marR="6350" indent="-248920">
              <a:lnSpc>
                <a:spcPct val="148700"/>
              </a:lnSpc>
              <a:spcBef>
                <a:spcPts val="95"/>
              </a:spcBef>
              <a:buChar char="•"/>
              <a:tabLst>
                <a:tab pos="260985" algn="l"/>
                <a:tab pos="1802764" algn="l"/>
                <a:tab pos="2572385" algn="l"/>
                <a:tab pos="4064635" algn="l"/>
                <a:tab pos="5713730" algn="l"/>
                <a:tab pos="6920230" algn="l"/>
                <a:tab pos="7299325" algn="l"/>
                <a:tab pos="7700645" algn="l"/>
                <a:tab pos="8135620" algn="l"/>
                <a:tab pos="8928735" algn="l"/>
              </a:tabLst>
            </a:pPr>
            <a:r>
              <a:rPr dirty="0" sz="2300" spc="114">
                <a:solidFill>
                  <a:srgbClr val="143451"/>
                </a:solidFill>
                <a:latin typeface="Arial"/>
                <a:cs typeface="Arial"/>
              </a:rPr>
              <a:t>Instaurer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30">
                <a:solidFill>
                  <a:srgbClr val="143451"/>
                </a:solidFill>
                <a:latin typeface="Arial"/>
                <a:cs typeface="Arial"/>
              </a:rPr>
              <a:t>des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65">
                <a:solidFill>
                  <a:srgbClr val="143451"/>
                </a:solidFill>
                <a:latin typeface="Arial"/>
                <a:cs typeface="Arial"/>
              </a:rPr>
              <a:t>mictions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20">
                <a:solidFill>
                  <a:srgbClr val="143451"/>
                </a:solidFill>
                <a:latin typeface="Arial"/>
                <a:cs typeface="Arial"/>
              </a:rPr>
              <a:t>planifiées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225">
                <a:solidFill>
                  <a:srgbClr val="143451"/>
                </a:solidFill>
                <a:latin typeface="Arial"/>
                <a:cs typeface="Arial"/>
              </a:rPr>
              <a:t>quand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-25">
                <a:solidFill>
                  <a:srgbClr val="143451"/>
                </a:solidFill>
                <a:latin typeface="Arial"/>
                <a:cs typeface="Arial"/>
              </a:rPr>
              <a:t>il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85">
                <a:solidFill>
                  <a:srgbClr val="143451"/>
                </a:solidFill>
                <a:latin typeface="Arial"/>
                <a:cs typeface="Arial"/>
              </a:rPr>
              <a:t>y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215">
                <a:solidFill>
                  <a:srgbClr val="143451"/>
                </a:solidFill>
                <a:latin typeface="Arial"/>
                <a:cs typeface="Arial"/>
              </a:rPr>
              <a:t>a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50">
                <a:solidFill>
                  <a:srgbClr val="143451"/>
                </a:solidFill>
                <a:latin typeface="Arial"/>
                <a:cs typeface="Arial"/>
              </a:rPr>
              <a:t>une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85">
                <a:solidFill>
                  <a:srgbClr val="143451"/>
                </a:solidFill>
                <a:latin typeface="Arial"/>
                <a:cs typeface="Arial"/>
              </a:rPr>
              <a:t>vessie </a:t>
            </a:r>
            <a:r>
              <a:rPr dirty="0" sz="2300" spc="135">
                <a:solidFill>
                  <a:srgbClr val="143451"/>
                </a:solidFill>
                <a:latin typeface="Arial"/>
                <a:cs typeface="Arial"/>
              </a:rPr>
              <a:t>hyperactive.</a:t>
            </a:r>
            <a:endParaRPr sz="23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13319" y="0"/>
              <a:ext cx="10774680" cy="1028395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120672" y="0"/>
              <a:ext cx="3742054" cy="10287000"/>
            </a:xfrm>
            <a:custGeom>
              <a:avLst/>
              <a:gdLst/>
              <a:ahLst/>
              <a:cxnLst/>
              <a:rect l="l" t="t" r="r" b="b"/>
              <a:pathLst>
                <a:path w="3742054" h="10287000">
                  <a:moveTo>
                    <a:pt x="3741610" y="0"/>
                  </a:moveTo>
                  <a:lnTo>
                    <a:pt x="0" y="0"/>
                  </a:lnTo>
                  <a:lnTo>
                    <a:pt x="0" y="10287000"/>
                  </a:lnTo>
                  <a:lnTo>
                    <a:pt x="3741610" y="10287000"/>
                  </a:lnTo>
                  <a:lnTo>
                    <a:pt x="37416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4407408" cy="10283951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4676475" y="668019"/>
            <a:ext cx="6359525" cy="909319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800">
                <a:solidFill>
                  <a:srgbClr val="2C9C99"/>
                </a:solidFill>
              </a:rPr>
              <a:t>Exercices</a:t>
            </a:r>
            <a:r>
              <a:rPr dirty="0" sz="5800" spc="60">
                <a:solidFill>
                  <a:srgbClr val="2C9C99"/>
                </a:solidFill>
              </a:rPr>
              <a:t> </a:t>
            </a:r>
            <a:r>
              <a:rPr dirty="0" sz="5800">
                <a:solidFill>
                  <a:srgbClr val="2C9C99"/>
                </a:solidFill>
              </a:rPr>
              <a:t>de</a:t>
            </a:r>
            <a:r>
              <a:rPr dirty="0" sz="5800" spc="60">
                <a:solidFill>
                  <a:srgbClr val="2C9C99"/>
                </a:solidFill>
              </a:rPr>
              <a:t> </a:t>
            </a:r>
            <a:r>
              <a:rPr dirty="0" sz="5800" spc="-10">
                <a:solidFill>
                  <a:srgbClr val="2C9C99"/>
                </a:solidFill>
              </a:rPr>
              <a:t>Kegel</a:t>
            </a:r>
            <a:endParaRPr sz="5800"/>
          </a:p>
        </p:txBody>
      </p:sp>
      <p:sp>
        <p:nvSpPr>
          <p:cNvPr id="7" name="object 7"/>
          <p:cNvSpPr txBox="1"/>
          <p:nvPr/>
        </p:nvSpPr>
        <p:spPr>
          <a:xfrm>
            <a:off x="4958604" y="2228087"/>
            <a:ext cx="9742170" cy="5941695"/>
          </a:xfrm>
          <a:prstGeom prst="rect">
            <a:avLst/>
          </a:prstGeom>
        </p:spPr>
        <p:txBody>
          <a:bodyPr wrap="square" lIns="0" tIns="155575" rIns="0" bIns="0" rtlCol="0" vert="horz">
            <a:spAutoFit/>
          </a:bodyPr>
          <a:lstStyle/>
          <a:p>
            <a:pPr marL="299720" indent="-248920">
              <a:lnSpc>
                <a:spcPct val="100000"/>
              </a:lnSpc>
              <a:spcBef>
                <a:spcPts val="1225"/>
              </a:spcBef>
              <a:buChar char="•"/>
              <a:tabLst>
                <a:tab pos="299720" algn="l"/>
                <a:tab pos="919480" algn="l"/>
                <a:tab pos="2453005" algn="l"/>
                <a:tab pos="2991485" algn="l"/>
                <a:tab pos="4018915" algn="l"/>
                <a:tab pos="4552950" algn="l"/>
                <a:tab pos="6159500" algn="l"/>
                <a:tab pos="6874509" algn="l"/>
                <a:tab pos="8254365" algn="l"/>
              </a:tabLst>
            </a:pPr>
            <a:r>
              <a:rPr dirty="0" sz="2300" spc="-25">
                <a:solidFill>
                  <a:srgbClr val="143451"/>
                </a:solidFill>
                <a:latin typeface="Arial"/>
                <a:cs typeface="Arial"/>
              </a:rPr>
              <a:t>Les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10">
                <a:solidFill>
                  <a:srgbClr val="143451"/>
                </a:solidFill>
                <a:latin typeface="Arial"/>
                <a:cs typeface="Arial"/>
              </a:rPr>
              <a:t>exercices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80">
                <a:solidFill>
                  <a:srgbClr val="143451"/>
                </a:solidFill>
                <a:latin typeface="Arial"/>
                <a:cs typeface="Arial"/>
              </a:rPr>
              <a:t>de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Kegel,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225">
                <a:solidFill>
                  <a:srgbClr val="143451"/>
                </a:solidFill>
                <a:latin typeface="Arial"/>
                <a:cs typeface="Arial"/>
              </a:rPr>
              <a:t>ça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235">
                <a:solidFill>
                  <a:srgbClr val="143451"/>
                </a:solidFill>
                <a:latin typeface="Arial"/>
                <a:cs typeface="Arial"/>
              </a:rPr>
              <a:t>demande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50">
                <a:solidFill>
                  <a:srgbClr val="143451"/>
                </a:solidFill>
                <a:latin typeface="Arial"/>
                <a:cs typeface="Arial"/>
              </a:rPr>
              <a:t>une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-10" b="1">
                <a:solidFill>
                  <a:srgbClr val="143451"/>
                </a:solidFill>
                <a:latin typeface="Arial"/>
                <a:cs typeface="Arial"/>
              </a:rPr>
              <a:t>GRANDE</a:t>
            </a:r>
            <a:r>
              <a:rPr dirty="0" sz="2300" b="1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70" b="1">
                <a:solidFill>
                  <a:srgbClr val="143451"/>
                </a:solidFill>
                <a:latin typeface="Arial"/>
                <a:cs typeface="Arial"/>
              </a:rPr>
              <a:t>discipline</a:t>
            </a:r>
            <a:endParaRPr sz="2300">
              <a:latin typeface="Arial"/>
              <a:cs typeface="Arial"/>
            </a:endParaRPr>
          </a:p>
          <a:p>
            <a:pPr marL="299720">
              <a:lnSpc>
                <a:spcPct val="100000"/>
              </a:lnSpc>
              <a:spcBef>
                <a:spcPts val="1130"/>
              </a:spcBef>
            </a:pPr>
            <a:r>
              <a:rPr dirty="0" sz="2300" spc="204">
                <a:solidFill>
                  <a:srgbClr val="143451"/>
                </a:solidFill>
                <a:latin typeface="Arial"/>
                <a:cs typeface="Arial"/>
              </a:rPr>
              <a:t>importante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75">
                <a:solidFill>
                  <a:srgbClr val="143451"/>
                </a:solidFill>
                <a:latin typeface="Arial"/>
                <a:cs typeface="Arial"/>
              </a:rPr>
              <a:t>et</a:t>
            </a:r>
            <a:r>
              <a:rPr dirty="0" sz="23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90">
                <a:solidFill>
                  <a:srgbClr val="143451"/>
                </a:solidFill>
                <a:latin typeface="Arial"/>
                <a:cs typeface="Arial"/>
              </a:rPr>
              <a:t>ce</a:t>
            </a:r>
            <a:r>
              <a:rPr dirty="0" sz="2300" spc="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10">
                <a:solidFill>
                  <a:srgbClr val="143451"/>
                </a:solidFill>
                <a:latin typeface="Arial"/>
                <a:cs typeface="Arial"/>
              </a:rPr>
              <a:t>n’est</a:t>
            </a: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00">
                <a:solidFill>
                  <a:srgbClr val="143451"/>
                </a:solidFill>
                <a:latin typeface="Arial"/>
                <a:cs typeface="Arial"/>
              </a:rPr>
              <a:t>pas</a:t>
            </a:r>
            <a:r>
              <a:rPr dirty="0" sz="23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si</a:t>
            </a: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65">
                <a:solidFill>
                  <a:srgbClr val="143451"/>
                </a:solidFill>
                <a:latin typeface="Arial"/>
                <a:cs typeface="Arial"/>
              </a:rPr>
              <a:t>simple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65">
                <a:solidFill>
                  <a:srgbClr val="143451"/>
                </a:solidFill>
                <a:latin typeface="Arial"/>
                <a:cs typeface="Arial"/>
              </a:rPr>
              <a:t>techniquement.</a:t>
            </a:r>
            <a:endParaRPr sz="2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145"/>
              </a:spcBef>
            </a:pPr>
            <a:endParaRPr sz="2300">
              <a:latin typeface="Arial"/>
              <a:cs typeface="Arial"/>
            </a:endParaRPr>
          </a:p>
          <a:p>
            <a:pPr marL="299720" marR="18415" indent="-249554">
              <a:lnSpc>
                <a:spcPct val="141700"/>
              </a:lnSpc>
              <a:spcBef>
                <a:spcPts val="5"/>
              </a:spcBef>
              <a:buChar char="•"/>
              <a:tabLst>
                <a:tab pos="299720" algn="l"/>
              </a:tabLst>
            </a:pPr>
            <a:r>
              <a:rPr dirty="0" sz="2300" spc="80">
                <a:solidFill>
                  <a:srgbClr val="143451"/>
                </a:solidFill>
                <a:latin typeface="Arial"/>
                <a:cs typeface="Arial"/>
              </a:rPr>
              <a:t>Sans</a:t>
            </a:r>
            <a:r>
              <a:rPr dirty="0" sz="2300" spc="6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25">
                <a:solidFill>
                  <a:srgbClr val="143451"/>
                </a:solidFill>
                <a:latin typeface="Arial"/>
                <a:cs typeface="Arial"/>
              </a:rPr>
              <a:t>supervision</a:t>
            </a:r>
            <a:r>
              <a:rPr dirty="0" sz="2300" spc="6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10">
                <a:solidFill>
                  <a:srgbClr val="143451"/>
                </a:solidFill>
                <a:latin typeface="Arial"/>
                <a:cs typeface="Arial"/>
              </a:rPr>
              <a:t>clinique,</a:t>
            </a:r>
            <a:r>
              <a:rPr dirty="0" sz="2300" spc="6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40">
                <a:solidFill>
                  <a:srgbClr val="143451"/>
                </a:solidFill>
                <a:latin typeface="Arial"/>
                <a:cs typeface="Arial"/>
              </a:rPr>
              <a:t>près</a:t>
            </a:r>
            <a:r>
              <a:rPr dirty="0" sz="2300" spc="6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04">
                <a:solidFill>
                  <a:srgbClr val="143451"/>
                </a:solidFill>
                <a:latin typeface="Arial"/>
                <a:cs typeface="Arial"/>
              </a:rPr>
              <a:t>de</a:t>
            </a:r>
            <a:r>
              <a:rPr dirty="0" sz="2300" spc="7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14">
                <a:solidFill>
                  <a:srgbClr val="143451"/>
                </a:solidFill>
                <a:latin typeface="Arial"/>
                <a:cs typeface="Arial"/>
              </a:rPr>
              <a:t>30</a:t>
            </a:r>
            <a:r>
              <a:rPr dirty="0" sz="2300" spc="6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-310">
                <a:solidFill>
                  <a:srgbClr val="143451"/>
                </a:solidFill>
                <a:latin typeface="Arial"/>
                <a:cs typeface="Arial"/>
              </a:rPr>
              <a:t>%</a:t>
            </a:r>
            <a:r>
              <a:rPr dirty="0" sz="2300" spc="6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des</a:t>
            </a:r>
            <a:r>
              <a:rPr dirty="0" sz="2300" spc="6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65">
                <a:solidFill>
                  <a:srgbClr val="143451"/>
                </a:solidFill>
                <a:latin typeface="Arial"/>
                <a:cs typeface="Arial"/>
              </a:rPr>
              <a:t>gens</a:t>
            </a:r>
            <a:r>
              <a:rPr dirty="0" sz="2300" spc="6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65">
                <a:solidFill>
                  <a:srgbClr val="143451"/>
                </a:solidFill>
                <a:latin typeface="Arial"/>
                <a:cs typeface="Arial"/>
              </a:rPr>
              <a:t>ne</a:t>
            </a:r>
            <a:r>
              <a:rPr dirty="0" sz="2300" spc="7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85">
                <a:solidFill>
                  <a:srgbClr val="143451"/>
                </a:solidFill>
                <a:latin typeface="Arial"/>
                <a:cs typeface="Arial"/>
              </a:rPr>
              <a:t>contractent </a:t>
            </a:r>
            <a:r>
              <a:rPr dirty="0" sz="2300" spc="200">
                <a:solidFill>
                  <a:srgbClr val="143451"/>
                </a:solidFill>
                <a:latin typeface="Arial"/>
                <a:cs typeface="Arial"/>
              </a:rPr>
              <a:t>pas</a:t>
            </a:r>
            <a:r>
              <a:rPr dirty="0" sz="2300" spc="-3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80">
                <a:solidFill>
                  <a:srgbClr val="143451"/>
                </a:solidFill>
                <a:latin typeface="Arial"/>
                <a:cs typeface="Arial"/>
              </a:rPr>
              <a:t>les</a:t>
            </a:r>
            <a:r>
              <a:rPr dirty="0" sz="2300" spc="-2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75">
                <a:solidFill>
                  <a:srgbClr val="143451"/>
                </a:solidFill>
                <a:latin typeface="Arial"/>
                <a:cs typeface="Arial"/>
              </a:rPr>
              <a:t>bons</a:t>
            </a:r>
            <a:r>
              <a:rPr dirty="0" sz="2300" spc="-2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muscles</a:t>
            </a:r>
            <a:endParaRPr sz="2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65"/>
              </a:spcBef>
              <a:buClr>
                <a:srgbClr val="143451"/>
              </a:buClr>
              <a:buFont typeface="Arial"/>
              <a:buChar char="•"/>
            </a:pPr>
            <a:endParaRPr sz="2300">
              <a:latin typeface="Arial"/>
              <a:cs typeface="Arial"/>
            </a:endParaRPr>
          </a:p>
          <a:p>
            <a:pPr marL="299720" marR="17780" indent="-249554">
              <a:lnSpc>
                <a:spcPct val="140900"/>
              </a:lnSpc>
              <a:buChar char="•"/>
              <a:tabLst>
                <a:tab pos="299720" algn="l"/>
                <a:tab pos="884555" algn="l"/>
                <a:tab pos="2373630" algn="l"/>
                <a:tab pos="4358640" algn="l"/>
                <a:tab pos="4987290" algn="l"/>
                <a:tab pos="6153150" algn="l"/>
                <a:tab pos="6793230" algn="l"/>
                <a:tab pos="7322184" algn="l"/>
                <a:tab pos="8841740" algn="l"/>
                <a:tab pos="9425940" algn="l"/>
              </a:tabLst>
            </a:pPr>
            <a:r>
              <a:rPr dirty="0" sz="2300" spc="-25">
                <a:solidFill>
                  <a:srgbClr val="143451"/>
                </a:solidFill>
                <a:latin typeface="Arial"/>
                <a:cs typeface="Arial"/>
              </a:rPr>
              <a:t>La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70">
                <a:solidFill>
                  <a:srgbClr val="143451"/>
                </a:solidFill>
                <a:latin typeface="Arial"/>
                <a:cs typeface="Arial"/>
              </a:rPr>
              <a:t>majorité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210">
                <a:solidFill>
                  <a:srgbClr val="143451"/>
                </a:solidFill>
                <a:latin typeface="Arial"/>
                <a:cs typeface="Arial"/>
              </a:rPr>
              <a:t>abandonne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45">
                <a:solidFill>
                  <a:srgbClr val="143451"/>
                </a:solidFill>
                <a:latin typeface="Arial"/>
                <a:cs typeface="Arial"/>
              </a:rPr>
              <a:t>en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30">
                <a:solidFill>
                  <a:srgbClr val="143451"/>
                </a:solidFill>
                <a:latin typeface="Arial"/>
                <a:cs typeface="Arial"/>
              </a:rPr>
              <a:t>raison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80">
                <a:solidFill>
                  <a:srgbClr val="143451"/>
                </a:solidFill>
                <a:latin typeface="Arial"/>
                <a:cs typeface="Arial"/>
              </a:rPr>
              <a:t>de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30">
                <a:solidFill>
                  <a:srgbClr val="143451"/>
                </a:solidFill>
                <a:latin typeface="Arial"/>
                <a:cs typeface="Arial"/>
              </a:rPr>
              <a:t>la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30">
                <a:solidFill>
                  <a:srgbClr val="143451"/>
                </a:solidFill>
                <a:latin typeface="Arial"/>
                <a:cs typeface="Arial"/>
              </a:rPr>
              <a:t>difficulté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55">
                <a:solidFill>
                  <a:srgbClr val="143451"/>
                </a:solidFill>
                <a:latin typeface="Arial"/>
                <a:cs typeface="Arial"/>
              </a:rPr>
              <a:t>lié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et </a:t>
            </a:r>
            <a:r>
              <a:rPr dirty="0" sz="2300" spc="135">
                <a:solidFill>
                  <a:srgbClr val="143451"/>
                </a:solidFill>
                <a:latin typeface="Arial"/>
                <a:cs typeface="Arial"/>
              </a:rPr>
              <a:t>l’incertitude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des</a:t>
            </a:r>
            <a:r>
              <a:rPr dirty="0" sz="23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70">
                <a:solidFill>
                  <a:srgbClr val="143451"/>
                </a:solidFill>
                <a:latin typeface="Arial"/>
                <a:cs typeface="Arial"/>
              </a:rPr>
              <a:t>bonnes</a:t>
            </a:r>
            <a:r>
              <a:rPr dirty="0" sz="23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35">
                <a:solidFill>
                  <a:srgbClr val="143451"/>
                </a:solidFill>
                <a:latin typeface="Arial"/>
                <a:cs typeface="Arial"/>
              </a:rPr>
              <a:t>contractions.</a:t>
            </a:r>
            <a:endParaRPr sz="2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295"/>
              </a:spcBef>
              <a:buClr>
                <a:srgbClr val="143451"/>
              </a:buClr>
              <a:buFont typeface="Arial"/>
              <a:buChar char="•"/>
            </a:pPr>
            <a:endParaRPr sz="2300">
              <a:latin typeface="Arial"/>
              <a:cs typeface="Arial"/>
            </a:endParaRPr>
          </a:p>
          <a:p>
            <a:pPr marL="299720" indent="-248920">
              <a:lnSpc>
                <a:spcPct val="100000"/>
              </a:lnSpc>
              <a:spcBef>
                <a:spcPts val="5"/>
              </a:spcBef>
              <a:buChar char="•"/>
              <a:tabLst>
                <a:tab pos="299720" algn="l"/>
              </a:tabLst>
            </a:pPr>
            <a:r>
              <a:rPr dirty="0" sz="2300" spc="-20">
                <a:solidFill>
                  <a:srgbClr val="143451"/>
                </a:solidFill>
                <a:latin typeface="Arial"/>
                <a:cs typeface="Arial"/>
              </a:rPr>
              <a:t>Si</a:t>
            </a:r>
            <a:r>
              <a:rPr dirty="0" sz="2300" spc="-6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65">
                <a:solidFill>
                  <a:srgbClr val="143451"/>
                </a:solidFill>
                <a:latin typeface="Arial"/>
                <a:cs typeface="Arial"/>
              </a:rPr>
              <a:t>bien</a:t>
            </a:r>
            <a:r>
              <a:rPr dirty="0" sz="2300" spc="-5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fait</a:t>
            </a:r>
            <a:r>
              <a:rPr dirty="0" sz="2300" spc="-5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75">
                <a:solidFill>
                  <a:srgbClr val="143451"/>
                </a:solidFill>
                <a:latin typeface="Arial"/>
                <a:cs typeface="Arial"/>
              </a:rPr>
              <a:t>(femmes)</a:t>
            </a:r>
            <a:r>
              <a:rPr dirty="0" baseline="25925" sz="2250" spc="262">
                <a:solidFill>
                  <a:srgbClr val="143451"/>
                </a:solidFill>
                <a:latin typeface="Arial"/>
                <a:cs typeface="Arial"/>
              </a:rPr>
              <a:t>4</a:t>
            </a:r>
            <a:r>
              <a:rPr dirty="0" sz="2300" spc="175">
                <a:solidFill>
                  <a:srgbClr val="143451"/>
                </a:solidFill>
                <a:latin typeface="Arial"/>
                <a:cs typeface="Arial"/>
              </a:rPr>
              <a:t>:</a:t>
            </a:r>
            <a:endParaRPr sz="2300">
              <a:latin typeface="Arial"/>
              <a:cs typeface="Arial"/>
            </a:endParaRPr>
          </a:p>
          <a:p>
            <a:pPr lvl="1" marL="756920" indent="-248920">
              <a:lnSpc>
                <a:spcPct val="100000"/>
              </a:lnSpc>
              <a:spcBef>
                <a:spcPts val="1125"/>
              </a:spcBef>
              <a:buFont typeface="Arial"/>
              <a:buChar char="•"/>
              <a:tabLst>
                <a:tab pos="756920" algn="l"/>
              </a:tabLst>
            </a:pPr>
            <a:r>
              <a:rPr dirty="0" sz="2300" spc="125" b="1">
                <a:solidFill>
                  <a:srgbClr val="143451"/>
                </a:solidFill>
                <a:latin typeface="Arial"/>
                <a:cs typeface="Arial"/>
              </a:rPr>
              <a:t>Diminue</a:t>
            </a:r>
            <a:r>
              <a:rPr dirty="0" sz="2300" spc="-13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35" b="1">
                <a:solidFill>
                  <a:srgbClr val="143451"/>
                </a:solidFill>
                <a:latin typeface="Arial"/>
                <a:cs typeface="Arial"/>
              </a:rPr>
              <a:t>perte</a:t>
            </a:r>
            <a:r>
              <a:rPr dirty="0" sz="2300" spc="-13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45" b="1">
                <a:solidFill>
                  <a:srgbClr val="143451"/>
                </a:solidFill>
                <a:latin typeface="Arial"/>
                <a:cs typeface="Arial"/>
              </a:rPr>
              <a:t>de</a:t>
            </a:r>
            <a:r>
              <a:rPr dirty="0" sz="2300" spc="-13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350" b="1">
                <a:solidFill>
                  <a:srgbClr val="143451"/>
                </a:solidFill>
                <a:latin typeface="Arial"/>
                <a:cs typeface="Arial"/>
              </a:rPr>
              <a:t>54-</a:t>
            </a:r>
            <a:r>
              <a:rPr dirty="0" sz="2300" spc="-25" b="1">
                <a:solidFill>
                  <a:srgbClr val="143451"/>
                </a:solidFill>
                <a:latin typeface="Arial"/>
                <a:cs typeface="Arial"/>
              </a:rPr>
              <a:t>75%</a:t>
            </a:r>
            <a:endParaRPr sz="2300">
              <a:latin typeface="Arial"/>
              <a:cs typeface="Arial"/>
            </a:endParaRPr>
          </a:p>
          <a:p>
            <a:pPr lvl="1" marL="756920" indent="-248920">
              <a:lnSpc>
                <a:spcPct val="100000"/>
              </a:lnSpc>
              <a:spcBef>
                <a:spcPts val="1155"/>
              </a:spcBef>
              <a:buFont typeface="Arial"/>
              <a:buChar char="•"/>
              <a:tabLst>
                <a:tab pos="756920" algn="l"/>
              </a:tabLst>
            </a:pPr>
            <a:r>
              <a:rPr dirty="0" sz="2300" spc="114" b="1">
                <a:solidFill>
                  <a:srgbClr val="143451"/>
                </a:solidFill>
                <a:latin typeface="Arial"/>
                <a:cs typeface="Arial"/>
              </a:rPr>
              <a:t>Incontinence</a:t>
            </a:r>
            <a:r>
              <a:rPr dirty="0" sz="2300" spc="-13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80" b="1">
                <a:solidFill>
                  <a:srgbClr val="143451"/>
                </a:solidFill>
                <a:latin typeface="Arial"/>
                <a:cs typeface="Arial"/>
              </a:rPr>
              <a:t>à</a:t>
            </a:r>
            <a:r>
              <a:rPr dirty="0" sz="2300" spc="-14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60" b="1">
                <a:solidFill>
                  <a:srgbClr val="143451"/>
                </a:solidFill>
                <a:latin typeface="Arial"/>
                <a:cs typeface="Arial"/>
              </a:rPr>
              <a:t>l’effort:</a:t>
            </a:r>
            <a:r>
              <a:rPr dirty="0" sz="2300" spc="-14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35" b="1">
                <a:solidFill>
                  <a:srgbClr val="143451"/>
                </a:solidFill>
                <a:latin typeface="Arial"/>
                <a:cs typeface="Arial"/>
              </a:rPr>
              <a:t>curable</a:t>
            </a:r>
            <a:r>
              <a:rPr dirty="0" sz="2300" spc="-14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80" b="1">
                <a:solidFill>
                  <a:srgbClr val="143451"/>
                </a:solidFill>
                <a:latin typeface="Arial"/>
                <a:cs typeface="Arial"/>
              </a:rPr>
              <a:t>à</a:t>
            </a:r>
            <a:r>
              <a:rPr dirty="0" sz="2300" spc="-14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14" b="1">
                <a:solidFill>
                  <a:srgbClr val="143451"/>
                </a:solidFill>
                <a:latin typeface="Arial"/>
                <a:cs typeface="Arial"/>
              </a:rPr>
              <a:t>58.8%</a:t>
            </a:r>
            <a:r>
              <a:rPr dirty="0" sz="2300" spc="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65">
                <a:solidFill>
                  <a:srgbClr val="143451"/>
                </a:solidFill>
                <a:latin typeface="Arial"/>
                <a:cs typeface="Arial"/>
              </a:rPr>
              <a:t>après</a:t>
            </a:r>
            <a:r>
              <a:rPr dirty="0" sz="23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-254">
                <a:solidFill>
                  <a:srgbClr val="143451"/>
                </a:solidFill>
                <a:latin typeface="Arial"/>
                <a:cs typeface="Arial"/>
              </a:rPr>
              <a:t>12</a:t>
            </a: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60">
                <a:solidFill>
                  <a:srgbClr val="143451"/>
                </a:solidFill>
                <a:latin typeface="Arial"/>
                <a:cs typeface="Arial"/>
              </a:rPr>
              <a:t>mois</a:t>
            </a:r>
            <a:endParaRPr sz="2300">
              <a:latin typeface="Arial"/>
              <a:cs typeface="Arial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167104" y="6742176"/>
            <a:ext cx="3425952" cy="3425952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60792" y="0"/>
            <a:ext cx="10427208" cy="10283951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4407408" cy="10283951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4787900" y="466852"/>
            <a:ext cx="6965950" cy="6350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000">
                <a:solidFill>
                  <a:srgbClr val="2C9C99"/>
                </a:solidFill>
              </a:rPr>
              <a:t>Les</a:t>
            </a:r>
            <a:r>
              <a:rPr dirty="0" sz="4000" spc="-35">
                <a:solidFill>
                  <a:srgbClr val="2C9C99"/>
                </a:solidFill>
              </a:rPr>
              <a:t> </a:t>
            </a:r>
            <a:r>
              <a:rPr dirty="0" sz="4000">
                <a:solidFill>
                  <a:srgbClr val="2C9C99"/>
                </a:solidFill>
              </a:rPr>
              <a:t>options</a:t>
            </a:r>
            <a:r>
              <a:rPr dirty="0" sz="4000" spc="-30">
                <a:solidFill>
                  <a:srgbClr val="2C9C99"/>
                </a:solidFill>
              </a:rPr>
              <a:t> </a:t>
            </a:r>
            <a:r>
              <a:rPr dirty="0" sz="4000" spc="-10">
                <a:solidFill>
                  <a:srgbClr val="2C9C99"/>
                </a:solidFill>
              </a:rPr>
              <a:t>pharmacologiques</a:t>
            </a:r>
            <a:endParaRPr sz="4000"/>
          </a:p>
        </p:txBody>
      </p:sp>
      <p:sp>
        <p:nvSpPr>
          <p:cNvPr id="5" name="object 5"/>
          <p:cNvSpPr txBox="1"/>
          <p:nvPr/>
        </p:nvSpPr>
        <p:spPr>
          <a:xfrm>
            <a:off x="4808854" y="1258824"/>
            <a:ext cx="8997950" cy="10191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62255" marR="5080" indent="-249554">
              <a:lnSpc>
                <a:spcPct val="141700"/>
              </a:lnSpc>
              <a:spcBef>
                <a:spcPts val="100"/>
              </a:spcBef>
              <a:buFont typeface="Arial"/>
              <a:buChar char="•"/>
              <a:tabLst>
                <a:tab pos="262255" algn="l"/>
              </a:tabLst>
            </a:pPr>
            <a:r>
              <a:rPr dirty="0" sz="2300" spc="90" b="1">
                <a:latin typeface="Arial"/>
                <a:cs typeface="Arial"/>
              </a:rPr>
              <a:t>Surtout</a:t>
            </a:r>
            <a:r>
              <a:rPr dirty="0" sz="2300" spc="165" b="1">
                <a:latin typeface="Arial"/>
                <a:cs typeface="Arial"/>
              </a:rPr>
              <a:t> </a:t>
            </a:r>
            <a:r>
              <a:rPr dirty="0" sz="2300" spc="235">
                <a:latin typeface="Arial"/>
                <a:cs typeface="Arial"/>
              </a:rPr>
              <a:t>quand</a:t>
            </a:r>
            <a:r>
              <a:rPr dirty="0" sz="2300" spc="170">
                <a:latin typeface="Arial"/>
                <a:cs typeface="Arial"/>
              </a:rPr>
              <a:t> </a:t>
            </a:r>
            <a:r>
              <a:rPr dirty="0" sz="2300" spc="190">
                <a:latin typeface="Arial"/>
                <a:cs typeface="Arial"/>
              </a:rPr>
              <a:t>on</a:t>
            </a:r>
            <a:r>
              <a:rPr dirty="0" sz="2300" spc="165">
                <a:latin typeface="Arial"/>
                <a:cs typeface="Arial"/>
              </a:rPr>
              <a:t> parle</a:t>
            </a:r>
            <a:r>
              <a:rPr dirty="0" sz="2300" spc="175">
                <a:latin typeface="Arial"/>
                <a:cs typeface="Arial"/>
              </a:rPr>
              <a:t> </a:t>
            </a:r>
            <a:r>
              <a:rPr dirty="0" sz="2300" spc="120">
                <a:latin typeface="Arial"/>
                <a:cs typeface="Arial"/>
              </a:rPr>
              <a:t>d’</a:t>
            </a:r>
            <a:r>
              <a:rPr dirty="0" sz="2300" spc="120" b="1">
                <a:latin typeface="Arial"/>
                <a:cs typeface="Arial"/>
              </a:rPr>
              <a:t>incontinence</a:t>
            </a:r>
            <a:r>
              <a:rPr dirty="0" sz="2300" spc="170" b="1">
                <a:latin typeface="Arial"/>
                <a:cs typeface="Arial"/>
              </a:rPr>
              <a:t> </a:t>
            </a:r>
            <a:r>
              <a:rPr dirty="0" sz="2300" spc="165" b="1">
                <a:latin typeface="Arial"/>
                <a:cs typeface="Arial"/>
              </a:rPr>
              <a:t>par</a:t>
            </a:r>
            <a:r>
              <a:rPr dirty="0" sz="2300" spc="170" b="1">
                <a:latin typeface="Arial"/>
                <a:cs typeface="Arial"/>
              </a:rPr>
              <a:t> </a:t>
            </a:r>
            <a:r>
              <a:rPr dirty="0" sz="2300" spc="110" b="1">
                <a:latin typeface="Arial"/>
                <a:cs typeface="Arial"/>
              </a:rPr>
              <a:t>impériosité</a:t>
            </a:r>
            <a:r>
              <a:rPr dirty="0" sz="2300" spc="170" b="1">
                <a:latin typeface="Arial"/>
                <a:cs typeface="Arial"/>
              </a:rPr>
              <a:t> </a:t>
            </a:r>
            <a:r>
              <a:rPr dirty="0" sz="2300" spc="155">
                <a:latin typeface="Arial"/>
                <a:cs typeface="Arial"/>
              </a:rPr>
              <a:t>et </a:t>
            </a:r>
            <a:r>
              <a:rPr dirty="0" sz="2300" spc="204">
                <a:latin typeface="Arial"/>
                <a:cs typeface="Arial"/>
              </a:rPr>
              <a:t>de</a:t>
            </a:r>
            <a:r>
              <a:rPr dirty="0" sz="2300" spc="-15">
                <a:latin typeface="Arial"/>
                <a:cs typeface="Arial"/>
              </a:rPr>
              <a:t> </a:t>
            </a:r>
            <a:r>
              <a:rPr dirty="0" sz="2300" spc="95">
                <a:latin typeface="Arial"/>
                <a:cs typeface="Arial"/>
              </a:rPr>
              <a:t>vessie</a:t>
            </a:r>
            <a:r>
              <a:rPr dirty="0" sz="2300" spc="-10">
                <a:latin typeface="Arial"/>
                <a:cs typeface="Arial"/>
              </a:rPr>
              <a:t> </a:t>
            </a:r>
            <a:r>
              <a:rPr dirty="0" sz="2300" spc="135">
                <a:latin typeface="Arial"/>
                <a:cs typeface="Arial"/>
              </a:rPr>
              <a:t>hyperactive.</a:t>
            </a:r>
            <a:endParaRPr sz="23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029384" y="2880359"/>
            <a:ext cx="5797550" cy="375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963930" algn="l"/>
                <a:tab pos="1937385" algn="l"/>
                <a:tab pos="3830320" algn="l"/>
                <a:tab pos="5394325" algn="l"/>
              </a:tabLst>
            </a:pPr>
            <a:r>
              <a:rPr dirty="0" sz="2300" spc="160">
                <a:solidFill>
                  <a:srgbClr val="143451"/>
                </a:solidFill>
                <a:latin typeface="Arial"/>
                <a:cs typeface="Arial"/>
              </a:rPr>
              <a:t>(effet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direct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65">
                <a:solidFill>
                  <a:srgbClr val="143451"/>
                </a:solidFill>
                <a:latin typeface="Arial"/>
                <a:cs typeface="Arial"/>
              </a:rPr>
              <a:t>antogoniste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60">
                <a:solidFill>
                  <a:srgbClr val="143451"/>
                </a:solidFill>
                <a:latin typeface="Arial"/>
                <a:cs typeface="Arial"/>
              </a:rPr>
              <a:t>récepteur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25">
                <a:solidFill>
                  <a:srgbClr val="143451"/>
                </a:solidFill>
                <a:latin typeface="Arial"/>
                <a:cs typeface="Arial"/>
              </a:rPr>
              <a:t>M</a:t>
            </a:r>
            <a:r>
              <a:rPr dirty="0" baseline="-18518" sz="2250" spc="37">
                <a:solidFill>
                  <a:srgbClr val="143451"/>
                </a:solidFill>
                <a:latin typeface="Arial"/>
                <a:cs typeface="Arial"/>
              </a:rPr>
              <a:t>3</a:t>
            </a:r>
            <a:endParaRPr baseline="-18518" sz="22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808854" y="2737103"/>
            <a:ext cx="3018155" cy="25006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62255" marR="5080" indent="-249554">
              <a:lnSpc>
                <a:spcPct val="140900"/>
              </a:lnSpc>
              <a:spcBef>
                <a:spcPts val="100"/>
              </a:spcBef>
              <a:buChar char="•"/>
              <a:tabLst>
                <a:tab pos="262255" algn="l"/>
              </a:tabLst>
            </a:pPr>
            <a:r>
              <a:rPr dirty="0" sz="2300" spc="145">
                <a:solidFill>
                  <a:srgbClr val="143451"/>
                </a:solidFill>
                <a:latin typeface="Arial"/>
                <a:cs typeface="Arial"/>
              </a:rPr>
              <a:t>Antimuscariniques </a:t>
            </a:r>
            <a:r>
              <a:rPr dirty="0" sz="2300" spc="75">
                <a:solidFill>
                  <a:srgbClr val="143451"/>
                </a:solidFill>
                <a:latin typeface="Arial"/>
                <a:cs typeface="Arial"/>
              </a:rPr>
              <a:t>vessie):</a:t>
            </a:r>
            <a:endParaRPr sz="2300">
              <a:latin typeface="Arial"/>
              <a:cs typeface="Arial"/>
            </a:endParaRPr>
          </a:p>
          <a:p>
            <a:pPr lvl="1" marL="718820" indent="-248920">
              <a:lnSpc>
                <a:spcPct val="100000"/>
              </a:lnSpc>
              <a:spcBef>
                <a:spcPts val="1150"/>
              </a:spcBef>
              <a:buChar char="•"/>
              <a:tabLst>
                <a:tab pos="718820" algn="l"/>
              </a:tabLst>
            </a:pPr>
            <a:r>
              <a:rPr dirty="0" sz="2300" spc="125">
                <a:solidFill>
                  <a:srgbClr val="143451"/>
                </a:solidFill>
                <a:latin typeface="Arial"/>
                <a:cs typeface="Arial"/>
              </a:rPr>
              <a:t>Oxybutynine</a:t>
            </a:r>
            <a:endParaRPr sz="2300">
              <a:latin typeface="Arial"/>
              <a:cs typeface="Arial"/>
            </a:endParaRPr>
          </a:p>
          <a:p>
            <a:pPr lvl="1" marL="718820" indent="-248920">
              <a:lnSpc>
                <a:spcPct val="100000"/>
              </a:lnSpc>
              <a:spcBef>
                <a:spcPts val="1130"/>
              </a:spcBef>
              <a:buChar char="•"/>
              <a:tabLst>
                <a:tab pos="718820" algn="l"/>
              </a:tabLst>
            </a:pPr>
            <a:r>
              <a:rPr dirty="0" sz="2300" spc="110">
                <a:solidFill>
                  <a:srgbClr val="143451"/>
                </a:solidFill>
                <a:latin typeface="Arial"/>
                <a:cs typeface="Arial"/>
              </a:rPr>
              <a:t>Toltérodine</a:t>
            </a:r>
            <a:endParaRPr sz="2300">
              <a:latin typeface="Arial"/>
              <a:cs typeface="Arial"/>
            </a:endParaRPr>
          </a:p>
          <a:p>
            <a:pPr lvl="1" marL="718820" indent="-248920">
              <a:lnSpc>
                <a:spcPct val="100000"/>
              </a:lnSpc>
              <a:spcBef>
                <a:spcPts val="1150"/>
              </a:spcBef>
              <a:buChar char="•"/>
              <a:tabLst>
                <a:tab pos="718820" algn="l"/>
              </a:tabLst>
            </a:pPr>
            <a:r>
              <a:rPr dirty="0" sz="2300" spc="110">
                <a:solidFill>
                  <a:srgbClr val="143451"/>
                </a:solidFill>
                <a:latin typeface="Arial"/>
                <a:cs typeface="Arial"/>
              </a:rPr>
              <a:t>Solifenacine</a:t>
            </a:r>
            <a:endParaRPr sz="23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808854" y="5196840"/>
            <a:ext cx="5853430" cy="3975735"/>
          </a:xfrm>
          <a:prstGeom prst="rect">
            <a:avLst/>
          </a:prstGeom>
        </p:spPr>
        <p:txBody>
          <a:bodyPr wrap="square" lIns="0" tIns="158750" rIns="0" bIns="0" rtlCol="0" vert="horz">
            <a:spAutoFit/>
          </a:bodyPr>
          <a:lstStyle/>
          <a:p>
            <a:pPr marL="261620" indent="-248920">
              <a:lnSpc>
                <a:spcPct val="100000"/>
              </a:lnSpc>
              <a:spcBef>
                <a:spcPts val="1250"/>
              </a:spcBef>
              <a:buChar char="•"/>
              <a:tabLst>
                <a:tab pos="261620" algn="l"/>
              </a:tabLst>
            </a:pPr>
            <a:r>
              <a:rPr dirty="0" sz="2300" spc="135">
                <a:solidFill>
                  <a:srgbClr val="143451"/>
                </a:solidFill>
                <a:latin typeface="Arial"/>
                <a:cs typeface="Arial"/>
              </a:rPr>
              <a:t>Oxybutynine</a:t>
            </a:r>
            <a:r>
              <a:rPr dirty="0" sz="23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70">
                <a:solidFill>
                  <a:srgbClr val="143451"/>
                </a:solidFill>
                <a:latin typeface="Arial"/>
                <a:cs typeface="Arial"/>
              </a:rPr>
              <a:t>en</a:t>
            </a:r>
            <a:r>
              <a:rPr dirty="0" sz="23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95">
                <a:solidFill>
                  <a:srgbClr val="143451"/>
                </a:solidFill>
                <a:latin typeface="Arial"/>
                <a:cs typeface="Arial"/>
              </a:rPr>
              <a:t>timbre</a:t>
            </a:r>
            <a:r>
              <a:rPr dirty="0" sz="23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75">
                <a:solidFill>
                  <a:srgbClr val="143451"/>
                </a:solidFill>
                <a:latin typeface="Arial"/>
                <a:cs typeface="Arial"/>
              </a:rPr>
              <a:t>transdermique</a:t>
            </a:r>
            <a:endParaRPr sz="2300">
              <a:latin typeface="Arial"/>
              <a:cs typeface="Arial"/>
            </a:endParaRPr>
          </a:p>
          <a:p>
            <a:pPr marL="261620" indent="-248920">
              <a:lnSpc>
                <a:spcPct val="100000"/>
              </a:lnSpc>
              <a:spcBef>
                <a:spcPts val="1150"/>
              </a:spcBef>
              <a:buChar char="•"/>
              <a:tabLst>
                <a:tab pos="261620" algn="l"/>
              </a:tabLst>
            </a:pP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Effets</a:t>
            </a:r>
            <a:r>
              <a:rPr dirty="0" sz="2300" spc="13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0">
                <a:solidFill>
                  <a:srgbClr val="143451"/>
                </a:solidFill>
                <a:latin typeface="Arial"/>
                <a:cs typeface="Arial"/>
              </a:rPr>
              <a:t>secondaires</a:t>
            </a:r>
            <a:r>
              <a:rPr dirty="0" sz="2300" spc="14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-50">
                <a:solidFill>
                  <a:srgbClr val="143451"/>
                </a:solidFill>
                <a:latin typeface="Arial"/>
                <a:cs typeface="Arial"/>
              </a:rPr>
              <a:t>:</a:t>
            </a:r>
            <a:endParaRPr sz="2300">
              <a:latin typeface="Arial"/>
              <a:cs typeface="Arial"/>
            </a:endParaRPr>
          </a:p>
          <a:p>
            <a:pPr lvl="1" marL="718820" indent="-248920">
              <a:lnSpc>
                <a:spcPct val="100000"/>
              </a:lnSpc>
              <a:spcBef>
                <a:spcPts val="1130"/>
              </a:spcBef>
              <a:buChar char="•"/>
              <a:tabLst>
                <a:tab pos="718820" algn="l"/>
              </a:tabLst>
            </a:pPr>
            <a:r>
              <a:rPr dirty="0" sz="2300" spc="125">
                <a:solidFill>
                  <a:srgbClr val="143451"/>
                </a:solidFill>
                <a:latin typeface="Arial"/>
                <a:cs typeface="Arial"/>
              </a:rPr>
              <a:t>Xérostomie</a:t>
            </a:r>
            <a:endParaRPr sz="2300">
              <a:latin typeface="Arial"/>
              <a:cs typeface="Arial"/>
            </a:endParaRPr>
          </a:p>
          <a:p>
            <a:pPr lvl="1" marL="718820" indent="-248920">
              <a:lnSpc>
                <a:spcPct val="100000"/>
              </a:lnSpc>
              <a:spcBef>
                <a:spcPts val="1150"/>
              </a:spcBef>
              <a:buChar char="•"/>
              <a:tabLst>
                <a:tab pos="718820" algn="l"/>
              </a:tabLst>
            </a:pPr>
            <a:r>
              <a:rPr dirty="0" sz="2300" spc="150">
                <a:solidFill>
                  <a:srgbClr val="143451"/>
                </a:solidFill>
                <a:latin typeface="Arial"/>
                <a:cs typeface="Arial"/>
              </a:rPr>
              <a:t>Constipation</a:t>
            </a:r>
            <a:endParaRPr sz="2300">
              <a:latin typeface="Arial"/>
              <a:cs typeface="Arial"/>
            </a:endParaRPr>
          </a:p>
          <a:p>
            <a:pPr lvl="1" marL="718820" indent="-248920">
              <a:lnSpc>
                <a:spcPct val="100000"/>
              </a:lnSpc>
              <a:spcBef>
                <a:spcPts val="1130"/>
              </a:spcBef>
              <a:buChar char="•"/>
              <a:tabLst>
                <a:tab pos="718820" algn="l"/>
              </a:tabLst>
            </a:pP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Confusion/étourdissements</a:t>
            </a:r>
            <a:endParaRPr sz="2300">
              <a:latin typeface="Arial"/>
              <a:cs typeface="Arial"/>
            </a:endParaRPr>
          </a:p>
          <a:p>
            <a:pPr lvl="1" marL="718820" indent="-248920">
              <a:lnSpc>
                <a:spcPct val="100000"/>
              </a:lnSpc>
              <a:spcBef>
                <a:spcPts val="1030"/>
              </a:spcBef>
              <a:buChar char="•"/>
              <a:tabLst>
                <a:tab pos="718820" algn="l"/>
              </a:tabLst>
            </a:pPr>
            <a:r>
              <a:rPr dirty="0" sz="2300" spc="140">
                <a:solidFill>
                  <a:srgbClr val="143451"/>
                </a:solidFill>
                <a:latin typeface="Arial"/>
                <a:cs typeface="Arial"/>
              </a:rPr>
              <a:t>Prolongation</a:t>
            </a:r>
            <a:r>
              <a:rPr dirty="0" sz="2300" spc="-3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-25">
                <a:solidFill>
                  <a:srgbClr val="143451"/>
                </a:solidFill>
                <a:latin typeface="Arial"/>
                <a:cs typeface="Arial"/>
              </a:rPr>
              <a:t>QT</a:t>
            </a:r>
            <a:endParaRPr sz="23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395"/>
              </a:spcBef>
              <a:buClr>
                <a:srgbClr val="143451"/>
              </a:buClr>
              <a:buFont typeface="Arial"/>
              <a:buChar char="•"/>
            </a:pPr>
            <a:endParaRPr sz="2300">
              <a:latin typeface="Arial"/>
              <a:cs typeface="Arial"/>
            </a:endParaRPr>
          </a:p>
          <a:p>
            <a:pPr marL="261620" indent="-248920">
              <a:lnSpc>
                <a:spcPct val="100000"/>
              </a:lnSpc>
              <a:spcBef>
                <a:spcPts val="5"/>
              </a:spcBef>
              <a:buChar char="•"/>
              <a:tabLst>
                <a:tab pos="261620" algn="l"/>
              </a:tabLst>
            </a:pPr>
            <a:r>
              <a:rPr dirty="0" sz="2300" spc="150">
                <a:solidFill>
                  <a:srgbClr val="143451"/>
                </a:solidFill>
                <a:latin typeface="Arial"/>
                <a:cs typeface="Arial"/>
              </a:rPr>
              <a:t>Attention</a:t>
            </a:r>
            <a:r>
              <a:rPr dirty="0" sz="23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-20">
                <a:solidFill>
                  <a:srgbClr val="143451"/>
                </a:solidFill>
                <a:latin typeface="Arial"/>
                <a:cs typeface="Arial"/>
              </a:rPr>
              <a:t>3A4…</a:t>
            </a:r>
            <a:endParaRPr sz="23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13319" y="0"/>
            <a:ext cx="10774680" cy="1028699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0"/>
            <a:ext cx="7862570" cy="10287635"/>
            <a:chOff x="0" y="0"/>
            <a:chExt cx="7862570" cy="1028763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4121150" cy="10287000"/>
            </a:xfrm>
            <a:custGeom>
              <a:avLst/>
              <a:gdLst/>
              <a:ahLst/>
              <a:cxnLst/>
              <a:rect l="l" t="t" r="r" b="b"/>
              <a:pathLst>
                <a:path w="4121150" h="10287000">
                  <a:moveTo>
                    <a:pt x="4120799" y="0"/>
                  </a:moveTo>
                  <a:lnTo>
                    <a:pt x="0" y="0"/>
                  </a:lnTo>
                  <a:lnTo>
                    <a:pt x="0" y="10286999"/>
                  </a:lnTo>
                  <a:lnTo>
                    <a:pt x="4120799" y="10286999"/>
                  </a:lnTo>
                  <a:lnTo>
                    <a:pt x="4120799" y="0"/>
                  </a:lnTo>
                  <a:close/>
                </a:path>
              </a:pathLst>
            </a:custGeom>
            <a:solidFill>
              <a:srgbClr val="2C9C9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4120672" y="0"/>
              <a:ext cx="3742054" cy="10287635"/>
            </a:xfrm>
            <a:custGeom>
              <a:avLst/>
              <a:gdLst/>
              <a:ahLst/>
              <a:cxnLst/>
              <a:rect l="l" t="t" r="r" b="b"/>
              <a:pathLst>
                <a:path w="3742054" h="10287635">
                  <a:moveTo>
                    <a:pt x="3741635" y="0"/>
                  </a:moveTo>
                  <a:lnTo>
                    <a:pt x="0" y="0"/>
                  </a:lnTo>
                  <a:lnTo>
                    <a:pt x="0" y="10287067"/>
                  </a:lnTo>
                  <a:lnTo>
                    <a:pt x="3741635" y="10287067"/>
                  </a:lnTo>
                  <a:lnTo>
                    <a:pt x="374163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5279" y="298703"/>
              <a:ext cx="3288791" cy="951890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49808" y="569975"/>
              <a:ext cx="2459736" cy="8689848"/>
            </a:xfrm>
            <a:prstGeom prst="rect">
              <a:avLst/>
            </a:prstGeom>
          </p:spPr>
        </p:pic>
      </p:grp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4787900" y="-26925"/>
            <a:ext cx="6072505" cy="208597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6599"/>
              </a:lnSpc>
              <a:spcBef>
                <a:spcPts val="95"/>
              </a:spcBef>
            </a:pPr>
            <a:r>
              <a:rPr dirty="0" sz="5800">
                <a:solidFill>
                  <a:srgbClr val="2C9C99"/>
                </a:solidFill>
              </a:rPr>
              <a:t>Les</a:t>
            </a:r>
            <a:r>
              <a:rPr dirty="0" sz="5800" spc="45">
                <a:solidFill>
                  <a:srgbClr val="2C9C99"/>
                </a:solidFill>
              </a:rPr>
              <a:t> </a:t>
            </a:r>
            <a:r>
              <a:rPr dirty="0" sz="5800" spc="-10">
                <a:solidFill>
                  <a:srgbClr val="2C9C99"/>
                </a:solidFill>
              </a:rPr>
              <a:t>options pharmacologiques</a:t>
            </a:r>
            <a:endParaRPr sz="5800"/>
          </a:p>
        </p:txBody>
      </p:sp>
      <p:sp>
        <p:nvSpPr>
          <p:cNvPr id="9" name="object 9"/>
          <p:cNvSpPr txBox="1"/>
          <p:nvPr/>
        </p:nvSpPr>
        <p:spPr>
          <a:xfrm>
            <a:off x="4880330" y="2737103"/>
            <a:ext cx="5527040" cy="3966845"/>
          </a:xfrm>
          <a:prstGeom prst="rect">
            <a:avLst/>
          </a:prstGeom>
        </p:spPr>
        <p:txBody>
          <a:bodyPr wrap="square" lIns="0" tIns="158750" rIns="0" bIns="0" rtlCol="0" vert="horz">
            <a:spAutoFit/>
          </a:bodyPr>
          <a:lstStyle/>
          <a:p>
            <a:pPr marL="261620" indent="-248920">
              <a:lnSpc>
                <a:spcPct val="100000"/>
              </a:lnSpc>
              <a:spcBef>
                <a:spcPts val="1250"/>
              </a:spcBef>
              <a:buChar char="•"/>
              <a:tabLst>
                <a:tab pos="261620" algn="l"/>
              </a:tabLst>
            </a:pPr>
            <a:r>
              <a:rPr dirty="0" sz="2300" spc="125">
                <a:solidFill>
                  <a:srgbClr val="143451"/>
                </a:solidFill>
                <a:latin typeface="Arial"/>
                <a:cs typeface="Arial"/>
              </a:rPr>
              <a:t>Agonistes</a:t>
            </a: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80">
                <a:solidFill>
                  <a:srgbClr val="143451"/>
                </a:solidFill>
                <a:latin typeface="Arial"/>
                <a:cs typeface="Arial"/>
              </a:rPr>
              <a:t>bêta-</a:t>
            </a:r>
            <a:r>
              <a:rPr dirty="0" sz="2300" spc="75">
                <a:solidFill>
                  <a:srgbClr val="143451"/>
                </a:solidFill>
                <a:latin typeface="Arial"/>
                <a:cs typeface="Arial"/>
              </a:rPr>
              <a:t>3</a:t>
            </a:r>
            <a:r>
              <a:rPr dirty="0" sz="2300" spc="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-50">
                <a:solidFill>
                  <a:srgbClr val="143451"/>
                </a:solidFill>
                <a:latin typeface="Arial"/>
                <a:cs typeface="Arial"/>
              </a:rPr>
              <a:t>:</a:t>
            </a:r>
            <a:endParaRPr sz="2300">
              <a:latin typeface="Arial"/>
              <a:cs typeface="Arial"/>
            </a:endParaRPr>
          </a:p>
          <a:p>
            <a:pPr lvl="1" marL="718820" indent="-249554">
              <a:lnSpc>
                <a:spcPct val="100000"/>
              </a:lnSpc>
              <a:spcBef>
                <a:spcPts val="1150"/>
              </a:spcBef>
              <a:buChar char="•"/>
              <a:tabLst>
                <a:tab pos="718820" algn="l"/>
              </a:tabLst>
            </a:pPr>
            <a:r>
              <a:rPr dirty="0" sz="2300" spc="190">
                <a:solidFill>
                  <a:srgbClr val="143451"/>
                </a:solidFill>
                <a:latin typeface="Arial"/>
                <a:cs typeface="Arial"/>
              </a:rPr>
              <a:t>mirabégron</a:t>
            </a:r>
            <a:endParaRPr sz="23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300"/>
              </a:spcBef>
              <a:buClr>
                <a:srgbClr val="143451"/>
              </a:buClr>
              <a:buFont typeface="Arial"/>
              <a:buChar char="•"/>
            </a:pPr>
            <a:endParaRPr sz="2300">
              <a:latin typeface="Arial"/>
              <a:cs typeface="Arial"/>
            </a:endParaRPr>
          </a:p>
          <a:p>
            <a:pPr marL="261620" indent="-248920">
              <a:lnSpc>
                <a:spcPct val="100000"/>
              </a:lnSpc>
              <a:buChar char="•"/>
              <a:tabLst>
                <a:tab pos="261620" algn="l"/>
              </a:tabLst>
            </a:pP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Effets</a:t>
            </a:r>
            <a:r>
              <a:rPr dirty="0" sz="2300" spc="13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0">
                <a:solidFill>
                  <a:srgbClr val="143451"/>
                </a:solidFill>
                <a:latin typeface="Arial"/>
                <a:cs typeface="Arial"/>
              </a:rPr>
              <a:t>secondaires</a:t>
            </a:r>
            <a:r>
              <a:rPr dirty="0" sz="2300" spc="14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90">
                <a:solidFill>
                  <a:srgbClr val="143451"/>
                </a:solidFill>
                <a:latin typeface="Arial"/>
                <a:cs typeface="Arial"/>
              </a:rPr>
              <a:t>communs:</a:t>
            </a:r>
            <a:endParaRPr sz="2300">
              <a:latin typeface="Arial"/>
              <a:cs typeface="Arial"/>
            </a:endParaRPr>
          </a:p>
          <a:p>
            <a:pPr lvl="1" marL="718820" indent="-249554">
              <a:lnSpc>
                <a:spcPct val="100000"/>
              </a:lnSpc>
              <a:spcBef>
                <a:spcPts val="1130"/>
              </a:spcBef>
              <a:buChar char="•"/>
              <a:tabLst>
                <a:tab pos="718820" algn="l"/>
              </a:tabLst>
            </a:pPr>
            <a:r>
              <a:rPr dirty="0" sz="2300" spc="195">
                <a:solidFill>
                  <a:srgbClr val="143451"/>
                </a:solidFill>
                <a:latin typeface="Arial"/>
                <a:cs typeface="Arial"/>
              </a:rPr>
              <a:t>Augmentation</a:t>
            </a:r>
            <a:r>
              <a:rPr dirty="0" sz="2300" spc="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25">
                <a:solidFill>
                  <a:srgbClr val="143451"/>
                </a:solidFill>
                <a:latin typeface="Arial"/>
                <a:cs typeface="Arial"/>
              </a:rPr>
              <a:t>pression</a:t>
            </a:r>
            <a:r>
              <a:rPr dirty="0" sz="2300" spc="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14">
                <a:solidFill>
                  <a:srgbClr val="143451"/>
                </a:solidFill>
                <a:latin typeface="Arial"/>
                <a:cs typeface="Arial"/>
              </a:rPr>
              <a:t>artérielle</a:t>
            </a:r>
            <a:endParaRPr sz="2300">
              <a:latin typeface="Arial"/>
              <a:cs typeface="Arial"/>
            </a:endParaRPr>
          </a:p>
          <a:p>
            <a:pPr lvl="1" marL="718820" indent="-249554">
              <a:lnSpc>
                <a:spcPct val="100000"/>
              </a:lnSpc>
              <a:spcBef>
                <a:spcPts val="1150"/>
              </a:spcBef>
              <a:buChar char="•"/>
              <a:tabLst>
                <a:tab pos="718820" algn="l"/>
              </a:tabLst>
            </a:pPr>
            <a:r>
              <a:rPr dirty="0" sz="2300" spc="145">
                <a:solidFill>
                  <a:srgbClr val="143451"/>
                </a:solidFill>
                <a:latin typeface="Arial"/>
                <a:cs typeface="Arial"/>
              </a:rPr>
              <a:t>Céphalées</a:t>
            </a:r>
            <a:endParaRPr sz="2300">
              <a:latin typeface="Arial"/>
              <a:cs typeface="Arial"/>
            </a:endParaRPr>
          </a:p>
          <a:p>
            <a:pPr lvl="1" marL="718820" indent="-249554">
              <a:lnSpc>
                <a:spcPct val="100000"/>
              </a:lnSpc>
              <a:spcBef>
                <a:spcPts val="1130"/>
              </a:spcBef>
              <a:buChar char="•"/>
              <a:tabLst>
                <a:tab pos="718820" algn="l"/>
              </a:tabLst>
            </a:pPr>
            <a:r>
              <a:rPr dirty="0" sz="2300" spc="195">
                <a:solidFill>
                  <a:srgbClr val="143451"/>
                </a:solidFill>
                <a:latin typeface="Arial"/>
                <a:cs typeface="Arial"/>
              </a:rPr>
              <a:t>Angioœdème</a:t>
            </a:r>
            <a:endParaRPr sz="2300">
              <a:latin typeface="Arial"/>
              <a:cs typeface="Arial"/>
            </a:endParaRPr>
          </a:p>
          <a:p>
            <a:pPr lvl="1" marL="718820" indent="-249554">
              <a:lnSpc>
                <a:spcPct val="100000"/>
              </a:lnSpc>
              <a:spcBef>
                <a:spcPts val="1055"/>
              </a:spcBef>
              <a:buChar char="•"/>
              <a:tabLst>
                <a:tab pos="718820" algn="l"/>
              </a:tabLst>
            </a:pPr>
            <a:r>
              <a:rPr dirty="0" sz="2300" spc="130">
                <a:solidFill>
                  <a:srgbClr val="143451"/>
                </a:solidFill>
                <a:latin typeface="Arial"/>
                <a:cs typeface="Arial"/>
              </a:rPr>
              <a:t>Infections</a:t>
            </a:r>
            <a:r>
              <a:rPr dirty="0" sz="2300" spc="-3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14">
                <a:solidFill>
                  <a:srgbClr val="143451"/>
                </a:solidFill>
                <a:latin typeface="Arial"/>
                <a:cs typeface="Arial"/>
              </a:rPr>
              <a:t>urinaires</a:t>
            </a:r>
            <a:endParaRPr sz="23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880330" y="8308847"/>
            <a:ext cx="7244080" cy="375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61620" indent="-248920">
              <a:lnSpc>
                <a:spcPct val="100000"/>
              </a:lnSpc>
              <a:spcBef>
                <a:spcPts val="100"/>
              </a:spcBef>
              <a:buChar char="•"/>
              <a:tabLst>
                <a:tab pos="261620" algn="l"/>
                <a:tab pos="3731895" algn="l"/>
              </a:tabLst>
            </a:pPr>
            <a:r>
              <a:rPr dirty="0" sz="2300" spc="165">
                <a:solidFill>
                  <a:srgbClr val="143451"/>
                </a:solidFill>
                <a:latin typeface="Arial"/>
                <a:cs typeface="Arial"/>
              </a:rPr>
              <a:t>Onabotulinumtoxin</a:t>
            </a: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-400">
                <a:solidFill>
                  <a:srgbClr val="143451"/>
                </a:solidFill>
                <a:latin typeface="Arial"/>
                <a:cs typeface="Arial"/>
              </a:rPr>
              <a:t>A….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95">
                <a:solidFill>
                  <a:srgbClr val="143451"/>
                </a:solidFill>
                <a:latin typeface="Arial"/>
                <a:cs typeface="Arial"/>
              </a:rPr>
              <a:t>Ça</a:t>
            </a:r>
            <a:r>
              <a:rPr dirty="0" sz="23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04">
                <a:solidFill>
                  <a:srgbClr val="143451"/>
                </a:solidFill>
                <a:latin typeface="Arial"/>
                <a:cs typeface="Arial"/>
              </a:rPr>
              <a:t>demeure</a:t>
            </a: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75">
                <a:solidFill>
                  <a:srgbClr val="143451"/>
                </a:solidFill>
                <a:latin typeface="Arial"/>
                <a:cs typeface="Arial"/>
              </a:rPr>
              <a:t>une</a:t>
            </a: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70">
                <a:solidFill>
                  <a:srgbClr val="143451"/>
                </a:solidFill>
                <a:latin typeface="Arial"/>
                <a:cs typeface="Arial"/>
              </a:rPr>
              <a:t>option</a:t>
            </a:r>
            <a:endParaRPr sz="23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4121150" cy="10287000"/>
          </a:xfrm>
          <a:custGeom>
            <a:avLst/>
            <a:gdLst/>
            <a:ahLst/>
            <a:cxnLst/>
            <a:rect l="l" t="t" r="r" b="b"/>
            <a:pathLst>
              <a:path w="4121150" h="10287000">
                <a:moveTo>
                  <a:pt x="0" y="10286999"/>
                </a:moveTo>
                <a:lnTo>
                  <a:pt x="4120672" y="10286999"/>
                </a:lnTo>
                <a:lnTo>
                  <a:pt x="4120672" y="0"/>
                </a:lnTo>
                <a:lnTo>
                  <a:pt x="0" y="0"/>
                </a:lnTo>
                <a:lnTo>
                  <a:pt x="0" y="10286999"/>
                </a:lnTo>
                <a:close/>
              </a:path>
            </a:pathLst>
          </a:custGeom>
          <a:solidFill>
            <a:srgbClr val="143451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388352" y="0"/>
              <a:ext cx="10899648" cy="1028699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120672" y="0"/>
              <a:ext cx="3742054" cy="10287000"/>
            </a:xfrm>
            <a:custGeom>
              <a:avLst/>
              <a:gdLst/>
              <a:ahLst/>
              <a:cxnLst/>
              <a:rect l="l" t="t" r="r" b="b"/>
              <a:pathLst>
                <a:path w="3742054" h="10287000">
                  <a:moveTo>
                    <a:pt x="3741610" y="0"/>
                  </a:moveTo>
                  <a:lnTo>
                    <a:pt x="0" y="0"/>
                  </a:lnTo>
                  <a:lnTo>
                    <a:pt x="0" y="10287000"/>
                  </a:lnTo>
                  <a:lnTo>
                    <a:pt x="3741610" y="10287000"/>
                  </a:lnTo>
                  <a:lnTo>
                    <a:pt x="37416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4407408" cy="10283951"/>
            </a:xfrm>
            <a:prstGeom prst="rect">
              <a:avLst/>
            </a:prstGeom>
          </p:spPr>
        </p:pic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4676475" y="933195"/>
            <a:ext cx="6936105" cy="909319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800">
                <a:solidFill>
                  <a:srgbClr val="2C9C99"/>
                </a:solidFill>
              </a:rPr>
              <a:t>Options </a:t>
            </a:r>
            <a:r>
              <a:rPr dirty="0" sz="5800" spc="-10">
                <a:solidFill>
                  <a:srgbClr val="2C9C99"/>
                </a:solidFill>
              </a:rPr>
              <a:t>chirurgicales</a:t>
            </a:r>
            <a:endParaRPr sz="5800"/>
          </a:p>
        </p:txBody>
      </p:sp>
      <p:sp>
        <p:nvSpPr>
          <p:cNvPr id="8" name="object 8"/>
          <p:cNvSpPr txBox="1"/>
          <p:nvPr/>
        </p:nvSpPr>
        <p:spPr>
          <a:xfrm>
            <a:off x="4808854" y="2715767"/>
            <a:ext cx="11404600" cy="59448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62255" marR="341630" indent="-249554">
              <a:lnSpc>
                <a:spcPct val="141700"/>
              </a:lnSpc>
              <a:spcBef>
                <a:spcPts val="100"/>
              </a:spcBef>
              <a:buChar char="•"/>
              <a:tabLst>
                <a:tab pos="262255" algn="l"/>
                <a:tab pos="1518920" algn="l"/>
                <a:tab pos="2690495" algn="l"/>
                <a:tab pos="3034665" algn="l"/>
                <a:tab pos="4026535" algn="l"/>
                <a:tab pos="6507480" algn="l"/>
                <a:tab pos="7821930" algn="l"/>
                <a:tab pos="8312150" algn="l"/>
                <a:tab pos="9149715" algn="l"/>
                <a:tab pos="10782935" algn="l"/>
              </a:tabLst>
            </a:pPr>
            <a:r>
              <a:rPr dirty="0" sz="2300" spc="110">
                <a:solidFill>
                  <a:srgbClr val="143451"/>
                </a:solidFill>
                <a:latin typeface="Arial"/>
                <a:cs typeface="Arial"/>
              </a:rPr>
              <a:t>Surtout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225">
                <a:solidFill>
                  <a:srgbClr val="143451"/>
                </a:solidFill>
                <a:latin typeface="Arial"/>
                <a:cs typeface="Arial"/>
              </a:rPr>
              <a:t>quand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-25">
                <a:solidFill>
                  <a:srgbClr val="143451"/>
                </a:solidFill>
                <a:latin typeface="Arial"/>
                <a:cs typeface="Arial"/>
              </a:rPr>
              <a:t>il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25">
                <a:solidFill>
                  <a:srgbClr val="143451"/>
                </a:solidFill>
                <a:latin typeface="Arial"/>
                <a:cs typeface="Arial"/>
              </a:rPr>
              <a:t>s’agit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05" b="1">
                <a:solidFill>
                  <a:srgbClr val="143451"/>
                </a:solidFill>
                <a:latin typeface="Arial"/>
                <a:cs typeface="Arial"/>
              </a:rPr>
              <a:t>d’incontinence</a:t>
            </a:r>
            <a:r>
              <a:rPr dirty="0" sz="2300" b="1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90" b="1">
                <a:solidFill>
                  <a:srgbClr val="143451"/>
                </a:solidFill>
                <a:latin typeface="Arial"/>
                <a:cs typeface="Arial"/>
              </a:rPr>
              <a:t>d’effort</a:t>
            </a:r>
            <a:r>
              <a:rPr dirty="0" sz="2300" b="1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50">
                <a:solidFill>
                  <a:srgbClr val="143451"/>
                </a:solidFill>
                <a:latin typeface="Arial"/>
                <a:cs typeface="Arial"/>
              </a:rPr>
              <a:t>et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40">
                <a:solidFill>
                  <a:srgbClr val="143451"/>
                </a:solidFill>
                <a:latin typeface="Arial"/>
                <a:cs typeface="Arial"/>
              </a:rPr>
              <a:t>d’un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90">
                <a:solidFill>
                  <a:srgbClr val="143451"/>
                </a:solidFill>
                <a:latin typeface="Arial"/>
                <a:cs typeface="Arial"/>
              </a:rPr>
              <a:t>problème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40">
                <a:solidFill>
                  <a:srgbClr val="143451"/>
                </a:solidFill>
                <a:latin typeface="Arial"/>
                <a:cs typeface="Arial"/>
              </a:rPr>
              <a:t>pl </a:t>
            </a:r>
            <a:r>
              <a:rPr dirty="0" sz="2300" spc="170">
                <a:solidFill>
                  <a:srgbClr val="143451"/>
                </a:solidFill>
                <a:latin typeface="Arial"/>
                <a:cs typeface="Arial"/>
              </a:rPr>
              <a:t>mécanique.</a:t>
            </a:r>
            <a:endParaRPr sz="2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125"/>
              </a:spcBef>
              <a:buClr>
                <a:srgbClr val="143451"/>
              </a:buClr>
              <a:buFont typeface="Arial"/>
              <a:buChar char="•"/>
            </a:pPr>
            <a:endParaRPr sz="2300">
              <a:latin typeface="Arial"/>
              <a:cs typeface="Arial"/>
            </a:endParaRPr>
          </a:p>
          <a:p>
            <a:pPr marL="262255" marR="5080" indent="-249554">
              <a:lnSpc>
                <a:spcPct val="141700"/>
              </a:lnSpc>
              <a:buChar char="•"/>
              <a:tabLst>
                <a:tab pos="262255" algn="l"/>
                <a:tab pos="716915" algn="l"/>
                <a:tab pos="2460625" algn="l"/>
                <a:tab pos="3269615" algn="l"/>
                <a:tab pos="4546600" algn="l"/>
                <a:tab pos="5057140" algn="l"/>
                <a:tab pos="5839460" algn="l"/>
                <a:tab pos="6484620" algn="l"/>
                <a:tab pos="6988809" algn="l"/>
                <a:tab pos="7665720" algn="l"/>
                <a:tab pos="8236584" algn="l"/>
                <a:tab pos="8923655" algn="l"/>
                <a:tab pos="9991090" algn="l"/>
              </a:tabLst>
            </a:pPr>
            <a:r>
              <a:rPr dirty="0" sz="2300" spc="-25">
                <a:solidFill>
                  <a:srgbClr val="143451"/>
                </a:solidFill>
                <a:latin typeface="Arial"/>
                <a:cs typeface="Arial"/>
              </a:rPr>
              <a:t>La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75">
                <a:solidFill>
                  <a:srgbClr val="143451"/>
                </a:solidFill>
                <a:latin typeface="Arial"/>
                <a:cs typeface="Arial"/>
              </a:rPr>
              <a:t>bandelette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95">
                <a:solidFill>
                  <a:srgbClr val="143451"/>
                </a:solidFill>
                <a:latin typeface="Arial"/>
                <a:cs typeface="Arial"/>
              </a:rPr>
              <a:t>sous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35">
                <a:solidFill>
                  <a:srgbClr val="143451"/>
                </a:solidFill>
                <a:latin typeface="Arial"/>
                <a:cs typeface="Arial"/>
              </a:rPr>
              <a:t>urétrale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80">
                <a:solidFill>
                  <a:srgbClr val="143451"/>
                </a:solidFill>
                <a:latin typeface="Arial"/>
                <a:cs typeface="Arial"/>
              </a:rPr>
              <a:t>de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65">
                <a:solidFill>
                  <a:srgbClr val="143451"/>
                </a:solidFill>
                <a:latin typeface="Arial"/>
                <a:cs typeface="Arial"/>
              </a:rPr>
              <a:t>type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-25">
                <a:solidFill>
                  <a:srgbClr val="143451"/>
                </a:solidFill>
                <a:latin typeface="Arial"/>
                <a:cs typeface="Arial"/>
              </a:rPr>
              <a:t>TVT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65">
                <a:solidFill>
                  <a:srgbClr val="143451"/>
                </a:solidFill>
                <a:latin typeface="Arial"/>
                <a:cs typeface="Arial"/>
              </a:rPr>
              <a:t>ou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-25">
                <a:solidFill>
                  <a:srgbClr val="143451"/>
                </a:solidFill>
                <a:latin typeface="Arial"/>
                <a:cs typeface="Arial"/>
              </a:rPr>
              <a:t>TOT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05">
                <a:solidFill>
                  <a:srgbClr val="143451"/>
                </a:solidFill>
                <a:latin typeface="Arial"/>
                <a:cs typeface="Arial"/>
              </a:rPr>
              <a:t>est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50">
                <a:solidFill>
                  <a:srgbClr val="143451"/>
                </a:solidFill>
                <a:latin typeface="Arial"/>
                <a:cs typeface="Arial"/>
              </a:rPr>
              <a:t>une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70">
                <a:solidFill>
                  <a:srgbClr val="143451"/>
                </a:solidFill>
                <a:latin typeface="Arial"/>
                <a:cs typeface="Arial"/>
              </a:rPr>
              <a:t>option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65">
                <a:solidFill>
                  <a:srgbClr val="143451"/>
                </a:solidFill>
                <a:latin typeface="Arial"/>
                <a:cs typeface="Arial"/>
              </a:rPr>
              <a:t>reconnue </a:t>
            </a:r>
            <a:r>
              <a:rPr dirty="0" sz="2300" spc="200">
                <a:solidFill>
                  <a:srgbClr val="143451"/>
                </a:solidFill>
                <a:latin typeface="Arial"/>
                <a:cs typeface="Arial"/>
              </a:rPr>
              <a:t>avec</a:t>
            </a:r>
            <a:r>
              <a:rPr dirty="0" sz="23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90">
                <a:solidFill>
                  <a:srgbClr val="143451"/>
                </a:solidFill>
                <a:latin typeface="Arial"/>
                <a:cs typeface="Arial"/>
              </a:rPr>
              <a:t>un</a:t>
            </a:r>
            <a:r>
              <a:rPr dirty="0" sz="23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0">
                <a:solidFill>
                  <a:srgbClr val="143451"/>
                </a:solidFill>
                <a:latin typeface="Arial"/>
                <a:cs typeface="Arial"/>
              </a:rPr>
              <a:t>taux</a:t>
            </a:r>
            <a:r>
              <a:rPr dirty="0" sz="2300" spc="-2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04">
                <a:solidFill>
                  <a:srgbClr val="143451"/>
                </a:solidFill>
                <a:latin typeface="Arial"/>
                <a:cs typeface="Arial"/>
              </a:rPr>
              <a:t>de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0">
                <a:solidFill>
                  <a:srgbClr val="143451"/>
                </a:solidFill>
                <a:latin typeface="Arial"/>
                <a:cs typeface="Arial"/>
              </a:rPr>
              <a:t>succès</a:t>
            </a:r>
            <a:r>
              <a:rPr dirty="0" sz="2300" spc="-2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90">
                <a:solidFill>
                  <a:srgbClr val="143451"/>
                </a:solidFill>
                <a:latin typeface="Arial"/>
                <a:cs typeface="Arial"/>
              </a:rPr>
              <a:t>rapporté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85">
                <a:solidFill>
                  <a:srgbClr val="143451"/>
                </a:solidFill>
                <a:latin typeface="Arial"/>
                <a:cs typeface="Arial"/>
              </a:rPr>
              <a:t>autour</a:t>
            </a:r>
            <a:r>
              <a:rPr dirty="0" sz="23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04">
                <a:solidFill>
                  <a:srgbClr val="143451"/>
                </a:solidFill>
                <a:latin typeface="Arial"/>
                <a:cs typeface="Arial"/>
              </a:rPr>
              <a:t>de</a:t>
            </a:r>
            <a:r>
              <a:rPr dirty="0" sz="23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70">
                <a:solidFill>
                  <a:srgbClr val="143451"/>
                </a:solidFill>
                <a:latin typeface="Arial"/>
                <a:cs typeface="Arial"/>
              </a:rPr>
              <a:t>85</a:t>
            </a:r>
            <a:r>
              <a:rPr dirty="0" sz="23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65">
                <a:solidFill>
                  <a:srgbClr val="143451"/>
                </a:solidFill>
                <a:latin typeface="Arial"/>
                <a:cs typeface="Arial"/>
              </a:rPr>
              <a:t>à</a:t>
            </a: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65">
                <a:solidFill>
                  <a:srgbClr val="143451"/>
                </a:solidFill>
                <a:latin typeface="Arial"/>
                <a:cs typeface="Arial"/>
              </a:rPr>
              <a:t>90</a:t>
            </a:r>
            <a:r>
              <a:rPr dirty="0" sz="23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-360">
                <a:solidFill>
                  <a:srgbClr val="143451"/>
                </a:solidFill>
                <a:latin typeface="Arial"/>
                <a:cs typeface="Arial"/>
              </a:rPr>
              <a:t>%</a:t>
            </a:r>
            <a:endParaRPr sz="2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395"/>
              </a:spcBef>
              <a:buClr>
                <a:srgbClr val="143451"/>
              </a:buClr>
              <a:buFont typeface="Arial"/>
              <a:buChar char="•"/>
            </a:pPr>
            <a:endParaRPr sz="2300">
              <a:latin typeface="Arial"/>
              <a:cs typeface="Arial"/>
            </a:endParaRPr>
          </a:p>
          <a:p>
            <a:pPr marL="261620" indent="-248920">
              <a:lnSpc>
                <a:spcPct val="100000"/>
              </a:lnSpc>
              <a:buChar char="•"/>
              <a:tabLst>
                <a:tab pos="261620" algn="l"/>
              </a:tabLst>
            </a:pPr>
            <a:r>
              <a:rPr dirty="0" sz="2300" spc="65">
                <a:solidFill>
                  <a:srgbClr val="143451"/>
                </a:solidFill>
                <a:latin typeface="Arial"/>
                <a:cs typeface="Arial"/>
              </a:rPr>
              <a:t>Risques</a:t>
            </a:r>
            <a:r>
              <a:rPr dirty="0" sz="2300" spc="-2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90">
                <a:solidFill>
                  <a:srgbClr val="143451"/>
                </a:solidFill>
                <a:latin typeface="Arial"/>
                <a:cs typeface="Arial"/>
              </a:rPr>
              <a:t>comme</a:t>
            </a:r>
            <a:r>
              <a:rPr dirty="0" sz="23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la</a:t>
            </a: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60">
                <a:solidFill>
                  <a:srgbClr val="143451"/>
                </a:solidFill>
                <a:latin typeface="Arial"/>
                <a:cs typeface="Arial"/>
              </a:rPr>
              <a:t>douleur</a:t>
            </a:r>
            <a:r>
              <a:rPr dirty="0" sz="23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70">
                <a:solidFill>
                  <a:srgbClr val="143451"/>
                </a:solidFill>
                <a:latin typeface="Arial"/>
                <a:cs typeface="Arial"/>
              </a:rPr>
              <a:t>chronique</a:t>
            </a: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75">
                <a:solidFill>
                  <a:srgbClr val="143451"/>
                </a:solidFill>
                <a:latin typeface="Arial"/>
                <a:cs typeface="Arial"/>
              </a:rPr>
              <a:t>et</a:t>
            </a:r>
            <a:r>
              <a:rPr dirty="0" sz="2300" spc="-2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la</a:t>
            </a: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14">
                <a:solidFill>
                  <a:srgbClr val="143451"/>
                </a:solidFill>
                <a:latin typeface="Arial"/>
                <a:cs typeface="Arial"/>
              </a:rPr>
              <a:t>rétention.</a:t>
            </a:r>
            <a:endParaRPr sz="2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295"/>
              </a:spcBef>
              <a:buClr>
                <a:srgbClr val="143451"/>
              </a:buClr>
              <a:buFont typeface="Arial"/>
              <a:buChar char="•"/>
            </a:pPr>
            <a:endParaRPr sz="2300">
              <a:latin typeface="Arial"/>
              <a:cs typeface="Arial"/>
            </a:endParaRPr>
          </a:p>
          <a:p>
            <a:pPr marL="261620" indent="-248920">
              <a:lnSpc>
                <a:spcPct val="100000"/>
              </a:lnSpc>
              <a:spcBef>
                <a:spcPts val="5"/>
              </a:spcBef>
              <a:buChar char="•"/>
              <a:tabLst>
                <a:tab pos="261620" algn="l"/>
              </a:tabLst>
            </a:pPr>
            <a:r>
              <a:rPr dirty="0" sz="2300" spc="135">
                <a:solidFill>
                  <a:srgbClr val="143451"/>
                </a:solidFill>
                <a:latin typeface="Arial"/>
                <a:cs typeface="Arial"/>
              </a:rPr>
              <a:t>Options</a:t>
            </a:r>
            <a:r>
              <a:rPr dirty="0" sz="2300" spc="-2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90">
                <a:solidFill>
                  <a:srgbClr val="143451"/>
                </a:solidFill>
                <a:latin typeface="Arial"/>
                <a:cs typeface="Arial"/>
              </a:rPr>
              <a:t>comme</a:t>
            </a:r>
            <a:r>
              <a:rPr dirty="0" sz="23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95">
                <a:solidFill>
                  <a:srgbClr val="143451"/>
                </a:solidFill>
                <a:latin typeface="Arial"/>
                <a:cs typeface="Arial"/>
              </a:rPr>
              <a:t>le</a:t>
            </a:r>
            <a:r>
              <a:rPr dirty="0" sz="23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20">
                <a:solidFill>
                  <a:srgbClr val="143451"/>
                </a:solidFill>
                <a:latin typeface="Arial"/>
                <a:cs typeface="Arial"/>
              </a:rPr>
              <a:t>laser</a:t>
            </a:r>
            <a:r>
              <a:rPr dirty="0" sz="2300" spc="-2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90">
                <a:solidFill>
                  <a:srgbClr val="143451"/>
                </a:solidFill>
                <a:latin typeface="Arial"/>
                <a:cs typeface="Arial"/>
              </a:rPr>
              <a:t>ou</a:t>
            </a:r>
            <a:r>
              <a:rPr dirty="0" sz="2300" spc="-2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la</a:t>
            </a:r>
            <a:r>
              <a:rPr dirty="0" sz="23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40">
                <a:solidFill>
                  <a:srgbClr val="143451"/>
                </a:solidFill>
                <a:latin typeface="Arial"/>
                <a:cs typeface="Arial"/>
              </a:rPr>
              <a:t>radiofréquence:</a:t>
            </a:r>
            <a:endParaRPr sz="2300">
              <a:latin typeface="Arial"/>
              <a:cs typeface="Arial"/>
            </a:endParaRPr>
          </a:p>
          <a:p>
            <a:pPr lvl="1" marL="718820" indent="-248920">
              <a:lnSpc>
                <a:spcPct val="100000"/>
              </a:lnSpc>
              <a:spcBef>
                <a:spcPts val="1125"/>
              </a:spcBef>
              <a:buChar char="•"/>
              <a:tabLst>
                <a:tab pos="718820" algn="l"/>
              </a:tabLst>
            </a:pPr>
            <a:r>
              <a:rPr dirty="0" sz="2300" spc="130">
                <a:solidFill>
                  <a:srgbClr val="143451"/>
                </a:solidFill>
                <a:latin typeface="Arial"/>
                <a:cs typeface="Arial"/>
              </a:rPr>
              <a:t>Interventions</a:t>
            </a:r>
            <a:r>
              <a:rPr dirty="0" sz="23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35">
                <a:solidFill>
                  <a:srgbClr val="143451"/>
                </a:solidFill>
                <a:latin typeface="Arial"/>
                <a:cs typeface="Arial"/>
              </a:rPr>
              <a:t>plus</a:t>
            </a:r>
            <a:r>
              <a:rPr dirty="0" sz="23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10">
                <a:solidFill>
                  <a:srgbClr val="143451"/>
                </a:solidFill>
                <a:latin typeface="Arial"/>
                <a:cs typeface="Arial"/>
              </a:rPr>
              <a:t>invasives</a:t>
            </a:r>
            <a:endParaRPr sz="2300">
              <a:latin typeface="Arial"/>
              <a:cs typeface="Arial"/>
            </a:endParaRPr>
          </a:p>
          <a:p>
            <a:pPr lvl="1" marL="718820" indent="-248920">
              <a:lnSpc>
                <a:spcPct val="100000"/>
              </a:lnSpc>
              <a:spcBef>
                <a:spcPts val="1155"/>
              </a:spcBef>
              <a:buChar char="•"/>
              <a:tabLst>
                <a:tab pos="718820" algn="l"/>
              </a:tabLst>
            </a:pPr>
            <a:r>
              <a:rPr dirty="0" sz="2300" spc="130">
                <a:solidFill>
                  <a:srgbClr val="143451"/>
                </a:solidFill>
                <a:latin typeface="Arial"/>
                <a:cs typeface="Arial"/>
              </a:rPr>
              <a:t>$$$</a:t>
            </a:r>
            <a:endParaRPr sz="2300">
              <a:latin typeface="Arial"/>
              <a:cs typeface="Arial"/>
            </a:endParaRPr>
          </a:p>
          <a:p>
            <a:pPr lvl="1" marL="718820" indent="-248920">
              <a:lnSpc>
                <a:spcPct val="100000"/>
              </a:lnSpc>
              <a:spcBef>
                <a:spcPts val="1125"/>
              </a:spcBef>
              <a:buChar char="•"/>
              <a:tabLst>
                <a:tab pos="718820" algn="l"/>
              </a:tabLst>
            </a:pP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Pas</a:t>
            </a:r>
            <a:r>
              <a:rPr dirty="0" sz="2300" spc="2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75">
                <a:solidFill>
                  <a:srgbClr val="143451"/>
                </a:solidFill>
                <a:latin typeface="Arial"/>
                <a:cs typeface="Arial"/>
              </a:rPr>
              <a:t>première</a:t>
            </a:r>
            <a:r>
              <a:rPr dirty="0" sz="2300" spc="4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14">
                <a:solidFill>
                  <a:srgbClr val="143451"/>
                </a:solidFill>
                <a:latin typeface="Arial"/>
                <a:cs typeface="Arial"/>
              </a:rPr>
              <a:t>ligne</a:t>
            </a:r>
            <a:endParaRPr sz="23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4191000" cy="10287000"/>
          </a:xfrm>
          <a:custGeom>
            <a:avLst/>
            <a:gdLst/>
            <a:ahLst/>
            <a:cxnLst/>
            <a:rect l="l" t="t" r="r" b="b"/>
            <a:pathLst>
              <a:path w="4191000" h="10287000">
                <a:moveTo>
                  <a:pt x="0" y="10286999"/>
                </a:moveTo>
                <a:lnTo>
                  <a:pt x="4191000" y="10286999"/>
                </a:lnTo>
                <a:lnTo>
                  <a:pt x="4191000" y="0"/>
                </a:lnTo>
                <a:lnTo>
                  <a:pt x="0" y="0"/>
                </a:lnTo>
                <a:lnTo>
                  <a:pt x="0" y="10286999"/>
                </a:lnTo>
                <a:close/>
              </a:path>
            </a:pathLst>
          </a:custGeom>
          <a:solidFill>
            <a:srgbClr val="143451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0752" y="0"/>
              <a:ext cx="10747248" cy="1028699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191000" y="0"/>
              <a:ext cx="3742054" cy="10279380"/>
            </a:xfrm>
            <a:custGeom>
              <a:avLst/>
              <a:gdLst/>
              <a:ahLst/>
              <a:cxnLst/>
              <a:rect l="l" t="t" r="r" b="b"/>
              <a:pathLst>
                <a:path w="3742054" h="10279380">
                  <a:moveTo>
                    <a:pt x="3741610" y="0"/>
                  </a:moveTo>
                  <a:lnTo>
                    <a:pt x="0" y="0"/>
                  </a:lnTo>
                  <a:lnTo>
                    <a:pt x="0" y="10278835"/>
                  </a:lnTo>
                  <a:lnTo>
                    <a:pt x="3741610" y="10278835"/>
                  </a:lnTo>
                  <a:lnTo>
                    <a:pt x="37416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4407408" cy="1028395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84903" y="1054608"/>
              <a:ext cx="9811512" cy="1673352"/>
            </a:xfrm>
            <a:prstGeom prst="rect">
              <a:avLst/>
            </a:prstGeom>
          </p:spPr>
        </p:pic>
      </p:grp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4676475" y="1292859"/>
            <a:ext cx="8829040" cy="909319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800">
                <a:solidFill>
                  <a:srgbClr val="2C9C99"/>
                </a:solidFill>
              </a:rPr>
              <a:t>Résumé</a:t>
            </a:r>
            <a:r>
              <a:rPr dirty="0" sz="5800" spc="60">
                <a:solidFill>
                  <a:srgbClr val="2C9C99"/>
                </a:solidFill>
              </a:rPr>
              <a:t> </a:t>
            </a:r>
            <a:r>
              <a:rPr dirty="0" sz="5800">
                <a:solidFill>
                  <a:srgbClr val="2C9C99"/>
                </a:solidFill>
              </a:rPr>
              <a:t>options</a:t>
            </a:r>
            <a:r>
              <a:rPr dirty="0" sz="5800" spc="65">
                <a:solidFill>
                  <a:srgbClr val="2C9C99"/>
                </a:solidFill>
              </a:rPr>
              <a:t> </a:t>
            </a:r>
            <a:r>
              <a:rPr dirty="0" sz="5800" spc="-10">
                <a:solidFill>
                  <a:srgbClr val="2C9C99"/>
                </a:solidFill>
              </a:rPr>
              <a:t>standards</a:t>
            </a:r>
            <a:endParaRPr sz="5800"/>
          </a:p>
        </p:txBody>
      </p:sp>
      <p:sp>
        <p:nvSpPr>
          <p:cNvPr id="9" name="object 9"/>
          <p:cNvSpPr txBox="1"/>
          <p:nvPr/>
        </p:nvSpPr>
        <p:spPr>
          <a:xfrm>
            <a:off x="5037454" y="2435351"/>
            <a:ext cx="9848850" cy="397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62255" marR="5715" indent="-249554">
              <a:lnSpc>
                <a:spcPct val="140900"/>
              </a:lnSpc>
              <a:spcBef>
                <a:spcPts val="100"/>
              </a:spcBef>
              <a:buChar char="•"/>
              <a:tabLst>
                <a:tab pos="262255" algn="l"/>
                <a:tab pos="1344295" algn="l"/>
                <a:tab pos="3475990" algn="l"/>
                <a:tab pos="6175375" algn="l"/>
                <a:tab pos="7172325" algn="l"/>
                <a:tab pos="9454515" algn="l"/>
              </a:tabLst>
            </a:pPr>
            <a:r>
              <a:rPr dirty="0" sz="2300" spc="35">
                <a:solidFill>
                  <a:srgbClr val="143451"/>
                </a:solidFill>
                <a:latin typeface="Arial"/>
                <a:cs typeface="Arial"/>
              </a:rPr>
              <a:t>Des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85">
                <a:solidFill>
                  <a:srgbClr val="143451"/>
                </a:solidFill>
                <a:latin typeface="Arial"/>
                <a:cs typeface="Arial"/>
              </a:rPr>
              <a:t>approches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40">
                <a:solidFill>
                  <a:srgbClr val="143451"/>
                </a:solidFill>
                <a:latin typeface="Arial"/>
                <a:cs typeface="Arial"/>
              </a:rPr>
              <a:t>conservatrices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45">
                <a:solidFill>
                  <a:srgbClr val="143451"/>
                </a:solidFill>
                <a:latin typeface="Arial"/>
                <a:cs typeface="Arial"/>
              </a:rPr>
              <a:t>qui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225">
                <a:solidFill>
                  <a:srgbClr val="143451"/>
                </a:solidFill>
                <a:latin typeface="Arial"/>
                <a:cs typeface="Arial"/>
              </a:rPr>
              <a:t>demandent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80">
                <a:solidFill>
                  <a:srgbClr val="143451"/>
                </a:solidFill>
                <a:latin typeface="Arial"/>
                <a:cs typeface="Arial"/>
              </a:rPr>
              <a:t>de </a:t>
            </a:r>
            <a:r>
              <a:rPr dirty="0" sz="2300" spc="220">
                <a:solidFill>
                  <a:srgbClr val="143451"/>
                </a:solidFill>
                <a:latin typeface="Arial"/>
                <a:cs typeface="Arial"/>
              </a:rPr>
              <a:t>l’accompagnement</a:t>
            </a: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75">
                <a:solidFill>
                  <a:srgbClr val="143451"/>
                </a:solidFill>
                <a:latin typeface="Arial"/>
                <a:cs typeface="Arial"/>
              </a:rPr>
              <a:t>et</a:t>
            </a: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04">
                <a:solidFill>
                  <a:srgbClr val="143451"/>
                </a:solidFill>
                <a:latin typeface="Arial"/>
                <a:cs typeface="Arial"/>
              </a:rPr>
              <a:t>de</a:t>
            </a:r>
            <a:r>
              <a:rPr dirty="0" sz="2300" spc="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10">
                <a:solidFill>
                  <a:srgbClr val="143451"/>
                </a:solidFill>
                <a:latin typeface="Arial"/>
                <a:cs typeface="Arial"/>
              </a:rPr>
              <a:t>l’observance.</a:t>
            </a:r>
            <a:endParaRPr sz="2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145"/>
              </a:spcBef>
              <a:buClr>
                <a:srgbClr val="143451"/>
              </a:buClr>
              <a:buFont typeface="Arial"/>
              <a:buChar char="•"/>
            </a:pPr>
            <a:endParaRPr sz="2300">
              <a:latin typeface="Arial"/>
              <a:cs typeface="Arial"/>
            </a:endParaRPr>
          </a:p>
          <a:p>
            <a:pPr marL="262255" marR="5080" indent="-249554">
              <a:lnSpc>
                <a:spcPct val="141700"/>
              </a:lnSpc>
              <a:buChar char="•"/>
              <a:tabLst>
                <a:tab pos="262255" algn="l"/>
              </a:tabLst>
            </a:pPr>
            <a:r>
              <a:rPr dirty="0" sz="2300" spc="60">
                <a:solidFill>
                  <a:srgbClr val="143451"/>
                </a:solidFill>
                <a:latin typeface="Arial"/>
                <a:cs typeface="Arial"/>
              </a:rPr>
              <a:t>Des</a:t>
            </a:r>
            <a:r>
              <a:rPr dirty="0" sz="2300" spc="19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25">
                <a:solidFill>
                  <a:srgbClr val="143451"/>
                </a:solidFill>
                <a:latin typeface="Arial"/>
                <a:cs typeface="Arial"/>
              </a:rPr>
              <a:t>médicaments</a:t>
            </a:r>
            <a:r>
              <a:rPr dirty="0" sz="2300" spc="19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10">
                <a:solidFill>
                  <a:srgbClr val="143451"/>
                </a:solidFill>
                <a:latin typeface="Arial"/>
                <a:cs typeface="Arial"/>
              </a:rPr>
              <a:t>utiles</a:t>
            </a:r>
            <a:r>
              <a:rPr dirty="0" sz="2300" spc="19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surtout</a:t>
            </a:r>
            <a:r>
              <a:rPr dirty="0" sz="2300" spc="19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85">
                <a:solidFill>
                  <a:srgbClr val="143451"/>
                </a:solidFill>
                <a:latin typeface="Arial"/>
                <a:cs typeface="Arial"/>
              </a:rPr>
              <a:t>pour</a:t>
            </a:r>
            <a:r>
              <a:rPr dirty="0" sz="2300" spc="20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la</a:t>
            </a:r>
            <a:r>
              <a:rPr dirty="0" sz="2300" spc="20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95">
                <a:solidFill>
                  <a:srgbClr val="143451"/>
                </a:solidFill>
                <a:latin typeface="Arial"/>
                <a:cs typeface="Arial"/>
              </a:rPr>
              <a:t>vessie</a:t>
            </a:r>
            <a:r>
              <a:rPr dirty="0" sz="2300" spc="2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70">
                <a:solidFill>
                  <a:srgbClr val="143451"/>
                </a:solidFill>
                <a:latin typeface="Arial"/>
                <a:cs typeface="Arial"/>
              </a:rPr>
              <a:t>hyperactive</a:t>
            </a:r>
            <a:r>
              <a:rPr dirty="0" sz="2300" spc="20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85">
                <a:solidFill>
                  <a:srgbClr val="143451"/>
                </a:solidFill>
                <a:latin typeface="Arial"/>
                <a:cs typeface="Arial"/>
              </a:rPr>
              <a:t>mais </a:t>
            </a:r>
            <a:r>
              <a:rPr dirty="0" sz="2300" spc="140">
                <a:solidFill>
                  <a:srgbClr val="143451"/>
                </a:solidFill>
                <a:latin typeface="Arial"/>
                <a:cs typeface="Arial"/>
              </a:rPr>
              <a:t>limités</a:t>
            </a:r>
            <a:r>
              <a:rPr dirty="0" sz="23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10">
                <a:solidFill>
                  <a:srgbClr val="143451"/>
                </a:solidFill>
                <a:latin typeface="Arial"/>
                <a:cs typeface="Arial"/>
              </a:rPr>
              <a:t>par</a:t>
            </a:r>
            <a:r>
              <a:rPr dirty="0" sz="23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80">
                <a:solidFill>
                  <a:srgbClr val="143451"/>
                </a:solidFill>
                <a:latin typeface="Arial"/>
                <a:cs typeface="Arial"/>
              </a:rPr>
              <a:t>les</a:t>
            </a:r>
            <a:r>
              <a:rPr dirty="0" sz="23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30">
                <a:solidFill>
                  <a:srgbClr val="143451"/>
                </a:solidFill>
                <a:latin typeface="Arial"/>
                <a:cs typeface="Arial"/>
              </a:rPr>
              <a:t>effets</a:t>
            </a:r>
            <a:r>
              <a:rPr dirty="0" sz="23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0">
                <a:solidFill>
                  <a:srgbClr val="143451"/>
                </a:solidFill>
                <a:latin typeface="Arial"/>
                <a:cs typeface="Arial"/>
              </a:rPr>
              <a:t>secondaires</a:t>
            </a: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70">
                <a:solidFill>
                  <a:srgbClr val="143451"/>
                </a:solidFill>
                <a:latin typeface="Arial"/>
                <a:cs typeface="Arial"/>
              </a:rPr>
              <a:t>(surtout</a:t>
            </a:r>
            <a:r>
              <a:rPr dirty="0" sz="23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70">
                <a:solidFill>
                  <a:srgbClr val="143451"/>
                </a:solidFill>
                <a:latin typeface="Arial"/>
                <a:cs typeface="Arial"/>
              </a:rPr>
              <a:t>en</a:t>
            </a:r>
            <a:r>
              <a:rPr dirty="0" sz="23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20">
                <a:solidFill>
                  <a:srgbClr val="143451"/>
                </a:solidFill>
                <a:latin typeface="Arial"/>
                <a:cs typeface="Arial"/>
              </a:rPr>
              <a:t>gériatrie).</a:t>
            </a:r>
            <a:endParaRPr sz="2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65"/>
              </a:spcBef>
              <a:buClr>
                <a:srgbClr val="143451"/>
              </a:buClr>
              <a:buFont typeface="Arial"/>
              <a:buChar char="•"/>
            </a:pPr>
            <a:endParaRPr sz="2300">
              <a:latin typeface="Arial"/>
              <a:cs typeface="Arial"/>
            </a:endParaRPr>
          </a:p>
          <a:p>
            <a:pPr marL="262255" marR="5080" indent="-249554">
              <a:lnSpc>
                <a:spcPct val="140900"/>
              </a:lnSpc>
              <a:buChar char="•"/>
              <a:tabLst>
                <a:tab pos="262255" algn="l"/>
              </a:tabLst>
            </a:pPr>
            <a:r>
              <a:rPr dirty="0" sz="2300" spc="60">
                <a:solidFill>
                  <a:srgbClr val="143451"/>
                </a:solidFill>
                <a:latin typeface="Arial"/>
                <a:cs typeface="Arial"/>
              </a:rPr>
              <a:t>Des</a:t>
            </a:r>
            <a:r>
              <a:rPr dirty="0" sz="2300" spc="2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60">
                <a:solidFill>
                  <a:srgbClr val="143451"/>
                </a:solidFill>
                <a:latin typeface="Arial"/>
                <a:cs typeface="Arial"/>
              </a:rPr>
              <a:t>options</a:t>
            </a:r>
            <a:r>
              <a:rPr dirty="0" sz="2300" spc="2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45">
                <a:solidFill>
                  <a:srgbClr val="143451"/>
                </a:solidFill>
                <a:latin typeface="Arial"/>
                <a:cs typeface="Arial"/>
              </a:rPr>
              <a:t>chirurgicales</a:t>
            </a:r>
            <a:r>
              <a:rPr dirty="0" sz="2300" spc="2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efficaces</a:t>
            </a:r>
            <a:r>
              <a:rPr dirty="0" sz="2300" spc="2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95">
                <a:solidFill>
                  <a:srgbClr val="143451"/>
                </a:solidFill>
                <a:latin typeface="Arial"/>
                <a:cs typeface="Arial"/>
              </a:rPr>
              <a:t>dans</a:t>
            </a:r>
            <a:r>
              <a:rPr dirty="0" sz="2300" spc="2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certains</a:t>
            </a:r>
            <a:r>
              <a:rPr dirty="0" sz="2300" spc="2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10">
                <a:solidFill>
                  <a:srgbClr val="143451"/>
                </a:solidFill>
                <a:latin typeface="Arial"/>
                <a:cs typeface="Arial"/>
              </a:rPr>
              <a:t>contextes,</a:t>
            </a:r>
            <a:r>
              <a:rPr dirty="0" sz="2300" spc="3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85">
                <a:solidFill>
                  <a:srgbClr val="143451"/>
                </a:solidFill>
                <a:latin typeface="Arial"/>
                <a:cs typeface="Arial"/>
              </a:rPr>
              <a:t>mais </a:t>
            </a:r>
            <a:r>
              <a:rPr dirty="0" sz="2300" spc="200">
                <a:solidFill>
                  <a:srgbClr val="143451"/>
                </a:solidFill>
                <a:latin typeface="Arial"/>
                <a:cs typeface="Arial"/>
              </a:rPr>
              <a:t>avec</a:t>
            </a:r>
            <a:r>
              <a:rPr dirty="0" sz="23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des</a:t>
            </a:r>
            <a:r>
              <a:rPr dirty="0" sz="2300" spc="-2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20">
                <a:solidFill>
                  <a:srgbClr val="143451"/>
                </a:solidFill>
                <a:latin typeface="Arial"/>
                <a:cs typeface="Arial"/>
              </a:rPr>
              <a:t>risques</a:t>
            </a:r>
            <a:r>
              <a:rPr dirty="0" sz="2300" spc="-2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75">
                <a:solidFill>
                  <a:srgbClr val="143451"/>
                </a:solidFill>
                <a:latin typeface="Arial"/>
                <a:cs typeface="Arial"/>
              </a:rPr>
              <a:t>et</a:t>
            </a:r>
            <a:r>
              <a:rPr dirty="0" sz="2300" spc="-2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75">
                <a:solidFill>
                  <a:srgbClr val="143451"/>
                </a:solidFill>
                <a:latin typeface="Arial"/>
                <a:cs typeface="Arial"/>
              </a:rPr>
              <a:t>une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85">
                <a:solidFill>
                  <a:srgbClr val="143451"/>
                </a:solidFill>
                <a:latin typeface="Arial"/>
                <a:cs typeface="Arial"/>
              </a:rPr>
              <a:t>acceptabilité</a:t>
            </a:r>
            <a:r>
              <a:rPr dirty="0" sz="23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14">
                <a:solidFill>
                  <a:srgbClr val="143451"/>
                </a:solidFill>
                <a:latin typeface="Arial"/>
                <a:cs typeface="Arial"/>
              </a:rPr>
              <a:t>variable.</a:t>
            </a:r>
            <a:endParaRPr sz="23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027674" y="7373111"/>
            <a:ext cx="11000740" cy="1997710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algn="just" marL="12700" marR="5080">
              <a:lnSpc>
                <a:spcPct val="140300"/>
              </a:lnSpc>
              <a:spcBef>
                <a:spcPts val="140"/>
              </a:spcBef>
            </a:pPr>
            <a:r>
              <a:rPr dirty="0" sz="2300" spc="50" b="1" i="1">
                <a:solidFill>
                  <a:srgbClr val="143451"/>
                </a:solidFill>
                <a:latin typeface="Arial"/>
                <a:cs typeface="Arial"/>
              </a:rPr>
              <a:t>Entre</a:t>
            </a:r>
            <a:r>
              <a:rPr dirty="0" sz="2300" spc="440" b="1" i="1">
                <a:solidFill>
                  <a:srgbClr val="143451"/>
                </a:solidFill>
                <a:latin typeface="Arial"/>
                <a:cs typeface="Arial"/>
              </a:rPr>
              <a:t>   </a:t>
            </a:r>
            <a:r>
              <a:rPr dirty="0" sz="2300" spc="160" b="1" i="1">
                <a:solidFill>
                  <a:srgbClr val="143451"/>
                </a:solidFill>
                <a:latin typeface="Arial"/>
                <a:cs typeface="Arial"/>
              </a:rPr>
              <a:t>la</a:t>
            </a:r>
            <a:r>
              <a:rPr dirty="0" sz="2300" spc="440" b="1" i="1">
                <a:solidFill>
                  <a:srgbClr val="143451"/>
                </a:solidFill>
                <a:latin typeface="Arial"/>
                <a:cs typeface="Arial"/>
              </a:rPr>
              <a:t>   </a:t>
            </a:r>
            <a:r>
              <a:rPr dirty="0" sz="2300" spc="80" b="1" i="1">
                <a:solidFill>
                  <a:srgbClr val="143451"/>
                </a:solidFill>
                <a:latin typeface="Arial"/>
                <a:cs typeface="Arial"/>
              </a:rPr>
              <a:t>discipline</a:t>
            </a:r>
            <a:r>
              <a:rPr dirty="0" sz="2300" spc="445" b="1" i="1">
                <a:solidFill>
                  <a:srgbClr val="143451"/>
                </a:solidFill>
                <a:latin typeface="Arial"/>
                <a:cs typeface="Arial"/>
              </a:rPr>
              <a:t>   </a:t>
            </a:r>
            <a:r>
              <a:rPr dirty="0" sz="2300" spc="95" b="1" i="1">
                <a:solidFill>
                  <a:srgbClr val="143451"/>
                </a:solidFill>
                <a:latin typeface="Arial"/>
                <a:cs typeface="Arial"/>
              </a:rPr>
              <a:t>des</a:t>
            </a:r>
            <a:r>
              <a:rPr dirty="0" sz="2300" spc="440" b="1" i="1">
                <a:solidFill>
                  <a:srgbClr val="143451"/>
                </a:solidFill>
                <a:latin typeface="Arial"/>
                <a:cs typeface="Arial"/>
              </a:rPr>
              <a:t>   </a:t>
            </a:r>
            <a:r>
              <a:rPr dirty="0" sz="2300" spc="70" b="1" i="1">
                <a:solidFill>
                  <a:srgbClr val="143451"/>
                </a:solidFill>
                <a:latin typeface="Arial"/>
                <a:cs typeface="Arial"/>
              </a:rPr>
              <a:t>Kegel,</a:t>
            </a:r>
            <a:r>
              <a:rPr dirty="0" sz="2300" spc="445" b="1" i="1">
                <a:solidFill>
                  <a:srgbClr val="143451"/>
                </a:solidFill>
                <a:latin typeface="Arial"/>
                <a:cs typeface="Arial"/>
              </a:rPr>
              <a:t>   </a:t>
            </a:r>
            <a:r>
              <a:rPr dirty="0" sz="2300" spc="55" b="1" i="1">
                <a:solidFill>
                  <a:srgbClr val="143451"/>
                </a:solidFill>
                <a:latin typeface="Arial"/>
                <a:cs typeface="Arial"/>
              </a:rPr>
              <a:t>les</a:t>
            </a:r>
            <a:r>
              <a:rPr dirty="0" sz="2300" spc="440" b="1" i="1">
                <a:solidFill>
                  <a:srgbClr val="143451"/>
                </a:solidFill>
                <a:latin typeface="Arial"/>
                <a:cs typeface="Arial"/>
              </a:rPr>
              <a:t>   </a:t>
            </a:r>
            <a:r>
              <a:rPr dirty="0" sz="2300" spc="95" b="1" i="1">
                <a:solidFill>
                  <a:srgbClr val="143451"/>
                </a:solidFill>
                <a:latin typeface="Arial"/>
                <a:cs typeface="Arial"/>
              </a:rPr>
              <a:t>effets</a:t>
            </a:r>
            <a:r>
              <a:rPr dirty="0" sz="2300" spc="440" b="1" i="1">
                <a:solidFill>
                  <a:srgbClr val="143451"/>
                </a:solidFill>
                <a:latin typeface="Arial"/>
                <a:cs typeface="Arial"/>
              </a:rPr>
              <a:t>   </a:t>
            </a:r>
            <a:r>
              <a:rPr dirty="0" sz="2300" spc="100" b="1" i="1">
                <a:solidFill>
                  <a:srgbClr val="143451"/>
                </a:solidFill>
                <a:latin typeface="Arial"/>
                <a:cs typeface="Arial"/>
              </a:rPr>
              <a:t>secondaires</a:t>
            </a:r>
            <a:r>
              <a:rPr dirty="0" sz="2300" spc="445" b="1" i="1">
                <a:solidFill>
                  <a:srgbClr val="143451"/>
                </a:solidFill>
                <a:latin typeface="Arial"/>
                <a:cs typeface="Arial"/>
              </a:rPr>
              <a:t>   </a:t>
            </a:r>
            <a:r>
              <a:rPr dirty="0" sz="2300" spc="70" b="1" i="1">
                <a:solidFill>
                  <a:srgbClr val="143451"/>
                </a:solidFill>
                <a:latin typeface="Arial"/>
                <a:cs typeface="Arial"/>
              </a:rPr>
              <a:t>des </a:t>
            </a:r>
            <a:r>
              <a:rPr dirty="0" sz="2300" spc="110" b="1" i="1">
                <a:solidFill>
                  <a:srgbClr val="143451"/>
                </a:solidFill>
                <a:latin typeface="Arial"/>
                <a:cs typeface="Arial"/>
              </a:rPr>
              <a:t>anticholinergiques</a:t>
            </a:r>
            <a:r>
              <a:rPr dirty="0" sz="2300" spc="50" b="1" i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5" b="1" i="1">
                <a:solidFill>
                  <a:srgbClr val="143451"/>
                </a:solidFill>
                <a:latin typeface="Arial"/>
                <a:cs typeface="Arial"/>
              </a:rPr>
              <a:t>et</a:t>
            </a:r>
            <a:r>
              <a:rPr dirty="0" sz="2300" spc="50" b="1" i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80" b="1" i="1">
                <a:solidFill>
                  <a:srgbClr val="143451"/>
                </a:solidFill>
                <a:latin typeface="Arial"/>
                <a:cs typeface="Arial"/>
              </a:rPr>
              <a:t>le</a:t>
            </a:r>
            <a:r>
              <a:rPr dirty="0" sz="2300" spc="55" b="1" i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45" b="1" i="1">
                <a:solidFill>
                  <a:srgbClr val="143451"/>
                </a:solidFill>
                <a:latin typeface="Arial"/>
                <a:cs typeface="Arial"/>
              </a:rPr>
              <a:t>saut</a:t>
            </a:r>
            <a:r>
              <a:rPr dirty="0" sz="2300" spc="50" b="1" i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00" b="1" i="1">
                <a:solidFill>
                  <a:srgbClr val="143451"/>
                </a:solidFill>
                <a:latin typeface="Arial"/>
                <a:cs typeface="Arial"/>
              </a:rPr>
              <a:t>vers</a:t>
            </a:r>
            <a:r>
              <a:rPr dirty="0" sz="2300" spc="50" b="1" i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60" b="1" i="1">
                <a:solidFill>
                  <a:srgbClr val="143451"/>
                </a:solidFill>
                <a:latin typeface="Arial"/>
                <a:cs typeface="Arial"/>
              </a:rPr>
              <a:t>la</a:t>
            </a:r>
            <a:r>
              <a:rPr dirty="0" sz="2300" spc="45" b="1" i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90" b="1" i="1">
                <a:solidFill>
                  <a:srgbClr val="143451"/>
                </a:solidFill>
                <a:latin typeface="Arial"/>
                <a:cs typeface="Arial"/>
              </a:rPr>
              <a:t>chirurgie,</a:t>
            </a:r>
            <a:r>
              <a:rPr dirty="0" sz="2300" spc="50" b="1" i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b="1" i="1">
                <a:solidFill>
                  <a:srgbClr val="143451"/>
                </a:solidFill>
                <a:latin typeface="Arial"/>
                <a:cs typeface="Arial"/>
              </a:rPr>
              <a:t>il</a:t>
            </a:r>
            <a:r>
              <a:rPr dirty="0" sz="2300" spc="45" b="1" i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75" b="1" i="1">
                <a:solidFill>
                  <a:srgbClr val="143451"/>
                </a:solidFill>
                <a:latin typeface="Arial"/>
                <a:cs typeface="Arial"/>
              </a:rPr>
              <a:t>y</a:t>
            </a:r>
            <a:r>
              <a:rPr dirty="0" sz="2300" spc="55" b="1" i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80" b="1" i="1">
                <a:solidFill>
                  <a:srgbClr val="143451"/>
                </a:solidFill>
                <a:latin typeface="Arial"/>
                <a:cs typeface="Arial"/>
              </a:rPr>
              <a:t>a</a:t>
            </a:r>
            <a:r>
              <a:rPr dirty="0" sz="2300" spc="50" b="1" i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45" b="1" i="1">
                <a:solidFill>
                  <a:srgbClr val="143451"/>
                </a:solidFill>
                <a:latin typeface="Arial"/>
                <a:cs typeface="Arial"/>
              </a:rPr>
              <a:t>un</a:t>
            </a:r>
            <a:r>
              <a:rPr dirty="0" sz="2300" spc="60" b="1" i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60" b="1" i="1">
                <a:solidFill>
                  <a:srgbClr val="143451"/>
                </a:solidFill>
                <a:latin typeface="Arial"/>
                <a:cs typeface="Arial"/>
              </a:rPr>
              <a:t>grand</a:t>
            </a:r>
            <a:r>
              <a:rPr dirty="0" sz="2300" spc="50" b="1" i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35" b="1" i="1">
                <a:solidFill>
                  <a:srgbClr val="143451"/>
                </a:solidFill>
                <a:latin typeface="Arial"/>
                <a:cs typeface="Arial"/>
              </a:rPr>
              <a:t>espace</a:t>
            </a:r>
            <a:r>
              <a:rPr dirty="0" sz="2300" spc="55" b="1" i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75" b="1" i="1">
                <a:solidFill>
                  <a:srgbClr val="143451"/>
                </a:solidFill>
                <a:latin typeface="Arial"/>
                <a:cs typeface="Arial"/>
              </a:rPr>
              <a:t>où </a:t>
            </a:r>
            <a:r>
              <a:rPr dirty="0" sz="2300" spc="55" b="1" i="1">
                <a:solidFill>
                  <a:srgbClr val="143451"/>
                </a:solidFill>
                <a:latin typeface="Arial"/>
                <a:cs typeface="Arial"/>
              </a:rPr>
              <a:t>les</a:t>
            </a:r>
            <a:r>
              <a:rPr dirty="0" sz="2300" spc="-85" b="1" i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35" b="1" i="1">
                <a:solidFill>
                  <a:srgbClr val="143451"/>
                </a:solidFill>
                <a:latin typeface="Arial"/>
                <a:cs typeface="Arial"/>
              </a:rPr>
              <a:t>patients</a:t>
            </a:r>
            <a:r>
              <a:rPr dirty="0" sz="2300" spc="-75" b="1" i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30" b="1" i="1">
                <a:solidFill>
                  <a:srgbClr val="143451"/>
                </a:solidFill>
                <a:latin typeface="Arial"/>
                <a:cs typeface="Arial"/>
              </a:rPr>
              <a:t>cherchent</a:t>
            </a:r>
            <a:r>
              <a:rPr dirty="0" sz="2300" spc="-85" b="1" i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40" b="1" i="1">
                <a:solidFill>
                  <a:srgbClr val="143451"/>
                </a:solidFill>
                <a:latin typeface="Arial"/>
                <a:cs typeface="Arial"/>
              </a:rPr>
              <a:t>une</a:t>
            </a:r>
            <a:r>
              <a:rPr dirty="0" sz="2300" spc="-75" b="1" i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80" b="1" i="1">
                <a:solidFill>
                  <a:srgbClr val="143451"/>
                </a:solidFill>
                <a:latin typeface="Arial"/>
                <a:cs typeface="Arial"/>
              </a:rPr>
              <a:t>solution</a:t>
            </a:r>
            <a:r>
              <a:rPr dirty="0" sz="2300" spc="-80" b="1" i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14" b="1" i="1">
                <a:solidFill>
                  <a:srgbClr val="143451"/>
                </a:solidFill>
                <a:latin typeface="Arial"/>
                <a:cs typeface="Arial"/>
              </a:rPr>
              <a:t>non</a:t>
            </a:r>
            <a:r>
              <a:rPr dirty="0" sz="2300" spc="-70" b="1" i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10" b="1" i="1">
                <a:solidFill>
                  <a:srgbClr val="143451"/>
                </a:solidFill>
                <a:latin typeface="Arial"/>
                <a:cs typeface="Arial"/>
              </a:rPr>
              <a:t>invasive,</a:t>
            </a:r>
            <a:r>
              <a:rPr dirty="0" sz="2300" spc="-75" b="1" i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10" b="1" i="1">
                <a:solidFill>
                  <a:srgbClr val="143451"/>
                </a:solidFill>
                <a:latin typeface="Arial"/>
                <a:cs typeface="Arial"/>
              </a:rPr>
              <a:t>concrète,</a:t>
            </a:r>
            <a:r>
              <a:rPr dirty="0" sz="2300" spc="-80" b="1" i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00" b="1" i="1">
                <a:solidFill>
                  <a:srgbClr val="143451"/>
                </a:solidFill>
                <a:latin typeface="Arial"/>
                <a:cs typeface="Arial"/>
              </a:rPr>
              <a:t>accessible</a:t>
            </a:r>
            <a:r>
              <a:rPr dirty="0" sz="2300" spc="-75" b="1" i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30" b="1" i="1">
                <a:solidFill>
                  <a:srgbClr val="143451"/>
                </a:solidFill>
                <a:latin typeface="Arial"/>
                <a:cs typeface="Arial"/>
              </a:rPr>
              <a:t>et </a:t>
            </a:r>
            <a:r>
              <a:rPr dirty="0" sz="2300" spc="110" b="1" i="1">
                <a:solidFill>
                  <a:srgbClr val="143451"/>
                </a:solidFill>
                <a:latin typeface="Arial"/>
                <a:cs typeface="Arial"/>
              </a:rPr>
              <a:t>réaliste</a:t>
            </a:r>
            <a:r>
              <a:rPr dirty="0" sz="2300" spc="-95" b="1" i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10" b="1" i="1">
                <a:solidFill>
                  <a:srgbClr val="143451"/>
                </a:solidFill>
                <a:latin typeface="Arial"/>
                <a:cs typeface="Arial"/>
              </a:rPr>
              <a:t>au</a:t>
            </a:r>
            <a:r>
              <a:rPr dirty="0" sz="2300" spc="-85" b="1" i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95" b="1" i="1">
                <a:solidFill>
                  <a:srgbClr val="143451"/>
                </a:solidFill>
                <a:latin typeface="Arial"/>
                <a:cs typeface="Arial"/>
              </a:rPr>
              <a:t>quotidien.</a:t>
            </a:r>
            <a:endParaRPr sz="23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8288000" cy="10153015"/>
            </a:xfrm>
            <a:custGeom>
              <a:avLst/>
              <a:gdLst/>
              <a:ahLst/>
              <a:cxnLst/>
              <a:rect l="l" t="t" r="r" b="b"/>
              <a:pathLst>
                <a:path w="18288000" h="10153015">
                  <a:moveTo>
                    <a:pt x="0" y="10152681"/>
                  </a:moveTo>
                  <a:lnTo>
                    <a:pt x="18288000" y="10152681"/>
                  </a:lnTo>
                  <a:lnTo>
                    <a:pt x="18288000" y="0"/>
                  </a:lnTo>
                  <a:lnTo>
                    <a:pt x="0" y="0"/>
                  </a:lnTo>
                  <a:lnTo>
                    <a:pt x="0" y="10152681"/>
                  </a:lnTo>
                  <a:close/>
                </a:path>
              </a:pathLst>
            </a:custGeom>
            <a:solidFill>
              <a:srgbClr val="17365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18242014" y="0"/>
                  </a:moveTo>
                  <a:lnTo>
                    <a:pt x="6892849" y="0"/>
                  </a:lnTo>
                  <a:lnTo>
                    <a:pt x="6906742" y="63995"/>
                  </a:lnTo>
                  <a:lnTo>
                    <a:pt x="6917080" y="109397"/>
                  </a:lnTo>
                  <a:lnTo>
                    <a:pt x="6927786" y="154673"/>
                  </a:lnTo>
                  <a:lnTo>
                    <a:pt x="6938848" y="199796"/>
                  </a:lnTo>
                  <a:lnTo>
                    <a:pt x="6950253" y="244792"/>
                  </a:lnTo>
                  <a:lnTo>
                    <a:pt x="6962013" y="289648"/>
                  </a:lnTo>
                  <a:lnTo>
                    <a:pt x="6974116" y="334352"/>
                  </a:lnTo>
                  <a:lnTo>
                    <a:pt x="6986562" y="378917"/>
                  </a:lnTo>
                  <a:lnTo>
                    <a:pt x="6999364" y="423341"/>
                  </a:lnTo>
                  <a:lnTo>
                    <a:pt x="7012495" y="467614"/>
                  </a:lnTo>
                  <a:lnTo>
                    <a:pt x="7025983" y="511733"/>
                  </a:lnTo>
                  <a:lnTo>
                    <a:pt x="7039800" y="555713"/>
                  </a:lnTo>
                  <a:lnTo>
                    <a:pt x="7053961" y="599541"/>
                  </a:lnTo>
                  <a:lnTo>
                    <a:pt x="7068464" y="643204"/>
                  </a:lnTo>
                  <a:lnTo>
                    <a:pt x="7083298" y="686727"/>
                  </a:lnTo>
                  <a:lnTo>
                    <a:pt x="7098474" y="730084"/>
                  </a:lnTo>
                  <a:lnTo>
                    <a:pt x="7113968" y="773290"/>
                  </a:lnTo>
                  <a:lnTo>
                    <a:pt x="7129805" y="816330"/>
                  </a:lnTo>
                  <a:lnTo>
                    <a:pt x="7145972" y="859218"/>
                  </a:lnTo>
                  <a:lnTo>
                    <a:pt x="7162457" y="901941"/>
                  </a:lnTo>
                  <a:lnTo>
                    <a:pt x="7179284" y="944499"/>
                  </a:lnTo>
                  <a:lnTo>
                    <a:pt x="7196429" y="986891"/>
                  </a:lnTo>
                  <a:lnTo>
                    <a:pt x="7213892" y="1029119"/>
                  </a:lnTo>
                  <a:lnTo>
                    <a:pt x="7231685" y="1071181"/>
                  </a:lnTo>
                  <a:lnTo>
                    <a:pt x="7249795" y="1113066"/>
                  </a:lnTo>
                  <a:lnTo>
                    <a:pt x="7268223" y="1154785"/>
                  </a:lnTo>
                  <a:lnTo>
                    <a:pt x="7286968" y="1196327"/>
                  </a:lnTo>
                  <a:lnTo>
                    <a:pt x="7306030" y="1237703"/>
                  </a:lnTo>
                  <a:lnTo>
                    <a:pt x="7325398" y="1278890"/>
                  </a:lnTo>
                  <a:lnTo>
                    <a:pt x="7345096" y="1319911"/>
                  </a:lnTo>
                  <a:lnTo>
                    <a:pt x="7365098" y="1360741"/>
                  </a:lnTo>
                  <a:lnTo>
                    <a:pt x="7385405" y="1401406"/>
                  </a:lnTo>
                  <a:lnTo>
                    <a:pt x="7406018" y="1441881"/>
                  </a:lnTo>
                  <a:lnTo>
                    <a:pt x="7426947" y="1482166"/>
                  </a:lnTo>
                  <a:lnTo>
                    <a:pt x="7448182" y="1522272"/>
                  </a:lnTo>
                  <a:lnTo>
                    <a:pt x="7469708" y="1562201"/>
                  </a:lnTo>
                  <a:lnTo>
                    <a:pt x="7491552" y="1601927"/>
                  </a:lnTo>
                  <a:lnTo>
                    <a:pt x="7513688" y="1641475"/>
                  </a:lnTo>
                  <a:lnTo>
                    <a:pt x="7536116" y="1680819"/>
                  </a:lnTo>
                  <a:lnTo>
                    <a:pt x="7558849" y="1719973"/>
                  </a:lnTo>
                  <a:lnTo>
                    <a:pt x="7581887" y="1758937"/>
                  </a:lnTo>
                  <a:lnTo>
                    <a:pt x="7605204" y="1797710"/>
                  </a:lnTo>
                  <a:lnTo>
                    <a:pt x="7628826" y="1836280"/>
                  </a:lnTo>
                  <a:lnTo>
                    <a:pt x="7652728" y="1874647"/>
                  </a:lnTo>
                  <a:lnTo>
                    <a:pt x="7676921" y="1912823"/>
                  </a:lnTo>
                  <a:lnTo>
                    <a:pt x="7701407" y="1950783"/>
                  </a:lnTo>
                  <a:lnTo>
                    <a:pt x="7726185" y="1988553"/>
                  </a:lnTo>
                  <a:lnTo>
                    <a:pt x="7751242" y="2026107"/>
                  </a:lnTo>
                  <a:lnTo>
                    <a:pt x="7776578" y="2063470"/>
                  </a:lnTo>
                  <a:lnTo>
                    <a:pt x="7802207" y="2100605"/>
                  </a:lnTo>
                  <a:lnTo>
                    <a:pt x="7828102" y="2137549"/>
                  </a:lnTo>
                  <a:lnTo>
                    <a:pt x="7854289" y="2174265"/>
                  </a:lnTo>
                  <a:lnTo>
                    <a:pt x="7880756" y="2210778"/>
                  </a:lnTo>
                  <a:lnTo>
                    <a:pt x="7907490" y="2247074"/>
                  </a:lnTo>
                  <a:lnTo>
                    <a:pt x="7934503" y="2283155"/>
                  </a:lnTo>
                  <a:lnTo>
                    <a:pt x="7961782" y="2319020"/>
                  </a:lnTo>
                  <a:lnTo>
                    <a:pt x="7989329" y="2354669"/>
                  </a:lnTo>
                  <a:lnTo>
                    <a:pt x="8017154" y="2390089"/>
                  </a:lnTo>
                  <a:lnTo>
                    <a:pt x="8045247" y="2425293"/>
                  </a:lnTo>
                  <a:lnTo>
                    <a:pt x="8073606" y="2460269"/>
                  </a:lnTo>
                  <a:lnTo>
                    <a:pt x="8102232" y="2495016"/>
                  </a:lnTo>
                  <a:lnTo>
                    <a:pt x="8131124" y="2529548"/>
                  </a:lnTo>
                  <a:lnTo>
                    <a:pt x="8160271" y="2563850"/>
                  </a:lnTo>
                  <a:lnTo>
                    <a:pt x="8189684" y="2597912"/>
                  </a:lnTo>
                  <a:lnTo>
                    <a:pt x="8219351" y="2631744"/>
                  </a:lnTo>
                  <a:lnTo>
                    <a:pt x="8249272" y="2665349"/>
                  </a:lnTo>
                  <a:lnTo>
                    <a:pt x="8279460" y="2698724"/>
                  </a:lnTo>
                  <a:lnTo>
                    <a:pt x="8309902" y="2731859"/>
                  </a:lnTo>
                  <a:lnTo>
                    <a:pt x="8340585" y="2764752"/>
                  </a:lnTo>
                  <a:lnTo>
                    <a:pt x="8371535" y="2797416"/>
                  </a:lnTo>
                  <a:lnTo>
                    <a:pt x="8402726" y="2829826"/>
                  </a:lnTo>
                  <a:lnTo>
                    <a:pt x="8434159" y="2861995"/>
                  </a:lnTo>
                  <a:lnTo>
                    <a:pt x="8465845" y="2893936"/>
                  </a:lnTo>
                  <a:lnTo>
                    <a:pt x="8497773" y="2925622"/>
                  </a:lnTo>
                  <a:lnTo>
                    <a:pt x="8529955" y="2957055"/>
                  </a:lnTo>
                  <a:lnTo>
                    <a:pt x="8562365" y="2988246"/>
                  </a:lnTo>
                  <a:lnTo>
                    <a:pt x="8595030" y="3019183"/>
                  </a:lnTo>
                  <a:lnTo>
                    <a:pt x="8627923" y="3049879"/>
                  </a:lnTo>
                  <a:lnTo>
                    <a:pt x="8661057" y="3080321"/>
                  </a:lnTo>
                  <a:lnTo>
                    <a:pt x="8694420" y="3110496"/>
                  </a:lnTo>
                  <a:lnTo>
                    <a:pt x="8728024" y="3140430"/>
                  </a:lnTo>
                  <a:lnTo>
                    <a:pt x="8761870" y="3170097"/>
                  </a:lnTo>
                  <a:lnTo>
                    <a:pt x="8795931" y="3199511"/>
                  </a:lnTo>
                  <a:lnTo>
                    <a:pt x="8830234" y="3228657"/>
                  </a:lnTo>
                  <a:lnTo>
                    <a:pt x="8864752" y="3257550"/>
                  </a:lnTo>
                  <a:lnTo>
                    <a:pt x="8899512" y="3286163"/>
                  </a:lnTo>
                  <a:lnTo>
                    <a:pt x="8934488" y="3314522"/>
                  </a:lnTo>
                  <a:lnTo>
                    <a:pt x="8969692" y="3342614"/>
                  </a:lnTo>
                  <a:lnTo>
                    <a:pt x="9005113" y="3370440"/>
                  </a:lnTo>
                  <a:lnTo>
                    <a:pt x="9040762" y="3397999"/>
                  </a:lnTo>
                  <a:lnTo>
                    <a:pt x="9076626" y="3425279"/>
                  </a:lnTo>
                  <a:lnTo>
                    <a:pt x="9112707" y="3452291"/>
                  </a:lnTo>
                  <a:lnTo>
                    <a:pt x="9148991" y="3479025"/>
                  </a:lnTo>
                  <a:lnTo>
                    <a:pt x="9185504" y="3505492"/>
                  </a:lnTo>
                  <a:lnTo>
                    <a:pt x="9222232" y="3531666"/>
                  </a:lnTo>
                  <a:lnTo>
                    <a:pt x="9259164" y="3557574"/>
                  </a:lnTo>
                  <a:lnTo>
                    <a:pt x="9296311" y="3583190"/>
                  </a:lnTo>
                  <a:lnTo>
                    <a:pt x="9333662" y="3608540"/>
                  </a:lnTo>
                  <a:lnTo>
                    <a:pt x="9371228" y="3633597"/>
                  </a:lnTo>
                  <a:lnTo>
                    <a:pt x="9408985" y="3658362"/>
                  </a:lnTo>
                  <a:lnTo>
                    <a:pt x="9446958" y="3682847"/>
                  </a:lnTo>
                  <a:lnTo>
                    <a:pt x="9485122" y="3707053"/>
                  </a:lnTo>
                  <a:lnTo>
                    <a:pt x="9523501" y="3730955"/>
                  </a:lnTo>
                  <a:lnTo>
                    <a:pt x="9562071" y="3754577"/>
                  </a:lnTo>
                  <a:lnTo>
                    <a:pt x="9600832" y="3777894"/>
                  </a:lnTo>
                  <a:lnTo>
                    <a:pt x="9639795" y="3800919"/>
                  </a:lnTo>
                  <a:lnTo>
                    <a:pt x="9678962" y="3823652"/>
                  </a:lnTo>
                  <a:lnTo>
                    <a:pt x="9718307" y="3846093"/>
                  </a:lnTo>
                  <a:lnTo>
                    <a:pt x="9757854" y="3868229"/>
                  </a:lnTo>
                  <a:lnTo>
                    <a:pt x="9797580" y="3890060"/>
                  </a:lnTo>
                  <a:lnTo>
                    <a:pt x="9837496" y="3911600"/>
                  </a:lnTo>
                  <a:lnTo>
                    <a:pt x="9877603" y="3932834"/>
                  </a:lnTo>
                  <a:lnTo>
                    <a:pt x="9917900" y="3953751"/>
                  </a:lnTo>
                  <a:lnTo>
                    <a:pt x="9958375" y="3974376"/>
                  </a:lnTo>
                  <a:lnTo>
                    <a:pt x="9999027" y="3994683"/>
                  </a:lnTo>
                  <a:lnTo>
                    <a:pt x="10039871" y="4014686"/>
                  </a:lnTo>
                  <a:lnTo>
                    <a:pt x="10080892" y="4034371"/>
                  </a:lnTo>
                  <a:lnTo>
                    <a:pt x="10122078" y="4053751"/>
                  </a:lnTo>
                  <a:lnTo>
                    <a:pt x="10163454" y="4072813"/>
                  </a:lnTo>
                  <a:lnTo>
                    <a:pt x="10204996" y="4091559"/>
                  </a:lnTo>
                  <a:lnTo>
                    <a:pt x="10246716" y="4109986"/>
                  </a:lnTo>
                  <a:lnTo>
                    <a:pt x="10288600" y="4128097"/>
                  </a:lnTo>
                  <a:lnTo>
                    <a:pt x="10330663" y="4145889"/>
                  </a:lnTo>
                  <a:lnTo>
                    <a:pt x="10372890" y="4163352"/>
                  </a:lnTo>
                  <a:lnTo>
                    <a:pt x="10415283" y="4180497"/>
                  </a:lnTo>
                  <a:lnTo>
                    <a:pt x="10457840" y="4197312"/>
                  </a:lnTo>
                  <a:lnTo>
                    <a:pt x="10500563" y="4213809"/>
                  </a:lnTo>
                  <a:lnTo>
                    <a:pt x="10543438" y="4229976"/>
                  </a:lnTo>
                  <a:lnTo>
                    <a:pt x="10586491" y="4245800"/>
                  </a:lnTo>
                  <a:lnTo>
                    <a:pt x="10629697" y="4261307"/>
                  </a:lnTo>
                  <a:lnTo>
                    <a:pt x="10673055" y="4276471"/>
                  </a:lnTo>
                  <a:lnTo>
                    <a:pt x="10716565" y="4291317"/>
                  </a:lnTo>
                  <a:lnTo>
                    <a:pt x="10760240" y="4305808"/>
                  </a:lnTo>
                  <a:lnTo>
                    <a:pt x="10804068" y="4319968"/>
                  </a:lnTo>
                  <a:lnTo>
                    <a:pt x="10848035" y="4333799"/>
                  </a:lnTo>
                  <a:lnTo>
                    <a:pt x="10892168" y="4347273"/>
                  </a:lnTo>
                  <a:lnTo>
                    <a:pt x="10936440" y="4360418"/>
                  </a:lnTo>
                  <a:lnTo>
                    <a:pt x="10980865" y="4373219"/>
                  </a:lnTo>
                  <a:lnTo>
                    <a:pt x="11025429" y="4385665"/>
                  </a:lnTo>
                  <a:lnTo>
                    <a:pt x="11070133" y="4397768"/>
                  </a:lnTo>
                  <a:lnTo>
                    <a:pt x="11114989" y="4409529"/>
                  </a:lnTo>
                  <a:lnTo>
                    <a:pt x="11159973" y="4420933"/>
                  </a:lnTo>
                  <a:lnTo>
                    <a:pt x="11205108" y="4431995"/>
                  </a:lnTo>
                  <a:lnTo>
                    <a:pt x="11250371" y="4442688"/>
                  </a:lnTo>
                  <a:lnTo>
                    <a:pt x="11295774" y="4453039"/>
                  </a:lnTo>
                  <a:lnTo>
                    <a:pt x="11341316" y="4463034"/>
                  </a:lnTo>
                  <a:lnTo>
                    <a:pt x="11386985" y="4472673"/>
                  </a:lnTo>
                  <a:lnTo>
                    <a:pt x="11432794" y="4481944"/>
                  </a:lnTo>
                  <a:lnTo>
                    <a:pt x="11478717" y="4490859"/>
                  </a:lnTo>
                  <a:lnTo>
                    <a:pt x="11524780" y="4499407"/>
                  </a:lnTo>
                  <a:lnTo>
                    <a:pt x="11570970" y="4507598"/>
                  </a:lnTo>
                  <a:lnTo>
                    <a:pt x="11617287" y="4515421"/>
                  </a:lnTo>
                  <a:lnTo>
                    <a:pt x="11663718" y="4522889"/>
                  </a:lnTo>
                  <a:lnTo>
                    <a:pt x="11710276" y="4529975"/>
                  </a:lnTo>
                  <a:lnTo>
                    <a:pt x="11756949" y="4536694"/>
                  </a:lnTo>
                  <a:lnTo>
                    <a:pt x="11803748" y="4543044"/>
                  </a:lnTo>
                  <a:lnTo>
                    <a:pt x="11850662" y="4549013"/>
                  </a:lnTo>
                  <a:lnTo>
                    <a:pt x="11897690" y="4554613"/>
                  </a:lnTo>
                  <a:lnTo>
                    <a:pt x="11944845" y="4559846"/>
                  </a:lnTo>
                  <a:lnTo>
                    <a:pt x="11992102" y="4564697"/>
                  </a:lnTo>
                  <a:lnTo>
                    <a:pt x="12039473" y="4569155"/>
                  </a:lnTo>
                  <a:lnTo>
                    <a:pt x="12086946" y="4573244"/>
                  </a:lnTo>
                  <a:lnTo>
                    <a:pt x="12134533" y="4576953"/>
                  </a:lnTo>
                  <a:lnTo>
                    <a:pt x="12182234" y="4580280"/>
                  </a:lnTo>
                  <a:lnTo>
                    <a:pt x="12230024" y="4583214"/>
                  </a:lnTo>
                  <a:lnTo>
                    <a:pt x="12277928" y="4585767"/>
                  </a:lnTo>
                  <a:lnTo>
                    <a:pt x="12325934" y="4587926"/>
                  </a:lnTo>
                  <a:lnTo>
                    <a:pt x="12374042" y="4589704"/>
                  </a:lnTo>
                  <a:lnTo>
                    <a:pt x="12422238" y="4591088"/>
                  </a:lnTo>
                  <a:lnTo>
                    <a:pt x="12470549" y="4592078"/>
                  </a:lnTo>
                  <a:lnTo>
                    <a:pt x="12518936" y="4592663"/>
                  </a:lnTo>
                  <a:lnTo>
                    <a:pt x="12567437" y="4592866"/>
                  </a:lnTo>
                  <a:lnTo>
                    <a:pt x="12615926" y="4592663"/>
                  </a:lnTo>
                  <a:lnTo>
                    <a:pt x="12664326" y="4592078"/>
                  </a:lnTo>
                  <a:lnTo>
                    <a:pt x="12712624" y="4591088"/>
                  </a:lnTo>
                  <a:lnTo>
                    <a:pt x="12760833" y="4589704"/>
                  </a:lnTo>
                  <a:lnTo>
                    <a:pt x="12808928" y="4587926"/>
                  </a:lnTo>
                  <a:lnTo>
                    <a:pt x="12856934" y="4585767"/>
                  </a:lnTo>
                  <a:lnTo>
                    <a:pt x="12904838" y="4583214"/>
                  </a:lnTo>
                  <a:lnTo>
                    <a:pt x="12952641" y="4580280"/>
                  </a:lnTo>
                  <a:lnTo>
                    <a:pt x="13000330" y="4576953"/>
                  </a:lnTo>
                  <a:lnTo>
                    <a:pt x="13047917" y="4573244"/>
                  </a:lnTo>
                  <a:lnTo>
                    <a:pt x="13095402" y="4569155"/>
                  </a:lnTo>
                  <a:lnTo>
                    <a:pt x="13142773" y="4564697"/>
                  </a:lnTo>
                  <a:lnTo>
                    <a:pt x="13190030" y="4559846"/>
                  </a:lnTo>
                  <a:lnTo>
                    <a:pt x="13237172" y="4554613"/>
                  </a:lnTo>
                  <a:lnTo>
                    <a:pt x="13284200" y="4549013"/>
                  </a:lnTo>
                  <a:lnTo>
                    <a:pt x="13331114" y="4543044"/>
                  </a:lnTo>
                  <a:lnTo>
                    <a:pt x="13377913" y="4536694"/>
                  </a:lnTo>
                  <a:lnTo>
                    <a:pt x="13424586" y="4529975"/>
                  </a:lnTo>
                  <a:lnTo>
                    <a:pt x="13471144" y="4522889"/>
                  </a:lnTo>
                  <a:lnTo>
                    <a:pt x="13517588" y="4515421"/>
                  </a:lnTo>
                  <a:lnTo>
                    <a:pt x="13563892" y="4507598"/>
                  </a:lnTo>
                  <a:lnTo>
                    <a:pt x="13610082" y="4499407"/>
                  </a:lnTo>
                  <a:lnTo>
                    <a:pt x="13656145" y="4490859"/>
                  </a:lnTo>
                  <a:lnTo>
                    <a:pt x="13702081" y="4481944"/>
                  </a:lnTo>
                  <a:lnTo>
                    <a:pt x="13747877" y="4472673"/>
                  </a:lnTo>
                  <a:lnTo>
                    <a:pt x="13793546" y="4463034"/>
                  </a:lnTo>
                  <a:lnTo>
                    <a:pt x="13839089" y="4453039"/>
                  </a:lnTo>
                  <a:lnTo>
                    <a:pt x="13884491" y="4442688"/>
                  </a:lnTo>
                  <a:lnTo>
                    <a:pt x="13929754" y="4431995"/>
                  </a:lnTo>
                  <a:lnTo>
                    <a:pt x="13974890" y="4420933"/>
                  </a:lnTo>
                  <a:lnTo>
                    <a:pt x="14019886" y="4409529"/>
                  </a:lnTo>
                  <a:lnTo>
                    <a:pt x="14064729" y="4397768"/>
                  </a:lnTo>
                  <a:lnTo>
                    <a:pt x="14109446" y="4385665"/>
                  </a:lnTo>
                  <a:lnTo>
                    <a:pt x="14154010" y="4373219"/>
                  </a:lnTo>
                  <a:lnTo>
                    <a:pt x="14198422" y="4360418"/>
                  </a:lnTo>
                  <a:lnTo>
                    <a:pt x="14242695" y="4347273"/>
                  </a:lnTo>
                  <a:lnTo>
                    <a:pt x="14286827" y="4333799"/>
                  </a:lnTo>
                  <a:lnTo>
                    <a:pt x="14330794" y="4319968"/>
                  </a:lnTo>
                  <a:lnTo>
                    <a:pt x="14374622" y="4305808"/>
                  </a:lnTo>
                  <a:lnTo>
                    <a:pt x="14418297" y="4291317"/>
                  </a:lnTo>
                  <a:lnTo>
                    <a:pt x="14461808" y="4276471"/>
                  </a:lnTo>
                  <a:lnTo>
                    <a:pt x="14505178" y="4261307"/>
                  </a:lnTo>
                  <a:lnTo>
                    <a:pt x="14548371" y="4245800"/>
                  </a:lnTo>
                  <a:lnTo>
                    <a:pt x="14591424" y="4229976"/>
                  </a:lnTo>
                  <a:lnTo>
                    <a:pt x="14634299" y="4213809"/>
                  </a:lnTo>
                  <a:lnTo>
                    <a:pt x="14677022" y="4197312"/>
                  </a:lnTo>
                  <a:lnTo>
                    <a:pt x="14719580" y="4180497"/>
                  </a:lnTo>
                  <a:lnTo>
                    <a:pt x="14761985" y="4163352"/>
                  </a:lnTo>
                  <a:lnTo>
                    <a:pt x="14804200" y="4145889"/>
                  </a:lnTo>
                  <a:lnTo>
                    <a:pt x="14846262" y="4128097"/>
                  </a:lnTo>
                  <a:lnTo>
                    <a:pt x="14888147" y="4109986"/>
                  </a:lnTo>
                  <a:lnTo>
                    <a:pt x="14929866" y="4091559"/>
                  </a:lnTo>
                  <a:lnTo>
                    <a:pt x="14971421" y="4072813"/>
                  </a:lnTo>
                  <a:lnTo>
                    <a:pt x="15012785" y="4053751"/>
                  </a:lnTo>
                  <a:lnTo>
                    <a:pt x="15053983" y="4034371"/>
                  </a:lnTo>
                  <a:lnTo>
                    <a:pt x="15094992" y="4014686"/>
                  </a:lnTo>
                  <a:lnTo>
                    <a:pt x="15135835" y="3994683"/>
                  </a:lnTo>
                  <a:lnTo>
                    <a:pt x="15176488" y="3974376"/>
                  </a:lnTo>
                  <a:lnTo>
                    <a:pt x="15216962" y="3953751"/>
                  </a:lnTo>
                  <a:lnTo>
                    <a:pt x="15257260" y="3932834"/>
                  </a:lnTo>
                  <a:lnTo>
                    <a:pt x="15297366" y="3911600"/>
                  </a:lnTo>
                  <a:lnTo>
                    <a:pt x="15337282" y="3890060"/>
                  </a:lnTo>
                  <a:lnTo>
                    <a:pt x="15377021" y="3868229"/>
                  </a:lnTo>
                  <a:lnTo>
                    <a:pt x="15416556" y="3846093"/>
                  </a:lnTo>
                  <a:lnTo>
                    <a:pt x="15455913" y="3823652"/>
                  </a:lnTo>
                  <a:lnTo>
                    <a:pt x="15495067" y="3800919"/>
                  </a:lnTo>
                  <a:lnTo>
                    <a:pt x="15534031" y="3777894"/>
                  </a:lnTo>
                  <a:lnTo>
                    <a:pt x="15572791" y="3754577"/>
                  </a:lnTo>
                  <a:lnTo>
                    <a:pt x="15611361" y="3730955"/>
                  </a:lnTo>
                  <a:lnTo>
                    <a:pt x="15649740" y="3707053"/>
                  </a:lnTo>
                  <a:lnTo>
                    <a:pt x="15687904" y="3682847"/>
                  </a:lnTo>
                  <a:lnTo>
                    <a:pt x="15725877" y="3658362"/>
                  </a:lnTo>
                  <a:lnTo>
                    <a:pt x="15763634" y="3633597"/>
                  </a:lnTo>
                  <a:lnTo>
                    <a:pt x="15801201" y="3608540"/>
                  </a:lnTo>
                  <a:lnTo>
                    <a:pt x="15838551" y="3583190"/>
                  </a:lnTo>
                  <a:lnTo>
                    <a:pt x="15875699" y="3557574"/>
                  </a:lnTo>
                  <a:lnTo>
                    <a:pt x="15912630" y="3531666"/>
                  </a:lnTo>
                  <a:lnTo>
                    <a:pt x="15949359" y="3505492"/>
                  </a:lnTo>
                  <a:lnTo>
                    <a:pt x="15985871" y="3479025"/>
                  </a:lnTo>
                  <a:lnTo>
                    <a:pt x="16022168" y="3452291"/>
                  </a:lnTo>
                  <a:lnTo>
                    <a:pt x="16058249" y="3425279"/>
                  </a:lnTo>
                  <a:lnTo>
                    <a:pt x="16094113" y="3397999"/>
                  </a:lnTo>
                  <a:lnTo>
                    <a:pt x="16129750" y="3370440"/>
                  </a:lnTo>
                  <a:lnTo>
                    <a:pt x="16165170" y="3342614"/>
                  </a:lnTo>
                  <a:lnTo>
                    <a:pt x="16200374" y="3314522"/>
                  </a:lnTo>
                  <a:lnTo>
                    <a:pt x="16235350" y="3286163"/>
                  </a:lnTo>
                  <a:lnTo>
                    <a:pt x="16270110" y="3257550"/>
                  </a:lnTo>
                  <a:lnTo>
                    <a:pt x="16304629" y="3228657"/>
                  </a:lnTo>
                  <a:lnTo>
                    <a:pt x="16338931" y="3199511"/>
                  </a:lnTo>
                  <a:lnTo>
                    <a:pt x="16372993" y="3170097"/>
                  </a:lnTo>
                  <a:lnTo>
                    <a:pt x="16406838" y="3140430"/>
                  </a:lnTo>
                  <a:lnTo>
                    <a:pt x="16440442" y="3110496"/>
                  </a:lnTo>
                  <a:lnTo>
                    <a:pt x="16473805" y="3080321"/>
                  </a:lnTo>
                  <a:lnTo>
                    <a:pt x="16506940" y="3049879"/>
                  </a:lnTo>
                  <a:lnTo>
                    <a:pt x="16539845" y="3019183"/>
                  </a:lnTo>
                  <a:lnTo>
                    <a:pt x="16572497" y="2988246"/>
                  </a:lnTo>
                  <a:lnTo>
                    <a:pt x="16604907" y="2957055"/>
                  </a:lnTo>
                  <a:lnTo>
                    <a:pt x="16637089" y="2925622"/>
                  </a:lnTo>
                  <a:lnTo>
                    <a:pt x="16669017" y="2893936"/>
                  </a:lnTo>
                  <a:lnTo>
                    <a:pt x="16700703" y="2861995"/>
                  </a:lnTo>
                  <a:lnTo>
                    <a:pt x="16732149" y="2829826"/>
                  </a:lnTo>
                  <a:lnTo>
                    <a:pt x="16763340" y="2797416"/>
                  </a:lnTo>
                  <a:lnTo>
                    <a:pt x="16794277" y="2764752"/>
                  </a:lnTo>
                  <a:lnTo>
                    <a:pt x="16824960" y="2731859"/>
                  </a:lnTo>
                  <a:lnTo>
                    <a:pt x="16855402" y="2698724"/>
                  </a:lnTo>
                  <a:lnTo>
                    <a:pt x="16885590" y="2665349"/>
                  </a:lnTo>
                  <a:lnTo>
                    <a:pt x="16915511" y="2631744"/>
                  </a:lnTo>
                  <a:lnTo>
                    <a:pt x="16945179" y="2597912"/>
                  </a:lnTo>
                  <a:lnTo>
                    <a:pt x="16974592" y="2563850"/>
                  </a:lnTo>
                  <a:lnTo>
                    <a:pt x="17003738" y="2529548"/>
                  </a:lnTo>
                  <a:lnTo>
                    <a:pt x="17032631" y="2495016"/>
                  </a:lnTo>
                  <a:lnTo>
                    <a:pt x="17061257" y="2460269"/>
                  </a:lnTo>
                  <a:lnTo>
                    <a:pt x="17089616" y="2425293"/>
                  </a:lnTo>
                  <a:lnTo>
                    <a:pt x="17117708" y="2390089"/>
                  </a:lnTo>
                  <a:lnTo>
                    <a:pt x="17145534" y="2354669"/>
                  </a:lnTo>
                  <a:lnTo>
                    <a:pt x="17173080" y="2319020"/>
                  </a:lnTo>
                  <a:lnTo>
                    <a:pt x="17200372" y="2283155"/>
                  </a:lnTo>
                  <a:lnTo>
                    <a:pt x="17227373" y="2247074"/>
                  </a:lnTo>
                  <a:lnTo>
                    <a:pt x="17254119" y="2210778"/>
                  </a:lnTo>
                  <a:lnTo>
                    <a:pt x="17280573" y="2174265"/>
                  </a:lnTo>
                  <a:lnTo>
                    <a:pt x="17306760" y="2137549"/>
                  </a:lnTo>
                  <a:lnTo>
                    <a:pt x="17332656" y="2100605"/>
                  </a:lnTo>
                  <a:lnTo>
                    <a:pt x="17358284" y="2063470"/>
                  </a:lnTo>
                  <a:lnTo>
                    <a:pt x="17383621" y="2026107"/>
                  </a:lnTo>
                  <a:lnTo>
                    <a:pt x="17408678" y="1988553"/>
                  </a:lnTo>
                  <a:lnTo>
                    <a:pt x="17433455" y="1950783"/>
                  </a:lnTo>
                  <a:lnTo>
                    <a:pt x="17457941" y="1912823"/>
                  </a:lnTo>
                  <a:lnTo>
                    <a:pt x="17482135" y="1874647"/>
                  </a:lnTo>
                  <a:lnTo>
                    <a:pt x="17506049" y="1836280"/>
                  </a:lnTo>
                  <a:lnTo>
                    <a:pt x="17529658" y="1797710"/>
                  </a:lnTo>
                  <a:lnTo>
                    <a:pt x="17552988" y="1758937"/>
                  </a:lnTo>
                  <a:lnTo>
                    <a:pt x="17576013" y="1719973"/>
                  </a:lnTo>
                  <a:lnTo>
                    <a:pt x="17598746" y="1680819"/>
                  </a:lnTo>
                  <a:lnTo>
                    <a:pt x="17621174" y="1641475"/>
                  </a:lnTo>
                  <a:lnTo>
                    <a:pt x="17643323" y="1601927"/>
                  </a:lnTo>
                  <a:lnTo>
                    <a:pt x="17665154" y="1562201"/>
                  </a:lnTo>
                  <a:lnTo>
                    <a:pt x="17686681" y="1522272"/>
                  </a:lnTo>
                  <a:lnTo>
                    <a:pt x="17707915" y="1482166"/>
                  </a:lnTo>
                  <a:lnTo>
                    <a:pt x="17728845" y="1441881"/>
                  </a:lnTo>
                  <a:lnTo>
                    <a:pt x="17749457" y="1401406"/>
                  </a:lnTo>
                  <a:lnTo>
                    <a:pt x="17769777" y="1360741"/>
                  </a:lnTo>
                  <a:lnTo>
                    <a:pt x="17789767" y="1319911"/>
                  </a:lnTo>
                  <a:lnTo>
                    <a:pt x="17809464" y="1278890"/>
                  </a:lnTo>
                  <a:lnTo>
                    <a:pt x="17828832" y="1237703"/>
                  </a:lnTo>
                  <a:lnTo>
                    <a:pt x="17847895" y="1196327"/>
                  </a:lnTo>
                  <a:lnTo>
                    <a:pt x="17866640" y="1154785"/>
                  </a:lnTo>
                  <a:lnTo>
                    <a:pt x="17885080" y="1113066"/>
                  </a:lnTo>
                  <a:lnTo>
                    <a:pt x="17903190" y="1071181"/>
                  </a:lnTo>
                  <a:lnTo>
                    <a:pt x="17920970" y="1029119"/>
                  </a:lnTo>
                  <a:lnTo>
                    <a:pt x="17938446" y="986891"/>
                  </a:lnTo>
                  <a:lnTo>
                    <a:pt x="17955578" y="944499"/>
                  </a:lnTo>
                  <a:lnTo>
                    <a:pt x="17972405" y="901941"/>
                  </a:lnTo>
                  <a:lnTo>
                    <a:pt x="17988890" y="859218"/>
                  </a:lnTo>
                  <a:lnTo>
                    <a:pt x="18005057" y="816330"/>
                  </a:lnTo>
                  <a:lnTo>
                    <a:pt x="18020894" y="773290"/>
                  </a:lnTo>
                  <a:lnTo>
                    <a:pt x="18036388" y="730084"/>
                  </a:lnTo>
                  <a:lnTo>
                    <a:pt x="18051564" y="686727"/>
                  </a:lnTo>
                  <a:lnTo>
                    <a:pt x="18066398" y="643204"/>
                  </a:lnTo>
                  <a:lnTo>
                    <a:pt x="18080901" y="599541"/>
                  </a:lnTo>
                  <a:lnTo>
                    <a:pt x="18095062" y="555713"/>
                  </a:lnTo>
                  <a:lnTo>
                    <a:pt x="18108880" y="511733"/>
                  </a:lnTo>
                  <a:lnTo>
                    <a:pt x="18122367" y="467614"/>
                  </a:lnTo>
                  <a:lnTo>
                    <a:pt x="18135499" y="423341"/>
                  </a:lnTo>
                  <a:lnTo>
                    <a:pt x="18148300" y="378917"/>
                  </a:lnTo>
                  <a:lnTo>
                    <a:pt x="18160759" y="334352"/>
                  </a:lnTo>
                  <a:lnTo>
                    <a:pt x="18172862" y="289648"/>
                  </a:lnTo>
                  <a:lnTo>
                    <a:pt x="18184610" y="244792"/>
                  </a:lnTo>
                  <a:lnTo>
                    <a:pt x="18196027" y="199796"/>
                  </a:lnTo>
                  <a:lnTo>
                    <a:pt x="18207076" y="154673"/>
                  </a:lnTo>
                  <a:lnTo>
                    <a:pt x="18217782" y="109397"/>
                  </a:lnTo>
                  <a:lnTo>
                    <a:pt x="18228133" y="63995"/>
                  </a:lnTo>
                  <a:lnTo>
                    <a:pt x="18242014" y="0"/>
                  </a:lnTo>
                  <a:close/>
                </a:path>
                <a:path w="18288000" h="10287000">
                  <a:moveTo>
                    <a:pt x="18288000" y="10152685"/>
                  </a:moveTo>
                  <a:lnTo>
                    <a:pt x="0" y="10152685"/>
                  </a:lnTo>
                  <a:lnTo>
                    <a:pt x="0" y="10287000"/>
                  </a:lnTo>
                  <a:lnTo>
                    <a:pt x="18288000" y="10287000"/>
                  </a:lnTo>
                  <a:lnTo>
                    <a:pt x="18288000" y="10152685"/>
                  </a:lnTo>
                  <a:close/>
                </a:path>
              </a:pathLst>
            </a:custGeom>
            <a:solidFill>
              <a:srgbClr val="2C9C9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591543" y="3246119"/>
              <a:ext cx="6547104" cy="686104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001000" y="758951"/>
              <a:ext cx="3739896" cy="655015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8951" y="2709672"/>
              <a:ext cx="3044952" cy="517855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568952" y="6190487"/>
              <a:ext cx="4925567" cy="333146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74591" y="1490472"/>
              <a:ext cx="3736848" cy="349605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176759" y="1490472"/>
              <a:ext cx="6013704" cy="396544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8288000" cy="10153015"/>
            </a:xfrm>
            <a:custGeom>
              <a:avLst/>
              <a:gdLst/>
              <a:ahLst/>
              <a:cxnLst/>
              <a:rect l="l" t="t" r="r" b="b"/>
              <a:pathLst>
                <a:path w="18288000" h="10153015">
                  <a:moveTo>
                    <a:pt x="0" y="10152681"/>
                  </a:moveTo>
                  <a:lnTo>
                    <a:pt x="18288000" y="10152681"/>
                  </a:lnTo>
                  <a:lnTo>
                    <a:pt x="18288000" y="0"/>
                  </a:lnTo>
                  <a:lnTo>
                    <a:pt x="0" y="0"/>
                  </a:lnTo>
                  <a:lnTo>
                    <a:pt x="0" y="10152681"/>
                  </a:lnTo>
                  <a:close/>
                </a:path>
              </a:pathLst>
            </a:custGeom>
            <a:solidFill>
              <a:srgbClr val="17365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18242014" y="0"/>
                  </a:moveTo>
                  <a:lnTo>
                    <a:pt x="6892849" y="0"/>
                  </a:lnTo>
                  <a:lnTo>
                    <a:pt x="6906742" y="63995"/>
                  </a:lnTo>
                  <a:lnTo>
                    <a:pt x="6917080" y="109397"/>
                  </a:lnTo>
                  <a:lnTo>
                    <a:pt x="6927786" y="154673"/>
                  </a:lnTo>
                  <a:lnTo>
                    <a:pt x="6938848" y="199796"/>
                  </a:lnTo>
                  <a:lnTo>
                    <a:pt x="6950253" y="244792"/>
                  </a:lnTo>
                  <a:lnTo>
                    <a:pt x="6962013" y="289648"/>
                  </a:lnTo>
                  <a:lnTo>
                    <a:pt x="6974116" y="334352"/>
                  </a:lnTo>
                  <a:lnTo>
                    <a:pt x="6986562" y="378917"/>
                  </a:lnTo>
                  <a:lnTo>
                    <a:pt x="6999364" y="423341"/>
                  </a:lnTo>
                  <a:lnTo>
                    <a:pt x="7012495" y="467614"/>
                  </a:lnTo>
                  <a:lnTo>
                    <a:pt x="7025983" y="511733"/>
                  </a:lnTo>
                  <a:lnTo>
                    <a:pt x="7039800" y="555713"/>
                  </a:lnTo>
                  <a:lnTo>
                    <a:pt x="7053961" y="599541"/>
                  </a:lnTo>
                  <a:lnTo>
                    <a:pt x="7068464" y="643204"/>
                  </a:lnTo>
                  <a:lnTo>
                    <a:pt x="7083298" y="686727"/>
                  </a:lnTo>
                  <a:lnTo>
                    <a:pt x="7098474" y="730084"/>
                  </a:lnTo>
                  <a:lnTo>
                    <a:pt x="7113968" y="773290"/>
                  </a:lnTo>
                  <a:lnTo>
                    <a:pt x="7129805" y="816330"/>
                  </a:lnTo>
                  <a:lnTo>
                    <a:pt x="7145972" y="859218"/>
                  </a:lnTo>
                  <a:lnTo>
                    <a:pt x="7162457" y="901941"/>
                  </a:lnTo>
                  <a:lnTo>
                    <a:pt x="7179284" y="944499"/>
                  </a:lnTo>
                  <a:lnTo>
                    <a:pt x="7196429" y="986891"/>
                  </a:lnTo>
                  <a:lnTo>
                    <a:pt x="7213892" y="1029119"/>
                  </a:lnTo>
                  <a:lnTo>
                    <a:pt x="7231685" y="1071181"/>
                  </a:lnTo>
                  <a:lnTo>
                    <a:pt x="7249795" y="1113066"/>
                  </a:lnTo>
                  <a:lnTo>
                    <a:pt x="7268223" y="1154785"/>
                  </a:lnTo>
                  <a:lnTo>
                    <a:pt x="7286968" y="1196327"/>
                  </a:lnTo>
                  <a:lnTo>
                    <a:pt x="7306030" y="1237703"/>
                  </a:lnTo>
                  <a:lnTo>
                    <a:pt x="7325398" y="1278890"/>
                  </a:lnTo>
                  <a:lnTo>
                    <a:pt x="7345096" y="1319911"/>
                  </a:lnTo>
                  <a:lnTo>
                    <a:pt x="7365098" y="1360741"/>
                  </a:lnTo>
                  <a:lnTo>
                    <a:pt x="7385405" y="1401406"/>
                  </a:lnTo>
                  <a:lnTo>
                    <a:pt x="7406018" y="1441881"/>
                  </a:lnTo>
                  <a:lnTo>
                    <a:pt x="7426947" y="1482166"/>
                  </a:lnTo>
                  <a:lnTo>
                    <a:pt x="7448182" y="1522272"/>
                  </a:lnTo>
                  <a:lnTo>
                    <a:pt x="7469708" y="1562201"/>
                  </a:lnTo>
                  <a:lnTo>
                    <a:pt x="7491552" y="1601927"/>
                  </a:lnTo>
                  <a:lnTo>
                    <a:pt x="7513688" y="1641475"/>
                  </a:lnTo>
                  <a:lnTo>
                    <a:pt x="7536116" y="1680819"/>
                  </a:lnTo>
                  <a:lnTo>
                    <a:pt x="7558849" y="1719973"/>
                  </a:lnTo>
                  <a:lnTo>
                    <a:pt x="7581887" y="1758937"/>
                  </a:lnTo>
                  <a:lnTo>
                    <a:pt x="7605204" y="1797710"/>
                  </a:lnTo>
                  <a:lnTo>
                    <a:pt x="7628826" y="1836280"/>
                  </a:lnTo>
                  <a:lnTo>
                    <a:pt x="7652728" y="1874647"/>
                  </a:lnTo>
                  <a:lnTo>
                    <a:pt x="7676921" y="1912823"/>
                  </a:lnTo>
                  <a:lnTo>
                    <a:pt x="7701407" y="1950783"/>
                  </a:lnTo>
                  <a:lnTo>
                    <a:pt x="7726185" y="1988553"/>
                  </a:lnTo>
                  <a:lnTo>
                    <a:pt x="7751242" y="2026107"/>
                  </a:lnTo>
                  <a:lnTo>
                    <a:pt x="7776578" y="2063470"/>
                  </a:lnTo>
                  <a:lnTo>
                    <a:pt x="7802207" y="2100605"/>
                  </a:lnTo>
                  <a:lnTo>
                    <a:pt x="7828102" y="2137549"/>
                  </a:lnTo>
                  <a:lnTo>
                    <a:pt x="7854289" y="2174265"/>
                  </a:lnTo>
                  <a:lnTo>
                    <a:pt x="7880756" y="2210778"/>
                  </a:lnTo>
                  <a:lnTo>
                    <a:pt x="7907490" y="2247074"/>
                  </a:lnTo>
                  <a:lnTo>
                    <a:pt x="7934503" y="2283155"/>
                  </a:lnTo>
                  <a:lnTo>
                    <a:pt x="7961782" y="2319020"/>
                  </a:lnTo>
                  <a:lnTo>
                    <a:pt x="7989329" y="2354669"/>
                  </a:lnTo>
                  <a:lnTo>
                    <a:pt x="8017154" y="2390089"/>
                  </a:lnTo>
                  <a:lnTo>
                    <a:pt x="8045247" y="2425293"/>
                  </a:lnTo>
                  <a:lnTo>
                    <a:pt x="8073606" y="2460269"/>
                  </a:lnTo>
                  <a:lnTo>
                    <a:pt x="8102232" y="2495016"/>
                  </a:lnTo>
                  <a:lnTo>
                    <a:pt x="8131124" y="2529548"/>
                  </a:lnTo>
                  <a:lnTo>
                    <a:pt x="8160271" y="2563850"/>
                  </a:lnTo>
                  <a:lnTo>
                    <a:pt x="8189684" y="2597912"/>
                  </a:lnTo>
                  <a:lnTo>
                    <a:pt x="8219351" y="2631744"/>
                  </a:lnTo>
                  <a:lnTo>
                    <a:pt x="8249272" y="2665349"/>
                  </a:lnTo>
                  <a:lnTo>
                    <a:pt x="8279460" y="2698724"/>
                  </a:lnTo>
                  <a:lnTo>
                    <a:pt x="8309902" y="2731859"/>
                  </a:lnTo>
                  <a:lnTo>
                    <a:pt x="8340585" y="2764752"/>
                  </a:lnTo>
                  <a:lnTo>
                    <a:pt x="8371535" y="2797416"/>
                  </a:lnTo>
                  <a:lnTo>
                    <a:pt x="8402726" y="2829826"/>
                  </a:lnTo>
                  <a:lnTo>
                    <a:pt x="8434159" y="2861995"/>
                  </a:lnTo>
                  <a:lnTo>
                    <a:pt x="8465845" y="2893936"/>
                  </a:lnTo>
                  <a:lnTo>
                    <a:pt x="8497773" y="2925622"/>
                  </a:lnTo>
                  <a:lnTo>
                    <a:pt x="8529955" y="2957055"/>
                  </a:lnTo>
                  <a:lnTo>
                    <a:pt x="8562365" y="2988246"/>
                  </a:lnTo>
                  <a:lnTo>
                    <a:pt x="8595030" y="3019183"/>
                  </a:lnTo>
                  <a:lnTo>
                    <a:pt x="8627923" y="3049879"/>
                  </a:lnTo>
                  <a:lnTo>
                    <a:pt x="8661057" y="3080321"/>
                  </a:lnTo>
                  <a:lnTo>
                    <a:pt x="8694420" y="3110496"/>
                  </a:lnTo>
                  <a:lnTo>
                    <a:pt x="8728024" y="3140430"/>
                  </a:lnTo>
                  <a:lnTo>
                    <a:pt x="8761870" y="3170097"/>
                  </a:lnTo>
                  <a:lnTo>
                    <a:pt x="8795931" y="3199511"/>
                  </a:lnTo>
                  <a:lnTo>
                    <a:pt x="8830234" y="3228657"/>
                  </a:lnTo>
                  <a:lnTo>
                    <a:pt x="8864752" y="3257550"/>
                  </a:lnTo>
                  <a:lnTo>
                    <a:pt x="8899512" y="3286163"/>
                  </a:lnTo>
                  <a:lnTo>
                    <a:pt x="8934488" y="3314522"/>
                  </a:lnTo>
                  <a:lnTo>
                    <a:pt x="8969692" y="3342614"/>
                  </a:lnTo>
                  <a:lnTo>
                    <a:pt x="9005113" y="3370440"/>
                  </a:lnTo>
                  <a:lnTo>
                    <a:pt x="9040762" y="3397999"/>
                  </a:lnTo>
                  <a:lnTo>
                    <a:pt x="9076626" y="3425279"/>
                  </a:lnTo>
                  <a:lnTo>
                    <a:pt x="9112707" y="3452291"/>
                  </a:lnTo>
                  <a:lnTo>
                    <a:pt x="9148991" y="3479025"/>
                  </a:lnTo>
                  <a:lnTo>
                    <a:pt x="9185504" y="3505492"/>
                  </a:lnTo>
                  <a:lnTo>
                    <a:pt x="9222232" y="3531666"/>
                  </a:lnTo>
                  <a:lnTo>
                    <a:pt x="9259164" y="3557574"/>
                  </a:lnTo>
                  <a:lnTo>
                    <a:pt x="9296311" y="3583190"/>
                  </a:lnTo>
                  <a:lnTo>
                    <a:pt x="9333662" y="3608540"/>
                  </a:lnTo>
                  <a:lnTo>
                    <a:pt x="9371228" y="3633597"/>
                  </a:lnTo>
                  <a:lnTo>
                    <a:pt x="9408985" y="3658362"/>
                  </a:lnTo>
                  <a:lnTo>
                    <a:pt x="9446958" y="3682847"/>
                  </a:lnTo>
                  <a:lnTo>
                    <a:pt x="9485122" y="3707053"/>
                  </a:lnTo>
                  <a:lnTo>
                    <a:pt x="9523501" y="3730955"/>
                  </a:lnTo>
                  <a:lnTo>
                    <a:pt x="9562071" y="3754577"/>
                  </a:lnTo>
                  <a:lnTo>
                    <a:pt x="9600832" y="3777894"/>
                  </a:lnTo>
                  <a:lnTo>
                    <a:pt x="9639795" y="3800919"/>
                  </a:lnTo>
                  <a:lnTo>
                    <a:pt x="9678962" y="3823652"/>
                  </a:lnTo>
                  <a:lnTo>
                    <a:pt x="9718307" y="3846093"/>
                  </a:lnTo>
                  <a:lnTo>
                    <a:pt x="9757854" y="3868229"/>
                  </a:lnTo>
                  <a:lnTo>
                    <a:pt x="9797580" y="3890060"/>
                  </a:lnTo>
                  <a:lnTo>
                    <a:pt x="9837496" y="3911600"/>
                  </a:lnTo>
                  <a:lnTo>
                    <a:pt x="9877603" y="3932834"/>
                  </a:lnTo>
                  <a:lnTo>
                    <a:pt x="9917900" y="3953751"/>
                  </a:lnTo>
                  <a:lnTo>
                    <a:pt x="9958375" y="3974376"/>
                  </a:lnTo>
                  <a:lnTo>
                    <a:pt x="9999027" y="3994683"/>
                  </a:lnTo>
                  <a:lnTo>
                    <a:pt x="10039871" y="4014686"/>
                  </a:lnTo>
                  <a:lnTo>
                    <a:pt x="10080892" y="4034371"/>
                  </a:lnTo>
                  <a:lnTo>
                    <a:pt x="10122078" y="4053751"/>
                  </a:lnTo>
                  <a:lnTo>
                    <a:pt x="10163454" y="4072813"/>
                  </a:lnTo>
                  <a:lnTo>
                    <a:pt x="10204996" y="4091559"/>
                  </a:lnTo>
                  <a:lnTo>
                    <a:pt x="10246716" y="4109986"/>
                  </a:lnTo>
                  <a:lnTo>
                    <a:pt x="10288600" y="4128097"/>
                  </a:lnTo>
                  <a:lnTo>
                    <a:pt x="10330663" y="4145889"/>
                  </a:lnTo>
                  <a:lnTo>
                    <a:pt x="10372890" y="4163352"/>
                  </a:lnTo>
                  <a:lnTo>
                    <a:pt x="10415283" y="4180497"/>
                  </a:lnTo>
                  <a:lnTo>
                    <a:pt x="10457840" y="4197312"/>
                  </a:lnTo>
                  <a:lnTo>
                    <a:pt x="10500563" y="4213809"/>
                  </a:lnTo>
                  <a:lnTo>
                    <a:pt x="10543438" y="4229976"/>
                  </a:lnTo>
                  <a:lnTo>
                    <a:pt x="10586491" y="4245800"/>
                  </a:lnTo>
                  <a:lnTo>
                    <a:pt x="10629697" y="4261307"/>
                  </a:lnTo>
                  <a:lnTo>
                    <a:pt x="10673055" y="4276471"/>
                  </a:lnTo>
                  <a:lnTo>
                    <a:pt x="10716565" y="4291317"/>
                  </a:lnTo>
                  <a:lnTo>
                    <a:pt x="10760240" y="4305808"/>
                  </a:lnTo>
                  <a:lnTo>
                    <a:pt x="10804068" y="4319968"/>
                  </a:lnTo>
                  <a:lnTo>
                    <a:pt x="10848035" y="4333799"/>
                  </a:lnTo>
                  <a:lnTo>
                    <a:pt x="10892168" y="4347273"/>
                  </a:lnTo>
                  <a:lnTo>
                    <a:pt x="10936440" y="4360418"/>
                  </a:lnTo>
                  <a:lnTo>
                    <a:pt x="10980865" y="4373219"/>
                  </a:lnTo>
                  <a:lnTo>
                    <a:pt x="11025429" y="4385665"/>
                  </a:lnTo>
                  <a:lnTo>
                    <a:pt x="11070133" y="4397768"/>
                  </a:lnTo>
                  <a:lnTo>
                    <a:pt x="11114989" y="4409529"/>
                  </a:lnTo>
                  <a:lnTo>
                    <a:pt x="11159973" y="4420933"/>
                  </a:lnTo>
                  <a:lnTo>
                    <a:pt x="11205108" y="4431995"/>
                  </a:lnTo>
                  <a:lnTo>
                    <a:pt x="11250371" y="4442688"/>
                  </a:lnTo>
                  <a:lnTo>
                    <a:pt x="11295774" y="4453039"/>
                  </a:lnTo>
                  <a:lnTo>
                    <a:pt x="11341316" y="4463034"/>
                  </a:lnTo>
                  <a:lnTo>
                    <a:pt x="11386985" y="4472673"/>
                  </a:lnTo>
                  <a:lnTo>
                    <a:pt x="11432794" y="4481944"/>
                  </a:lnTo>
                  <a:lnTo>
                    <a:pt x="11478717" y="4490859"/>
                  </a:lnTo>
                  <a:lnTo>
                    <a:pt x="11524780" y="4499407"/>
                  </a:lnTo>
                  <a:lnTo>
                    <a:pt x="11570970" y="4507598"/>
                  </a:lnTo>
                  <a:lnTo>
                    <a:pt x="11617287" y="4515421"/>
                  </a:lnTo>
                  <a:lnTo>
                    <a:pt x="11663718" y="4522889"/>
                  </a:lnTo>
                  <a:lnTo>
                    <a:pt x="11710276" y="4529975"/>
                  </a:lnTo>
                  <a:lnTo>
                    <a:pt x="11756949" y="4536694"/>
                  </a:lnTo>
                  <a:lnTo>
                    <a:pt x="11803748" y="4543044"/>
                  </a:lnTo>
                  <a:lnTo>
                    <a:pt x="11850662" y="4549013"/>
                  </a:lnTo>
                  <a:lnTo>
                    <a:pt x="11897690" y="4554613"/>
                  </a:lnTo>
                  <a:lnTo>
                    <a:pt x="11944845" y="4559846"/>
                  </a:lnTo>
                  <a:lnTo>
                    <a:pt x="11992102" y="4564697"/>
                  </a:lnTo>
                  <a:lnTo>
                    <a:pt x="12039473" y="4569155"/>
                  </a:lnTo>
                  <a:lnTo>
                    <a:pt x="12086946" y="4573244"/>
                  </a:lnTo>
                  <a:lnTo>
                    <a:pt x="12134533" y="4576953"/>
                  </a:lnTo>
                  <a:lnTo>
                    <a:pt x="12182234" y="4580280"/>
                  </a:lnTo>
                  <a:lnTo>
                    <a:pt x="12230024" y="4583214"/>
                  </a:lnTo>
                  <a:lnTo>
                    <a:pt x="12277928" y="4585767"/>
                  </a:lnTo>
                  <a:lnTo>
                    <a:pt x="12325934" y="4587926"/>
                  </a:lnTo>
                  <a:lnTo>
                    <a:pt x="12374042" y="4589704"/>
                  </a:lnTo>
                  <a:lnTo>
                    <a:pt x="12422238" y="4591088"/>
                  </a:lnTo>
                  <a:lnTo>
                    <a:pt x="12470549" y="4592078"/>
                  </a:lnTo>
                  <a:lnTo>
                    <a:pt x="12518936" y="4592663"/>
                  </a:lnTo>
                  <a:lnTo>
                    <a:pt x="12567437" y="4592866"/>
                  </a:lnTo>
                  <a:lnTo>
                    <a:pt x="12615926" y="4592663"/>
                  </a:lnTo>
                  <a:lnTo>
                    <a:pt x="12664326" y="4592078"/>
                  </a:lnTo>
                  <a:lnTo>
                    <a:pt x="12712624" y="4591088"/>
                  </a:lnTo>
                  <a:lnTo>
                    <a:pt x="12760833" y="4589704"/>
                  </a:lnTo>
                  <a:lnTo>
                    <a:pt x="12808928" y="4587926"/>
                  </a:lnTo>
                  <a:lnTo>
                    <a:pt x="12856934" y="4585767"/>
                  </a:lnTo>
                  <a:lnTo>
                    <a:pt x="12904838" y="4583214"/>
                  </a:lnTo>
                  <a:lnTo>
                    <a:pt x="12952641" y="4580280"/>
                  </a:lnTo>
                  <a:lnTo>
                    <a:pt x="13000330" y="4576953"/>
                  </a:lnTo>
                  <a:lnTo>
                    <a:pt x="13047917" y="4573244"/>
                  </a:lnTo>
                  <a:lnTo>
                    <a:pt x="13095402" y="4569155"/>
                  </a:lnTo>
                  <a:lnTo>
                    <a:pt x="13142773" y="4564697"/>
                  </a:lnTo>
                  <a:lnTo>
                    <a:pt x="13190030" y="4559846"/>
                  </a:lnTo>
                  <a:lnTo>
                    <a:pt x="13237172" y="4554613"/>
                  </a:lnTo>
                  <a:lnTo>
                    <a:pt x="13284200" y="4549013"/>
                  </a:lnTo>
                  <a:lnTo>
                    <a:pt x="13331114" y="4543044"/>
                  </a:lnTo>
                  <a:lnTo>
                    <a:pt x="13377913" y="4536694"/>
                  </a:lnTo>
                  <a:lnTo>
                    <a:pt x="13424586" y="4529975"/>
                  </a:lnTo>
                  <a:lnTo>
                    <a:pt x="13471144" y="4522889"/>
                  </a:lnTo>
                  <a:lnTo>
                    <a:pt x="13517588" y="4515421"/>
                  </a:lnTo>
                  <a:lnTo>
                    <a:pt x="13563892" y="4507598"/>
                  </a:lnTo>
                  <a:lnTo>
                    <a:pt x="13610082" y="4499407"/>
                  </a:lnTo>
                  <a:lnTo>
                    <a:pt x="13656145" y="4490859"/>
                  </a:lnTo>
                  <a:lnTo>
                    <a:pt x="13702081" y="4481944"/>
                  </a:lnTo>
                  <a:lnTo>
                    <a:pt x="13747877" y="4472673"/>
                  </a:lnTo>
                  <a:lnTo>
                    <a:pt x="13793546" y="4463034"/>
                  </a:lnTo>
                  <a:lnTo>
                    <a:pt x="13839089" y="4453039"/>
                  </a:lnTo>
                  <a:lnTo>
                    <a:pt x="13884491" y="4442688"/>
                  </a:lnTo>
                  <a:lnTo>
                    <a:pt x="13929754" y="4431995"/>
                  </a:lnTo>
                  <a:lnTo>
                    <a:pt x="13974890" y="4420933"/>
                  </a:lnTo>
                  <a:lnTo>
                    <a:pt x="14019886" y="4409529"/>
                  </a:lnTo>
                  <a:lnTo>
                    <a:pt x="14064729" y="4397768"/>
                  </a:lnTo>
                  <a:lnTo>
                    <a:pt x="14109446" y="4385665"/>
                  </a:lnTo>
                  <a:lnTo>
                    <a:pt x="14154010" y="4373219"/>
                  </a:lnTo>
                  <a:lnTo>
                    <a:pt x="14198422" y="4360418"/>
                  </a:lnTo>
                  <a:lnTo>
                    <a:pt x="14242695" y="4347273"/>
                  </a:lnTo>
                  <a:lnTo>
                    <a:pt x="14286827" y="4333799"/>
                  </a:lnTo>
                  <a:lnTo>
                    <a:pt x="14330794" y="4319968"/>
                  </a:lnTo>
                  <a:lnTo>
                    <a:pt x="14374622" y="4305808"/>
                  </a:lnTo>
                  <a:lnTo>
                    <a:pt x="14418297" y="4291317"/>
                  </a:lnTo>
                  <a:lnTo>
                    <a:pt x="14461808" y="4276471"/>
                  </a:lnTo>
                  <a:lnTo>
                    <a:pt x="14505178" y="4261307"/>
                  </a:lnTo>
                  <a:lnTo>
                    <a:pt x="14548371" y="4245800"/>
                  </a:lnTo>
                  <a:lnTo>
                    <a:pt x="14591424" y="4229976"/>
                  </a:lnTo>
                  <a:lnTo>
                    <a:pt x="14634299" y="4213809"/>
                  </a:lnTo>
                  <a:lnTo>
                    <a:pt x="14677022" y="4197312"/>
                  </a:lnTo>
                  <a:lnTo>
                    <a:pt x="14719580" y="4180497"/>
                  </a:lnTo>
                  <a:lnTo>
                    <a:pt x="14761985" y="4163352"/>
                  </a:lnTo>
                  <a:lnTo>
                    <a:pt x="14804200" y="4145889"/>
                  </a:lnTo>
                  <a:lnTo>
                    <a:pt x="14846262" y="4128097"/>
                  </a:lnTo>
                  <a:lnTo>
                    <a:pt x="14888147" y="4109986"/>
                  </a:lnTo>
                  <a:lnTo>
                    <a:pt x="14929866" y="4091559"/>
                  </a:lnTo>
                  <a:lnTo>
                    <a:pt x="14971421" y="4072813"/>
                  </a:lnTo>
                  <a:lnTo>
                    <a:pt x="15012785" y="4053751"/>
                  </a:lnTo>
                  <a:lnTo>
                    <a:pt x="15053983" y="4034371"/>
                  </a:lnTo>
                  <a:lnTo>
                    <a:pt x="15094992" y="4014686"/>
                  </a:lnTo>
                  <a:lnTo>
                    <a:pt x="15135835" y="3994683"/>
                  </a:lnTo>
                  <a:lnTo>
                    <a:pt x="15176488" y="3974376"/>
                  </a:lnTo>
                  <a:lnTo>
                    <a:pt x="15216962" y="3953751"/>
                  </a:lnTo>
                  <a:lnTo>
                    <a:pt x="15257260" y="3932834"/>
                  </a:lnTo>
                  <a:lnTo>
                    <a:pt x="15297366" y="3911600"/>
                  </a:lnTo>
                  <a:lnTo>
                    <a:pt x="15337282" y="3890060"/>
                  </a:lnTo>
                  <a:lnTo>
                    <a:pt x="15377021" y="3868229"/>
                  </a:lnTo>
                  <a:lnTo>
                    <a:pt x="15416556" y="3846093"/>
                  </a:lnTo>
                  <a:lnTo>
                    <a:pt x="15455913" y="3823652"/>
                  </a:lnTo>
                  <a:lnTo>
                    <a:pt x="15495067" y="3800919"/>
                  </a:lnTo>
                  <a:lnTo>
                    <a:pt x="15534031" y="3777894"/>
                  </a:lnTo>
                  <a:lnTo>
                    <a:pt x="15572791" y="3754577"/>
                  </a:lnTo>
                  <a:lnTo>
                    <a:pt x="15611361" y="3730955"/>
                  </a:lnTo>
                  <a:lnTo>
                    <a:pt x="15649740" y="3707053"/>
                  </a:lnTo>
                  <a:lnTo>
                    <a:pt x="15687904" y="3682847"/>
                  </a:lnTo>
                  <a:lnTo>
                    <a:pt x="15725877" y="3658362"/>
                  </a:lnTo>
                  <a:lnTo>
                    <a:pt x="15763634" y="3633597"/>
                  </a:lnTo>
                  <a:lnTo>
                    <a:pt x="15801201" y="3608540"/>
                  </a:lnTo>
                  <a:lnTo>
                    <a:pt x="15838551" y="3583190"/>
                  </a:lnTo>
                  <a:lnTo>
                    <a:pt x="15875699" y="3557574"/>
                  </a:lnTo>
                  <a:lnTo>
                    <a:pt x="15912630" y="3531666"/>
                  </a:lnTo>
                  <a:lnTo>
                    <a:pt x="15949359" y="3505492"/>
                  </a:lnTo>
                  <a:lnTo>
                    <a:pt x="15985871" y="3479025"/>
                  </a:lnTo>
                  <a:lnTo>
                    <a:pt x="16022168" y="3452291"/>
                  </a:lnTo>
                  <a:lnTo>
                    <a:pt x="16058249" y="3425279"/>
                  </a:lnTo>
                  <a:lnTo>
                    <a:pt x="16094113" y="3397999"/>
                  </a:lnTo>
                  <a:lnTo>
                    <a:pt x="16129750" y="3370440"/>
                  </a:lnTo>
                  <a:lnTo>
                    <a:pt x="16165170" y="3342614"/>
                  </a:lnTo>
                  <a:lnTo>
                    <a:pt x="16200374" y="3314522"/>
                  </a:lnTo>
                  <a:lnTo>
                    <a:pt x="16235350" y="3286163"/>
                  </a:lnTo>
                  <a:lnTo>
                    <a:pt x="16270110" y="3257550"/>
                  </a:lnTo>
                  <a:lnTo>
                    <a:pt x="16304629" y="3228657"/>
                  </a:lnTo>
                  <a:lnTo>
                    <a:pt x="16338931" y="3199511"/>
                  </a:lnTo>
                  <a:lnTo>
                    <a:pt x="16372993" y="3170097"/>
                  </a:lnTo>
                  <a:lnTo>
                    <a:pt x="16406838" y="3140430"/>
                  </a:lnTo>
                  <a:lnTo>
                    <a:pt x="16440442" y="3110496"/>
                  </a:lnTo>
                  <a:lnTo>
                    <a:pt x="16473805" y="3080321"/>
                  </a:lnTo>
                  <a:lnTo>
                    <a:pt x="16506940" y="3049879"/>
                  </a:lnTo>
                  <a:lnTo>
                    <a:pt x="16539845" y="3019183"/>
                  </a:lnTo>
                  <a:lnTo>
                    <a:pt x="16572497" y="2988246"/>
                  </a:lnTo>
                  <a:lnTo>
                    <a:pt x="16604907" y="2957055"/>
                  </a:lnTo>
                  <a:lnTo>
                    <a:pt x="16637089" y="2925622"/>
                  </a:lnTo>
                  <a:lnTo>
                    <a:pt x="16669017" y="2893936"/>
                  </a:lnTo>
                  <a:lnTo>
                    <a:pt x="16700703" y="2861995"/>
                  </a:lnTo>
                  <a:lnTo>
                    <a:pt x="16732149" y="2829826"/>
                  </a:lnTo>
                  <a:lnTo>
                    <a:pt x="16763340" y="2797416"/>
                  </a:lnTo>
                  <a:lnTo>
                    <a:pt x="16794277" y="2764752"/>
                  </a:lnTo>
                  <a:lnTo>
                    <a:pt x="16824960" y="2731859"/>
                  </a:lnTo>
                  <a:lnTo>
                    <a:pt x="16855402" y="2698724"/>
                  </a:lnTo>
                  <a:lnTo>
                    <a:pt x="16885590" y="2665349"/>
                  </a:lnTo>
                  <a:lnTo>
                    <a:pt x="16915511" y="2631744"/>
                  </a:lnTo>
                  <a:lnTo>
                    <a:pt x="16945179" y="2597912"/>
                  </a:lnTo>
                  <a:lnTo>
                    <a:pt x="16974592" y="2563850"/>
                  </a:lnTo>
                  <a:lnTo>
                    <a:pt x="17003738" y="2529548"/>
                  </a:lnTo>
                  <a:lnTo>
                    <a:pt x="17032631" y="2495016"/>
                  </a:lnTo>
                  <a:lnTo>
                    <a:pt x="17061257" y="2460269"/>
                  </a:lnTo>
                  <a:lnTo>
                    <a:pt x="17089616" y="2425293"/>
                  </a:lnTo>
                  <a:lnTo>
                    <a:pt x="17117708" y="2390089"/>
                  </a:lnTo>
                  <a:lnTo>
                    <a:pt x="17145534" y="2354669"/>
                  </a:lnTo>
                  <a:lnTo>
                    <a:pt x="17173080" y="2319020"/>
                  </a:lnTo>
                  <a:lnTo>
                    <a:pt x="17200372" y="2283155"/>
                  </a:lnTo>
                  <a:lnTo>
                    <a:pt x="17227373" y="2247074"/>
                  </a:lnTo>
                  <a:lnTo>
                    <a:pt x="17254119" y="2210778"/>
                  </a:lnTo>
                  <a:lnTo>
                    <a:pt x="17280573" y="2174265"/>
                  </a:lnTo>
                  <a:lnTo>
                    <a:pt x="17306760" y="2137549"/>
                  </a:lnTo>
                  <a:lnTo>
                    <a:pt x="17332656" y="2100605"/>
                  </a:lnTo>
                  <a:lnTo>
                    <a:pt x="17358284" y="2063470"/>
                  </a:lnTo>
                  <a:lnTo>
                    <a:pt x="17383621" y="2026107"/>
                  </a:lnTo>
                  <a:lnTo>
                    <a:pt x="17408678" y="1988553"/>
                  </a:lnTo>
                  <a:lnTo>
                    <a:pt x="17433455" y="1950783"/>
                  </a:lnTo>
                  <a:lnTo>
                    <a:pt x="17457941" y="1912823"/>
                  </a:lnTo>
                  <a:lnTo>
                    <a:pt x="17482135" y="1874647"/>
                  </a:lnTo>
                  <a:lnTo>
                    <a:pt x="17506049" y="1836280"/>
                  </a:lnTo>
                  <a:lnTo>
                    <a:pt x="17529658" y="1797710"/>
                  </a:lnTo>
                  <a:lnTo>
                    <a:pt x="17552988" y="1758937"/>
                  </a:lnTo>
                  <a:lnTo>
                    <a:pt x="17576013" y="1719973"/>
                  </a:lnTo>
                  <a:lnTo>
                    <a:pt x="17598746" y="1680819"/>
                  </a:lnTo>
                  <a:lnTo>
                    <a:pt x="17621174" y="1641475"/>
                  </a:lnTo>
                  <a:lnTo>
                    <a:pt x="17643323" y="1601927"/>
                  </a:lnTo>
                  <a:lnTo>
                    <a:pt x="17665154" y="1562201"/>
                  </a:lnTo>
                  <a:lnTo>
                    <a:pt x="17686681" y="1522272"/>
                  </a:lnTo>
                  <a:lnTo>
                    <a:pt x="17707915" y="1482166"/>
                  </a:lnTo>
                  <a:lnTo>
                    <a:pt x="17728845" y="1441881"/>
                  </a:lnTo>
                  <a:lnTo>
                    <a:pt x="17749457" y="1401406"/>
                  </a:lnTo>
                  <a:lnTo>
                    <a:pt x="17769777" y="1360741"/>
                  </a:lnTo>
                  <a:lnTo>
                    <a:pt x="17789767" y="1319911"/>
                  </a:lnTo>
                  <a:lnTo>
                    <a:pt x="17809464" y="1278890"/>
                  </a:lnTo>
                  <a:lnTo>
                    <a:pt x="17828832" y="1237703"/>
                  </a:lnTo>
                  <a:lnTo>
                    <a:pt x="17847895" y="1196327"/>
                  </a:lnTo>
                  <a:lnTo>
                    <a:pt x="17866640" y="1154785"/>
                  </a:lnTo>
                  <a:lnTo>
                    <a:pt x="17885080" y="1113066"/>
                  </a:lnTo>
                  <a:lnTo>
                    <a:pt x="17903190" y="1071181"/>
                  </a:lnTo>
                  <a:lnTo>
                    <a:pt x="17920970" y="1029119"/>
                  </a:lnTo>
                  <a:lnTo>
                    <a:pt x="17938446" y="986891"/>
                  </a:lnTo>
                  <a:lnTo>
                    <a:pt x="17955578" y="944499"/>
                  </a:lnTo>
                  <a:lnTo>
                    <a:pt x="17972405" y="901941"/>
                  </a:lnTo>
                  <a:lnTo>
                    <a:pt x="17988890" y="859218"/>
                  </a:lnTo>
                  <a:lnTo>
                    <a:pt x="18005057" y="816330"/>
                  </a:lnTo>
                  <a:lnTo>
                    <a:pt x="18020894" y="773290"/>
                  </a:lnTo>
                  <a:lnTo>
                    <a:pt x="18036388" y="730084"/>
                  </a:lnTo>
                  <a:lnTo>
                    <a:pt x="18051564" y="686727"/>
                  </a:lnTo>
                  <a:lnTo>
                    <a:pt x="18066398" y="643204"/>
                  </a:lnTo>
                  <a:lnTo>
                    <a:pt x="18080901" y="599541"/>
                  </a:lnTo>
                  <a:lnTo>
                    <a:pt x="18095062" y="555713"/>
                  </a:lnTo>
                  <a:lnTo>
                    <a:pt x="18108880" y="511733"/>
                  </a:lnTo>
                  <a:lnTo>
                    <a:pt x="18122367" y="467614"/>
                  </a:lnTo>
                  <a:lnTo>
                    <a:pt x="18135499" y="423341"/>
                  </a:lnTo>
                  <a:lnTo>
                    <a:pt x="18148300" y="378917"/>
                  </a:lnTo>
                  <a:lnTo>
                    <a:pt x="18160759" y="334352"/>
                  </a:lnTo>
                  <a:lnTo>
                    <a:pt x="18172862" y="289648"/>
                  </a:lnTo>
                  <a:lnTo>
                    <a:pt x="18184610" y="244792"/>
                  </a:lnTo>
                  <a:lnTo>
                    <a:pt x="18196027" y="199796"/>
                  </a:lnTo>
                  <a:lnTo>
                    <a:pt x="18207076" y="154673"/>
                  </a:lnTo>
                  <a:lnTo>
                    <a:pt x="18217782" y="109397"/>
                  </a:lnTo>
                  <a:lnTo>
                    <a:pt x="18228133" y="63995"/>
                  </a:lnTo>
                  <a:lnTo>
                    <a:pt x="18242014" y="0"/>
                  </a:lnTo>
                  <a:close/>
                </a:path>
                <a:path w="18288000" h="10287000">
                  <a:moveTo>
                    <a:pt x="18288000" y="10152685"/>
                  </a:moveTo>
                  <a:lnTo>
                    <a:pt x="0" y="10152685"/>
                  </a:lnTo>
                  <a:lnTo>
                    <a:pt x="0" y="10287000"/>
                  </a:lnTo>
                  <a:lnTo>
                    <a:pt x="18288000" y="10287000"/>
                  </a:lnTo>
                  <a:lnTo>
                    <a:pt x="18288000" y="10152685"/>
                  </a:lnTo>
                  <a:close/>
                </a:path>
              </a:pathLst>
            </a:custGeom>
            <a:solidFill>
              <a:srgbClr val="2C9C99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14349" rIns="0" bIns="0" rtlCol="0" vert="horz">
            <a:spAutoFit/>
          </a:bodyPr>
          <a:lstStyle/>
          <a:p>
            <a:pPr marL="9311640">
              <a:lnSpc>
                <a:spcPct val="100000"/>
              </a:lnSpc>
              <a:spcBef>
                <a:spcPts val="100"/>
              </a:spcBef>
            </a:pPr>
            <a:r>
              <a:rPr dirty="0"/>
              <a:t>Kahoot</a:t>
            </a:r>
            <a:r>
              <a:rPr dirty="0" spc="-30"/>
              <a:t> </a:t>
            </a:r>
            <a:r>
              <a:rPr dirty="0" spc="-25"/>
              <a:t>#4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4121150" cy="10287000"/>
          </a:xfrm>
          <a:custGeom>
            <a:avLst/>
            <a:gdLst/>
            <a:ahLst/>
            <a:cxnLst/>
            <a:rect l="l" t="t" r="r" b="b"/>
            <a:pathLst>
              <a:path w="4121150" h="10287000">
                <a:moveTo>
                  <a:pt x="0" y="10286999"/>
                </a:moveTo>
                <a:lnTo>
                  <a:pt x="4120672" y="10286999"/>
                </a:lnTo>
                <a:lnTo>
                  <a:pt x="4120672" y="0"/>
                </a:lnTo>
                <a:lnTo>
                  <a:pt x="0" y="0"/>
                </a:lnTo>
                <a:lnTo>
                  <a:pt x="0" y="10286999"/>
                </a:lnTo>
                <a:close/>
              </a:path>
            </a:pathLst>
          </a:custGeom>
          <a:solidFill>
            <a:srgbClr val="143451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/>
          <p:cNvGrpSpPr/>
          <p:nvPr/>
        </p:nvGrpSpPr>
        <p:grpSpPr>
          <a:xfrm>
            <a:off x="4120672" y="0"/>
            <a:ext cx="14167485" cy="10287000"/>
            <a:chOff x="4120672" y="0"/>
            <a:chExt cx="14167485" cy="10287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13320" y="0"/>
              <a:ext cx="10774680" cy="1028699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120672" y="0"/>
              <a:ext cx="3742054" cy="10287000"/>
            </a:xfrm>
            <a:custGeom>
              <a:avLst/>
              <a:gdLst/>
              <a:ahLst/>
              <a:cxnLst/>
              <a:rect l="l" t="t" r="r" b="b"/>
              <a:pathLst>
                <a:path w="3742054" h="10287000">
                  <a:moveTo>
                    <a:pt x="3741610" y="0"/>
                  </a:moveTo>
                  <a:lnTo>
                    <a:pt x="0" y="0"/>
                  </a:lnTo>
                  <a:lnTo>
                    <a:pt x="0" y="10287000"/>
                  </a:lnTo>
                  <a:lnTo>
                    <a:pt x="3741610" y="10287000"/>
                  </a:lnTo>
                  <a:lnTo>
                    <a:pt x="37416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4676475" y="637539"/>
            <a:ext cx="5111750" cy="6350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000">
                <a:solidFill>
                  <a:srgbClr val="2C9C99"/>
                </a:solidFill>
              </a:rPr>
              <a:t>Solution en </a:t>
            </a:r>
            <a:r>
              <a:rPr dirty="0" sz="4000" spc="-10">
                <a:solidFill>
                  <a:srgbClr val="2C9C99"/>
                </a:solidFill>
              </a:rPr>
              <a:t>pharmacie</a:t>
            </a:r>
            <a:endParaRPr sz="4000"/>
          </a:p>
        </p:txBody>
      </p:sp>
      <p:sp>
        <p:nvSpPr>
          <p:cNvPr id="7" name="object 7"/>
          <p:cNvSpPr txBox="1"/>
          <p:nvPr/>
        </p:nvSpPr>
        <p:spPr>
          <a:xfrm>
            <a:off x="4855679" y="1945132"/>
            <a:ext cx="9472295" cy="79629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249554" marR="5080" indent="-236854">
              <a:lnSpc>
                <a:spcPct val="136400"/>
              </a:lnSpc>
              <a:spcBef>
                <a:spcPts val="100"/>
              </a:spcBef>
              <a:buChar char="•"/>
              <a:tabLst>
                <a:tab pos="249554" algn="l"/>
              </a:tabLst>
            </a:pPr>
            <a:r>
              <a:rPr dirty="0" sz="2200" spc="55">
                <a:solidFill>
                  <a:srgbClr val="143451"/>
                </a:solidFill>
                <a:latin typeface="Arial"/>
                <a:cs typeface="Arial"/>
              </a:rPr>
              <a:t>Une</a:t>
            </a:r>
            <a:r>
              <a:rPr dirty="0" sz="2200" spc="484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00" b="1">
                <a:solidFill>
                  <a:srgbClr val="143451"/>
                </a:solidFill>
                <a:latin typeface="Arial"/>
                <a:cs typeface="Arial"/>
              </a:rPr>
              <a:t>chaise</a:t>
            </a:r>
            <a:r>
              <a:rPr dirty="0" sz="2200" spc="48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20" b="1">
                <a:solidFill>
                  <a:srgbClr val="143451"/>
                </a:solidFill>
                <a:latin typeface="Arial"/>
                <a:cs typeface="Arial"/>
              </a:rPr>
              <a:t>de</a:t>
            </a:r>
            <a:r>
              <a:rPr dirty="0" sz="2200" spc="484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50" b="1">
                <a:solidFill>
                  <a:srgbClr val="143451"/>
                </a:solidFill>
                <a:latin typeface="Arial"/>
                <a:cs typeface="Arial"/>
              </a:rPr>
              <a:t>traitement</a:t>
            </a:r>
            <a:r>
              <a:rPr dirty="0" sz="2200" spc="484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25" b="1">
                <a:solidFill>
                  <a:srgbClr val="143451"/>
                </a:solidFill>
                <a:latin typeface="Arial"/>
                <a:cs typeface="Arial"/>
              </a:rPr>
              <a:t>médicale,</a:t>
            </a:r>
            <a:r>
              <a:rPr dirty="0" sz="2200" spc="484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85" b="1">
                <a:solidFill>
                  <a:srgbClr val="143451"/>
                </a:solidFill>
                <a:latin typeface="Arial"/>
                <a:cs typeface="Arial"/>
              </a:rPr>
              <a:t>non</a:t>
            </a:r>
            <a:r>
              <a:rPr dirty="0" sz="2200" spc="48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90" b="1">
                <a:solidFill>
                  <a:srgbClr val="143451"/>
                </a:solidFill>
                <a:latin typeface="Arial"/>
                <a:cs typeface="Arial"/>
              </a:rPr>
              <a:t>invasive,</a:t>
            </a:r>
            <a:r>
              <a:rPr dirty="0" sz="2200" spc="484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90" b="1">
                <a:solidFill>
                  <a:srgbClr val="143451"/>
                </a:solidFill>
                <a:latin typeface="Arial"/>
                <a:cs typeface="Arial"/>
              </a:rPr>
              <a:t>qui</a:t>
            </a:r>
            <a:r>
              <a:rPr dirty="0" sz="2200" spc="49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30" b="1">
                <a:solidFill>
                  <a:srgbClr val="143451"/>
                </a:solidFill>
                <a:latin typeface="Arial"/>
                <a:cs typeface="Arial"/>
              </a:rPr>
              <a:t>aide</a:t>
            </a:r>
            <a:r>
              <a:rPr dirty="0" sz="2200" spc="49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204" b="1">
                <a:solidFill>
                  <a:srgbClr val="143451"/>
                </a:solidFill>
                <a:latin typeface="Arial"/>
                <a:cs typeface="Arial"/>
              </a:rPr>
              <a:t>à </a:t>
            </a:r>
            <a:r>
              <a:rPr dirty="0" sz="2200" spc="85" b="1">
                <a:solidFill>
                  <a:srgbClr val="143451"/>
                </a:solidFill>
                <a:latin typeface="Arial"/>
                <a:cs typeface="Arial"/>
              </a:rPr>
              <a:t>renforcer</a:t>
            </a:r>
            <a:r>
              <a:rPr dirty="0" sz="2200" spc="-14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50" b="1">
                <a:solidFill>
                  <a:srgbClr val="143451"/>
                </a:solidFill>
                <a:latin typeface="Arial"/>
                <a:cs typeface="Arial"/>
              </a:rPr>
              <a:t>les</a:t>
            </a:r>
            <a:r>
              <a:rPr dirty="0" sz="2200" spc="-14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00" b="1">
                <a:solidFill>
                  <a:srgbClr val="143451"/>
                </a:solidFill>
                <a:latin typeface="Arial"/>
                <a:cs typeface="Arial"/>
              </a:rPr>
              <a:t>muscles</a:t>
            </a:r>
            <a:r>
              <a:rPr dirty="0" sz="2200" spc="-14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30" b="1">
                <a:solidFill>
                  <a:srgbClr val="143451"/>
                </a:solidFill>
                <a:latin typeface="Arial"/>
                <a:cs typeface="Arial"/>
              </a:rPr>
              <a:t>du</a:t>
            </a:r>
            <a:r>
              <a:rPr dirty="0" sz="2200" spc="-15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14" b="1">
                <a:solidFill>
                  <a:srgbClr val="143451"/>
                </a:solidFill>
                <a:latin typeface="Arial"/>
                <a:cs typeface="Arial"/>
              </a:rPr>
              <a:t>plancher</a:t>
            </a:r>
            <a:r>
              <a:rPr dirty="0" sz="2200" spc="-14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55" b="1">
                <a:solidFill>
                  <a:srgbClr val="143451"/>
                </a:solidFill>
                <a:latin typeface="Arial"/>
                <a:cs typeface="Arial"/>
              </a:rPr>
              <a:t>pelvien</a:t>
            </a:r>
            <a:r>
              <a:rPr dirty="0" sz="2200" spc="55">
                <a:solidFill>
                  <a:srgbClr val="143451"/>
                </a:solidFill>
                <a:latin typeface="Arial"/>
                <a:cs typeface="Arial"/>
              </a:rPr>
              <a:t>.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185"/>
              </a:spcBef>
              <a:buClr>
                <a:srgbClr val="143451"/>
              </a:buClr>
              <a:buFont typeface="Arial"/>
              <a:buChar char="•"/>
            </a:pPr>
            <a:endParaRPr sz="2200">
              <a:latin typeface="Arial"/>
              <a:cs typeface="Arial"/>
            </a:endParaRPr>
          </a:p>
          <a:p>
            <a:pPr algn="just" marL="249554" marR="5715" indent="-236854">
              <a:lnSpc>
                <a:spcPct val="140000"/>
              </a:lnSpc>
              <a:spcBef>
                <a:spcPts val="5"/>
              </a:spcBef>
              <a:buChar char="•"/>
              <a:tabLst>
                <a:tab pos="249554" algn="l"/>
              </a:tabLst>
            </a:pPr>
            <a:r>
              <a:rPr dirty="0" sz="2200">
                <a:solidFill>
                  <a:srgbClr val="143451"/>
                </a:solidFill>
                <a:latin typeface="Arial"/>
                <a:cs typeface="Arial"/>
              </a:rPr>
              <a:t>Elle</a:t>
            </a:r>
            <a:r>
              <a:rPr dirty="0" sz="2200" spc="-3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25">
                <a:solidFill>
                  <a:srgbClr val="143451"/>
                </a:solidFill>
                <a:latin typeface="Arial"/>
                <a:cs typeface="Arial"/>
              </a:rPr>
              <a:t>envoie</a:t>
            </a:r>
            <a:r>
              <a:rPr dirty="0" sz="2200" spc="-2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40">
                <a:solidFill>
                  <a:srgbClr val="143451"/>
                </a:solidFill>
                <a:latin typeface="Arial"/>
                <a:cs typeface="Arial"/>
              </a:rPr>
              <a:t>des</a:t>
            </a:r>
            <a:r>
              <a:rPr dirty="0" sz="2200" spc="-2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75" b="1">
                <a:solidFill>
                  <a:srgbClr val="143451"/>
                </a:solidFill>
                <a:latin typeface="Arial"/>
                <a:cs typeface="Arial"/>
              </a:rPr>
              <a:t>ondes</a:t>
            </a:r>
            <a:r>
              <a:rPr dirty="0" sz="2200" spc="-3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14" b="1">
                <a:solidFill>
                  <a:srgbClr val="143451"/>
                </a:solidFill>
                <a:latin typeface="Arial"/>
                <a:cs typeface="Arial"/>
              </a:rPr>
              <a:t>électromagnétiques</a:t>
            </a:r>
            <a:r>
              <a:rPr dirty="0" sz="2200" spc="-3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20" b="1">
                <a:solidFill>
                  <a:srgbClr val="143451"/>
                </a:solidFill>
                <a:latin typeface="Arial"/>
                <a:cs typeface="Arial"/>
              </a:rPr>
              <a:t>de</a:t>
            </a:r>
            <a:r>
              <a:rPr dirty="0" sz="2200" spc="-3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45" b="1">
                <a:solidFill>
                  <a:srgbClr val="143451"/>
                </a:solidFill>
                <a:latin typeface="Arial"/>
                <a:cs typeface="Arial"/>
              </a:rPr>
              <a:t>haute</a:t>
            </a:r>
            <a:r>
              <a:rPr dirty="0" sz="2200" spc="-3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90" b="1">
                <a:solidFill>
                  <a:srgbClr val="143451"/>
                </a:solidFill>
                <a:latin typeface="Arial"/>
                <a:cs typeface="Arial"/>
              </a:rPr>
              <a:t>intensité</a:t>
            </a:r>
            <a:r>
              <a:rPr dirty="0" sz="2200" spc="-3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35">
                <a:solidFill>
                  <a:srgbClr val="143451"/>
                </a:solidFill>
                <a:latin typeface="Arial"/>
                <a:cs typeface="Arial"/>
              </a:rPr>
              <a:t>qui </a:t>
            </a:r>
            <a:r>
              <a:rPr dirty="0" sz="2200" spc="155">
                <a:solidFill>
                  <a:srgbClr val="143451"/>
                </a:solidFill>
                <a:latin typeface="Arial"/>
                <a:cs typeface="Arial"/>
              </a:rPr>
              <a:t>font</a:t>
            </a:r>
            <a:r>
              <a:rPr dirty="0" sz="22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20">
                <a:solidFill>
                  <a:srgbClr val="143451"/>
                </a:solidFill>
                <a:latin typeface="Arial"/>
                <a:cs typeface="Arial"/>
              </a:rPr>
              <a:t>travailler</a:t>
            </a:r>
            <a:r>
              <a:rPr dirty="0" sz="2200" spc="-2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70">
                <a:solidFill>
                  <a:srgbClr val="143451"/>
                </a:solidFill>
                <a:latin typeface="Arial"/>
                <a:cs typeface="Arial"/>
              </a:rPr>
              <a:t>les</a:t>
            </a:r>
            <a:r>
              <a:rPr dirty="0" sz="22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45">
                <a:solidFill>
                  <a:srgbClr val="143451"/>
                </a:solidFill>
                <a:latin typeface="Arial"/>
                <a:cs typeface="Arial"/>
              </a:rPr>
              <a:t>muscles</a:t>
            </a:r>
            <a:r>
              <a:rPr dirty="0" sz="22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220">
                <a:solidFill>
                  <a:srgbClr val="143451"/>
                </a:solidFill>
                <a:latin typeface="Arial"/>
                <a:cs typeface="Arial"/>
              </a:rPr>
              <a:t>du</a:t>
            </a:r>
            <a:r>
              <a:rPr dirty="0" sz="22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65">
                <a:solidFill>
                  <a:srgbClr val="143451"/>
                </a:solidFill>
                <a:latin typeface="Arial"/>
                <a:cs typeface="Arial"/>
              </a:rPr>
              <a:t>plancher</a:t>
            </a:r>
            <a:r>
              <a:rPr dirty="0" sz="22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25">
                <a:solidFill>
                  <a:srgbClr val="143451"/>
                </a:solidFill>
                <a:latin typeface="Arial"/>
                <a:cs typeface="Arial"/>
              </a:rPr>
              <a:t>pelvien</a:t>
            </a:r>
            <a:r>
              <a:rPr dirty="0" sz="22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55">
                <a:solidFill>
                  <a:srgbClr val="143451"/>
                </a:solidFill>
                <a:latin typeface="Arial"/>
                <a:cs typeface="Arial"/>
              </a:rPr>
              <a:t>en</a:t>
            </a:r>
            <a:r>
              <a:rPr dirty="0" sz="2200" spc="-2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14">
                <a:solidFill>
                  <a:srgbClr val="143451"/>
                </a:solidFill>
                <a:latin typeface="Arial"/>
                <a:cs typeface="Arial"/>
              </a:rPr>
              <a:t>profondeur.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10"/>
              </a:spcBef>
              <a:buClr>
                <a:srgbClr val="143451"/>
              </a:buClr>
              <a:buFont typeface="Arial"/>
              <a:buChar char="•"/>
            </a:pPr>
            <a:endParaRPr sz="2200">
              <a:latin typeface="Arial"/>
              <a:cs typeface="Arial"/>
            </a:endParaRPr>
          </a:p>
          <a:p>
            <a:pPr algn="just" marL="249554" marR="5715" indent="-236854">
              <a:lnSpc>
                <a:spcPct val="138200"/>
              </a:lnSpc>
              <a:buChar char="•"/>
              <a:tabLst>
                <a:tab pos="249554" algn="l"/>
              </a:tabLst>
            </a:pPr>
            <a:r>
              <a:rPr dirty="0" sz="2200">
                <a:solidFill>
                  <a:srgbClr val="143451"/>
                </a:solidFill>
                <a:latin typeface="Arial"/>
                <a:cs typeface="Arial"/>
              </a:rPr>
              <a:t>Le</a:t>
            </a:r>
            <a:r>
              <a:rPr dirty="0" sz="2200" spc="2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200">
                <a:solidFill>
                  <a:srgbClr val="143451"/>
                </a:solidFill>
                <a:latin typeface="Arial"/>
                <a:cs typeface="Arial"/>
              </a:rPr>
              <a:t>but</a:t>
            </a:r>
            <a:r>
              <a:rPr dirty="0" sz="2200" spc="2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20">
                <a:solidFill>
                  <a:srgbClr val="143451"/>
                </a:solidFill>
                <a:latin typeface="Arial"/>
                <a:cs typeface="Arial"/>
              </a:rPr>
              <a:t>est</a:t>
            </a:r>
            <a:r>
              <a:rPr dirty="0" sz="2200" spc="2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95">
                <a:solidFill>
                  <a:srgbClr val="143451"/>
                </a:solidFill>
                <a:latin typeface="Arial"/>
                <a:cs typeface="Arial"/>
              </a:rPr>
              <a:t>de</a:t>
            </a:r>
            <a:r>
              <a:rPr dirty="0" sz="2200" spc="2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14">
                <a:solidFill>
                  <a:srgbClr val="143451"/>
                </a:solidFill>
                <a:latin typeface="Arial"/>
                <a:cs typeface="Arial"/>
              </a:rPr>
              <a:t>tonifier</a:t>
            </a:r>
            <a:r>
              <a:rPr dirty="0" sz="2200" spc="20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90">
                <a:solidFill>
                  <a:srgbClr val="143451"/>
                </a:solidFill>
                <a:latin typeface="Arial"/>
                <a:cs typeface="Arial"/>
              </a:rPr>
              <a:t>le</a:t>
            </a:r>
            <a:r>
              <a:rPr dirty="0" sz="2200" spc="2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65">
                <a:solidFill>
                  <a:srgbClr val="143451"/>
                </a:solidFill>
                <a:latin typeface="Arial"/>
                <a:cs typeface="Arial"/>
              </a:rPr>
              <a:t>plancher</a:t>
            </a:r>
            <a:r>
              <a:rPr dirty="0" sz="2200" spc="2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90">
                <a:solidFill>
                  <a:srgbClr val="143451"/>
                </a:solidFill>
                <a:latin typeface="Arial"/>
                <a:cs typeface="Arial"/>
              </a:rPr>
              <a:t>pelvien,</a:t>
            </a:r>
            <a:r>
              <a:rPr dirty="0" sz="2200" spc="2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65">
                <a:solidFill>
                  <a:srgbClr val="143451"/>
                </a:solidFill>
                <a:latin typeface="Arial"/>
                <a:cs typeface="Arial"/>
              </a:rPr>
              <a:t>pour</a:t>
            </a:r>
            <a:r>
              <a:rPr dirty="0" sz="2200" spc="204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35">
                <a:solidFill>
                  <a:srgbClr val="143451"/>
                </a:solidFill>
                <a:latin typeface="Arial"/>
                <a:cs typeface="Arial"/>
              </a:rPr>
              <a:t>mieux</a:t>
            </a:r>
            <a:r>
              <a:rPr dirty="0" sz="2200" spc="204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30">
                <a:solidFill>
                  <a:srgbClr val="143451"/>
                </a:solidFill>
                <a:latin typeface="Arial"/>
                <a:cs typeface="Arial"/>
              </a:rPr>
              <a:t>contrôler</a:t>
            </a:r>
            <a:r>
              <a:rPr dirty="0" sz="2200" spc="204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20">
                <a:solidFill>
                  <a:srgbClr val="143451"/>
                </a:solidFill>
                <a:latin typeface="Arial"/>
                <a:cs typeface="Arial"/>
              </a:rPr>
              <a:t>la </a:t>
            </a:r>
            <a:r>
              <a:rPr dirty="0" sz="2200" spc="85">
                <a:solidFill>
                  <a:srgbClr val="143451"/>
                </a:solidFill>
                <a:latin typeface="Arial"/>
                <a:cs typeface="Arial"/>
              </a:rPr>
              <a:t>vessie</a:t>
            </a:r>
            <a:r>
              <a:rPr dirty="0" sz="2200" spc="40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50">
                <a:solidFill>
                  <a:srgbClr val="143451"/>
                </a:solidFill>
                <a:latin typeface="Arial"/>
                <a:cs typeface="Arial"/>
              </a:rPr>
              <a:t>et</a:t>
            </a:r>
            <a:r>
              <a:rPr dirty="0" sz="2200" spc="409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45">
                <a:solidFill>
                  <a:srgbClr val="143451"/>
                </a:solidFill>
                <a:latin typeface="Arial"/>
                <a:cs typeface="Arial"/>
              </a:rPr>
              <a:t>améliorer</a:t>
            </a:r>
            <a:r>
              <a:rPr dirty="0" sz="2200" spc="409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35">
                <a:solidFill>
                  <a:srgbClr val="143451"/>
                </a:solidFill>
                <a:latin typeface="Arial"/>
                <a:cs typeface="Arial"/>
              </a:rPr>
              <a:t>certains</a:t>
            </a:r>
            <a:r>
              <a:rPr dirty="0" sz="2200" spc="409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95">
                <a:solidFill>
                  <a:srgbClr val="143451"/>
                </a:solidFill>
                <a:latin typeface="Arial"/>
                <a:cs typeface="Arial"/>
              </a:rPr>
              <a:t>symptômes</a:t>
            </a:r>
            <a:r>
              <a:rPr dirty="0" sz="2200" spc="409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65">
                <a:solidFill>
                  <a:srgbClr val="143451"/>
                </a:solidFill>
                <a:latin typeface="Arial"/>
                <a:cs typeface="Arial"/>
              </a:rPr>
              <a:t>liés</a:t>
            </a:r>
            <a:r>
              <a:rPr dirty="0" sz="2200" spc="4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254">
                <a:solidFill>
                  <a:srgbClr val="143451"/>
                </a:solidFill>
                <a:latin typeface="Arial"/>
                <a:cs typeface="Arial"/>
              </a:rPr>
              <a:t>à</a:t>
            </a:r>
            <a:r>
              <a:rPr dirty="0" sz="2200" spc="4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05">
                <a:solidFill>
                  <a:srgbClr val="143451"/>
                </a:solidFill>
                <a:latin typeface="Arial"/>
                <a:cs typeface="Arial"/>
              </a:rPr>
              <a:t>l’incontinence,</a:t>
            </a:r>
            <a:r>
              <a:rPr dirty="0" sz="2200" spc="409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25">
                <a:solidFill>
                  <a:srgbClr val="143451"/>
                </a:solidFill>
                <a:latin typeface="Arial"/>
                <a:cs typeface="Arial"/>
              </a:rPr>
              <a:t>et </a:t>
            </a:r>
            <a:r>
              <a:rPr dirty="0" sz="2200" spc="135">
                <a:solidFill>
                  <a:srgbClr val="143451"/>
                </a:solidFill>
                <a:latin typeface="Arial"/>
                <a:cs typeface="Arial"/>
              </a:rPr>
              <a:t>parfois</a:t>
            </a:r>
            <a:r>
              <a:rPr dirty="0" sz="22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50">
                <a:solidFill>
                  <a:srgbClr val="143451"/>
                </a:solidFill>
                <a:latin typeface="Arial"/>
                <a:cs typeface="Arial"/>
              </a:rPr>
              <a:t>la</a:t>
            </a:r>
            <a:r>
              <a:rPr dirty="0" sz="22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50">
                <a:solidFill>
                  <a:srgbClr val="143451"/>
                </a:solidFill>
                <a:latin typeface="Arial"/>
                <a:cs typeface="Arial"/>
              </a:rPr>
              <a:t>santé</a:t>
            </a:r>
            <a:r>
              <a:rPr dirty="0" sz="22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40">
                <a:solidFill>
                  <a:srgbClr val="143451"/>
                </a:solidFill>
                <a:latin typeface="Arial"/>
                <a:cs typeface="Arial"/>
              </a:rPr>
              <a:t>sexuelle.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245"/>
              </a:spcBef>
              <a:buClr>
                <a:srgbClr val="143451"/>
              </a:buClr>
              <a:buFont typeface="Arial"/>
              <a:buChar char="•"/>
            </a:pPr>
            <a:endParaRPr sz="2200">
              <a:latin typeface="Arial"/>
              <a:cs typeface="Arial"/>
            </a:endParaRPr>
          </a:p>
          <a:p>
            <a:pPr marL="248920" indent="-23622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248920" algn="l"/>
              </a:tabLst>
            </a:pPr>
            <a:r>
              <a:rPr dirty="0" sz="2200" spc="90" b="1">
                <a:solidFill>
                  <a:srgbClr val="143451"/>
                </a:solidFill>
                <a:latin typeface="Arial"/>
                <a:cs typeface="Arial"/>
              </a:rPr>
              <a:t>Confortable,</a:t>
            </a:r>
            <a:r>
              <a:rPr dirty="0" sz="2200" spc="-15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90" b="1">
                <a:solidFill>
                  <a:srgbClr val="143451"/>
                </a:solidFill>
                <a:latin typeface="Arial"/>
                <a:cs typeface="Arial"/>
              </a:rPr>
              <a:t>sans</a:t>
            </a:r>
            <a:r>
              <a:rPr dirty="0" sz="2200" spc="-14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55" b="1">
                <a:solidFill>
                  <a:srgbClr val="143451"/>
                </a:solidFill>
                <a:latin typeface="Arial"/>
                <a:cs typeface="Arial"/>
              </a:rPr>
              <a:t>douleur</a:t>
            </a:r>
            <a:r>
              <a:rPr dirty="0" sz="2200" spc="55">
                <a:solidFill>
                  <a:srgbClr val="143451"/>
                </a:solidFill>
                <a:latin typeface="Arial"/>
                <a:cs typeface="Arial"/>
              </a:rPr>
              <a:t>,</a:t>
            </a:r>
            <a:r>
              <a:rPr dirty="0" sz="22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90" b="1">
                <a:solidFill>
                  <a:srgbClr val="143451"/>
                </a:solidFill>
                <a:latin typeface="Arial"/>
                <a:cs typeface="Arial"/>
              </a:rPr>
              <a:t>sans</a:t>
            </a:r>
            <a:r>
              <a:rPr dirty="0" sz="2200" spc="-14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95" b="1">
                <a:solidFill>
                  <a:srgbClr val="143451"/>
                </a:solidFill>
                <a:latin typeface="Arial"/>
                <a:cs typeface="Arial"/>
              </a:rPr>
              <a:t>toucher</a:t>
            </a:r>
            <a:r>
              <a:rPr dirty="0" sz="2200" spc="-14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30" b="1">
                <a:solidFill>
                  <a:srgbClr val="143451"/>
                </a:solidFill>
                <a:latin typeface="Arial"/>
                <a:cs typeface="Arial"/>
              </a:rPr>
              <a:t>et</a:t>
            </a:r>
            <a:r>
              <a:rPr dirty="0" sz="2200" spc="-15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90" b="1">
                <a:solidFill>
                  <a:srgbClr val="143451"/>
                </a:solidFill>
                <a:latin typeface="Arial"/>
                <a:cs typeface="Arial"/>
              </a:rPr>
              <a:t>sans</a:t>
            </a:r>
            <a:r>
              <a:rPr dirty="0" sz="2200" spc="-14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70" b="1">
                <a:solidFill>
                  <a:srgbClr val="143451"/>
                </a:solidFill>
                <a:latin typeface="Arial"/>
                <a:cs typeface="Arial"/>
              </a:rPr>
              <a:t>aiguilles</a:t>
            </a:r>
            <a:endParaRPr sz="2200">
              <a:latin typeface="Arial"/>
              <a:cs typeface="Arial"/>
            </a:endParaRPr>
          </a:p>
          <a:p>
            <a:pPr lvl="1" marL="706120" indent="-236220">
              <a:lnSpc>
                <a:spcPct val="100000"/>
              </a:lnSpc>
              <a:spcBef>
                <a:spcPts val="1055"/>
              </a:spcBef>
              <a:buChar char="•"/>
              <a:tabLst>
                <a:tab pos="706120" algn="l"/>
              </a:tabLst>
            </a:pPr>
            <a:r>
              <a:rPr dirty="0" sz="2200" spc="114">
                <a:solidFill>
                  <a:srgbClr val="143451"/>
                </a:solidFill>
                <a:latin typeface="Arial"/>
                <a:cs typeface="Arial"/>
              </a:rPr>
              <a:t>Cure</a:t>
            </a:r>
            <a:r>
              <a:rPr dirty="0" sz="22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90">
                <a:solidFill>
                  <a:srgbClr val="143451"/>
                </a:solidFill>
                <a:latin typeface="Arial"/>
                <a:cs typeface="Arial"/>
              </a:rPr>
              <a:t>complète</a:t>
            </a:r>
            <a:r>
              <a:rPr dirty="0" sz="22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204">
                <a:solidFill>
                  <a:srgbClr val="143451"/>
                </a:solidFill>
                <a:latin typeface="Arial"/>
                <a:cs typeface="Arial"/>
              </a:rPr>
              <a:t>comprend</a:t>
            </a:r>
            <a:r>
              <a:rPr dirty="0" sz="22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70">
                <a:solidFill>
                  <a:srgbClr val="143451"/>
                </a:solidFill>
                <a:latin typeface="Arial"/>
                <a:cs typeface="Arial"/>
              </a:rPr>
              <a:t>6</a:t>
            </a:r>
            <a:r>
              <a:rPr dirty="0" sz="2200" spc="-2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40">
                <a:solidFill>
                  <a:srgbClr val="143451"/>
                </a:solidFill>
                <a:latin typeface="Arial"/>
                <a:cs typeface="Arial"/>
              </a:rPr>
              <a:t>séances</a:t>
            </a:r>
            <a:r>
              <a:rPr dirty="0" sz="22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14">
                <a:solidFill>
                  <a:srgbClr val="143451"/>
                </a:solidFill>
                <a:latin typeface="Arial"/>
                <a:cs typeface="Arial"/>
              </a:rPr>
              <a:t>(1x/semaine)</a:t>
            </a:r>
            <a:endParaRPr sz="2200">
              <a:latin typeface="Arial"/>
              <a:cs typeface="Arial"/>
            </a:endParaRPr>
          </a:p>
          <a:p>
            <a:pPr lvl="1" marL="706755" marR="5715" indent="-236854">
              <a:lnSpc>
                <a:spcPct val="136400"/>
              </a:lnSpc>
              <a:spcBef>
                <a:spcPts val="95"/>
              </a:spcBef>
              <a:buChar char="•"/>
              <a:tabLst>
                <a:tab pos="706755" algn="l"/>
                <a:tab pos="2088514" algn="l"/>
                <a:tab pos="3376295" algn="l"/>
                <a:tab pos="4280535" algn="l"/>
                <a:tab pos="4878070" algn="l"/>
                <a:tab pos="6271260" algn="l"/>
                <a:tab pos="6807200" algn="l"/>
                <a:tab pos="7204709" algn="l"/>
                <a:tab pos="7860665" algn="l"/>
                <a:tab pos="8310880" algn="l"/>
                <a:tab pos="9095740" algn="l"/>
              </a:tabLst>
            </a:pPr>
            <a:r>
              <a:rPr dirty="0" sz="2200" spc="165">
                <a:solidFill>
                  <a:srgbClr val="143451"/>
                </a:solidFill>
                <a:latin typeface="Arial"/>
                <a:cs typeface="Arial"/>
              </a:rPr>
              <a:t>Chaque</a:t>
            </a:r>
            <a:r>
              <a:rPr dirty="0" sz="22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200" spc="145">
                <a:solidFill>
                  <a:srgbClr val="143451"/>
                </a:solidFill>
                <a:latin typeface="Arial"/>
                <a:cs typeface="Arial"/>
              </a:rPr>
              <a:t>séance</a:t>
            </a:r>
            <a:r>
              <a:rPr dirty="0" sz="22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200" spc="135">
                <a:solidFill>
                  <a:srgbClr val="143451"/>
                </a:solidFill>
                <a:latin typeface="Arial"/>
                <a:cs typeface="Arial"/>
              </a:rPr>
              <a:t>dure</a:t>
            </a:r>
            <a:r>
              <a:rPr dirty="0" sz="22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200" spc="70">
                <a:solidFill>
                  <a:srgbClr val="143451"/>
                </a:solidFill>
                <a:latin typeface="Arial"/>
                <a:cs typeface="Arial"/>
              </a:rPr>
              <a:t>28</a:t>
            </a:r>
            <a:r>
              <a:rPr dirty="0" sz="22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200" spc="150">
                <a:solidFill>
                  <a:srgbClr val="143451"/>
                </a:solidFill>
                <a:latin typeface="Arial"/>
                <a:cs typeface="Arial"/>
              </a:rPr>
              <a:t>minutes</a:t>
            </a:r>
            <a:r>
              <a:rPr dirty="0" sz="22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200" spc="125">
                <a:solidFill>
                  <a:srgbClr val="143451"/>
                </a:solidFill>
                <a:latin typeface="Arial"/>
                <a:cs typeface="Arial"/>
              </a:rPr>
              <a:t>et</a:t>
            </a:r>
            <a:r>
              <a:rPr dirty="0" sz="22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200" spc="25">
                <a:solidFill>
                  <a:srgbClr val="143451"/>
                </a:solidFill>
                <a:latin typeface="Arial"/>
                <a:cs typeface="Arial"/>
              </a:rPr>
              <a:t>il</a:t>
            </a:r>
            <a:r>
              <a:rPr dirty="0" sz="22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200" spc="65">
                <a:solidFill>
                  <a:srgbClr val="143451"/>
                </a:solidFill>
                <a:latin typeface="Arial"/>
                <a:cs typeface="Arial"/>
              </a:rPr>
              <a:t>n’y</a:t>
            </a:r>
            <a:r>
              <a:rPr dirty="0" sz="22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200" spc="204">
                <a:solidFill>
                  <a:srgbClr val="143451"/>
                </a:solidFill>
                <a:latin typeface="Arial"/>
                <a:cs typeface="Arial"/>
              </a:rPr>
              <a:t>a</a:t>
            </a:r>
            <a:r>
              <a:rPr dirty="0" sz="22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200" spc="160">
                <a:solidFill>
                  <a:srgbClr val="143451"/>
                </a:solidFill>
                <a:latin typeface="Arial"/>
                <a:cs typeface="Arial"/>
              </a:rPr>
              <a:t>pas</a:t>
            </a:r>
            <a:r>
              <a:rPr dirty="0" sz="22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200" spc="170">
                <a:solidFill>
                  <a:srgbClr val="143451"/>
                </a:solidFill>
                <a:latin typeface="Arial"/>
                <a:cs typeface="Arial"/>
              </a:rPr>
              <a:t>de </a:t>
            </a:r>
            <a:r>
              <a:rPr dirty="0" sz="2200" spc="120">
                <a:solidFill>
                  <a:srgbClr val="143451"/>
                </a:solidFill>
                <a:latin typeface="Arial"/>
                <a:cs typeface="Arial"/>
              </a:rPr>
              <a:t>convalescence.</a:t>
            </a:r>
            <a:endParaRPr sz="22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1165"/>
              </a:spcBef>
              <a:buClr>
                <a:srgbClr val="143451"/>
              </a:buClr>
              <a:buFont typeface="Arial"/>
              <a:buChar char="•"/>
            </a:pPr>
            <a:endParaRPr sz="2200">
              <a:latin typeface="Arial"/>
              <a:cs typeface="Arial"/>
            </a:endParaRPr>
          </a:p>
          <a:p>
            <a:pPr algn="just" marL="249554" marR="5080" indent="-236854">
              <a:lnSpc>
                <a:spcPct val="140000"/>
              </a:lnSpc>
              <a:buChar char="•"/>
              <a:tabLst>
                <a:tab pos="249554" algn="l"/>
              </a:tabLst>
            </a:pPr>
            <a:r>
              <a:rPr dirty="0" sz="2200">
                <a:solidFill>
                  <a:srgbClr val="143451"/>
                </a:solidFill>
                <a:latin typeface="Arial"/>
                <a:cs typeface="Arial"/>
              </a:rPr>
              <a:t>Des</a:t>
            </a:r>
            <a:r>
              <a:rPr dirty="0" sz="2200" spc="10">
                <a:solidFill>
                  <a:srgbClr val="143451"/>
                </a:solidFill>
                <a:latin typeface="Arial"/>
                <a:cs typeface="Arial"/>
              </a:rPr>
              <a:t>  </a:t>
            </a:r>
            <a:r>
              <a:rPr dirty="0" sz="2200" spc="140">
                <a:solidFill>
                  <a:srgbClr val="143451"/>
                </a:solidFill>
                <a:latin typeface="Arial"/>
                <a:cs typeface="Arial"/>
              </a:rPr>
              <a:t>séances</a:t>
            </a:r>
            <a:r>
              <a:rPr dirty="0" sz="2200" spc="10">
                <a:solidFill>
                  <a:srgbClr val="143451"/>
                </a:solidFill>
                <a:latin typeface="Arial"/>
                <a:cs typeface="Arial"/>
              </a:rPr>
              <a:t>  </a:t>
            </a:r>
            <a:r>
              <a:rPr dirty="0" sz="2200" spc="125">
                <a:solidFill>
                  <a:srgbClr val="143451"/>
                </a:solidFill>
                <a:latin typeface="Arial"/>
                <a:cs typeface="Arial"/>
              </a:rPr>
              <a:t>d’entretien</a:t>
            </a:r>
            <a:r>
              <a:rPr dirty="0" sz="2200" spc="10">
                <a:solidFill>
                  <a:srgbClr val="143451"/>
                </a:solidFill>
                <a:latin typeface="Arial"/>
                <a:cs typeface="Arial"/>
              </a:rPr>
              <a:t>  </a:t>
            </a:r>
            <a:r>
              <a:rPr dirty="0" sz="2200" spc="135">
                <a:solidFill>
                  <a:srgbClr val="143451"/>
                </a:solidFill>
                <a:latin typeface="Arial"/>
                <a:cs typeface="Arial"/>
              </a:rPr>
              <a:t>sont</a:t>
            </a:r>
            <a:r>
              <a:rPr dirty="0" sz="2200" spc="10">
                <a:solidFill>
                  <a:srgbClr val="143451"/>
                </a:solidFill>
                <a:latin typeface="Arial"/>
                <a:cs typeface="Arial"/>
              </a:rPr>
              <a:t>  </a:t>
            </a:r>
            <a:r>
              <a:rPr dirty="0" sz="2200" spc="114">
                <a:solidFill>
                  <a:srgbClr val="143451"/>
                </a:solidFill>
                <a:latin typeface="Arial"/>
                <a:cs typeface="Arial"/>
              </a:rPr>
              <a:t>nécessaires</a:t>
            </a:r>
            <a:r>
              <a:rPr dirty="0" sz="2200" spc="15">
                <a:solidFill>
                  <a:srgbClr val="143451"/>
                </a:solidFill>
                <a:latin typeface="Arial"/>
                <a:cs typeface="Arial"/>
              </a:rPr>
              <a:t>  </a:t>
            </a:r>
            <a:r>
              <a:rPr dirty="0" sz="2200" spc="150">
                <a:solidFill>
                  <a:srgbClr val="143451"/>
                </a:solidFill>
                <a:latin typeface="Arial"/>
                <a:cs typeface="Arial"/>
              </a:rPr>
              <a:t>une</a:t>
            </a:r>
            <a:r>
              <a:rPr dirty="0" sz="2200" spc="10">
                <a:solidFill>
                  <a:srgbClr val="143451"/>
                </a:solidFill>
                <a:latin typeface="Arial"/>
                <a:cs typeface="Arial"/>
              </a:rPr>
              <a:t>  </a:t>
            </a:r>
            <a:r>
              <a:rPr dirty="0" sz="2200" spc="254">
                <a:solidFill>
                  <a:srgbClr val="143451"/>
                </a:solidFill>
                <a:latin typeface="Arial"/>
                <a:cs typeface="Arial"/>
              </a:rPr>
              <a:t>à</a:t>
            </a:r>
            <a:r>
              <a:rPr dirty="0" sz="2200" spc="15">
                <a:solidFill>
                  <a:srgbClr val="143451"/>
                </a:solidFill>
                <a:latin typeface="Arial"/>
                <a:cs typeface="Arial"/>
              </a:rPr>
              <a:t>  </a:t>
            </a:r>
            <a:r>
              <a:rPr dirty="0" sz="2200" spc="120">
                <a:solidFill>
                  <a:srgbClr val="143451"/>
                </a:solidFill>
                <a:latin typeface="Arial"/>
                <a:cs typeface="Arial"/>
              </a:rPr>
              <a:t>deux</a:t>
            </a:r>
            <a:r>
              <a:rPr dirty="0" sz="2200" spc="10">
                <a:solidFill>
                  <a:srgbClr val="143451"/>
                </a:solidFill>
                <a:latin typeface="Arial"/>
                <a:cs typeface="Arial"/>
              </a:rPr>
              <a:t>  </a:t>
            </a:r>
            <a:r>
              <a:rPr dirty="0" sz="2200" spc="90">
                <a:solidFill>
                  <a:srgbClr val="143451"/>
                </a:solidFill>
                <a:latin typeface="Arial"/>
                <a:cs typeface="Arial"/>
              </a:rPr>
              <a:t>fois</a:t>
            </a:r>
            <a:r>
              <a:rPr dirty="0" sz="2200" spc="10">
                <a:solidFill>
                  <a:srgbClr val="143451"/>
                </a:solidFill>
                <a:latin typeface="Arial"/>
                <a:cs typeface="Arial"/>
              </a:rPr>
              <a:t>  </a:t>
            </a:r>
            <a:r>
              <a:rPr dirty="0" sz="2200" spc="175">
                <a:solidFill>
                  <a:srgbClr val="143451"/>
                </a:solidFill>
                <a:latin typeface="Arial"/>
                <a:cs typeface="Arial"/>
              </a:rPr>
              <a:t>par </a:t>
            </a:r>
            <a:r>
              <a:rPr dirty="0" sz="2200" spc="170">
                <a:solidFill>
                  <a:srgbClr val="143451"/>
                </a:solidFill>
                <a:latin typeface="Arial"/>
                <a:cs typeface="Arial"/>
              </a:rPr>
              <a:t>année</a:t>
            </a:r>
            <a:r>
              <a:rPr dirty="0" sz="2200" spc="-2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200">
                <a:solidFill>
                  <a:srgbClr val="143451"/>
                </a:solidFill>
                <a:latin typeface="Arial"/>
                <a:cs typeface="Arial"/>
              </a:rPr>
              <a:t>par</a:t>
            </a:r>
            <a:r>
              <a:rPr dirty="0" sz="2200" spc="-3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50">
                <a:solidFill>
                  <a:srgbClr val="143451"/>
                </a:solidFill>
                <a:latin typeface="Arial"/>
                <a:cs typeface="Arial"/>
              </a:rPr>
              <a:t>la</a:t>
            </a:r>
            <a:r>
              <a:rPr dirty="0" sz="2200" spc="-2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55">
                <a:solidFill>
                  <a:srgbClr val="143451"/>
                </a:solidFill>
                <a:latin typeface="Arial"/>
                <a:cs typeface="Arial"/>
              </a:rPr>
              <a:t>suite.</a:t>
            </a:r>
            <a:endParaRPr sz="2200">
              <a:latin typeface="Arial"/>
              <a:cs typeface="Arial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9868" y="0"/>
            <a:ext cx="40077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4121150" cy="10287000"/>
          </a:xfrm>
          <a:custGeom>
            <a:avLst/>
            <a:gdLst/>
            <a:ahLst/>
            <a:cxnLst/>
            <a:rect l="l" t="t" r="r" b="b"/>
            <a:pathLst>
              <a:path w="4121150" h="10287000">
                <a:moveTo>
                  <a:pt x="0" y="10286999"/>
                </a:moveTo>
                <a:lnTo>
                  <a:pt x="4120672" y="10286999"/>
                </a:lnTo>
                <a:lnTo>
                  <a:pt x="4120672" y="0"/>
                </a:lnTo>
                <a:lnTo>
                  <a:pt x="0" y="0"/>
                </a:lnTo>
                <a:lnTo>
                  <a:pt x="0" y="10286999"/>
                </a:lnTo>
                <a:close/>
              </a:path>
            </a:pathLst>
          </a:custGeom>
          <a:solidFill>
            <a:srgbClr val="143451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/>
          <p:cNvGrpSpPr/>
          <p:nvPr/>
        </p:nvGrpSpPr>
        <p:grpSpPr>
          <a:xfrm>
            <a:off x="4120672" y="0"/>
            <a:ext cx="14167485" cy="10287000"/>
            <a:chOff x="4120672" y="0"/>
            <a:chExt cx="14167485" cy="10287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13320" y="0"/>
              <a:ext cx="10774680" cy="1028699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120672" y="0"/>
              <a:ext cx="3742054" cy="10287000"/>
            </a:xfrm>
            <a:custGeom>
              <a:avLst/>
              <a:gdLst/>
              <a:ahLst/>
              <a:cxnLst/>
              <a:rect l="l" t="t" r="r" b="b"/>
              <a:pathLst>
                <a:path w="3742054" h="10287000">
                  <a:moveTo>
                    <a:pt x="3741610" y="0"/>
                  </a:moveTo>
                  <a:lnTo>
                    <a:pt x="0" y="0"/>
                  </a:lnTo>
                  <a:lnTo>
                    <a:pt x="0" y="10287000"/>
                  </a:lnTo>
                  <a:lnTo>
                    <a:pt x="3741610" y="10287000"/>
                  </a:lnTo>
                  <a:lnTo>
                    <a:pt x="37416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14196" rIns="0" bIns="0" rtlCol="0" vert="horz">
            <a:spAutoFit/>
          </a:bodyPr>
          <a:lstStyle/>
          <a:p>
            <a:pPr marL="3673475">
              <a:lnSpc>
                <a:spcPct val="100000"/>
              </a:lnSpc>
              <a:spcBef>
                <a:spcPts val="100"/>
              </a:spcBef>
            </a:pPr>
            <a:r>
              <a:rPr dirty="0" sz="5800">
                <a:solidFill>
                  <a:srgbClr val="2C9C99"/>
                </a:solidFill>
              </a:rPr>
              <a:t>Solution</a:t>
            </a:r>
            <a:r>
              <a:rPr dirty="0" sz="5800" spc="55">
                <a:solidFill>
                  <a:srgbClr val="2C9C99"/>
                </a:solidFill>
              </a:rPr>
              <a:t> </a:t>
            </a:r>
            <a:r>
              <a:rPr dirty="0" sz="5800">
                <a:solidFill>
                  <a:srgbClr val="2C9C99"/>
                </a:solidFill>
              </a:rPr>
              <a:t>en</a:t>
            </a:r>
            <a:r>
              <a:rPr dirty="0" sz="5800" spc="60">
                <a:solidFill>
                  <a:srgbClr val="2C9C99"/>
                </a:solidFill>
              </a:rPr>
              <a:t> </a:t>
            </a:r>
            <a:r>
              <a:rPr dirty="0" sz="5800" spc="-10">
                <a:solidFill>
                  <a:srgbClr val="2C9C99"/>
                </a:solidFill>
              </a:rPr>
              <a:t>pharmacie</a:t>
            </a:r>
            <a:endParaRPr sz="5800"/>
          </a:p>
        </p:txBody>
      </p:sp>
      <p:sp>
        <p:nvSpPr>
          <p:cNvPr id="7" name="object 7"/>
          <p:cNvSpPr txBox="1"/>
          <p:nvPr/>
        </p:nvSpPr>
        <p:spPr>
          <a:xfrm>
            <a:off x="4913330" y="3490468"/>
            <a:ext cx="10828020" cy="50336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249554" indent="-236854">
              <a:lnSpc>
                <a:spcPct val="100000"/>
              </a:lnSpc>
              <a:spcBef>
                <a:spcPts val="100"/>
              </a:spcBef>
              <a:buChar char="•"/>
              <a:tabLst>
                <a:tab pos="249554" algn="l"/>
              </a:tabLst>
            </a:pPr>
            <a:r>
              <a:rPr dirty="0" sz="2200" spc="95">
                <a:solidFill>
                  <a:srgbClr val="143451"/>
                </a:solidFill>
                <a:latin typeface="Arial"/>
                <a:cs typeface="Arial"/>
              </a:rPr>
              <a:t>28</a:t>
            </a:r>
            <a:r>
              <a:rPr dirty="0" sz="2200" spc="-2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60">
                <a:solidFill>
                  <a:srgbClr val="143451"/>
                </a:solidFill>
                <a:latin typeface="Arial"/>
                <a:cs typeface="Arial"/>
              </a:rPr>
              <a:t>minutes</a:t>
            </a:r>
            <a:r>
              <a:rPr dirty="0" sz="2200" spc="-2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295">
                <a:solidFill>
                  <a:srgbClr val="143451"/>
                </a:solidFill>
                <a:latin typeface="Arial"/>
                <a:cs typeface="Arial"/>
              </a:rPr>
              <a:t>=</a:t>
            </a:r>
            <a:r>
              <a:rPr dirty="0" sz="2200" spc="-2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204">
                <a:solidFill>
                  <a:srgbClr val="143451"/>
                </a:solidFill>
                <a:latin typeface="Arial"/>
                <a:cs typeface="Arial"/>
              </a:rPr>
              <a:t>+</a:t>
            </a:r>
            <a:r>
              <a:rPr dirty="0" sz="2200" spc="-2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95">
                <a:solidFill>
                  <a:srgbClr val="143451"/>
                </a:solidFill>
                <a:latin typeface="Arial"/>
                <a:cs typeface="Arial"/>
              </a:rPr>
              <a:t>de</a:t>
            </a:r>
            <a:r>
              <a:rPr dirty="0" sz="2200" spc="-2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-530">
                <a:solidFill>
                  <a:srgbClr val="143451"/>
                </a:solidFill>
                <a:latin typeface="Arial"/>
                <a:cs typeface="Arial"/>
              </a:rPr>
              <a:t>11</a:t>
            </a:r>
            <a:r>
              <a:rPr dirty="0" sz="2200" spc="-2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05">
                <a:solidFill>
                  <a:srgbClr val="143451"/>
                </a:solidFill>
                <a:latin typeface="Arial"/>
                <a:cs typeface="Arial"/>
              </a:rPr>
              <a:t>200</a:t>
            </a:r>
            <a:r>
              <a:rPr dirty="0" sz="2200" spc="-3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40">
                <a:solidFill>
                  <a:srgbClr val="143451"/>
                </a:solidFill>
                <a:latin typeface="Arial"/>
                <a:cs typeface="Arial"/>
              </a:rPr>
              <a:t>contractions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125"/>
              </a:spcBef>
              <a:buClr>
                <a:srgbClr val="143451"/>
              </a:buClr>
              <a:buFont typeface="Arial"/>
              <a:buChar char="•"/>
            </a:pPr>
            <a:endParaRPr sz="2200">
              <a:latin typeface="Arial"/>
              <a:cs typeface="Arial"/>
            </a:endParaRPr>
          </a:p>
          <a:p>
            <a:pPr algn="just" marL="249554" indent="-236854">
              <a:lnSpc>
                <a:spcPct val="100000"/>
              </a:lnSpc>
              <a:buFont typeface="Arial"/>
              <a:buChar char="•"/>
              <a:tabLst>
                <a:tab pos="249554" algn="l"/>
              </a:tabLst>
            </a:pPr>
            <a:r>
              <a:rPr dirty="0" sz="2200" b="1">
                <a:solidFill>
                  <a:srgbClr val="143451"/>
                </a:solidFill>
                <a:latin typeface="Arial"/>
                <a:cs typeface="Arial"/>
              </a:rPr>
              <a:t>Effets</a:t>
            </a:r>
            <a:r>
              <a:rPr dirty="0" sz="2200" spc="-12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05" b="1">
                <a:solidFill>
                  <a:srgbClr val="143451"/>
                </a:solidFill>
                <a:latin typeface="Arial"/>
                <a:cs typeface="Arial"/>
              </a:rPr>
              <a:t>musculaires</a:t>
            </a:r>
            <a:r>
              <a:rPr dirty="0" sz="2200" spc="3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-50">
                <a:solidFill>
                  <a:srgbClr val="143451"/>
                </a:solidFill>
                <a:latin typeface="Arial"/>
                <a:cs typeface="Arial"/>
              </a:rPr>
              <a:t>:</a:t>
            </a:r>
            <a:endParaRPr sz="2200">
              <a:latin typeface="Arial"/>
              <a:cs typeface="Arial"/>
            </a:endParaRPr>
          </a:p>
          <a:p>
            <a:pPr algn="just" lvl="1" marL="706755" indent="-236854">
              <a:lnSpc>
                <a:spcPct val="100000"/>
              </a:lnSpc>
              <a:spcBef>
                <a:spcPts val="1055"/>
              </a:spcBef>
              <a:buChar char="•"/>
              <a:tabLst>
                <a:tab pos="706755" algn="l"/>
              </a:tabLst>
            </a:pPr>
            <a:r>
              <a:rPr dirty="0" sz="2200" spc="125">
                <a:solidFill>
                  <a:srgbClr val="143451"/>
                </a:solidFill>
                <a:latin typeface="Arial"/>
                <a:cs typeface="Arial"/>
              </a:rPr>
              <a:t>Hypertrophie</a:t>
            </a:r>
            <a:r>
              <a:rPr dirty="0" sz="2200" spc="-2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470">
                <a:solidFill>
                  <a:srgbClr val="143451"/>
                </a:solidFill>
                <a:latin typeface="Arial"/>
                <a:cs typeface="Arial"/>
              </a:rPr>
              <a:t>-</a:t>
            </a:r>
            <a:r>
              <a:rPr dirty="0" sz="2200" spc="-10">
                <a:solidFill>
                  <a:srgbClr val="143451"/>
                </a:solidFill>
                <a:latin typeface="Arial"/>
                <a:cs typeface="Arial"/>
              </a:rPr>
              <a:t>  </a:t>
            </a:r>
            <a:r>
              <a:rPr dirty="0" sz="2200" spc="195">
                <a:solidFill>
                  <a:srgbClr val="143451"/>
                </a:solidFill>
                <a:latin typeface="Arial"/>
                <a:cs typeface="Arial"/>
              </a:rPr>
              <a:t>augmentation</a:t>
            </a:r>
            <a:r>
              <a:rPr dirty="0" sz="22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95">
                <a:solidFill>
                  <a:srgbClr val="143451"/>
                </a:solidFill>
                <a:latin typeface="Arial"/>
                <a:cs typeface="Arial"/>
              </a:rPr>
              <a:t>de</a:t>
            </a:r>
            <a:r>
              <a:rPr dirty="0" sz="2200" spc="-2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50">
                <a:solidFill>
                  <a:srgbClr val="143451"/>
                </a:solidFill>
                <a:latin typeface="Arial"/>
                <a:cs typeface="Arial"/>
              </a:rPr>
              <a:t>la</a:t>
            </a:r>
            <a:r>
              <a:rPr dirty="0" sz="22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14">
                <a:solidFill>
                  <a:srgbClr val="143451"/>
                </a:solidFill>
                <a:latin typeface="Arial"/>
                <a:cs typeface="Arial"/>
              </a:rPr>
              <a:t>taille</a:t>
            </a:r>
            <a:r>
              <a:rPr dirty="0" sz="22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40">
                <a:solidFill>
                  <a:srgbClr val="143451"/>
                </a:solidFill>
                <a:latin typeface="Arial"/>
                <a:cs typeface="Arial"/>
              </a:rPr>
              <a:t>des</a:t>
            </a:r>
            <a:r>
              <a:rPr dirty="0" sz="22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05">
                <a:solidFill>
                  <a:srgbClr val="143451"/>
                </a:solidFill>
                <a:latin typeface="Arial"/>
                <a:cs typeface="Arial"/>
              </a:rPr>
              <a:t>fibres</a:t>
            </a:r>
            <a:r>
              <a:rPr dirty="0" sz="22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30">
                <a:solidFill>
                  <a:srgbClr val="143451"/>
                </a:solidFill>
                <a:latin typeface="Arial"/>
                <a:cs typeface="Arial"/>
              </a:rPr>
              <a:t>musculaires</a:t>
            </a:r>
            <a:endParaRPr sz="2200">
              <a:latin typeface="Arial"/>
              <a:cs typeface="Arial"/>
            </a:endParaRPr>
          </a:p>
          <a:p>
            <a:pPr algn="just" lvl="1" marL="706755" marR="5080" indent="-236854">
              <a:lnSpc>
                <a:spcPct val="140000"/>
              </a:lnSpc>
              <a:buChar char="•"/>
              <a:tabLst>
                <a:tab pos="706755" algn="l"/>
              </a:tabLst>
            </a:pPr>
            <a:r>
              <a:rPr dirty="0" sz="2200" spc="114">
                <a:solidFill>
                  <a:srgbClr val="143451"/>
                </a:solidFill>
                <a:latin typeface="Arial"/>
                <a:cs typeface="Arial"/>
              </a:rPr>
              <a:t>Hyperplasie</a:t>
            </a:r>
            <a:r>
              <a:rPr dirty="0" sz="2200" spc="475">
                <a:solidFill>
                  <a:srgbClr val="143451"/>
                </a:solidFill>
                <a:latin typeface="Arial"/>
                <a:cs typeface="Arial"/>
              </a:rPr>
              <a:t>  </a:t>
            </a:r>
            <a:r>
              <a:rPr dirty="0" sz="2200" spc="470">
                <a:solidFill>
                  <a:srgbClr val="143451"/>
                </a:solidFill>
                <a:latin typeface="Arial"/>
                <a:cs typeface="Arial"/>
              </a:rPr>
              <a:t>-</a:t>
            </a:r>
            <a:r>
              <a:rPr dirty="0" sz="2200" spc="480">
                <a:solidFill>
                  <a:srgbClr val="143451"/>
                </a:solidFill>
                <a:latin typeface="Arial"/>
                <a:cs typeface="Arial"/>
              </a:rPr>
              <a:t>  </a:t>
            </a:r>
            <a:r>
              <a:rPr dirty="0" sz="2200" spc="195">
                <a:solidFill>
                  <a:srgbClr val="143451"/>
                </a:solidFill>
                <a:latin typeface="Arial"/>
                <a:cs typeface="Arial"/>
              </a:rPr>
              <a:t>augmentation</a:t>
            </a:r>
            <a:r>
              <a:rPr dirty="0" sz="2200" spc="480">
                <a:solidFill>
                  <a:srgbClr val="143451"/>
                </a:solidFill>
                <a:latin typeface="Arial"/>
                <a:cs typeface="Arial"/>
              </a:rPr>
              <a:t>  </a:t>
            </a:r>
            <a:r>
              <a:rPr dirty="0" sz="2200" spc="220">
                <a:solidFill>
                  <a:srgbClr val="143451"/>
                </a:solidFill>
                <a:latin typeface="Arial"/>
                <a:cs typeface="Arial"/>
              </a:rPr>
              <a:t>du</a:t>
            </a:r>
            <a:r>
              <a:rPr dirty="0" sz="2200" spc="475">
                <a:solidFill>
                  <a:srgbClr val="143451"/>
                </a:solidFill>
                <a:latin typeface="Arial"/>
                <a:cs typeface="Arial"/>
              </a:rPr>
              <a:t>  </a:t>
            </a:r>
            <a:r>
              <a:rPr dirty="0" sz="2200" spc="200">
                <a:solidFill>
                  <a:srgbClr val="143451"/>
                </a:solidFill>
                <a:latin typeface="Arial"/>
                <a:cs typeface="Arial"/>
              </a:rPr>
              <a:t>nombre</a:t>
            </a:r>
            <a:r>
              <a:rPr dirty="0" sz="2200" spc="480">
                <a:solidFill>
                  <a:srgbClr val="143451"/>
                </a:solidFill>
                <a:latin typeface="Arial"/>
                <a:cs typeface="Arial"/>
              </a:rPr>
              <a:t>  </a:t>
            </a:r>
            <a:r>
              <a:rPr dirty="0" sz="2200" spc="195">
                <a:solidFill>
                  <a:srgbClr val="143451"/>
                </a:solidFill>
                <a:latin typeface="Arial"/>
                <a:cs typeface="Arial"/>
              </a:rPr>
              <a:t>de</a:t>
            </a:r>
            <a:r>
              <a:rPr dirty="0" sz="2200" spc="480">
                <a:solidFill>
                  <a:srgbClr val="143451"/>
                </a:solidFill>
                <a:latin typeface="Arial"/>
                <a:cs typeface="Arial"/>
              </a:rPr>
              <a:t>  </a:t>
            </a:r>
            <a:r>
              <a:rPr dirty="0" sz="2200" spc="105">
                <a:solidFill>
                  <a:srgbClr val="143451"/>
                </a:solidFill>
                <a:latin typeface="Arial"/>
                <a:cs typeface="Arial"/>
              </a:rPr>
              <a:t>fibres</a:t>
            </a:r>
            <a:r>
              <a:rPr dirty="0" sz="2200" spc="475">
                <a:solidFill>
                  <a:srgbClr val="143451"/>
                </a:solidFill>
                <a:latin typeface="Arial"/>
                <a:cs typeface="Arial"/>
              </a:rPr>
              <a:t>  </a:t>
            </a:r>
            <a:r>
              <a:rPr dirty="0" sz="2200" spc="105">
                <a:solidFill>
                  <a:srgbClr val="143451"/>
                </a:solidFill>
                <a:latin typeface="Arial"/>
                <a:cs typeface="Arial"/>
              </a:rPr>
              <a:t>musculaires, </a:t>
            </a:r>
            <a:r>
              <a:rPr dirty="0" sz="2200" spc="160">
                <a:solidFill>
                  <a:srgbClr val="143451"/>
                </a:solidFill>
                <a:latin typeface="Arial"/>
                <a:cs typeface="Arial"/>
              </a:rPr>
              <a:t>renforcement</a:t>
            </a:r>
            <a:r>
              <a:rPr dirty="0" sz="2200" spc="215">
                <a:solidFill>
                  <a:srgbClr val="143451"/>
                </a:solidFill>
                <a:latin typeface="Arial"/>
                <a:cs typeface="Arial"/>
              </a:rPr>
              <a:t>  </a:t>
            </a:r>
            <a:r>
              <a:rPr dirty="0" sz="2200" spc="220">
                <a:solidFill>
                  <a:srgbClr val="143451"/>
                </a:solidFill>
                <a:latin typeface="Arial"/>
                <a:cs typeface="Arial"/>
              </a:rPr>
              <a:t>du</a:t>
            </a:r>
            <a:r>
              <a:rPr dirty="0" sz="2200" spc="210">
                <a:solidFill>
                  <a:srgbClr val="143451"/>
                </a:solidFill>
                <a:latin typeface="Arial"/>
                <a:cs typeface="Arial"/>
              </a:rPr>
              <a:t>  </a:t>
            </a:r>
            <a:r>
              <a:rPr dirty="0" sz="2200" spc="140">
                <a:solidFill>
                  <a:srgbClr val="143451"/>
                </a:solidFill>
                <a:latin typeface="Arial"/>
                <a:cs typeface="Arial"/>
              </a:rPr>
              <a:t>tonus</a:t>
            </a:r>
            <a:r>
              <a:rPr dirty="0" sz="2200" spc="220">
                <a:solidFill>
                  <a:srgbClr val="143451"/>
                </a:solidFill>
                <a:latin typeface="Arial"/>
                <a:cs typeface="Arial"/>
              </a:rPr>
              <a:t>  </a:t>
            </a:r>
            <a:r>
              <a:rPr dirty="0" sz="2200" spc="195">
                <a:solidFill>
                  <a:srgbClr val="143451"/>
                </a:solidFill>
                <a:latin typeface="Arial"/>
                <a:cs typeface="Arial"/>
              </a:rPr>
              <a:t>de</a:t>
            </a:r>
            <a:r>
              <a:rPr dirty="0" sz="2200" spc="215">
                <a:solidFill>
                  <a:srgbClr val="143451"/>
                </a:solidFill>
                <a:latin typeface="Arial"/>
                <a:cs typeface="Arial"/>
              </a:rPr>
              <a:t>  </a:t>
            </a:r>
            <a:r>
              <a:rPr dirty="0" sz="2200" spc="100">
                <a:solidFill>
                  <a:srgbClr val="143451"/>
                </a:solidFill>
                <a:latin typeface="Arial"/>
                <a:cs typeface="Arial"/>
              </a:rPr>
              <a:t>base,</a:t>
            </a:r>
            <a:r>
              <a:rPr dirty="0" sz="2200" spc="220">
                <a:solidFill>
                  <a:srgbClr val="143451"/>
                </a:solidFill>
                <a:latin typeface="Arial"/>
                <a:cs typeface="Arial"/>
              </a:rPr>
              <a:t>  </a:t>
            </a:r>
            <a:r>
              <a:rPr dirty="0" sz="2200" spc="105">
                <a:solidFill>
                  <a:srgbClr val="143451"/>
                </a:solidFill>
                <a:latin typeface="Arial"/>
                <a:cs typeface="Arial"/>
              </a:rPr>
              <a:t>fibres</a:t>
            </a:r>
            <a:r>
              <a:rPr dirty="0" sz="2200" spc="215">
                <a:solidFill>
                  <a:srgbClr val="143451"/>
                </a:solidFill>
                <a:latin typeface="Arial"/>
                <a:cs typeface="Arial"/>
              </a:rPr>
              <a:t>  </a:t>
            </a:r>
            <a:r>
              <a:rPr dirty="0" sz="2200" spc="70">
                <a:solidFill>
                  <a:srgbClr val="143451"/>
                </a:solidFill>
                <a:latin typeface="Arial"/>
                <a:cs typeface="Arial"/>
              </a:rPr>
              <a:t>lentes,</a:t>
            </a:r>
            <a:r>
              <a:rPr dirty="0" sz="2200" spc="220">
                <a:solidFill>
                  <a:srgbClr val="143451"/>
                </a:solidFill>
                <a:latin typeface="Arial"/>
                <a:cs typeface="Arial"/>
              </a:rPr>
              <a:t>  </a:t>
            </a:r>
            <a:r>
              <a:rPr dirty="0" sz="2200" spc="160">
                <a:solidFill>
                  <a:srgbClr val="143451"/>
                </a:solidFill>
                <a:latin typeface="Arial"/>
                <a:cs typeface="Arial"/>
              </a:rPr>
              <a:t>amélioration</a:t>
            </a:r>
            <a:r>
              <a:rPr dirty="0" sz="2200" spc="215">
                <a:solidFill>
                  <a:srgbClr val="143451"/>
                </a:solidFill>
                <a:latin typeface="Arial"/>
                <a:cs typeface="Arial"/>
              </a:rPr>
              <a:t>  </a:t>
            </a:r>
            <a:r>
              <a:rPr dirty="0" sz="2200" spc="195">
                <a:solidFill>
                  <a:srgbClr val="143451"/>
                </a:solidFill>
                <a:latin typeface="Arial"/>
                <a:cs typeface="Arial"/>
              </a:rPr>
              <a:t>de</a:t>
            </a:r>
            <a:r>
              <a:rPr dirty="0" sz="2200" spc="215">
                <a:solidFill>
                  <a:srgbClr val="143451"/>
                </a:solidFill>
                <a:latin typeface="Arial"/>
                <a:cs typeface="Arial"/>
              </a:rPr>
              <a:t>  </a:t>
            </a:r>
            <a:r>
              <a:rPr dirty="0" sz="2200" spc="120">
                <a:solidFill>
                  <a:srgbClr val="143451"/>
                </a:solidFill>
                <a:latin typeface="Arial"/>
                <a:cs typeface="Arial"/>
              </a:rPr>
              <a:t>la </a:t>
            </a:r>
            <a:r>
              <a:rPr dirty="0" sz="2200" spc="135">
                <a:solidFill>
                  <a:srgbClr val="143451"/>
                </a:solidFill>
                <a:latin typeface="Arial"/>
                <a:cs typeface="Arial"/>
              </a:rPr>
              <a:t>réponse</a:t>
            </a:r>
            <a:r>
              <a:rPr dirty="0" sz="220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14">
                <a:solidFill>
                  <a:srgbClr val="143451"/>
                </a:solidFill>
                <a:latin typeface="Arial"/>
                <a:cs typeface="Arial"/>
              </a:rPr>
              <a:t>rapide,</a:t>
            </a:r>
            <a:r>
              <a:rPr dirty="0" sz="220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05">
                <a:solidFill>
                  <a:srgbClr val="143451"/>
                </a:solidFill>
                <a:latin typeface="Arial"/>
                <a:cs typeface="Arial"/>
              </a:rPr>
              <a:t>fibres</a:t>
            </a:r>
            <a:r>
              <a:rPr dirty="0" sz="220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00">
                <a:solidFill>
                  <a:srgbClr val="143451"/>
                </a:solidFill>
                <a:latin typeface="Arial"/>
                <a:cs typeface="Arial"/>
              </a:rPr>
              <a:t>rapides.</a:t>
            </a:r>
            <a:endParaRPr sz="22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150"/>
              </a:spcBef>
              <a:buClr>
                <a:srgbClr val="143451"/>
              </a:buClr>
              <a:buFont typeface="Arial"/>
              <a:buChar char="•"/>
            </a:pPr>
            <a:endParaRPr sz="2200">
              <a:latin typeface="Arial"/>
              <a:cs typeface="Arial"/>
            </a:endParaRPr>
          </a:p>
          <a:p>
            <a:pPr algn="just" marL="249554" indent="-236854">
              <a:lnSpc>
                <a:spcPct val="100000"/>
              </a:lnSpc>
              <a:buFont typeface="Arial"/>
              <a:buChar char="•"/>
              <a:tabLst>
                <a:tab pos="249554" algn="l"/>
              </a:tabLst>
            </a:pPr>
            <a:r>
              <a:rPr dirty="0" sz="2200" spc="70" b="1">
                <a:solidFill>
                  <a:srgbClr val="143451"/>
                </a:solidFill>
                <a:latin typeface="Arial"/>
                <a:cs typeface="Arial"/>
              </a:rPr>
              <a:t>Action</a:t>
            </a:r>
            <a:r>
              <a:rPr dirty="0" sz="2200" spc="-13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85" b="1">
                <a:solidFill>
                  <a:srgbClr val="143451"/>
                </a:solidFill>
                <a:latin typeface="Arial"/>
                <a:cs typeface="Arial"/>
              </a:rPr>
              <a:t>neurologique</a:t>
            </a:r>
            <a:r>
              <a:rPr dirty="0" sz="2200" spc="-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-50">
                <a:solidFill>
                  <a:srgbClr val="143451"/>
                </a:solidFill>
                <a:latin typeface="Arial"/>
                <a:cs typeface="Arial"/>
              </a:rPr>
              <a:t>:</a:t>
            </a:r>
            <a:endParaRPr sz="2200">
              <a:latin typeface="Arial"/>
              <a:cs typeface="Arial"/>
            </a:endParaRPr>
          </a:p>
          <a:p>
            <a:pPr algn="just" lvl="1" marL="706755" marR="5080" indent="-236854">
              <a:lnSpc>
                <a:spcPct val="140000"/>
              </a:lnSpc>
              <a:buChar char="•"/>
              <a:tabLst>
                <a:tab pos="706755" algn="l"/>
              </a:tabLst>
            </a:pPr>
            <a:r>
              <a:rPr dirty="0" sz="2200" spc="110">
                <a:solidFill>
                  <a:srgbClr val="143451"/>
                </a:solidFill>
                <a:latin typeface="Arial"/>
                <a:cs typeface="Arial"/>
              </a:rPr>
              <a:t>Plancher</a:t>
            </a:r>
            <a:r>
              <a:rPr dirty="0" sz="2200" spc="27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25">
                <a:solidFill>
                  <a:srgbClr val="143451"/>
                </a:solidFill>
                <a:latin typeface="Arial"/>
                <a:cs typeface="Arial"/>
              </a:rPr>
              <a:t>pelvien</a:t>
            </a:r>
            <a:r>
              <a:rPr dirty="0" sz="2200" spc="28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20">
                <a:solidFill>
                  <a:srgbClr val="143451"/>
                </a:solidFill>
                <a:latin typeface="Arial"/>
                <a:cs typeface="Arial"/>
              </a:rPr>
              <a:t>est</a:t>
            </a:r>
            <a:r>
              <a:rPr dirty="0" sz="2200" spc="29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75">
                <a:solidFill>
                  <a:srgbClr val="143451"/>
                </a:solidFill>
                <a:latin typeface="Arial"/>
                <a:cs typeface="Arial"/>
              </a:rPr>
              <a:t>lié</a:t>
            </a:r>
            <a:r>
              <a:rPr dirty="0" sz="2200" spc="29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220">
                <a:solidFill>
                  <a:srgbClr val="143451"/>
                </a:solidFill>
                <a:latin typeface="Arial"/>
                <a:cs typeface="Arial"/>
              </a:rPr>
              <a:t>au</a:t>
            </a:r>
            <a:r>
              <a:rPr dirty="0" sz="2200" spc="28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55">
                <a:solidFill>
                  <a:srgbClr val="143451"/>
                </a:solidFill>
                <a:latin typeface="Arial"/>
                <a:cs typeface="Arial"/>
              </a:rPr>
              <a:t>cerveau</a:t>
            </a:r>
            <a:r>
              <a:rPr dirty="0" sz="2200" spc="28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200">
                <a:solidFill>
                  <a:srgbClr val="143451"/>
                </a:solidFill>
                <a:latin typeface="Arial"/>
                <a:cs typeface="Arial"/>
              </a:rPr>
              <a:t>par</a:t>
            </a:r>
            <a:r>
              <a:rPr dirty="0" sz="2200" spc="28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90">
                <a:solidFill>
                  <a:srgbClr val="143451"/>
                </a:solidFill>
                <a:latin typeface="Arial"/>
                <a:cs typeface="Arial"/>
              </a:rPr>
              <a:t>le</a:t>
            </a:r>
            <a:r>
              <a:rPr dirty="0" sz="2200" spc="29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20">
                <a:solidFill>
                  <a:srgbClr val="143451"/>
                </a:solidFill>
                <a:latin typeface="Arial"/>
                <a:cs typeface="Arial"/>
              </a:rPr>
              <a:t>nerf</a:t>
            </a:r>
            <a:r>
              <a:rPr dirty="0" sz="2200" spc="29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90">
                <a:solidFill>
                  <a:srgbClr val="143451"/>
                </a:solidFill>
                <a:latin typeface="Arial"/>
                <a:cs typeface="Arial"/>
              </a:rPr>
              <a:t>pudendal</a:t>
            </a:r>
            <a:r>
              <a:rPr dirty="0" sz="2200" spc="29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50">
                <a:solidFill>
                  <a:srgbClr val="143451"/>
                </a:solidFill>
                <a:latin typeface="Arial"/>
                <a:cs typeface="Arial"/>
              </a:rPr>
              <a:t>et</a:t>
            </a:r>
            <a:r>
              <a:rPr dirty="0" sz="2200" spc="29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70">
                <a:solidFill>
                  <a:srgbClr val="143451"/>
                </a:solidFill>
                <a:latin typeface="Arial"/>
                <a:cs typeface="Arial"/>
              </a:rPr>
              <a:t>les</a:t>
            </a:r>
            <a:r>
              <a:rPr dirty="0" sz="2200" spc="29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10">
                <a:solidFill>
                  <a:srgbClr val="143451"/>
                </a:solidFill>
                <a:latin typeface="Arial"/>
                <a:cs typeface="Arial"/>
              </a:rPr>
              <a:t>circuits </a:t>
            </a:r>
            <a:r>
              <a:rPr dirty="0" sz="2200" spc="165">
                <a:solidFill>
                  <a:srgbClr val="143451"/>
                </a:solidFill>
                <a:latin typeface="Arial"/>
                <a:cs typeface="Arial"/>
              </a:rPr>
              <a:t>vésico-</a:t>
            </a:r>
            <a:r>
              <a:rPr dirty="0" sz="2200" spc="95">
                <a:solidFill>
                  <a:srgbClr val="143451"/>
                </a:solidFill>
                <a:latin typeface="Arial"/>
                <a:cs typeface="Arial"/>
              </a:rPr>
              <a:t>sphinctériens.</a:t>
            </a:r>
            <a:endParaRPr sz="2200">
              <a:latin typeface="Arial"/>
              <a:cs typeface="Arial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884" y="0"/>
            <a:ext cx="4116635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4310994" cy="10126980"/>
            </a:xfrm>
            <a:custGeom>
              <a:avLst/>
              <a:gdLst/>
              <a:ahLst/>
              <a:cxnLst/>
              <a:rect l="l" t="t" r="r" b="b"/>
              <a:pathLst>
                <a:path w="14310994" h="10126980">
                  <a:moveTo>
                    <a:pt x="0" y="10126495"/>
                  </a:moveTo>
                  <a:lnTo>
                    <a:pt x="14310893" y="10126495"/>
                  </a:lnTo>
                  <a:lnTo>
                    <a:pt x="14310893" y="0"/>
                  </a:lnTo>
                  <a:lnTo>
                    <a:pt x="0" y="0"/>
                  </a:lnTo>
                  <a:lnTo>
                    <a:pt x="0" y="101264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0" y="10152681"/>
              <a:ext cx="18288000" cy="134620"/>
            </a:xfrm>
            <a:custGeom>
              <a:avLst/>
              <a:gdLst/>
              <a:ahLst/>
              <a:cxnLst/>
              <a:rect l="l" t="t" r="r" b="b"/>
              <a:pathLst>
                <a:path w="18288000" h="134620">
                  <a:moveTo>
                    <a:pt x="18288000" y="0"/>
                  </a:moveTo>
                  <a:lnTo>
                    <a:pt x="0" y="0"/>
                  </a:lnTo>
                  <a:lnTo>
                    <a:pt x="0" y="134318"/>
                  </a:lnTo>
                  <a:lnTo>
                    <a:pt x="18288000" y="134318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2C9C9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0248" y="481583"/>
              <a:ext cx="11137392" cy="1895855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1015624" y="739647"/>
            <a:ext cx="10026650" cy="10464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700">
                <a:solidFill>
                  <a:srgbClr val="018785"/>
                </a:solidFill>
              </a:rPr>
              <a:t>Déclaration</a:t>
            </a:r>
            <a:r>
              <a:rPr dirty="0" sz="6700" spc="-105">
                <a:solidFill>
                  <a:srgbClr val="018785"/>
                </a:solidFill>
              </a:rPr>
              <a:t> </a:t>
            </a:r>
            <a:r>
              <a:rPr dirty="0" sz="6700">
                <a:solidFill>
                  <a:srgbClr val="018785"/>
                </a:solidFill>
              </a:rPr>
              <a:t>conflit</a:t>
            </a:r>
            <a:r>
              <a:rPr dirty="0" sz="6700" spc="-80">
                <a:solidFill>
                  <a:srgbClr val="018785"/>
                </a:solidFill>
              </a:rPr>
              <a:t> </a:t>
            </a:r>
            <a:r>
              <a:rPr dirty="0" sz="6700" spc="-10">
                <a:solidFill>
                  <a:srgbClr val="018785"/>
                </a:solidFill>
              </a:rPr>
              <a:t>d’intérêt</a:t>
            </a:r>
            <a:endParaRPr sz="6700"/>
          </a:p>
        </p:txBody>
      </p:sp>
      <p:sp>
        <p:nvSpPr>
          <p:cNvPr id="7" name="object 7"/>
          <p:cNvSpPr txBox="1"/>
          <p:nvPr/>
        </p:nvSpPr>
        <p:spPr>
          <a:xfrm>
            <a:off x="944244" y="2097023"/>
            <a:ext cx="12049760" cy="4024629"/>
          </a:xfrm>
          <a:prstGeom prst="rect">
            <a:avLst/>
          </a:prstGeom>
        </p:spPr>
        <p:txBody>
          <a:bodyPr wrap="square" lIns="0" tIns="229235" rIns="0" bIns="0" rtlCol="0" vert="horz">
            <a:spAutoFit/>
          </a:bodyPr>
          <a:lstStyle/>
          <a:p>
            <a:pPr marL="426720" indent="-414020">
              <a:lnSpc>
                <a:spcPct val="100000"/>
              </a:lnSpc>
              <a:spcBef>
                <a:spcPts val="1805"/>
              </a:spcBef>
              <a:buFont typeface="Times New Roman"/>
              <a:buChar char="●"/>
              <a:tabLst>
                <a:tab pos="426720" algn="l"/>
              </a:tabLst>
            </a:pPr>
            <a:r>
              <a:rPr dirty="0" sz="2900" spc="220">
                <a:solidFill>
                  <a:srgbClr val="2E323B"/>
                </a:solidFill>
                <a:latin typeface="Arial"/>
                <a:cs typeface="Arial"/>
              </a:rPr>
              <a:t>Pharmacien</a:t>
            </a:r>
            <a:r>
              <a:rPr dirty="0" sz="2900" spc="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200">
                <a:solidFill>
                  <a:srgbClr val="2E323B"/>
                </a:solidFill>
                <a:latin typeface="Arial"/>
                <a:cs typeface="Arial"/>
              </a:rPr>
              <a:t>propriétaire</a:t>
            </a:r>
            <a:r>
              <a:rPr dirty="0" sz="2900" spc="1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150">
                <a:solidFill>
                  <a:srgbClr val="2E323B"/>
                </a:solidFill>
                <a:latin typeface="Arial"/>
                <a:cs typeface="Arial"/>
              </a:rPr>
              <a:t>affilié</a:t>
            </a:r>
            <a:r>
              <a:rPr dirty="0" sz="2900" spc="1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335">
                <a:solidFill>
                  <a:srgbClr val="2E323B"/>
                </a:solidFill>
                <a:latin typeface="Arial"/>
                <a:cs typeface="Arial"/>
              </a:rPr>
              <a:t>à</a:t>
            </a:r>
            <a:r>
              <a:rPr dirty="0" sz="2900" spc="1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210">
                <a:solidFill>
                  <a:srgbClr val="2E323B"/>
                </a:solidFill>
                <a:latin typeface="Arial"/>
                <a:cs typeface="Arial"/>
              </a:rPr>
              <a:t>AccèsPharma</a:t>
            </a:r>
            <a:r>
              <a:rPr dirty="0" sz="2900" spc="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125">
                <a:solidFill>
                  <a:srgbClr val="2E323B"/>
                </a:solidFill>
                <a:latin typeface="Arial"/>
                <a:cs typeface="Arial"/>
              </a:rPr>
              <a:t>(Hull</a:t>
            </a:r>
            <a:r>
              <a:rPr dirty="0" sz="2900" spc="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285">
                <a:solidFill>
                  <a:srgbClr val="2E323B"/>
                </a:solidFill>
                <a:latin typeface="Arial"/>
                <a:cs typeface="Arial"/>
              </a:rPr>
              <a:t>+</a:t>
            </a:r>
            <a:r>
              <a:rPr dirty="0" sz="2900" spc="1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70">
                <a:solidFill>
                  <a:srgbClr val="2E323B"/>
                </a:solidFill>
                <a:latin typeface="Arial"/>
                <a:cs typeface="Arial"/>
              </a:rPr>
              <a:t>Hull</a:t>
            </a:r>
            <a:r>
              <a:rPr dirty="0" sz="2900" spc="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195">
                <a:solidFill>
                  <a:srgbClr val="2E323B"/>
                </a:solidFill>
                <a:latin typeface="Arial"/>
                <a:cs typeface="Arial"/>
              </a:rPr>
              <a:t>est)</a:t>
            </a:r>
            <a:endParaRPr sz="2900">
              <a:latin typeface="Arial"/>
              <a:cs typeface="Arial"/>
            </a:endParaRPr>
          </a:p>
          <a:p>
            <a:pPr marL="427355" marR="52705" indent="-414655">
              <a:lnSpc>
                <a:spcPts val="5300"/>
              </a:lnSpc>
              <a:spcBef>
                <a:spcPts val="360"/>
              </a:spcBef>
              <a:buFont typeface="Times New Roman"/>
              <a:buChar char="●"/>
              <a:tabLst>
                <a:tab pos="427355" algn="l"/>
              </a:tabLst>
            </a:pPr>
            <a:r>
              <a:rPr dirty="0" sz="2900" spc="185">
                <a:solidFill>
                  <a:srgbClr val="2E323B"/>
                </a:solidFill>
                <a:latin typeface="Arial"/>
                <a:cs typeface="Arial"/>
              </a:rPr>
              <a:t>Conférencier</a:t>
            </a:r>
            <a:r>
              <a:rPr dirty="0" sz="2900" spc="-2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>
                <a:solidFill>
                  <a:srgbClr val="2E323B"/>
                </a:solidFill>
                <a:latin typeface="Arial"/>
                <a:cs typeface="Arial"/>
              </a:rPr>
              <a:t>:</a:t>
            </a:r>
            <a:r>
              <a:rPr dirty="0" sz="2900" spc="-2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175">
                <a:solidFill>
                  <a:srgbClr val="2E323B"/>
                </a:solidFill>
                <a:latin typeface="Arial"/>
                <a:cs typeface="Arial"/>
              </a:rPr>
              <a:t>Abbott,</a:t>
            </a:r>
            <a:r>
              <a:rPr dirty="0" sz="2900" spc="-2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140">
                <a:solidFill>
                  <a:srgbClr val="2E323B"/>
                </a:solidFill>
                <a:latin typeface="Arial"/>
                <a:cs typeface="Arial"/>
              </a:rPr>
              <a:t>Dexcom,</a:t>
            </a:r>
            <a:r>
              <a:rPr dirty="0" sz="2900" spc="-2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100">
                <a:solidFill>
                  <a:srgbClr val="2E323B"/>
                </a:solidFill>
                <a:latin typeface="Arial"/>
                <a:cs typeface="Arial"/>
              </a:rPr>
              <a:t>NovoNordisk,</a:t>
            </a:r>
            <a:r>
              <a:rPr dirty="0" sz="2900" spc="-2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280">
                <a:solidFill>
                  <a:srgbClr val="2E323B"/>
                </a:solidFill>
                <a:latin typeface="Arial"/>
                <a:cs typeface="Arial"/>
              </a:rPr>
              <a:t>montmed,</a:t>
            </a:r>
            <a:r>
              <a:rPr dirty="0" sz="2900" spc="-2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80">
                <a:solidFill>
                  <a:srgbClr val="2E323B"/>
                </a:solidFill>
                <a:latin typeface="Arial"/>
                <a:cs typeface="Arial"/>
              </a:rPr>
              <a:t>Sanofi, </a:t>
            </a:r>
            <a:r>
              <a:rPr dirty="0" sz="2900" spc="75">
                <a:solidFill>
                  <a:srgbClr val="2E323B"/>
                </a:solidFill>
                <a:latin typeface="Arial"/>
                <a:cs typeface="Arial"/>
              </a:rPr>
              <a:t>Roche,</a:t>
            </a:r>
            <a:r>
              <a:rPr dirty="0" sz="2900" spc="-2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125">
                <a:solidFill>
                  <a:srgbClr val="2E323B"/>
                </a:solidFill>
                <a:latin typeface="Arial"/>
                <a:cs typeface="Arial"/>
              </a:rPr>
              <a:t>Norwell</a:t>
            </a:r>
            <a:endParaRPr sz="2900">
              <a:latin typeface="Arial"/>
              <a:cs typeface="Arial"/>
            </a:endParaRPr>
          </a:p>
          <a:p>
            <a:pPr marL="426720" indent="-414020">
              <a:lnSpc>
                <a:spcPct val="100000"/>
              </a:lnSpc>
              <a:spcBef>
                <a:spcPts val="1350"/>
              </a:spcBef>
              <a:buFont typeface="Times New Roman"/>
              <a:buChar char="●"/>
              <a:tabLst>
                <a:tab pos="426720" algn="l"/>
              </a:tabLst>
            </a:pPr>
            <a:r>
              <a:rPr dirty="0" sz="2900" spc="245">
                <a:solidFill>
                  <a:srgbClr val="2E323B"/>
                </a:solidFill>
                <a:latin typeface="Arial"/>
                <a:cs typeface="Arial"/>
              </a:rPr>
              <a:t>Membre</a:t>
            </a:r>
            <a:r>
              <a:rPr dirty="0" sz="2900" spc="1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275">
                <a:solidFill>
                  <a:srgbClr val="2E323B"/>
                </a:solidFill>
                <a:latin typeface="Arial"/>
                <a:cs typeface="Arial"/>
              </a:rPr>
              <a:t>comité</a:t>
            </a:r>
            <a:r>
              <a:rPr dirty="0" sz="2900" spc="1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175">
                <a:solidFill>
                  <a:srgbClr val="2E323B"/>
                </a:solidFill>
                <a:latin typeface="Arial"/>
                <a:cs typeface="Arial"/>
              </a:rPr>
              <a:t>consultatif:</a:t>
            </a:r>
            <a:r>
              <a:rPr dirty="0" sz="2900" spc="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175">
                <a:solidFill>
                  <a:srgbClr val="2E323B"/>
                </a:solidFill>
                <a:latin typeface="Arial"/>
                <a:cs typeface="Arial"/>
              </a:rPr>
              <a:t>Abbott,</a:t>
            </a:r>
            <a:r>
              <a:rPr dirty="0" sz="290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140">
                <a:solidFill>
                  <a:srgbClr val="2E323B"/>
                </a:solidFill>
                <a:latin typeface="Arial"/>
                <a:cs typeface="Arial"/>
              </a:rPr>
              <a:t>Dexcom,</a:t>
            </a:r>
            <a:r>
              <a:rPr dirty="0" sz="2900" spc="-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225">
                <a:solidFill>
                  <a:srgbClr val="2E323B"/>
                </a:solidFill>
                <a:latin typeface="Arial"/>
                <a:cs typeface="Arial"/>
              </a:rPr>
              <a:t>Jamp,</a:t>
            </a:r>
            <a:r>
              <a:rPr dirty="0" sz="290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175">
                <a:solidFill>
                  <a:srgbClr val="2E323B"/>
                </a:solidFill>
                <a:latin typeface="Arial"/>
                <a:cs typeface="Arial"/>
              </a:rPr>
              <a:t>Accessa</a:t>
            </a:r>
            <a:endParaRPr sz="2900">
              <a:latin typeface="Arial"/>
              <a:cs typeface="Arial"/>
            </a:endParaRPr>
          </a:p>
          <a:p>
            <a:pPr marL="426720" indent="-414020">
              <a:lnSpc>
                <a:spcPct val="100000"/>
              </a:lnSpc>
              <a:spcBef>
                <a:spcPts val="1730"/>
              </a:spcBef>
              <a:buFont typeface="Times New Roman"/>
              <a:buChar char="●"/>
              <a:tabLst>
                <a:tab pos="426720" algn="l"/>
              </a:tabLst>
            </a:pPr>
            <a:r>
              <a:rPr dirty="0" sz="2900" spc="125">
                <a:solidFill>
                  <a:srgbClr val="2E323B"/>
                </a:solidFill>
                <a:latin typeface="Arial"/>
                <a:cs typeface="Arial"/>
              </a:rPr>
              <a:t>Je</a:t>
            </a:r>
            <a:r>
              <a:rPr dirty="0" sz="2900" spc="1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165">
                <a:solidFill>
                  <a:srgbClr val="2E323B"/>
                </a:solidFill>
                <a:latin typeface="Arial"/>
                <a:cs typeface="Arial"/>
              </a:rPr>
              <a:t>reçois</a:t>
            </a:r>
            <a:r>
              <a:rPr dirty="0" sz="2900" spc="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200">
                <a:solidFill>
                  <a:srgbClr val="2E323B"/>
                </a:solidFill>
                <a:latin typeface="Arial"/>
                <a:cs typeface="Arial"/>
              </a:rPr>
              <a:t>des</a:t>
            </a:r>
            <a:r>
              <a:rPr dirty="0" sz="2900" spc="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190">
                <a:solidFill>
                  <a:srgbClr val="2E323B"/>
                </a:solidFill>
                <a:latin typeface="Arial"/>
                <a:cs typeface="Arial"/>
              </a:rPr>
              <a:t>honoraires</a:t>
            </a:r>
            <a:r>
              <a:rPr dirty="0" sz="2900" spc="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245">
                <a:solidFill>
                  <a:srgbClr val="2E323B"/>
                </a:solidFill>
                <a:latin typeface="Arial"/>
                <a:cs typeface="Arial"/>
              </a:rPr>
              <a:t>pour</a:t>
            </a:r>
            <a:r>
              <a:rPr dirty="0" sz="290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235">
                <a:solidFill>
                  <a:srgbClr val="2E323B"/>
                </a:solidFill>
                <a:latin typeface="Arial"/>
                <a:cs typeface="Arial"/>
              </a:rPr>
              <a:t>cette</a:t>
            </a:r>
            <a:r>
              <a:rPr dirty="0" sz="2900" spc="1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215">
                <a:solidFill>
                  <a:srgbClr val="2E323B"/>
                </a:solidFill>
                <a:latin typeface="Arial"/>
                <a:cs typeface="Arial"/>
              </a:rPr>
              <a:t>présentation</a:t>
            </a:r>
            <a:r>
              <a:rPr dirty="0" sz="2900" spc="1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235">
                <a:solidFill>
                  <a:srgbClr val="2E323B"/>
                </a:solidFill>
                <a:latin typeface="Arial"/>
                <a:cs typeface="Arial"/>
              </a:rPr>
              <a:t>(Emmedical)</a:t>
            </a:r>
            <a:endParaRPr sz="2900">
              <a:latin typeface="Arial"/>
              <a:cs typeface="Arial"/>
            </a:endParaRPr>
          </a:p>
          <a:p>
            <a:pPr marL="426720" indent="-414020">
              <a:lnSpc>
                <a:spcPct val="100000"/>
              </a:lnSpc>
              <a:spcBef>
                <a:spcPts val="1820"/>
              </a:spcBef>
              <a:buFont typeface="Times New Roman"/>
              <a:buChar char="●"/>
              <a:tabLst>
                <a:tab pos="426720" algn="l"/>
              </a:tabLst>
            </a:pPr>
            <a:r>
              <a:rPr dirty="0" sz="2900" spc="120">
                <a:solidFill>
                  <a:srgbClr val="2E323B"/>
                </a:solidFill>
                <a:latin typeface="Arial"/>
                <a:cs typeface="Arial"/>
              </a:rPr>
              <a:t>J’ai</a:t>
            </a:r>
            <a:r>
              <a:rPr dirty="0" sz="2900" spc="-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215">
                <a:solidFill>
                  <a:srgbClr val="2E323B"/>
                </a:solidFill>
                <a:latin typeface="Arial"/>
                <a:cs typeface="Arial"/>
              </a:rPr>
              <a:t>eu</a:t>
            </a:r>
            <a:r>
              <a:rPr dirty="0" sz="2900" spc="1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120">
                <a:solidFill>
                  <a:srgbClr val="2E323B"/>
                </a:solidFill>
                <a:latin typeface="Arial"/>
                <a:cs typeface="Arial"/>
              </a:rPr>
              <a:t>le</a:t>
            </a:r>
            <a:r>
              <a:rPr dirty="0" sz="290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210">
                <a:solidFill>
                  <a:srgbClr val="2E323B"/>
                </a:solidFill>
                <a:latin typeface="Arial"/>
                <a:cs typeface="Arial"/>
              </a:rPr>
              <a:t>contrôle</a:t>
            </a:r>
            <a:r>
              <a:rPr dirty="0" sz="2900" spc="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235">
                <a:solidFill>
                  <a:srgbClr val="2E323B"/>
                </a:solidFill>
                <a:latin typeface="Arial"/>
                <a:cs typeface="Arial"/>
              </a:rPr>
              <a:t>total</a:t>
            </a:r>
            <a:r>
              <a:rPr dirty="0" sz="290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145">
                <a:solidFill>
                  <a:srgbClr val="2E323B"/>
                </a:solidFill>
                <a:latin typeface="Arial"/>
                <a:cs typeface="Arial"/>
              </a:rPr>
              <a:t>sur</a:t>
            </a:r>
            <a:r>
              <a:rPr dirty="0" sz="2900" spc="-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120">
                <a:solidFill>
                  <a:srgbClr val="2E323B"/>
                </a:solidFill>
                <a:latin typeface="Arial"/>
                <a:cs typeface="Arial"/>
              </a:rPr>
              <a:t>le</a:t>
            </a:r>
            <a:r>
              <a:rPr dirty="0" sz="2900" spc="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250">
                <a:solidFill>
                  <a:srgbClr val="2E323B"/>
                </a:solidFill>
                <a:latin typeface="Arial"/>
                <a:cs typeface="Arial"/>
              </a:rPr>
              <a:t>contenu</a:t>
            </a:r>
            <a:r>
              <a:rPr dirty="0" sz="2900" spc="1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265">
                <a:solidFill>
                  <a:srgbClr val="2E323B"/>
                </a:solidFill>
                <a:latin typeface="Arial"/>
                <a:cs typeface="Arial"/>
              </a:rPr>
              <a:t>de</a:t>
            </a:r>
            <a:r>
              <a:rPr dirty="0" sz="2900" spc="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235">
                <a:solidFill>
                  <a:srgbClr val="2E323B"/>
                </a:solidFill>
                <a:latin typeface="Arial"/>
                <a:cs typeface="Arial"/>
              </a:rPr>
              <a:t>cette</a:t>
            </a:r>
            <a:r>
              <a:rPr dirty="0" sz="2900" spc="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204">
                <a:solidFill>
                  <a:srgbClr val="2E323B"/>
                </a:solidFill>
                <a:latin typeface="Arial"/>
                <a:cs typeface="Arial"/>
              </a:rPr>
              <a:t>présentation</a:t>
            </a:r>
            <a:endParaRPr sz="2900">
              <a:latin typeface="Arial"/>
              <a:cs typeface="Arial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317992" y="8589264"/>
            <a:ext cx="4803648" cy="826008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360664" y="0"/>
              <a:ext cx="9927336" cy="1028395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81000" y="161333"/>
              <a:ext cx="9829800" cy="9991725"/>
            </a:xfrm>
            <a:custGeom>
              <a:avLst/>
              <a:gdLst/>
              <a:ahLst/>
              <a:cxnLst/>
              <a:rect l="l" t="t" r="r" b="b"/>
              <a:pathLst>
                <a:path w="9829800" h="9991725">
                  <a:moveTo>
                    <a:pt x="0" y="9991348"/>
                  </a:moveTo>
                  <a:lnTo>
                    <a:pt x="9829800" y="9991348"/>
                  </a:lnTo>
                  <a:lnTo>
                    <a:pt x="9829800" y="0"/>
                  </a:lnTo>
                  <a:lnTo>
                    <a:pt x="0" y="0"/>
                  </a:lnTo>
                  <a:lnTo>
                    <a:pt x="0" y="999134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0" y="10152681"/>
              <a:ext cx="18288000" cy="134620"/>
            </a:xfrm>
            <a:custGeom>
              <a:avLst/>
              <a:gdLst/>
              <a:ahLst/>
              <a:cxnLst/>
              <a:rect l="l" t="t" r="r" b="b"/>
              <a:pathLst>
                <a:path w="18288000" h="134620">
                  <a:moveTo>
                    <a:pt x="18288000" y="0"/>
                  </a:moveTo>
                  <a:lnTo>
                    <a:pt x="0" y="0"/>
                  </a:lnTo>
                  <a:lnTo>
                    <a:pt x="0" y="134318"/>
                  </a:lnTo>
                  <a:lnTo>
                    <a:pt x="18288000" y="134318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2C9C99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825500" y="1458975"/>
            <a:ext cx="3401695" cy="406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500" spc="180" b="1">
                <a:solidFill>
                  <a:srgbClr val="2E323B"/>
                </a:solidFill>
                <a:latin typeface="Arial"/>
                <a:cs typeface="Arial"/>
              </a:rPr>
              <a:t>Mécanisme</a:t>
            </a:r>
            <a:r>
              <a:rPr dirty="0" sz="2500" spc="-114" b="1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500" spc="140" b="1">
                <a:solidFill>
                  <a:srgbClr val="2E323B"/>
                </a:solidFill>
                <a:latin typeface="Arial"/>
                <a:cs typeface="Arial"/>
              </a:rPr>
              <a:t>d’action</a:t>
            </a:r>
            <a:endParaRPr sz="25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25500" y="7177023"/>
            <a:ext cx="8829675" cy="2348230"/>
          </a:xfrm>
          <a:prstGeom prst="rect">
            <a:avLst/>
          </a:prstGeom>
        </p:spPr>
        <p:txBody>
          <a:bodyPr wrap="square" lIns="0" tIns="12509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85"/>
              </a:spcBef>
            </a:pPr>
            <a:r>
              <a:rPr dirty="0" sz="2500" b="1">
                <a:solidFill>
                  <a:srgbClr val="2E323B"/>
                </a:solidFill>
                <a:latin typeface="Arial"/>
                <a:cs typeface="Arial"/>
              </a:rPr>
              <a:t>Effets</a:t>
            </a:r>
            <a:r>
              <a:rPr dirty="0" sz="2500" spc="45" b="1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500" spc="90" b="1">
                <a:solidFill>
                  <a:srgbClr val="2E323B"/>
                </a:solidFill>
                <a:latin typeface="Arial"/>
                <a:cs typeface="Arial"/>
              </a:rPr>
              <a:t>secondaires:</a:t>
            </a:r>
            <a:endParaRPr sz="2500">
              <a:latin typeface="Arial"/>
              <a:cs typeface="Arial"/>
            </a:endParaRPr>
          </a:p>
          <a:p>
            <a:pPr marL="1015365" indent="-272415">
              <a:lnSpc>
                <a:spcPct val="100000"/>
              </a:lnSpc>
              <a:spcBef>
                <a:spcPts val="890"/>
              </a:spcBef>
              <a:buChar char="•"/>
              <a:tabLst>
                <a:tab pos="1015365" algn="l"/>
              </a:tabLst>
            </a:pPr>
            <a:r>
              <a:rPr dirty="0" sz="2500" spc="185">
                <a:solidFill>
                  <a:srgbClr val="2E323B"/>
                </a:solidFill>
                <a:latin typeface="Arial"/>
                <a:cs typeface="Arial"/>
              </a:rPr>
              <a:t>Douleurs/spasmes</a:t>
            </a:r>
            <a:r>
              <a:rPr dirty="0" sz="2500" spc="2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500" spc="185">
                <a:solidFill>
                  <a:srgbClr val="2E323B"/>
                </a:solidFill>
                <a:latin typeface="Arial"/>
                <a:cs typeface="Arial"/>
              </a:rPr>
              <a:t>musculaires</a:t>
            </a:r>
            <a:r>
              <a:rPr dirty="0" sz="2500" spc="2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500" spc="204">
                <a:solidFill>
                  <a:srgbClr val="2E323B"/>
                </a:solidFill>
                <a:latin typeface="Arial"/>
                <a:cs typeface="Arial"/>
              </a:rPr>
              <a:t>temporaire</a:t>
            </a:r>
            <a:endParaRPr sz="2500">
              <a:latin typeface="Arial"/>
              <a:cs typeface="Arial"/>
            </a:endParaRPr>
          </a:p>
          <a:p>
            <a:pPr marL="1015365" indent="-272415">
              <a:lnSpc>
                <a:spcPct val="100000"/>
              </a:lnSpc>
              <a:spcBef>
                <a:spcPts val="505"/>
              </a:spcBef>
              <a:buChar char="•"/>
              <a:tabLst>
                <a:tab pos="1015365" algn="l"/>
              </a:tabLst>
            </a:pPr>
            <a:r>
              <a:rPr dirty="0" sz="2500" spc="220">
                <a:solidFill>
                  <a:srgbClr val="2E323B"/>
                </a:solidFill>
                <a:latin typeface="Arial"/>
                <a:cs typeface="Arial"/>
              </a:rPr>
              <a:t>Augmentation</a:t>
            </a:r>
            <a:r>
              <a:rPr dirty="0" sz="2500" spc="3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500" spc="210">
                <a:solidFill>
                  <a:srgbClr val="2E323B"/>
                </a:solidFill>
                <a:latin typeface="Arial"/>
                <a:cs typeface="Arial"/>
              </a:rPr>
              <a:t>temporaire</a:t>
            </a:r>
            <a:r>
              <a:rPr dirty="0" sz="2500" spc="3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500" spc="185">
                <a:solidFill>
                  <a:srgbClr val="2E323B"/>
                </a:solidFill>
                <a:latin typeface="Arial"/>
                <a:cs typeface="Arial"/>
              </a:rPr>
              <a:t>circulation</a:t>
            </a:r>
            <a:r>
              <a:rPr dirty="0" sz="2500" spc="3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500" spc="170">
                <a:solidFill>
                  <a:srgbClr val="2E323B"/>
                </a:solidFill>
                <a:latin typeface="Arial"/>
                <a:cs typeface="Arial"/>
              </a:rPr>
              <a:t>locale</a:t>
            </a:r>
            <a:endParaRPr sz="2500">
              <a:latin typeface="Arial"/>
              <a:cs typeface="Arial"/>
            </a:endParaRPr>
          </a:p>
          <a:p>
            <a:pPr marL="1015365" indent="-272415">
              <a:lnSpc>
                <a:spcPct val="100000"/>
              </a:lnSpc>
              <a:spcBef>
                <a:spcPts val="505"/>
              </a:spcBef>
              <a:buChar char="•"/>
              <a:tabLst>
                <a:tab pos="1015365" algn="l"/>
              </a:tabLst>
            </a:pPr>
            <a:r>
              <a:rPr dirty="0" sz="2500" spc="220">
                <a:solidFill>
                  <a:srgbClr val="2E323B"/>
                </a:solidFill>
                <a:latin typeface="Arial"/>
                <a:cs typeface="Arial"/>
              </a:rPr>
              <a:t>Augmentation</a:t>
            </a:r>
            <a:r>
              <a:rPr dirty="0" sz="2500" spc="1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500" spc="170">
                <a:solidFill>
                  <a:srgbClr val="2E323B"/>
                </a:solidFill>
                <a:latin typeface="Arial"/>
                <a:cs typeface="Arial"/>
              </a:rPr>
              <a:t>sensation</a:t>
            </a:r>
            <a:r>
              <a:rPr dirty="0" sz="2500" spc="2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500" spc="225">
                <a:solidFill>
                  <a:srgbClr val="2E323B"/>
                </a:solidFill>
                <a:latin typeface="Arial"/>
                <a:cs typeface="Arial"/>
              </a:rPr>
              <a:t>durant</a:t>
            </a:r>
            <a:r>
              <a:rPr dirty="0" sz="2500" spc="2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500" spc="170">
                <a:solidFill>
                  <a:srgbClr val="2E323B"/>
                </a:solidFill>
                <a:latin typeface="Arial"/>
                <a:cs typeface="Arial"/>
              </a:rPr>
              <a:t>relation</a:t>
            </a:r>
            <a:r>
              <a:rPr dirty="0" sz="2500" spc="2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500" spc="95">
                <a:solidFill>
                  <a:srgbClr val="2E323B"/>
                </a:solidFill>
                <a:latin typeface="Arial"/>
                <a:cs typeface="Arial"/>
              </a:rPr>
              <a:t>sexuelle</a:t>
            </a:r>
            <a:endParaRPr sz="2500">
              <a:latin typeface="Arial"/>
              <a:cs typeface="Arial"/>
            </a:endParaRPr>
          </a:p>
          <a:p>
            <a:pPr marL="1015365" indent="-272415">
              <a:lnSpc>
                <a:spcPct val="100000"/>
              </a:lnSpc>
              <a:spcBef>
                <a:spcPts val="500"/>
              </a:spcBef>
              <a:buChar char="•"/>
              <a:tabLst>
                <a:tab pos="1015365" algn="l"/>
              </a:tabLst>
            </a:pPr>
            <a:r>
              <a:rPr dirty="0" sz="2500" spc="130">
                <a:solidFill>
                  <a:srgbClr val="2E323B"/>
                </a:solidFill>
                <a:latin typeface="Arial"/>
                <a:cs typeface="Arial"/>
              </a:rPr>
              <a:t>Rougeur</a:t>
            </a:r>
            <a:r>
              <a:rPr dirty="0" sz="2500" spc="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500" spc="170">
                <a:solidFill>
                  <a:srgbClr val="2E323B"/>
                </a:solidFill>
                <a:latin typeface="Arial"/>
                <a:cs typeface="Arial"/>
              </a:rPr>
              <a:t>locale</a:t>
            </a:r>
            <a:endParaRPr sz="2500">
              <a:latin typeface="Arial"/>
              <a:cs typeface="Arial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38400" y="2398776"/>
            <a:ext cx="11911584" cy="4651248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4121150" cy="10287000"/>
          </a:xfrm>
          <a:custGeom>
            <a:avLst/>
            <a:gdLst/>
            <a:ahLst/>
            <a:cxnLst/>
            <a:rect l="l" t="t" r="r" b="b"/>
            <a:pathLst>
              <a:path w="4121150" h="10287000">
                <a:moveTo>
                  <a:pt x="0" y="10286999"/>
                </a:moveTo>
                <a:lnTo>
                  <a:pt x="4120672" y="10286999"/>
                </a:lnTo>
                <a:lnTo>
                  <a:pt x="4120672" y="0"/>
                </a:lnTo>
                <a:lnTo>
                  <a:pt x="0" y="0"/>
                </a:lnTo>
                <a:lnTo>
                  <a:pt x="0" y="10286999"/>
                </a:lnTo>
                <a:close/>
              </a:path>
            </a:pathLst>
          </a:custGeom>
          <a:solidFill>
            <a:srgbClr val="143451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13319" y="0"/>
              <a:ext cx="10774680" cy="1028699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120672" y="0"/>
              <a:ext cx="3742054" cy="10287000"/>
            </a:xfrm>
            <a:custGeom>
              <a:avLst/>
              <a:gdLst/>
              <a:ahLst/>
              <a:cxnLst/>
              <a:rect l="l" t="t" r="r" b="b"/>
              <a:pathLst>
                <a:path w="3742054" h="10287000">
                  <a:moveTo>
                    <a:pt x="3741610" y="0"/>
                  </a:moveTo>
                  <a:lnTo>
                    <a:pt x="0" y="0"/>
                  </a:lnTo>
                  <a:lnTo>
                    <a:pt x="0" y="10287000"/>
                  </a:lnTo>
                  <a:lnTo>
                    <a:pt x="3741610" y="10287000"/>
                  </a:lnTo>
                  <a:lnTo>
                    <a:pt x="37416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4407408" cy="10283951"/>
            </a:xfrm>
            <a:prstGeom prst="rect">
              <a:avLst/>
            </a:prstGeom>
          </p:spPr>
        </p:pic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4676476" y="1128267"/>
            <a:ext cx="9201785" cy="208597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6599"/>
              </a:lnSpc>
              <a:spcBef>
                <a:spcPts val="95"/>
              </a:spcBef>
            </a:pPr>
            <a:r>
              <a:rPr dirty="0" sz="5800">
                <a:solidFill>
                  <a:srgbClr val="2C9C99"/>
                </a:solidFill>
              </a:rPr>
              <a:t>Impact</a:t>
            </a:r>
            <a:r>
              <a:rPr dirty="0" sz="5800" spc="20">
                <a:solidFill>
                  <a:srgbClr val="2C9C99"/>
                </a:solidFill>
              </a:rPr>
              <a:t> </a:t>
            </a:r>
            <a:r>
              <a:rPr dirty="0" sz="5800">
                <a:solidFill>
                  <a:srgbClr val="2C9C99"/>
                </a:solidFill>
              </a:rPr>
              <a:t>sur</a:t>
            </a:r>
            <a:r>
              <a:rPr dirty="0" sz="5800" spc="20">
                <a:solidFill>
                  <a:srgbClr val="2C9C99"/>
                </a:solidFill>
              </a:rPr>
              <a:t> </a:t>
            </a:r>
            <a:r>
              <a:rPr dirty="0" sz="5800">
                <a:solidFill>
                  <a:srgbClr val="2C9C99"/>
                </a:solidFill>
              </a:rPr>
              <a:t>la</a:t>
            </a:r>
            <a:r>
              <a:rPr dirty="0" sz="5800" spc="25">
                <a:solidFill>
                  <a:srgbClr val="2C9C99"/>
                </a:solidFill>
              </a:rPr>
              <a:t> </a:t>
            </a:r>
            <a:r>
              <a:rPr dirty="0" sz="5800">
                <a:solidFill>
                  <a:srgbClr val="2C9C99"/>
                </a:solidFill>
              </a:rPr>
              <a:t>santé</a:t>
            </a:r>
            <a:r>
              <a:rPr dirty="0" sz="5800" spc="20">
                <a:solidFill>
                  <a:srgbClr val="2C9C99"/>
                </a:solidFill>
              </a:rPr>
              <a:t> </a:t>
            </a:r>
            <a:r>
              <a:rPr dirty="0" sz="5800" spc="-10">
                <a:solidFill>
                  <a:srgbClr val="2C9C99"/>
                </a:solidFill>
              </a:rPr>
              <a:t>sexuelle </a:t>
            </a:r>
            <a:r>
              <a:rPr dirty="0" sz="5800">
                <a:solidFill>
                  <a:srgbClr val="2C9C99"/>
                </a:solidFill>
              </a:rPr>
              <a:t>de</a:t>
            </a:r>
            <a:r>
              <a:rPr dirty="0" sz="5800" spc="25">
                <a:solidFill>
                  <a:srgbClr val="2C9C99"/>
                </a:solidFill>
              </a:rPr>
              <a:t> </a:t>
            </a:r>
            <a:r>
              <a:rPr dirty="0" sz="5800">
                <a:solidFill>
                  <a:srgbClr val="2C9C99"/>
                </a:solidFill>
              </a:rPr>
              <a:t>la</a:t>
            </a:r>
            <a:r>
              <a:rPr dirty="0" sz="5800" spc="35">
                <a:solidFill>
                  <a:srgbClr val="2C9C99"/>
                </a:solidFill>
              </a:rPr>
              <a:t> </a:t>
            </a:r>
            <a:r>
              <a:rPr dirty="0" sz="5800" spc="-10">
                <a:solidFill>
                  <a:srgbClr val="2C9C99"/>
                </a:solidFill>
              </a:rPr>
              <a:t>femme</a:t>
            </a:r>
            <a:endParaRPr sz="5800"/>
          </a:p>
        </p:txBody>
      </p:sp>
      <p:sp>
        <p:nvSpPr>
          <p:cNvPr id="8" name="object 8"/>
          <p:cNvSpPr txBox="1"/>
          <p:nvPr/>
        </p:nvSpPr>
        <p:spPr>
          <a:xfrm>
            <a:off x="4913330" y="3958844"/>
            <a:ext cx="10027285" cy="36925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8920" indent="-236220">
              <a:lnSpc>
                <a:spcPct val="100000"/>
              </a:lnSpc>
              <a:spcBef>
                <a:spcPts val="100"/>
              </a:spcBef>
              <a:buChar char="•"/>
              <a:tabLst>
                <a:tab pos="248920" algn="l"/>
              </a:tabLst>
            </a:pPr>
            <a:r>
              <a:rPr dirty="0" sz="2400" spc="195">
                <a:solidFill>
                  <a:srgbClr val="143451"/>
                </a:solidFill>
                <a:latin typeface="Arial"/>
                <a:cs typeface="Arial"/>
              </a:rPr>
              <a:t>Augmentation</a:t>
            </a:r>
            <a:r>
              <a:rPr dirty="0" sz="24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400" spc="240">
                <a:solidFill>
                  <a:srgbClr val="143451"/>
                </a:solidFill>
                <a:latin typeface="Arial"/>
                <a:cs typeface="Arial"/>
              </a:rPr>
              <a:t>du</a:t>
            </a:r>
            <a:r>
              <a:rPr dirty="0" sz="24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400" spc="190">
                <a:solidFill>
                  <a:srgbClr val="143451"/>
                </a:solidFill>
                <a:latin typeface="Arial"/>
                <a:cs typeface="Arial"/>
              </a:rPr>
              <a:t>débit</a:t>
            </a:r>
            <a:r>
              <a:rPr dirty="0" sz="24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400" spc="170">
                <a:solidFill>
                  <a:srgbClr val="143451"/>
                </a:solidFill>
                <a:latin typeface="Arial"/>
                <a:cs typeface="Arial"/>
              </a:rPr>
              <a:t>sanguin</a:t>
            </a:r>
            <a:r>
              <a:rPr dirty="0" sz="24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400" spc="130">
                <a:solidFill>
                  <a:srgbClr val="143451"/>
                </a:solidFill>
                <a:latin typeface="Arial"/>
                <a:cs typeface="Arial"/>
              </a:rPr>
              <a:t>pelvien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143451"/>
              </a:buClr>
              <a:buFont typeface="Arial"/>
              <a:buChar char="•"/>
            </a:pP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85"/>
              </a:spcBef>
              <a:buClr>
                <a:srgbClr val="143451"/>
              </a:buClr>
              <a:buFont typeface="Arial"/>
              <a:buChar char="•"/>
            </a:pPr>
            <a:endParaRPr sz="2400">
              <a:latin typeface="Arial"/>
              <a:cs typeface="Arial"/>
            </a:endParaRPr>
          </a:p>
          <a:p>
            <a:pPr marL="248920" indent="-236220">
              <a:lnSpc>
                <a:spcPct val="100000"/>
              </a:lnSpc>
              <a:buChar char="•"/>
              <a:tabLst>
                <a:tab pos="248920" algn="l"/>
              </a:tabLst>
            </a:pPr>
            <a:r>
              <a:rPr dirty="0" sz="2400" spc="95">
                <a:solidFill>
                  <a:srgbClr val="143451"/>
                </a:solidFill>
                <a:latin typeface="Arial"/>
                <a:cs typeface="Arial"/>
              </a:rPr>
              <a:t>Meilleure</a:t>
            </a:r>
            <a:r>
              <a:rPr dirty="0" sz="24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400" spc="165">
                <a:solidFill>
                  <a:srgbClr val="143451"/>
                </a:solidFill>
                <a:latin typeface="Arial"/>
                <a:cs typeface="Arial"/>
              </a:rPr>
              <a:t>oxygénation</a:t>
            </a:r>
            <a:r>
              <a:rPr dirty="0" sz="24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400" spc="155">
                <a:solidFill>
                  <a:srgbClr val="143451"/>
                </a:solidFill>
                <a:latin typeface="Arial"/>
                <a:cs typeface="Arial"/>
              </a:rPr>
              <a:t>des</a:t>
            </a:r>
            <a:r>
              <a:rPr dirty="0" sz="24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400" spc="85">
                <a:solidFill>
                  <a:srgbClr val="143451"/>
                </a:solidFill>
                <a:latin typeface="Arial"/>
                <a:cs typeface="Arial"/>
              </a:rPr>
              <a:t>tissus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143451"/>
              </a:buClr>
              <a:buFont typeface="Arial"/>
              <a:buChar char="•"/>
            </a:pP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95"/>
              </a:spcBef>
              <a:buClr>
                <a:srgbClr val="143451"/>
              </a:buClr>
              <a:buFont typeface="Arial"/>
              <a:buChar char="•"/>
            </a:pPr>
            <a:endParaRPr sz="2400">
              <a:latin typeface="Arial"/>
              <a:cs typeface="Arial"/>
            </a:endParaRPr>
          </a:p>
          <a:p>
            <a:pPr marL="248920" indent="-236220">
              <a:lnSpc>
                <a:spcPct val="100000"/>
              </a:lnSpc>
              <a:buChar char="•"/>
              <a:tabLst>
                <a:tab pos="248920" algn="l"/>
              </a:tabLst>
            </a:pPr>
            <a:r>
              <a:rPr dirty="0" sz="2400" spc="95">
                <a:solidFill>
                  <a:srgbClr val="143451"/>
                </a:solidFill>
                <a:latin typeface="Arial"/>
                <a:cs typeface="Arial"/>
              </a:rPr>
              <a:t>Meilleure</a:t>
            </a:r>
            <a:r>
              <a:rPr dirty="0" sz="2400" spc="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400" spc="155">
                <a:solidFill>
                  <a:srgbClr val="143451"/>
                </a:solidFill>
                <a:latin typeface="Arial"/>
                <a:cs typeface="Arial"/>
              </a:rPr>
              <a:t>trophicité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143451"/>
              </a:buClr>
              <a:buFont typeface="Arial"/>
              <a:buChar char="•"/>
            </a:pP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10"/>
              </a:spcBef>
              <a:buClr>
                <a:srgbClr val="143451"/>
              </a:buClr>
              <a:buFont typeface="Arial"/>
              <a:buChar char="•"/>
            </a:pPr>
            <a:endParaRPr sz="2400">
              <a:latin typeface="Arial"/>
              <a:cs typeface="Arial"/>
            </a:endParaRPr>
          </a:p>
          <a:p>
            <a:pPr marL="248920" indent="-236220">
              <a:lnSpc>
                <a:spcPct val="100000"/>
              </a:lnSpc>
              <a:buChar char="•"/>
              <a:tabLst>
                <a:tab pos="248920" algn="l"/>
              </a:tabLst>
            </a:pPr>
            <a:r>
              <a:rPr dirty="0" sz="2400" spc="150">
                <a:solidFill>
                  <a:srgbClr val="143451"/>
                </a:solidFill>
                <a:latin typeface="Arial"/>
                <a:cs typeface="Arial"/>
              </a:rPr>
              <a:t>Activation</a:t>
            </a:r>
            <a:r>
              <a:rPr dirty="0" sz="24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400" spc="155">
                <a:solidFill>
                  <a:srgbClr val="143451"/>
                </a:solidFill>
                <a:latin typeface="Arial"/>
                <a:cs typeface="Arial"/>
              </a:rPr>
              <a:t>indirecte</a:t>
            </a:r>
            <a:r>
              <a:rPr dirty="0" sz="24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400" spc="155">
                <a:solidFill>
                  <a:srgbClr val="143451"/>
                </a:solidFill>
                <a:latin typeface="Arial"/>
                <a:cs typeface="Arial"/>
              </a:rPr>
              <a:t>des</a:t>
            </a:r>
            <a:r>
              <a:rPr dirty="0" sz="24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400" spc="180">
                <a:solidFill>
                  <a:srgbClr val="143451"/>
                </a:solidFill>
                <a:latin typeface="Arial"/>
                <a:cs typeface="Arial"/>
              </a:rPr>
              <a:t>glandes</a:t>
            </a:r>
            <a:r>
              <a:rPr dirty="0" sz="24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400" spc="145">
                <a:solidFill>
                  <a:srgbClr val="143451"/>
                </a:solidFill>
                <a:latin typeface="Arial"/>
                <a:cs typeface="Arial"/>
              </a:rPr>
              <a:t>responsables</a:t>
            </a:r>
            <a:r>
              <a:rPr dirty="0" sz="24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400" spc="210">
                <a:solidFill>
                  <a:srgbClr val="143451"/>
                </a:solidFill>
                <a:latin typeface="Arial"/>
                <a:cs typeface="Arial"/>
              </a:rPr>
              <a:t>de</a:t>
            </a:r>
            <a:r>
              <a:rPr dirty="0" sz="24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400" spc="165">
                <a:solidFill>
                  <a:srgbClr val="143451"/>
                </a:solidFill>
                <a:latin typeface="Arial"/>
                <a:cs typeface="Arial"/>
              </a:rPr>
              <a:t>la</a:t>
            </a:r>
            <a:r>
              <a:rPr dirty="0" sz="24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400" spc="140">
                <a:solidFill>
                  <a:srgbClr val="143451"/>
                </a:solidFill>
                <a:latin typeface="Arial"/>
                <a:cs typeface="Arial"/>
              </a:rPr>
              <a:t>lubrification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4121150" cy="10287000"/>
          </a:xfrm>
          <a:custGeom>
            <a:avLst/>
            <a:gdLst/>
            <a:ahLst/>
            <a:cxnLst/>
            <a:rect l="l" t="t" r="r" b="b"/>
            <a:pathLst>
              <a:path w="4121150" h="10287000">
                <a:moveTo>
                  <a:pt x="0" y="10286999"/>
                </a:moveTo>
                <a:lnTo>
                  <a:pt x="4120672" y="10286999"/>
                </a:lnTo>
                <a:lnTo>
                  <a:pt x="4120672" y="0"/>
                </a:lnTo>
                <a:lnTo>
                  <a:pt x="0" y="0"/>
                </a:lnTo>
                <a:lnTo>
                  <a:pt x="0" y="10286999"/>
                </a:lnTo>
                <a:close/>
              </a:path>
            </a:pathLst>
          </a:custGeom>
          <a:solidFill>
            <a:srgbClr val="143451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13319" y="0"/>
              <a:ext cx="10774680" cy="1028699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120672" y="0"/>
              <a:ext cx="3742054" cy="10287000"/>
            </a:xfrm>
            <a:custGeom>
              <a:avLst/>
              <a:gdLst/>
              <a:ahLst/>
              <a:cxnLst/>
              <a:rect l="l" t="t" r="r" b="b"/>
              <a:pathLst>
                <a:path w="3742054" h="10287000">
                  <a:moveTo>
                    <a:pt x="3741610" y="0"/>
                  </a:moveTo>
                  <a:lnTo>
                    <a:pt x="0" y="0"/>
                  </a:lnTo>
                  <a:lnTo>
                    <a:pt x="0" y="10287000"/>
                  </a:lnTo>
                  <a:lnTo>
                    <a:pt x="3741610" y="10287000"/>
                  </a:lnTo>
                  <a:lnTo>
                    <a:pt x="37416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4407408" cy="10283951"/>
            </a:xfrm>
            <a:prstGeom prst="rect">
              <a:avLst/>
            </a:prstGeom>
          </p:spPr>
        </p:pic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4676476" y="1128267"/>
            <a:ext cx="9201785" cy="208597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6599"/>
              </a:lnSpc>
              <a:spcBef>
                <a:spcPts val="95"/>
              </a:spcBef>
            </a:pPr>
            <a:r>
              <a:rPr dirty="0" sz="5800">
                <a:solidFill>
                  <a:srgbClr val="2C9C99"/>
                </a:solidFill>
              </a:rPr>
              <a:t>Impact</a:t>
            </a:r>
            <a:r>
              <a:rPr dirty="0" sz="5800" spc="20">
                <a:solidFill>
                  <a:srgbClr val="2C9C99"/>
                </a:solidFill>
              </a:rPr>
              <a:t> </a:t>
            </a:r>
            <a:r>
              <a:rPr dirty="0" sz="5800">
                <a:solidFill>
                  <a:srgbClr val="2C9C99"/>
                </a:solidFill>
              </a:rPr>
              <a:t>sur</a:t>
            </a:r>
            <a:r>
              <a:rPr dirty="0" sz="5800" spc="20">
                <a:solidFill>
                  <a:srgbClr val="2C9C99"/>
                </a:solidFill>
              </a:rPr>
              <a:t> </a:t>
            </a:r>
            <a:r>
              <a:rPr dirty="0" sz="5800">
                <a:solidFill>
                  <a:srgbClr val="2C9C99"/>
                </a:solidFill>
              </a:rPr>
              <a:t>la</a:t>
            </a:r>
            <a:r>
              <a:rPr dirty="0" sz="5800" spc="25">
                <a:solidFill>
                  <a:srgbClr val="2C9C99"/>
                </a:solidFill>
              </a:rPr>
              <a:t> </a:t>
            </a:r>
            <a:r>
              <a:rPr dirty="0" sz="5800">
                <a:solidFill>
                  <a:srgbClr val="2C9C99"/>
                </a:solidFill>
              </a:rPr>
              <a:t>santé</a:t>
            </a:r>
            <a:r>
              <a:rPr dirty="0" sz="5800" spc="20">
                <a:solidFill>
                  <a:srgbClr val="2C9C99"/>
                </a:solidFill>
              </a:rPr>
              <a:t> </a:t>
            </a:r>
            <a:r>
              <a:rPr dirty="0" sz="5800" spc="-10">
                <a:solidFill>
                  <a:srgbClr val="2C9C99"/>
                </a:solidFill>
              </a:rPr>
              <a:t>sexuelle </a:t>
            </a:r>
            <a:r>
              <a:rPr dirty="0" sz="5800">
                <a:solidFill>
                  <a:srgbClr val="2C9C99"/>
                </a:solidFill>
              </a:rPr>
              <a:t>de</a:t>
            </a:r>
            <a:r>
              <a:rPr dirty="0" sz="5800" spc="35">
                <a:solidFill>
                  <a:srgbClr val="2C9C99"/>
                </a:solidFill>
              </a:rPr>
              <a:t> </a:t>
            </a:r>
            <a:r>
              <a:rPr dirty="0" sz="5800" spc="-10">
                <a:solidFill>
                  <a:srgbClr val="2C9C99"/>
                </a:solidFill>
              </a:rPr>
              <a:t>l’homme</a:t>
            </a:r>
            <a:endParaRPr sz="5800"/>
          </a:p>
        </p:txBody>
      </p:sp>
      <p:sp>
        <p:nvSpPr>
          <p:cNvPr id="8" name="object 8"/>
          <p:cNvSpPr txBox="1"/>
          <p:nvPr/>
        </p:nvSpPr>
        <p:spPr>
          <a:xfrm>
            <a:off x="4894280" y="3875023"/>
            <a:ext cx="9716135" cy="58293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68605" marR="316230" indent="-255904">
              <a:lnSpc>
                <a:spcPct val="129600"/>
              </a:lnSpc>
              <a:spcBef>
                <a:spcPts val="100"/>
              </a:spcBef>
              <a:buChar char="•"/>
              <a:tabLst>
                <a:tab pos="268605" algn="l"/>
              </a:tabLst>
            </a:pPr>
            <a:r>
              <a:rPr dirty="0" sz="2700" spc="114">
                <a:solidFill>
                  <a:srgbClr val="143451"/>
                </a:solidFill>
                <a:latin typeface="Arial"/>
                <a:cs typeface="Arial"/>
              </a:rPr>
              <a:t>Meilleure</a:t>
            </a:r>
            <a:r>
              <a:rPr dirty="0" sz="27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700" spc="215">
                <a:solidFill>
                  <a:srgbClr val="143451"/>
                </a:solidFill>
                <a:latin typeface="Arial"/>
                <a:cs typeface="Arial"/>
              </a:rPr>
              <a:t>contraction</a:t>
            </a:r>
            <a:r>
              <a:rPr dirty="0" sz="27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700" spc="170">
                <a:solidFill>
                  <a:srgbClr val="143451"/>
                </a:solidFill>
                <a:latin typeface="Arial"/>
                <a:cs typeface="Arial"/>
              </a:rPr>
              <a:t>des</a:t>
            </a:r>
            <a:r>
              <a:rPr dirty="0" sz="27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700" spc="190">
                <a:solidFill>
                  <a:srgbClr val="143451"/>
                </a:solidFill>
                <a:latin typeface="Arial"/>
                <a:cs typeface="Arial"/>
              </a:rPr>
              <a:t>muscles</a:t>
            </a:r>
            <a:r>
              <a:rPr dirty="0" sz="270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700" spc="185">
                <a:solidFill>
                  <a:srgbClr val="143451"/>
                </a:solidFill>
                <a:latin typeface="Arial"/>
                <a:cs typeface="Arial"/>
              </a:rPr>
              <a:t>bulbospongieux</a:t>
            </a:r>
            <a:r>
              <a:rPr dirty="0" sz="27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700" spc="175">
                <a:solidFill>
                  <a:srgbClr val="143451"/>
                </a:solidFill>
                <a:latin typeface="Arial"/>
                <a:cs typeface="Arial"/>
              </a:rPr>
              <a:t>et </a:t>
            </a:r>
            <a:r>
              <a:rPr dirty="0" sz="2700" spc="150">
                <a:solidFill>
                  <a:srgbClr val="143451"/>
                </a:solidFill>
                <a:latin typeface="Arial"/>
                <a:cs typeface="Arial"/>
              </a:rPr>
              <a:t>ischiocaverneux</a:t>
            </a:r>
            <a:endParaRPr sz="2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95"/>
              </a:spcBef>
              <a:buClr>
                <a:srgbClr val="143451"/>
              </a:buClr>
              <a:buFont typeface="Arial"/>
              <a:buChar char="•"/>
            </a:pPr>
            <a:endParaRPr sz="2700">
              <a:latin typeface="Arial"/>
              <a:cs typeface="Arial"/>
            </a:endParaRPr>
          </a:p>
          <a:p>
            <a:pPr marL="268605" marR="5080" indent="-255904">
              <a:lnSpc>
                <a:spcPct val="126699"/>
              </a:lnSpc>
              <a:buChar char="•"/>
              <a:tabLst>
                <a:tab pos="268605" algn="l"/>
              </a:tabLst>
            </a:pPr>
            <a:r>
              <a:rPr dirty="0" sz="2700" spc="180">
                <a:solidFill>
                  <a:srgbClr val="143451"/>
                </a:solidFill>
                <a:latin typeface="Arial"/>
                <a:cs typeface="Arial"/>
              </a:rPr>
              <a:t>Amélioration</a:t>
            </a:r>
            <a:r>
              <a:rPr dirty="0" sz="2700" spc="-2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700" spc="265">
                <a:solidFill>
                  <a:srgbClr val="143451"/>
                </a:solidFill>
                <a:latin typeface="Arial"/>
                <a:cs typeface="Arial"/>
              </a:rPr>
              <a:t>du</a:t>
            </a:r>
            <a:r>
              <a:rPr dirty="0" sz="27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700" spc="170">
                <a:solidFill>
                  <a:srgbClr val="143451"/>
                </a:solidFill>
                <a:latin typeface="Arial"/>
                <a:cs typeface="Arial"/>
              </a:rPr>
              <a:t>retour</a:t>
            </a:r>
            <a:r>
              <a:rPr dirty="0" sz="27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700" spc="80">
                <a:solidFill>
                  <a:srgbClr val="143451"/>
                </a:solidFill>
                <a:latin typeface="Arial"/>
                <a:cs typeface="Arial"/>
              </a:rPr>
              <a:t>veineux,</a:t>
            </a:r>
            <a:r>
              <a:rPr dirty="0" sz="27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700" spc="220">
                <a:solidFill>
                  <a:srgbClr val="143451"/>
                </a:solidFill>
                <a:latin typeface="Arial"/>
                <a:cs typeface="Arial"/>
              </a:rPr>
              <a:t>maintien</a:t>
            </a:r>
            <a:r>
              <a:rPr dirty="0" sz="27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700" spc="235">
                <a:solidFill>
                  <a:srgbClr val="143451"/>
                </a:solidFill>
                <a:latin typeface="Arial"/>
                <a:cs typeface="Arial"/>
              </a:rPr>
              <a:t>de</a:t>
            </a:r>
            <a:r>
              <a:rPr dirty="0" sz="27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700" spc="185">
                <a:solidFill>
                  <a:srgbClr val="143451"/>
                </a:solidFill>
                <a:latin typeface="Arial"/>
                <a:cs typeface="Arial"/>
              </a:rPr>
              <a:t>la</a:t>
            </a:r>
            <a:r>
              <a:rPr dirty="0" sz="27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700" spc="135">
                <a:solidFill>
                  <a:srgbClr val="143451"/>
                </a:solidFill>
                <a:latin typeface="Arial"/>
                <a:cs typeface="Arial"/>
              </a:rPr>
              <a:t>pression </a:t>
            </a:r>
            <a:r>
              <a:rPr dirty="0" sz="2700" spc="170">
                <a:solidFill>
                  <a:srgbClr val="143451"/>
                </a:solidFill>
                <a:latin typeface="Arial"/>
                <a:cs typeface="Arial"/>
              </a:rPr>
              <a:t>intracaverneuse</a:t>
            </a:r>
            <a:endParaRPr sz="2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955"/>
              </a:spcBef>
              <a:buClr>
                <a:srgbClr val="143451"/>
              </a:buClr>
              <a:buFont typeface="Arial"/>
              <a:buChar char="•"/>
            </a:pPr>
            <a:endParaRPr sz="2700">
              <a:latin typeface="Arial"/>
              <a:cs typeface="Arial"/>
            </a:endParaRPr>
          </a:p>
          <a:p>
            <a:pPr marL="267970" indent="-255270">
              <a:lnSpc>
                <a:spcPct val="100000"/>
              </a:lnSpc>
              <a:spcBef>
                <a:spcPts val="5"/>
              </a:spcBef>
              <a:buChar char="•"/>
              <a:tabLst>
                <a:tab pos="267970" algn="l"/>
              </a:tabLst>
            </a:pPr>
            <a:r>
              <a:rPr dirty="0" sz="2700" spc="100">
                <a:solidFill>
                  <a:srgbClr val="143451"/>
                </a:solidFill>
                <a:latin typeface="Arial"/>
                <a:cs typeface="Arial"/>
              </a:rPr>
              <a:t>Érections</a:t>
            </a:r>
            <a:r>
              <a:rPr dirty="0" sz="27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700" spc="155">
                <a:solidFill>
                  <a:srgbClr val="143451"/>
                </a:solidFill>
                <a:latin typeface="Arial"/>
                <a:cs typeface="Arial"/>
              </a:rPr>
              <a:t>plus</a:t>
            </a:r>
            <a:r>
              <a:rPr dirty="0" sz="27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700" spc="160">
                <a:solidFill>
                  <a:srgbClr val="143451"/>
                </a:solidFill>
                <a:latin typeface="Arial"/>
                <a:cs typeface="Arial"/>
              </a:rPr>
              <a:t>soutenues</a:t>
            </a:r>
            <a:endParaRPr sz="2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930"/>
              </a:spcBef>
              <a:buClr>
                <a:srgbClr val="143451"/>
              </a:buClr>
              <a:buFont typeface="Arial"/>
              <a:buChar char="•"/>
            </a:pPr>
            <a:endParaRPr sz="2700">
              <a:latin typeface="Arial"/>
              <a:cs typeface="Arial"/>
            </a:endParaRPr>
          </a:p>
          <a:p>
            <a:pPr marL="267970" indent="-255270">
              <a:lnSpc>
                <a:spcPct val="100000"/>
              </a:lnSpc>
              <a:spcBef>
                <a:spcPts val="5"/>
              </a:spcBef>
              <a:buChar char="•"/>
              <a:tabLst>
                <a:tab pos="267970" algn="l"/>
              </a:tabLst>
            </a:pPr>
            <a:r>
              <a:rPr dirty="0" sz="2700" spc="114">
                <a:solidFill>
                  <a:srgbClr val="143451"/>
                </a:solidFill>
                <a:latin typeface="Arial"/>
                <a:cs typeface="Arial"/>
              </a:rPr>
              <a:t>Meilleure</a:t>
            </a:r>
            <a:r>
              <a:rPr dirty="0" sz="27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700" spc="210">
                <a:solidFill>
                  <a:srgbClr val="143451"/>
                </a:solidFill>
                <a:latin typeface="Arial"/>
                <a:cs typeface="Arial"/>
              </a:rPr>
              <a:t>endurance</a:t>
            </a:r>
            <a:endParaRPr sz="2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955"/>
              </a:spcBef>
              <a:buClr>
                <a:srgbClr val="143451"/>
              </a:buClr>
              <a:buFont typeface="Arial"/>
              <a:buChar char="•"/>
            </a:pPr>
            <a:endParaRPr sz="2700">
              <a:latin typeface="Arial"/>
              <a:cs typeface="Arial"/>
            </a:endParaRPr>
          </a:p>
          <a:p>
            <a:pPr marL="267970" indent="-255270">
              <a:lnSpc>
                <a:spcPct val="100000"/>
              </a:lnSpc>
              <a:buChar char="•"/>
              <a:tabLst>
                <a:tab pos="267970" algn="l"/>
              </a:tabLst>
            </a:pPr>
            <a:r>
              <a:rPr dirty="0" sz="2700" spc="130">
                <a:solidFill>
                  <a:srgbClr val="143451"/>
                </a:solidFill>
                <a:latin typeface="Arial"/>
                <a:cs typeface="Arial"/>
              </a:rPr>
              <a:t>Sensations</a:t>
            </a:r>
            <a:r>
              <a:rPr dirty="0" sz="27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700" spc="190">
                <a:solidFill>
                  <a:srgbClr val="143451"/>
                </a:solidFill>
                <a:latin typeface="Arial"/>
                <a:cs typeface="Arial"/>
              </a:rPr>
              <a:t>accrues</a:t>
            </a:r>
            <a:endParaRPr sz="2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360664" y="0"/>
              <a:ext cx="9927336" cy="1028395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57200" y="149020"/>
              <a:ext cx="10686415" cy="10003790"/>
            </a:xfrm>
            <a:custGeom>
              <a:avLst/>
              <a:gdLst/>
              <a:ahLst/>
              <a:cxnLst/>
              <a:rect l="l" t="t" r="r" b="b"/>
              <a:pathLst>
                <a:path w="10686415" h="10003790">
                  <a:moveTo>
                    <a:pt x="0" y="10003661"/>
                  </a:moveTo>
                  <a:lnTo>
                    <a:pt x="10686214" y="10003661"/>
                  </a:lnTo>
                  <a:lnTo>
                    <a:pt x="10686214" y="0"/>
                  </a:lnTo>
                  <a:lnTo>
                    <a:pt x="0" y="0"/>
                  </a:lnTo>
                  <a:lnTo>
                    <a:pt x="0" y="100036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0" y="10152681"/>
              <a:ext cx="18288000" cy="134620"/>
            </a:xfrm>
            <a:custGeom>
              <a:avLst/>
              <a:gdLst/>
              <a:ahLst/>
              <a:cxnLst/>
              <a:rect l="l" t="t" r="r" b="b"/>
              <a:pathLst>
                <a:path w="18288000" h="134620">
                  <a:moveTo>
                    <a:pt x="18288000" y="0"/>
                  </a:moveTo>
                  <a:lnTo>
                    <a:pt x="0" y="0"/>
                  </a:lnTo>
                  <a:lnTo>
                    <a:pt x="0" y="134318"/>
                  </a:lnTo>
                  <a:lnTo>
                    <a:pt x="18288000" y="134318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2C9C99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2949955" y="449579"/>
            <a:ext cx="5701030" cy="8788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600">
                <a:solidFill>
                  <a:srgbClr val="018785"/>
                </a:solidFill>
              </a:rPr>
              <a:t>HIFEM</a:t>
            </a:r>
            <a:r>
              <a:rPr dirty="0" sz="5600" spc="-120">
                <a:solidFill>
                  <a:srgbClr val="018785"/>
                </a:solidFill>
              </a:rPr>
              <a:t> </a:t>
            </a:r>
            <a:r>
              <a:rPr dirty="0" sz="5600">
                <a:solidFill>
                  <a:srgbClr val="018785"/>
                </a:solidFill>
              </a:rPr>
              <a:t>vs</a:t>
            </a:r>
            <a:r>
              <a:rPr dirty="0" sz="5600" spc="-110">
                <a:solidFill>
                  <a:srgbClr val="018785"/>
                </a:solidFill>
              </a:rPr>
              <a:t> </a:t>
            </a:r>
            <a:r>
              <a:rPr dirty="0" sz="5600" spc="-10">
                <a:solidFill>
                  <a:srgbClr val="018785"/>
                </a:solidFill>
              </a:rPr>
              <a:t>KEGEL</a:t>
            </a:r>
            <a:endParaRPr sz="5600"/>
          </a:p>
        </p:txBody>
      </p:sp>
      <p:sp>
        <p:nvSpPr>
          <p:cNvPr id="7" name="object 7"/>
          <p:cNvSpPr txBox="1"/>
          <p:nvPr/>
        </p:nvSpPr>
        <p:spPr>
          <a:xfrm>
            <a:off x="777521" y="1940559"/>
            <a:ext cx="14602460" cy="75057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63500">
              <a:lnSpc>
                <a:spcPct val="100000"/>
              </a:lnSpc>
              <a:spcBef>
                <a:spcPts val="100"/>
              </a:spcBef>
            </a:pPr>
            <a:r>
              <a:rPr dirty="0" sz="2500" spc="-80" b="1">
                <a:solidFill>
                  <a:srgbClr val="2E323B"/>
                </a:solidFill>
                <a:latin typeface="Arial"/>
                <a:cs typeface="Arial"/>
              </a:rPr>
              <a:t>L’HIFEM</a:t>
            </a:r>
            <a:r>
              <a:rPr dirty="0" sz="2500" spc="-150" b="1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500" spc="100" b="1">
                <a:solidFill>
                  <a:srgbClr val="2E323B"/>
                </a:solidFill>
                <a:latin typeface="Arial"/>
                <a:cs typeface="Arial"/>
              </a:rPr>
              <a:t>est</a:t>
            </a:r>
            <a:r>
              <a:rPr dirty="0" sz="2500" spc="-160" b="1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500" spc="125" b="1">
                <a:solidFill>
                  <a:srgbClr val="2E323B"/>
                </a:solidFill>
                <a:latin typeface="Arial"/>
                <a:cs typeface="Arial"/>
              </a:rPr>
              <a:t>prouvé</a:t>
            </a:r>
            <a:r>
              <a:rPr dirty="0" sz="2500" spc="-160" b="1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500" spc="100" b="1">
                <a:solidFill>
                  <a:srgbClr val="2E323B"/>
                </a:solidFill>
                <a:latin typeface="Arial"/>
                <a:cs typeface="Arial"/>
              </a:rPr>
              <a:t>aussi</a:t>
            </a:r>
            <a:r>
              <a:rPr dirty="0" sz="2500" spc="-155" b="1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500" spc="120" b="1">
                <a:solidFill>
                  <a:srgbClr val="2E323B"/>
                </a:solidFill>
                <a:latin typeface="Arial"/>
                <a:cs typeface="Arial"/>
              </a:rPr>
              <a:t>efficace</a:t>
            </a:r>
            <a:r>
              <a:rPr dirty="0" sz="2500" spc="-160" b="1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500" spc="150" b="1">
                <a:solidFill>
                  <a:srgbClr val="2E323B"/>
                </a:solidFill>
                <a:latin typeface="Arial"/>
                <a:cs typeface="Arial"/>
              </a:rPr>
              <a:t>que</a:t>
            </a:r>
            <a:r>
              <a:rPr dirty="0" sz="2500" spc="-160" b="1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500" spc="60" b="1">
                <a:solidFill>
                  <a:srgbClr val="2E323B"/>
                </a:solidFill>
                <a:latin typeface="Arial"/>
                <a:cs typeface="Arial"/>
              </a:rPr>
              <a:t>les</a:t>
            </a:r>
            <a:r>
              <a:rPr dirty="0" sz="2500" spc="-150" b="1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500" spc="95" b="1">
                <a:solidFill>
                  <a:srgbClr val="2E323B"/>
                </a:solidFill>
                <a:latin typeface="Arial"/>
                <a:cs typeface="Arial"/>
              </a:rPr>
              <a:t>exercices</a:t>
            </a:r>
            <a:r>
              <a:rPr dirty="0" sz="2500" spc="-150" b="1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500" spc="65" b="1">
                <a:solidFill>
                  <a:srgbClr val="2E323B"/>
                </a:solidFill>
                <a:latin typeface="Arial"/>
                <a:cs typeface="Arial"/>
              </a:rPr>
              <a:t>Kegel</a:t>
            </a:r>
            <a:endParaRPr sz="2500">
              <a:latin typeface="Arial"/>
              <a:cs typeface="Arial"/>
            </a:endParaRPr>
          </a:p>
          <a:p>
            <a:pPr marL="608965" indent="-272415">
              <a:lnSpc>
                <a:spcPct val="100000"/>
              </a:lnSpc>
              <a:spcBef>
                <a:spcPts val="2110"/>
              </a:spcBef>
              <a:buChar char="•"/>
              <a:tabLst>
                <a:tab pos="608965" algn="l"/>
              </a:tabLst>
            </a:pPr>
            <a:r>
              <a:rPr dirty="0" sz="2500" spc="100">
                <a:solidFill>
                  <a:srgbClr val="2E323B"/>
                </a:solidFill>
                <a:latin typeface="Arial"/>
                <a:cs typeface="Arial"/>
              </a:rPr>
              <a:t>Étude</a:t>
            </a:r>
            <a:r>
              <a:rPr dirty="0" sz="2500" spc="1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500" spc="210">
                <a:solidFill>
                  <a:srgbClr val="2E323B"/>
                </a:solidFill>
                <a:latin typeface="Arial"/>
                <a:cs typeface="Arial"/>
              </a:rPr>
              <a:t>randomisée</a:t>
            </a:r>
            <a:r>
              <a:rPr dirty="0" sz="2500" spc="1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500" spc="210">
                <a:solidFill>
                  <a:srgbClr val="2E323B"/>
                </a:solidFill>
                <a:latin typeface="Arial"/>
                <a:cs typeface="Arial"/>
              </a:rPr>
              <a:t>double</a:t>
            </a:r>
            <a:r>
              <a:rPr dirty="0" sz="2500" spc="1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500" spc="-10">
                <a:solidFill>
                  <a:srgbClr val="2E323B"/>
                </a:solidFill>
                <a:latin typeface="Arial"/>
                <a:cs typeface="Arial"/>
              </a:rPr>
              <a:t>insu</a:t>
            </a:r>
            <a:r>
              <a:rPr dirty="0" baseline="26143" sz="2550" spc="-15">
                <a:solidFill>
                  <a:srgbClr val="2E323B"/>
                </a:solidFill>
                <a:latin typeface="Arial"/>
                <a:cs typeface="Arial"/>
              </a:rPr>
              <a:t>10</a:t>
            </a:r>
            <a:r>
              <a:rPr dirty="0" sz="2500" spc="-10">
                <a:solidFill>
                  <a:srgbClr val="2E323B"/>
                </a:solidFill>
                <a:latin typeface="Arial"/>
                <a:cs typeface="Arial"/>
              </a:rPr>
              <a:t>:</a:t>
            </a:r>
            <a:endParaRPr sz="2500">
              <a:latin typeface="Arial"/>
              <a:cs typeface="Arial"/>
            </a:endParaRPr>
          </a:p>
          <a:p>
            <a:pPr lvl="1" marL="1066165" indent="-272415">
              <a:lnSpc>
                <a:spcPct val="100000"/>
              </a:lnSpc>
              <a:spcBef>
                <a:spcPts val="2090"/>
              </a:spcBef>
              <a:buChar char="•"/>
              <a:tabLst>
                <a:tab pos="1066165" algn="l"/>
              </a:tabLst>
            </a:pPr>
            <a:r>
              <a:rPr dirty="0" sz="2500" spc="185">
                <a:solidFill>
                  <a:srgbClr val="2E323B"/>
                </a:solidFill>
                <a:latin typeface="Arial"/>
                <a:cs typeface="Arial"/>
              </a:rPr>
              <a:t>48</a:t>
            </a:r>
            <a:r>
              <a:rPr dirty="0" sz="2500" spc="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500" spc="240">
                <a:solidFill>
                  <a:srgbClr val="2E323B"/>
                </a:solidFill>
                <a:latin typeface="Arial"/>
                <a:cs typeface="Arial"/>
              </a:rPr>
              <a:t>femmes</a:t>
            </a:r>
            <a:endParaRPr sz="2500">
              <a:latin typeface="Arial"/>
              <a:cs typeface="Arial"/>
            </a:endParaRPr>
          </a:p>
          <a:p>
            <a:pPr lvl="1" marL="1066165" indent="-272415">
              <a:lnSpc>
                <a:spcPct val="100000"/>
              </a:lnSpc>
              <a:spcBef>
                <a:spcPts val="1989"/>
              </a:spcBef>
              <a:buChar char="•"/>
              <a:tabLst>
                <a:tab pos="1066165" algn="l"/>
              </a:tabLst>
            </a:pPr>
            <a:r>
              <a:rPr dirty="0" sz="2500" spc="-155">
                <a:solidFill>
                  <a:srgbClr val="2E323B"/>
                </a:solidFill>
                <a:latin typeface="Arial"/>
                <a:cs typeface="Arial"/>
              </a:rPr>
              <a:t>HIFEM</a:t>
            </a:r>
            <a:r>
              <a:rPr dirty="0" sz="2500" spc="-3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500" spc="204">
                <a:solidFill>
                  <a:srgbClr val="2E323B"/>
                </a:solidFill>
                <a:latin typeface="Arial"/>
                <a:cs typeface="Arial"/>
              </a:rPr>
              <a:t>ou</a:t>
            </a:r>
            <a:r>
              <a:rPr dirty="0" sz="2500" spc="-2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500" spc="95">
                <a:solidFill>
                  <a:srgbClr val="2E323B"/>
                </a:solidFill>
                <a:latin typeface="Arial"/>
                <a:cs typeface="Arial"/>
              </a:rPr>
              <a:t>Kegel</a:t>
            </a:r>
            <a:r>
              <a:rPr dirty="0" sz="2500" spc="-3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500" spc="235">
                <a:solidFill>
                  <a:srgbClr val="2E323B"/>
                </a:solidFill>
                <a:latin typeface="Arial"/>
                <a:cs typeface="Arial"/>
              </a:rPr>
              <a:t>pendant</a:t>
            </a:r>
            <a:r>
              <a:rPr dirty="0" sz="2500" spc="-2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500" spc="190">
                <a:solidFill>
                  <a:srgbClr val="2E323B"/>
                </a:solidFill>
                <a:latin typeface="Arial"/>
                <a:cs typeface="Arial"/>
              </a:rPr>
              <a:t>6</a:t>
            </a:r>
            <a:r>
              <a:rPr dirty="0" sz="2500" spc="-2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500" spc="165">
                <a:solidFill>
                  <a:srgbClr val="2E323B"/>
                </a:solidFill>
                <a:latin typeface="Arial"/>
                <a:cs typeface="Arial"/>
              </a:rPr>
              <a:t>semaines</a:t>
            </a:r>
            <a:endParaRPr sz="2500">
              <a:latin typeface="Arial"/>
              <a:cs typeface="Arial"/>
            </a:endParaRPr>
          </a:p>
          <a:p>
            <a:pPr lvl="1" marL="1066165" indent="-272415">
              <a:lnSpc>
                <a:spcPct val="100000"/>
              </a:lnSpc>
              <a:spcBef>
                <a:spcPts val="2115"/>
              </a:spcBef>
              <a:buChar char="•"/>
              <a:tabLst>
                <a:tab pos="1066165" algn="l"/>
              </a:tabLst>
            </a:pPr>
            <a:r>
              <a:rPr dirty="0" sz="2500" spc="180">
                <a:solidFill>
                  <a:srgbClr val="2E323B"/>
                </a:solidFill>
                <a:latin typeface="Arial"/>
                <a:cs typeface="Arial"/>
              </a:rPr>
              <a:t>Amélioration</a:t>
            </a:r>
            <a:r>
              <a:rPr dirty="0" sz="2500" spc="-2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500" spc="245">
                <a:solidFill>
                  <a:srgbClr val="2E323B"/>
                </a:solidFill>
                <a:latin typeface="Arial"/>
                <a:cs typeface="Arial"/>
              </a:rPr>
              <a:t>symptômes</a:t>
            </a:r>
            <a:r>
              <a:rPr dirty="0" sz="2500" spc="-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500" spc="-30">
                <a:solidFill>
                  <a:srgbClr val="2E323B"/>
                </a:solidFill>
                <a:latin typeface="Arial"/>
                <a:cs typeface="Arial"/>
              </a:rPr>
              <a:t>IU</a:t>
            </a:r>
            <a:r>
              <a:rPr dirty="0" sz="2500" spc="-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500" spc="185">
                <a:solidFill>
                  <a:srgbClr val="2E323B"/>
                </a:solidFill>
                <a:latin typeface="Arial"/>
                <a:cs typeface="Arial"/>
              </a:rPr>
              <a:t>et</a:t>
            </a:r>
            <a:r>
              <a:rPr dirty="0" sz="2500" spc="-1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500" spc="180">
                <a:solidFill>
                  <a:srgbClr val="2E323B"/>
                </a:solidFill>
                <a:latin typeface="Arial"/>
                <a:cs typeface="Arial"/>
              </a:rPr>
              <a:t>indice</a:t>
            </a:r>
            <a:r>
              <a:rPr dirty="0" sz="2500" spc="-2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500" spc="229">
                <a:solidFill>
                  <a:srgbClr val="2E323B"/>
                </a:solidFill>
                <a:latin typeface="Arial"/>
                <a:cs typeface="Arial"/>
              </a:rPr>
              <a:t>de</a:t>
            </a:r>
            <a:r>
              <a:rPr dirty="0" sz="2500" spc="-1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500" spc="190">
                <a:solidFill>
                  <a:srgbClr val="2E323B"/>
                </a:solidFill>
                <a:latin typeface="Arial"/>
                <a:cs typeface="Arial"/>
              </a:rPr>
              <a:t>qualité</a:t>
            </a:r>
            <a:r>
              <a:rPr dirty="0" sz="2500" spc="-2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500" spc="229">
                <a:solidFill>
                  <a:srgbClr val="2E323B"/>
                </a:solidFill>
                <a:latin typeface="Arial"/>
                <a:cs typeface="Arial"/>
              </a:rPr>
              <a:t>de</a:t>
            </a:r>
            <a:r>
              <a:rPr dirty="0" sz="2500" spc="-1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500" spc="105">
                <a:solidFill>
                  <a:srgbClr val="2E323B"/>
                </a:solidFill>
                <a:latin typeface="Arial"/>
                <a:cs typeface="Arial"/>
              </a:rPr>
              <a:t>vie</a:t>
            </a:r>
            <a:endParaRPr sz="25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buClr>
                <a:srgbClr val="2E323B"/>
              </a:buClr>
              <a:buFont typeface="Arial"/>
              <a:buChar char="•"/>
            </a:pPr>
            <a:endParaRPr sz="25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1445"/>
              </a:spcBef>
              <a:buClr>
                <a:srgbClr val="2E323B"/>
              </a:buClr>
              <a:buFont typeface="Arial"/>
              <a:buChar char="•"/>
            </a:pPr>
            <a:endParaRPr sz="2500">
              <a:latin typeface="Arial"/>
              <a:cs typeface="Arial"/>
            </a:endParaRPr>
          </a:p>
          <a:p>
            <a:pPr marL="63500">
              <a:lnSpc>
                <a:spcPct val="100000"/>
              </a:lnSpc>
              <a:spcBef>
                <a:spcPts val="5"/>
              </a:spcBef>
            </a:pPr>
            <a:r>
              <a:rPr dirty="0" sz="2500" spc="70" b="1">
                <a:solidFill>
                  <a:srgbClr val="2E323B"/>
                </a:solidFill>
                <a:latin typeface="Arial"/>
                <a:cs typeface="Arial"/>
              </a:rPr>
              <a:t>Étude</a:t>
            </a:r>
            <a:r>
              <a:rPr dirty="0" sz="2500" spc="-130" b="1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500" spc="110" b="1">
                <a:solidFill>
                  <a:srgbClr val="2E323B"/>
                </a:solidFill>
                <a:latin typeface="Arial"/>
                <a:cs typeface="Arial"/>
              </a:rPr>
              <a:t>pilote</a:t>
            </a:r>
            <a:r>
              <a:rPr dirty="0" sz="2500" spc="-125" b="1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500" spc="135" b="1">
                <a:solidFill>
                  <a:srgbClr val="2E323B"/>
                </a:solidFill>
                <a:latin typeface="Arial"/>
                <a:cs typeface="Arial"/>
              </a:rPr>
              <a:t>2026</a:t>
            </a:r>
            <a:r>
              <a:rPr dirty="0" sz="2500" spc="-130" b="1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500" spc="140" b="1">
                <a:solidFill>
                  <a:srgbClr val="2E323B"/>
                </a:solidFill>
                <a:latin typeface="Arial"/>
                <a:cs typeface="Arial"/>
              </a:rPr>
              <a:t>simple</a:t>
            </a:r>
            <a:r>
              <a:rPr dirty="0" sz="2500" spc="-125" b="1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500" spc="-10" b="1">
                <a:solidFill>
                  <a:srgbClr val="2E323B"/>
                </a:solidFill>
                <a:latin typeface="Arial"/>
                <a:cs typeface="Arial"/>
              </a:rPr>
              <a:t>insu</a:t>
            </a:r>
            <a:r>
              <a:rPr dirty="0" baseline="26143" sz="2550" spc="-15" b="1">
                <a:solidFill>
                  <a:srgbClr val="2E323B"/>
                </a:solidFill>
                <a:latin typeface="Arial"/>
                <a:cs typeface="Arial"/>
              </a:rPr>
              <a:t>11</a:t>
            </a:r>
            <a:endParaRPr baseline="26143" sz="2550">
              <a:latin typeface="Arial"/>
              <a:cs typeface="Arial"/>
            </a:endParaRPr>
          </a:p>
          <a:p>
            <a:pPr lvl="1" marL="1066165" indent="-272415">
              <a:lnSpc>
                <a:spcPct val="100000"/>
              </a:lnSpc>
              <a:spcBef>
                <a:spcPts val="2085"/>
              </a:spcBef>
              <a:buChar char="•"/>
              <a:tabLst>
                <a:tab pos="1066165" algn="l"/>
              </a:tabLst>
            </a:pPr>
            <a:r>
              <a:rPr dirty="0" sz="2500" spc="185">
                <a:solidFill>
                  <a:srgbClr val="2E323B"/>
                </a:solidFill>
                <a:latin typeface="Arial"/>
                <a:cs typeface="Arial"/>
              </a:rPr>
              <a:t>40</a:t>
            </a:r>
            <a:r>
              <a:rPr dirty="0" sz="250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500" spc="240">
                <a:solidFill>
                  <a:srgbClr val="2E323B"/>
                </a:solidFill>
                <a:latin typeface="Arial"/>
                <a:cs typeface="Arial"/>
              </a:rPr>
              <a:t>femmes</a:t>
            </a:r>
            <a:endParaRPr sz="2500">
              <a:latin typeface="Arial"/>
              <a:cs typeface="Arial"/>
            </a:endParaRPr>
          </a:p>
          <a:p>
            <a:pPr lvl="1" marL="1066165" indent="-272415">
              <a:lnSpc>
                <a:spcPct val="100000"/>
              </a:lnSpc>
              <a:spcBef>
                <a:spcPts val="2115"/>
              </a:spcBef>
              <a:buChar char="•"/>
              <a:tabLst>
                <a:tab pos="1066165" algn="l"/>
              </a:tabLst>
            </a:pPr>
            <a:r>
              <a:rPr dirty="0" sz="2500" spc="95">
                <a:solidFill>
                  <a:srgbClr val="2E323B"/>
                </a:solidFill>
                <a:latin typeface="Arial"/>
                <a:cs typeface="Arial"/>
              </a:rPr>
              <a:t>Kegel</a:t>
            </a:r>
            <a:r>
              <a:rPr dirty="0" sz="2500" spc="-3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500" spc="204">
                <a:solidFill>
                  <a:srgbClr val="2E323B"/>
                </a:solidFill>
                <a:latin typeface="Arial"/>
                <a:cs typeface="Arial"/>
              </a:rPr>
              <a:t>ou</a:t>
            </a:r>
            <a:r>
              <a:rPr dirty="0" sz="2500" spc="-2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500" spc="-10">
                <a:solidFill>
                  <a:srgbClr val="2E323B"/>
                </a:solidFill>
                <a:latin typeface="Arial"/>
                <a:cs typeface="Arial"/>
              </a:rPr>
              <a:t>Kegel+HIFEM</a:t>
            </a:r>
            <a:endParaRPr sz="2500">
              <a:latin typeface="Arial"/>
              <a:cs typeface="Arial"/>
            </a:endParaRPr>
          </a:p>
          <a:p>
            <a:pPr lvl="1" marL="1066165" indent="-272415">
              <a:lnSpc>
                <a:spcPct val="100000"/>
              </a:lnSpc>
              <a:spcBef>
                <a:spcPts val="1989"/>
              </a:spcBef>
              <a:buChar char="•"/>
              <a:tabLst>
                <a:tab pos="1066165" algn="l"/>
              </a:tabLst>
            </a:pPr>
            <a:r>
              <a:rPr dirty="0" sz="2500">
                <a:solidFill>
                  <a:srgbClr val="2E323B"/>
                </a:solidFill>
                <a:latin typeface="Arial"/>
                <a:cs typeface="Arial"/>
              </a:rPr>
              <a:t>Le</a:t>
            </a:r>
            <a:r>
              <a:rPr dirty="0" sz="2500" spc="-2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500" spc="215">
                <a:solidFill>
                  <a:srgbClr val="2E323B"/>
                </a:solidFill>
                <a:latin typeface="Arial"/>
                <a:cs typeface="Arial"/>
              </a:rPr>
              <a:t>groupe</a:t>
            </a:r>
            <a:r>
              <a:rPr dirty="0" sz="2500" spc="-1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500" spc="290">
                <a:solidFill>
                  <a:srgbClr val="2E323B"/>
                </a:solidFill>
                <a:latin typeface="Arial"/>
                <a:cs typeface="Arial"/>
              </a:rPr>
              <a:t>à</a:t>
            </a:r>
            <a:r>
              <a:rPr dirty="0" sz="2500" spc="-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500" spc="155">
                <a:solidFill>
                  <a:srgbClr val="2E323B"/>
                </a:solidFill>
                <a:latin typeface="Arial"/>
                <a:cs typeface="Arial"/>
              </a:rPr>
              <a:t>deux</a:t>
            </a:r>
            <a:r>
              <a:rPr dirty="0" sz="2500" spc="-1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500" spc="175">
                <a:solidFill>
                  <a:srgbClr val="2E323B"/>
                </a:solidFill>
                <a:latin typeface="Arial"/>
                <a:cs typeface="Arial"/>
              </a:rPr>
              <a:t>thérapies</a:t>
            </a:r>
            <a:r>
              <a:rPr dirty="0" sz="2500" spc="-1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500" spc="210">
                <a:solidFill>
                  <a:srgbClr val="2E323B"/>
                </a:solidFill>
                <a:latin typeface="Arial"/>
                <a:cs typeface="Arial"/>
              </a:rPr>
              <a:t>semblent</a:t>
            </a:r>
            <a:r>
              <a:rPr dirty="0" sz="2500" spc="-1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500" spc="220">
                <a:solidFill>
                  <a:srgbClr val="2E323B"/>
                </a:solidFill>
                <a:latin typeface="Arial"/>
                <a:cs typeface="Arial"/>
              </a:rPr>
              <a:t>diminué</a:t>
            </a:r>
            <a:r>
              <a:rPr dirty="0" sz="2500" spc="-1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500" spc="90">
                <a:solidFill>
                  <a:srgbClr val="2E323B"/>
                </a:solidFill>
                <a:latin typeface="Arial"/>
                <a:cs typeface="Arial"/>
              </a:rPr>
              <a:t>les</a:t>
            </a:r>
            <a:r>
              <a:rPr dirty="0" sz="2500" spc="-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500" spc="130">
                <a:solidFill>
                  <a:srgbClr val="2E323B"/>
                </a:solidFill>
                <a:latin typeface="Arial"/>
                <a:cs typeface="Arial"/>
              </a:rPr>
              <a:t>fuites</a:t>
            </a:r>
            <a:endParaRPr sz="25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5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450"/>
              </a:spcBef>
            </a:pPr>
            <a:endParaRPr sz="2500">
              <a:latin typeface="Arial"/>
              <a:cs typeface="Arial"/>
            </a:endParaRPr>
          </a:p>
          <a:p>
            <a:pPr marL="63500">
              <a:lnSpc>
                <a:spcPct val="100000"/>
              </a:lnSpc>
            </a:pPr>
            <a:r>
              <a:rPr dirty="0" sz="2500">
                <a:solidFill>
                  <a:srgbClr val="2E323B"/>
                </a:solidFill>
                <a:latin typeface="Arial"/>
                <a:cs typeface="Arial"/>
              </a:rPr>
              <a:t>Bref,</a:t>
            </a:r>
            <a:r>
              <a:rPr dirty="0" sz="2500" spc="1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500" spc="90">
                <a:solidFill>
                  <a:srgbClr val="2E323B"/>
                </a:solidFill>
                <a:latin typeface="Arial"/>
                <a:cs typeface="Arial"/>
              </a:rPr>
              <a:t>les</a:t>
            </a:r>
            <a:r>
              <a:rPr dirty="0" sz="2500" spc="2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500" spc="150" b="1">
                <a:solidFill>
                  <a:srgbClr val="2E323B"/>
                </a:solidFill>
                <a:latin typeface="Arial"/>
                <a:cs typeface="Arial"/>
              </a:rPr>
              <a:t>deux</a:t>
            </a:r>
            <a:r>
              <a:rPr dirty="0" sz="2500" spc="-120" b="1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500" spc="175" b="1">
                <a:solidFill>
                  <a:srgbClr val="2E323B"/>
                </a:solidFill>
                <a:latin typeface="Arial"/>
                <a:cs typeface="Arial"/>
              </a:rPr>
              <a:t>traitements</a:t>
            </a:r>
            <a:r>
              <a:rPr dirty="0" sz="2500" spc="-120" b="1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500" spc="185">
                <a:solidFill>
                  <a:srgbClr val="2E323B"/>
                </a:solidFill>
                <a:latin typeface="Arial"/>
                <a:cs typeface="Arial"/>
              </a:rPr>
              <a:t>devraient</a:t>
            </a:r>
            <a:r>
              <a:rPr dirty="0" sz="2500" spc="2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500" spc="155">
                <a:solidFill>
                  <a:srgbClr val="2E323B"/>
                </a:solidFill>
                <a:latin typeface="Arial"/>
                <a:cs typeface="Arial"/>
              </a:rPr>
              <a:t>être</a:t>
            </a:r>
            <a:r>
              <a:rPr dirty="0" sz="2500" spc="1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500" spc="160">
                <a:solidFill>
                  <a:srgbClr val="2E323B"/>
                </a:solidFill>
                <a:latin typeface="Arial"/>
                <a:cs typeface="Arial"/>
              </a:rPr>
              <a:t>considérés</a:t>
            </a:r>
            <a:r>
              <a:rPr dirty="0" sz="2500" spc="2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500" spc="330">
                <a:solidFill>
                  <a:srgbClr val="2E323B"/>
                </a:solidFill>
                <a:latin typeface="Arial"/>
                <a:cs typeface="Arial"/>
              </a:rPr>
              <a:t>comme</a:t>
            </a:r>
            <a:r>
              <a:rPr dirty="0" sz="2500" spc="1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500" spc="190" b="1">
                <a:solidFill>
                  <a:srgbClr val="2E323B"/>
                </a:solidFill>
                <a:latin typeface="Arial"/>
                <a:cs typeface="Arial"/>
              </a:rPr>
              <a:t>traitement</a:t>
            </a:r>
            <a:r>
              <a:rPr dirty="0" sz="2500" spc="-130" b="1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500" spc="160" b="1">
                <a:solidFill>
                  <a:srgbClr val="2E323B"/>
                </a:solidFill>
                <a:latin typeface="Arial"/>
                <a:cs typeface="Arial"/>
              </a:rPr>
              <a:t>de</a:t>
            </a:r>
            <a:r>
              <a:rPr dirty="0" sz="2500" spc="-114" b="1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500" spc="160" b="1">
                <a:solidFill>
                  <a:srgbClr val="2E323B"/>
                </a:solidFill>
                <a:latin typeface="Arial"/>
                <a:cs typeface="Arial"/>
              </a:rPr>
              <a:t>première</a:t>
            </a:r>
            <a:r>
              <a:rPr dirty="0" sz="2500" spc="-110" b="1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500" spc="105" b="1">
                <a:solidFill>
                  <a:srgbClr val="2E323B"/>
                </a:solidFill>
                <a:latin typeface="Arial"/>
                <a:cs typeface="Arial"/>
              </a:rPr>
              <a:t>ligne</a:t>
            </a:r>
            <a:endParaRPr sz="2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837940" cy="10287000"/>
          </a:xfrm>
          <a:custGeom>
            <a:avLst/>
            <a:gdLst/>
            <a:ahLst/>
            <a:cxnLst/>
            <a:rect l="l" t="t" r="r" b="b"/>
            <a:pathLst>
              <a:path w="3837940" h="10287000">
                <a:moveTo>
                  <a:pt x="0" y="10286999"/>
                </a:moveTo>
                <a:lnTo>
                  <a:pt x="3837569" y="10286999"/>
                </a:lnTo>
                <a:lnTo>
                  <a:pt x="3837569" y="0"/>
                </a:lnTo>
                <a:lnTo>
                  <a:pt x="0" y="0"/>
                </a:lnTo>
                <a:lnTo>
                  <a:pt x="0" y="10286999"/>
                </a:lnTo>
                <a:close/>
              </a:path>
            </a:pathLst>
          </a:custGeom>
          <a:solidFill>
            <a:srgbClr val="143451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0752" y="0"/>
              <a:ext cx="10747248" cy="1028699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837569" y="0"/>
              <a:ext cx="3742054" cy="10287000"/>
            </a:xfrm>
            <a:custGeom>
              <a:avLst/>
              <a:gdLst/>
              <a:ahLst/>
              <a:cxnLst/>
              <a:rect l="l" t="t" r="r" b="b"/>
              <a:pathLst>
                <a:path w="3742054" h="10287000">
                  <a:moveTo>
                    <a:pt x="3741610" y="0"/>
                  </a:moveTo>
                  <a:lnTo>
                    <a:pt x="0" y="0"/>
                  </a:lnTo>
                  <a:lnTo>
                    <a:pt x="0" y="10287000"/>
                  </a:lnTo>
                  <a:lnTo>
                    <a:pt x="3741610" y="10287000"/>
                  </a:lnTo>
                  <a:lnTo>
                    <a:pt x="37416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4407408" cy="10283951"/>
            </a:xfrm>
            <a:prstGeom prst="rect">
              <a:avLst/>
            </a:prstGeom>
          </p:spPr>
        </p:pic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4676476" y="833119"/>
            <a:ext cx="7452995" cy="7112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500">
                <a:solidFill>
                  <a:srgbClr val="2C9C99"/>
                </a:solidFill>
              </a:rPr>
              <a:t>LE</a:t>
            </a:r>
            <a:r>
              <a:rPr dirty="0" sz="4500" spc="60">
                <a:solidFill>
                  <a:srgbClr val="2C9C99"/>
                </a:solidFill>
              </a:rPr>
              <a:t> </a:t>
            </a:r>
            <a:r>
              <a:rPr dirty="0" sz="4500">
                <a:solidFill>
                  <a:srgbClr val="2C9C99"/>
                </a:solidFill>
              </a:rPr>
              <a:t>RÔLE</a:t>
            </a:r>
            <a:r>
              <a:rPr dirty="0" sz="4500" spc="70">
                <a:solidFill>
                  <a:srgbClr val="2C9C99"/>
                </a:solidFill>
              </a:rPr>
              <a:t> </a:t>
            </a:r>
            <a:r>
              <a:rPr dirty="0" sz="4500">
                <a:solidFill>
                  <a:srgbClr val="2C9C99"/>
                </a:solidFill>
              </a:rPr>
              <a:t>DU</a:t>
            </a:r>
            <a:r>
              <a:rPr dirty="0" sz="4500" spc="80">
                <a:solidFill>
                  <a:srgbClr val="2C9C99"/>
                </a:solidFill>
              </a:rPr>
              <a:t> </a:t>
            </a:r>
            <a:r>
              <a:rPr dirty="0" sz="4500" spc="-10">
                <a:solidFill>
                  <a:srgbClr val="2C9C99"/>
                </a:solidFill>
              </a:rPr>
              <a:t>PHARMACIEN</a:t>
            </a:r>
            <a:endParaRPr sz="4500"/>
          </a:p>
        </p:txBody>
      </p:sp>
      <p:sp>
        <p:nvSpPr>
          <p:cNvPr id="8" name="object 8"/>
          <p:cNvSpPr txBox="1"/>
          <p:nvPr/>
        </p:nvSpPr>
        <p:spPr>
          <a:xfrm>
            <a:off x="4770125" y="2118867"/>
            <a:ext cx="9685020" cy="79629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49910" marR="106680" indent="-236854">
              <a:lnSpc>
                <a:spcPct val="136400"/>
              </a:lnSpc>
              <a:spcBef>
                <a:spcPts val="100"/>
              </a:spcBef>
              <a:buFont typeface="Arial"/>
              <a:buChar char="•"/>
              <a:tabLst>
                <a:tab pos="549910" algn="l"/>
              </a:tabLst>
            </a:pPr>
            <a:r>
              <a:rPr dirty="0" sz="2200" spc="140" b="1">
                <a:solidFill>
                  <a:srgbClr val="143451"/>
                </a:solidFill>
                <a:latin typeface="Arial"/>
                <a:cs typeface="Arial"/>
              </a:rPr>
              <a:t>83</a:t>
            </a:r>
            <a:r>
              <a:rPr dirty="0" sz="2200" spc="-1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143451"/>
                </a:solidFill>
                <a:latin typeface="Arial"/>
                <a:cs typeface="Arial"/>
              </a:rPr>
              <a:t>%</a:t>
            </a:r>
            <a:r>
              <a:rPr dirty="0" sz="2200" spc="-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80" b="1">
                <a:solidFill>
                  <a:srgbClr val="143451"/>
                </a:solidFill>
                <a:latin typeface="Arial"/>
                <a:cs typeface="Arial"/>
              </a:rPr>
              <a:t>des</a:t>
            </a:r>
            <a:r>
              <a:rPr dirty="0" sz="2200" spc="-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65" b="1">
                <a:solidFill>
                  <a:srgbClr val="143451"/>
                </a:solidFill>
                <a:latin typeface="Arial"/>
                <a:cs typeface="Arial"/>
              </a:rPr>
              <a:t>Québécois</a:t>
            </a:r>
            <a:r>
              <a:rPr dirty="0" sz="2200" spc="-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00" b="1">
                <a:solidFill>
                  <a:srgbClr val="143451"/>
                </a:solidFill>
                <a:latin typeface="Arial"/>
                <a:cs typeface="Arial"/>
              </a:rPr>
              <a:t>passent</a:t>
            </a:r>
            <a:r>
              <a:rPr dirty="0" sz="2200" spc="-1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254" b="1">
                <a:solidFill>
                  <a:srgbClr val="143451"/>
                </a:solidFill>
                <a:latin typeface="Arial"/>
                <a:cs typeface="Arial"/>
              </a:rPr>
              <a:t>à</a:t>
            </a:r>
            <a:r>
              <a:rPr dirty="0" sz="2200" spc="-1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45" b="1">
                <a:solidFill>
                  <a:srgbClr val="143451"/>
                </a:solidFill>
                <a:latin typeface="Arial"/>
                <a:cs typeface="Arial"/>
              </a:rPr>
              <a:t>la</a:t>
            </a:r>
            <a:r>
              <a:rPr dirty="0" sz="2200" spc="-1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60" b="1">
                <a:solidFill>
                  <a:srgbClr val="143451"/>
                </a:solidFill>
                <a:latin typeface="Arial"/>
                <a:cs typeface="Arial"/>
              </a:rPr>
              <a:t>pharmacie</a:t>
            </a:r>
            <a:r>
              <a:rPr dirty="0" sz="2200" spc="-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85" b="1">
                <a:solidFill>
                  <a:srgbClr val="143451"/>
                </a:solidFill>
                <a:latin typeface="Arial"/>
                <a:cs typeface="Arial"/>
              </a:rPr>
              <a:t>au</a:t>
            </a:r>
            <a:r>
              <a:rPr dirty="0" sz="2200" spc="-1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10" b="1">
                <a:solidFill>
                  <a:srgbClr val="143451"/>
                </a:solidFill>
                <a:latin typeface="Arial"/>
                <a:cs typeface="Arial"/>
              </a:rPr>
              <a:t>moins</a:t>
            </a:r>
            <a:r>
              <a:rPr dirty="0" sz="2200" spc="-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20" b="1">
                <a:solidFill>
                  <a:srgbClr val="143451"/>
                </a:solidFill>
                <a:latin typeface="Arial"/>
                <a:cs typeface="Arial"/>
              </a:rPr>
              <a:t>une</a:t>
            </a:r>
            <a:r>
              <a:rPr dirty="0" sz="2200" spc="-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-20" b="1">
                <a:solidFill>
                  <a:srgbClr val="143451"/>
                </a:solidFill>
                <a:latin typeface="Arial"/>
                <a:cs typeface="Arial"/>
              </a:rPr>
              <a:t>fois </a:t>
            </a:r>
            <a:r>
              <a:rPr dirty="0" sz="2200" spc="150" b="1">
                <a:solidFill>
                  <a:srgbClr val="143451"/>
                </a:solidFill>
                <a:latin typeface="Arial"/>
                <a:cs typeface="Arial"/>
              </a:rPr>
              <a:t>par</a:t>
            </a:r>
            <a:r>
              <a:rPr dirty="0" sz="2200" spc="-15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90" b="1">
                <a:solidFill>
                  <a:srgbClr val="143451"/>
                </a:solidFill>
                <a:latin typeface="Arial"/>
                <a:cs typeface="Arial"/>
              </a:rPr>
              <a:t>mois</a:t>
            </a:r>
            <a:endParaRPr sz="2200">
              <a:latin typeface="Arial"/>
              <a:cs typeface="Arial"/>
            </a:endParaRPr>
          </a:p>
          <a:p>
            <a:pPr marL="549910" marR="106680" indent="-236854">
              <a:lnSpc>
                <a:spcPct val="140000"/>
              </a:lnSpc>
              <a:buFont typeface="Arial"/>
              <a:buChar char="•"/>
              <a:tabLst>
                <a:tab pos="549910" algn="l"/>
                <a:tab pos="1306195" algn="l"/>
                <a:tab pos="1976120" algn="l"/>
                <a:tab pos="3693160" algn="l"/>
                <a:tab pos="4424680" algn="l"/>
                <a:tab pos="6009640" algn="l"/>
                <a:tab pos="6539865" algn="l"/>
                <a:tab pos="8470900" algn="l"/>
                <a:tab pos="9297670" algn="l"/>
              </a:tabLst>
            </a:pPr>
            <a:r>
              <a:rPr dirty="0" sz="2200" spc="85" b="1">
                <a:solidFill>
                  <a:srgbClr val="143451"/>
                </a:solidFill>
                <a:latin typeface="Arial"/>
                <a:cs typeface="Arial"/>
              </a:rPr>
              <a:t>94%</a:t>
            </a:r>
            <a:r>
              <a:rPr dirty="0" sz="2200" b="1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200" spc="55" b="1">
                <a:solidFill>
                  <a:srgbClr val="143451"/>
                </a:solidFill>
                <a:latin typeface="Arial"/>
                <a:cs typeface="Arial"/>
              </a:rPr>
              <a:t>des</a:t>
            </a:r>
            <a:r>
              <a:rPr dirty="0" sz="2200" b="1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200" spc="105" b="1">
                <a:solidFill>
                  <a:srgbClr val="143451"/>
                </a:solidFill>
                <a:latin typeface="Arial"/>
                <a:cs typeface="Arial"/>
              </a:rPr>
              <a:t>Canadiens</a:t>
            </a:r>
            <a:r>
              <a:rPr dirty="0" sz="2200" b="1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200" spc="70" b="1">
                <a:solidFill>
                  <a:srgbClr val="143451"/>
                </a:solidFill>
                <a:latin typeface="Arial"/>
                <a:cs typeface="Arial"/>
              </a:rPr>
              <a:t>font</a:t>
            </a:r>
            <a:r>
              <a:rPr dirty="0" sz="2200" b="1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200" spc="90" b="1">
                <a:solidFill>
                  <a:srgbClr val="143451"/>
                </a:solidFill>
                <a:latin typeface="Arial"/>
                <a:cs typeface="Arial"/>
              </a:rPr>
              <a:t>confiance</a:t>
            </a:r>
            <a:r>
              <a:rPr dirty="0" sz="2200" b="1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200" spc="160" b="1">
                <a:solidFill>
                  <a:srgbClr val="143451"/>
                </a:solidFill>
                <a:latin typeface="Arial"/>
                <a:cs typeface="Arial"/>
              </a:rPr>
              <a:t>au</a:t>
            </a:r>
            <a:r>
              <a:rPr dirty="0" sz="2200" b="1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200" spc="145" b="1">
                <a:solidFill>
                  <a:srgbClr val="143451"/>
                </a:solidFill>
                <a:latin typeface="Arial"/>
                <a:cs typeface="Arial"/>
              </a:rPr>
              <a:t>pharmacien</a:t>
            </a:r>
            <a:r>
              <a:rPr dirty="0" sz="2200" b="1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200" spc="70" b="1">
                <a:solidFill>
                  <a:srgbClr val="143451"/>
                </a:solidFill>
                <a:latin typeface="Arial"/>
                <a:cs typeface="Arial"/>
              </a:rPr>
              <a:t>pour</a:t>
            </a:r>
            <a:r>
              <a:rPr dirty="0" sz="2200" b="1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200" spc="120" b="1">
                <a:solidFill>
                  <a:srgbClr val="143451"/>
                </a:solidFill>
                <a:latin typeface="Arial"/>
                <a:cs typeface="Arial"/>
              </a:rPr>
              <a:t>la </a:t>
            </a:r>
            <a:r>
              <a:rPr dirty="0" sz="2200" spc="70" b="1">
                <a:solidFill>
                  <a:srgbClr val="143451"/>
                </a:solidFill>
                <a:latin typeface="Arial"/>
                <a:cs typeface="Arial"/>
              </a:rPr>
              <a:t>prise</a:t>
            </a:r>
            <a:r>
              <a:rPr dirty="0" sz="2200" spc="-14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20" b="1">
                <a:solidFill>
                  <a:srgbClr val="143451"/>
                </a:solidFill>
                <a:latin typeface="Arial"/>
                <a:cs typeface="Arial"/>
              </a:rPr>
              <a:t>en</a:t>
            </a:r>
            <a:r>
              <a:rPr dirty="0" sz="2200" spc="-14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30" b="1">
                <a:solidFill>
                  <a:srgbClr val="143451"/>
                </a:solidFill>
                <a:latin typeface="Arial"/>
                <a:cs typeface="Arial"/>
              </a:rPr>
              <a:t>charge</a:t>
            </a:r>
            <a:r>
              <a:rPr dirty="0" sz="2200" spc="-13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95" b="1">
                <a:solidFill>
                  <a:srgbClr val="143451"/>
                </a:solidFill>
                <a:latin typeface="Arial"/>
                <a:cs typeface="Arial"/>
              </a:rPr>
              <a:t>d’affection</a:t>
            </a:r>
            <a:r>
              <a:rPr dirty="0" sz="2200" spc="-14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05" b="1">
                <a:solidFill>
                  <a:srgbClr val="143451"/>
                </a:solidFill>
                <a:latin typeface="Arial"/>
                <a:cs typeface="Arial"/>
              </a:rPr>
              <a:t>mineures</a:t>
            </a:r>
            <a:endParaRPr sz="2200">
              <a:latin typeface="Arial"/>
              <a:cs typeface="Arial"/>
            </a:endParaRPr>
          </a:p>
          <a:p>
            <a:pPr marL="549910" marR="107314" indent="-236854">
              <a:lnSpc>
                <a:spcPct val="140000"/>
              </a:lnSpc>
              <a:buFont typeface="Arial"/>
              <a:buChar char="•"/>
              <a:tabLst>
                <a:tab pos="549910" algn="l"/>
              </a:tabLst>
            </a:pPr>
            <a:r>
              <a:rPr dirty="0" sz="2200" b="1">
                <a:solidFill>
                  <a:srgbClr val="143451"/>
                </a:solidFill>
                <a:latin typeface="Arial"/>
                <a:cs typeface="Arial"/>
              </a:rPr>
              <a:t>97%</a:t>
            </a:r>
            <a:r>
              <a:rPr dirty="0" sz="2200" spc="-3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80" b="1">
                <a:solidFill>
                  <a:srgbClr val="143451"/>
                </a:solidFill>
                <a:latin typeface="Arial"/>
                <a:cs typeface="Arial"/>
              </a:rPr>
              <a:t>des</a:t>
            </a:r>
            <a:r>
              <a:rPr dirty="0" sz="2200" spc="-2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65" b="1">
                <a:solidFill>
                  <a:srgbClr val="143451"/>
                </a:solidFill>
                <a:latin typeface="Arial"/>
                <a:cs typeface="Arial"/>
              </a:rPr>
              <a:t>Québécois</a:t>
            </a:r>
            <a:r>
              <a:rPr dirty="0" sz="2200" spc="-3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00" b="1">
                <a:solidFill>
                  <a:srgbClr val="143451"/>
                </a:solidFill>
                <a:latin typeface="Arial"/>
                <a:cs typeface="Arial"/>
              </a:rPr>
              <a:t>ont</a:t>
            </a:r>
            <a:r>
              <a:rPr dirty="0" sz="2200" spc="-2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20" b="1">
                <a:solidFill>
                  <a:srgbClr val="143451"/>
                </a:solidFill>
                <a:latin typeface="Arial"/>
                <a:cs typeface="Arial"/>
              </a:rPr>
              <a:t>une</a:t>
            </a:r>
            <a:r>
              <a:rPr dirty="0" sz="2200" spc="-3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70" b="1">
                <a:solidFill>
                  <a:srgbClr val="143451"/>
                </a:solidFill>
                <a:latin typeface="Arial"/>
                <a:cs typeface="Arial"/>
              </a:rPr>
              <a:t>opinion</a:t>
            </a:r>
            <a:r>
              <a:rPr dirty="0" sz="2200" spc="-3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80" b="1">
                <a:solidFill>
                  <a:srgbClr val="143451"/>
                </a:solidFill>
                <a:latin typeface="Arial"/>
                <a:cs typeface="Arial"/>
              </a:rPr>
              <a:t>positive</a:t>
            </a:r>
            <a:r>
              <a:rPr dirty="0" sz="2200" spc="-3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75" b="1">
                <a:solidFill>
                  <a:srgbClr val="143451"/>
                </a:solidFill>
                <a:latin typeface="Arial"/>
                <a:cs typeface="Arial"/>
              </a:rPr>
              <a:t>ou</a:t>
            </a:r>
            <a:r>
              <a:rPr dirty="0" sz="2200" spc="-3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80" b="1">
                <a:solidFill>
                  <a:srgbClr val="143451"/>
                </a:solidFill>
                <a:latin typeface="Arial"/>
                <a:cs typeface="Arial"/>
              </a:rPr>
              <a:t>très</a:t>
            </a:r>
            <a:r>
              <a:rPr dirty="0" sz="2200" spc="-2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80" b="1">
                <a:solidFill>
                  <a:srgbClr val="143451"/>
                </a:solidFill>
                <a:latin typeface="Arial"/>
                <a:cs typeface="Arial"/>
              </a:rPr>
              <a:t>positive</a:t>
            </a:r>
            <a:r>
              <a:rPr dirty="0" sz="2200" spc="-3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90" b="1">
                <a:solidFill>
                  <a:srgbClr val="143451"/>
                </a:solidFill>
                <a:latin typeface="Arial"/>
                <a:cs typeface="Arial"/>
              </a:rPr>
              <a:t>de </a:t>
            </a:r>
            <a:r>
              <a:rPr dirty="0" sz="2200" spc="85" b="1">
                <a:solidFill>
                  <a:srgbClr val="143451"/>
                </a:solidFill>
                <a:latin typeface="Arial"/>
                <a:cs typeface="Arial"/>
              </a:rPr>
              <a:t>leur</a:t>
            </a:r>
            <a:r>
              <a:rPr dirty="0" sz="2200" spc="-14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40" b="1">
                <a:solidFill>
                  <a:srgbClr val="143451"/>
                </a:solidFill>
                <a:latin typeface="Arial"/>
                <a:cs typeface="Arial"/>
              </a:rPr>
              <a:t>pharmacien</a:t>
            </a:r>
            <a:r>
              <a:rPr dirty="0" baseline="25925" sz="2250" spc="209" b="1">
                <a:solidFill>
                  <a:srgbClr val="143451"/>
                </a:solidFill>
                <a:latin typeface="Arial"/>
                <a:cs typeface="Arial"/>
              </a:rPr>
              <a:t>5</a:t>
            </a:r>
            <a:endParaRPr baseline="25925" sz="22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90"/>
              </a:spcBef>
            </a:pPr>
            <a:endParaRPr sz="2200">
              <a:latin typeface="Arial"/>
              <a:cs typeface="Arial"/>
            </a:endParaRPr>
          </a:p>
          <a:p>
            <a:pPr algn="just" marL="76200" marR="107314">
              <a:lnSpc>
                <a:spcPct val="140000"/>
              </a:lnSpc>
            </a:pPr>
            <a:r>
              <a:rPr dirty="0" sz="2200" spc="95">
                <a:solidFill>
                  <a:srgbClr val="143451"/>
                </a:solidFill>
                <a:latin typeface="Arial"/>
                <a:cs typeface="Arial"/>
              </a:rPr>
              <a:t>Notre</a:t>
            </a:r>
            <a:r>
              <a:rPr dirty="0" sz="2200" spc="3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05">
                <a:solidFill>
                  <a:srgbClr val="143451"/>
                </a:solidFill>
                <a:latin typeface="Arial"/>
                <a:cs typeface="Arial"/>
              </a:rPr>
              <a:t>rôle</a:t>
            </a:r>
            <a:r>
              <a:rPr dirty="0" sz="2200" spc="3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20">
                <a:solidFill>
                  <a:srgbClr val="143451"/>
                </a:solidFill>
                <a:latin typeface="Arial"/>
                <a:cs typeface="Arial"/>
              </a:rPr>
              <a:t>est</a:t>
            </a:r>
            <a:r>
              <a:rPr dirty="0" sz="2200" spc="3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10">
                <a:solidFill>
                  <a:srgbClr val="143451"/>
                </a:solidFill>
                <a:latin typeface="Arial"/>
                <a:cs typeface="Arial"/>
              </a:rPr>
              <a:t>d’écouter,</a:t>
            </a:r>
            <a:r>
              <a:rPr dirty="0" sz="2200" spc="4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95">
                <a:solidFill>
                  <a:srgbClr val="143451"/>
                </a:solidFill>
                <a:latin typeface="Arial"/>
                <a:cs typeface="Arial"/>
              </a:rPr>
              <a:t>de</a:t>
            </a:r>
            <a:r>
              <a:rPr dirty="0" sz="2200" spc="3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00">
                <a:solidFill>
                  <a:srgbClr val="143451"/>
                </a:solidFill>
                <a:latin typeface="Arial"/>
                <a:cs typeface="Arial"/>
              </a:rPr>
              <a:t>dépister,</a:t>
            </a:r>
            <a:r>
              <a:rPr dirty="0" sz="2200" spc="4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25">
                <a:solidFill>
                  <a:srgbClr val="143451"/>
                </a:solidFill>
                <a:latin typeface="Arial"/>
                <a:cs typeface="Arial"/>
              </a:rPr>
              <a:t>d’interroger</a:t>
            </a:r>
            <a:r>
              <a:rPr dirty="0" sz="2200" spc="3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85">
                <a:solidFill>
                  <a:srgbClr val="143451"/>
                </a:solidFill>
                <a:latin typeface="Arial"/>
                <a:cs typeface="Arial"/>
              </a:rPr>
              <a:t>avec</a:t>
            </a:r>
            <a:r>
              <a:rPr dirty="0" sz="2200" spc="2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00">
                <a:solidFill>
                  <a:srgbClr val="143451"/>
                </a:solidFill>
                <a:latin typeface="Arial"/>
                <a:cs typeface="Arial"/>
              </a:rPr>
              <a:t>bienveillance, </a:t>
            </a:r>
            <a:r>
              <a:rPr dirty="0" sz="2200" spc="195">
                <a:solidFill>
                  <a:srgbClr val="143451"/>
                </a:solidFill>
                <a:latin typeface="Arial"/>
                <a:cs typeface="Arial"/>
              </a:rPr>
              <a:t>de </a:t>
            </a:r>
            <a:r>
              <a:rPr dirty="0" sz="2200" spc="80">
                <a:solidFill>
                  <a:srgbClr val="143451"/>
                </a:solidFill>
                <a:latin typeface="Arial"/>
                <a:cs typeface="Arial"/>
              </a:rPr>
              <a:t>relier</a:t>
            </a:r>
            <a:r>
              <a:rPr dirty="0" sz="2200" spc="19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70">
                <a:solidFill>
                  <a:srgbClr val="143451"/>
                </a:solidFill>
                <a:latin typeface="Arial"/>
                <a:cs typeface="Arial"/>
              </a:rPr>
              <a:t>les</a:t>
            </a:r>
            <a:r>
              <a:rPr dirty="0" sz="2200" spc="204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55">
                <a:solidFill>
                  <a:srgbClr val="143451"/>
                </a:solidFill>
                <a:latin typeface="Arial"/>
                <a:cs typeface="Arial"/>
              </a:rPr>
              <a:t>symptômes,</a:t>
            </a:r>
            <a:r>
              <a:rPr dirty="0" sz="2200" spc="20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80">
                <a:solidFill>
                  <a:srgbClr val="143451"/>
                </a:solidFill>
                <a:latin typeface="Arial"/>
                <a:cs typeface="Arial"/>
              </a:rPr>
              <a:t>d’adapter</a:t>
            </a:r>
            <a:r>
              <a:rPr dirty="0" sz="2200" spc="19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50">
                <a:solidFill>
                  <a:srgbClr val="143451"/>
                </a:solidFill>
                <a:latin typeface="Arial"/>
                <a:cs typeface="Arial"/>
              </a:rPr>
              <a:t>la</a:t>
            </a:r>
            <a:r>
              <a:rPr dirty="0" sz="2200" spc="20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50">
                <a:solidFill>
                  <a:srgbClr val="143451"/>
                </a:solidFill>
                <a:latin typeface="Arial"/>
                <a:cs typeface="Arial"/>
              </a:rPr>
              <a:t>médication,</a:t>
            </a:r>
            <a:r>
              <a:rPr dirty="0" sz="2200" spc="204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95">
                <a:solidFill>
                  <a:srgbClr val="143451"/>
                </a:solidFill>
                <a:latin typeface="Arial"/>
                <a:cs typeface="Arial"/>
              </a:rPr>
              <a:t>de</a:t>
            </a:r>
            <a:r>
              <a:rPr dirty="0" sz="2200" spc="20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45">
                <a:solidFill>
                  <a:srgbClr val="143451"/>
                </a:solidFill>
                <a:latin typeface="Arial"/>
                <a:cs typeface="Arial"/>
              </a:rPr>
              <a:t>proposer</a:t>
            </a:r>
            <a:r>
              <a:rPr dirty="0" sz="2200" spc="19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14">
                <a:solidFill>
                  <a:srgbClr val="143451"/>
                </a:solidFill>
                <a:latin typeface="Arial"/>
                <a:cs typeface="Arial"/>
              </a:rPr>
              <a:t>des </a:t>
            </a:r>
            <a:r>
              <a:rPr dirty="0" sz="2200" spc="110">
                <a:solidFill>
                  <a:srgbClr val="143451"/>
                </a:solidFill>
                <a:latin typeface="Arial"/>
                <a:cs typeface="Arial"/>
              </a:rPr>
              <a:t>solutions</a:t>
            </a:r>
            <a:r>
              <a:rPr dirty="0" sz="2200" spc="-2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00">
                <a:solidFill>
                  <a:srgbClr val="143451"/>
                </a:solidFill>
                <a:latin typeface="Arial"/>
                <a:cs typeface="Arial"/>
              </a:rPr>
              <a:t>concrètes.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60"/>
              </a:spcBef>
            </a:pPr>
            <a:endParaRPr sz="2200">
              <a:latin typeface="Arial"/>
              <a:cs typeface="Arial"/>
            </a:endParaRPr>
          </a:p>
          <a:p>
            <a:pPr algn="just" marL="76200" marR="107314">
              <a:lnSpc>
                <a:spcPct val="136400"/>
              </a:lnSpc>
              <a:spcBef>
                <a:spcPts val="5"/>
              </a:spcBef>
            </a:pPr>
            <a:r>
              <a:rPr dirty="0" sz="2200" spc="170">
                <a:solidFill>
                  <a:srgbClr val="143451"/>
                </a:solidFill>
                <a:latin typeface="Arial"/>
                <a:cs typeface="Arial"/>
              </a:rPr>
              <a:t>Quand</a:t>
            </a:r>
            <a:r>
              <a:rPr dirty="0" sz="2200" spc="3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65">
                <a:solidFill>
                  <a:srgbClr val="143451"/>
                </a:solidFill>
                <a:latin typeface="Arial"/>
                <a:cs typeface="Arial"/>
              </a:rPr>
              <a:t>on</a:t>
            </a:r>
            <a:r>
              <a:rPr dirty="0" sz="2200" spc="3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50">
                <a:solidFill>
                  <a:srgbClr val="143451"/>
                </a:solidFill>
                <a:latin typeface="Arial"/>
                <a:cs typeface="Arial"/>
              </a:rPr>
              <a:t>pose</a:t>
            </a:r>
            <a:r>
              <a:rPr dirty="0" sz="2200" spc="4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50">
                <a:solidFill>
                  <a:srgbClr val="143451"/>
                </a:solidFill>
                <a:latin typeface="Arial"/>
                <a:cs typeface="Arial"/>
              </a:rPr>
              <a:t>la</a:t>
            </a:r>
            <a:r>
              <a:rPr dirty="0" sz="2200" spc="4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45">
                <a:solidFill>
                  <a:srgbClr val="143451"/>
                </a:solidFill>
                <a:latin typeface="Arial"/>
                <a:cs typeface="Arial"/>
              </a:rPr>
              <a:t>question</a:t>
            </a:r>
            <a:r>
              <a:rPr dirty="0" sz="2200" spc="3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70">
                <a:solidFill>
                  <a:srgbClr val="143451"/>
                </a:solidFill>
                <a:latin typeface="Arial"/>
                <a:cs typeface="Arial"/>
              </a:rPr>
              <a:t>correctement</a:t>
            </a:r>
            <a:r>
              <a:rPr dirty="0" sz="2200" spc="3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80">
                <a:solidFill>
                  <a:srgbClr val="143451"/>
                </a:solidFill>
                <a:latin typeface="Arial"/>
                <a:cs typeface="Arial"/>
              </a:rPr>
              <a:t>dans</a:t>
            </a:r>
            <a:r>
              <a:rPr dirty="0" sz="2200" spc="4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65">
                <a:solidFill>
                  <a:srgbClr val="143451"/>
                </a:solidFill>
                <a:latin typeface="Arial"/>
                <a:cs typeface="Arial"/>
              </a:rPr>
              <a:t>un</a:t>
            </a:r>
            <a:r>
              <a:rPr dirty="0" sz="2200" spc="3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85">
                <a:solidFill>
                  <a:srgbClr val="143451"/>
                </a:solidFill>
                <a:latin typeface="Arial"/>
                <a:cs typeface="Arial"/>
              </a:rPr>
              <a:t>cadre</a:t>
            </a:r>
            <a:r>
              <a:rPr dirty="0" sz="2200" spc="4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90">
                <a:solidFill>
                  <a:srgbClr val="143451"/>
                </a:solidFill>
                <a:latin typeface="Arial"/>
                <a:cs typeface="Arial"/>
              </a:rPr>
              <a:t>sécurisant, </a:t>
            </a:r>
            <a:r>
              <a:rPr dirty="0" sz="2200" spc="70">
                <a:solidFill>
                  <a:srgbClr val="143451"/>
                </a:solidFill>
                <a:latin typeface="Arial"/>
                <a:cs typeface="Arial"/>
              </a:rPr>
              <a:t>les</a:t>
            </a:r>
            <a:r>
              <a:rPr dirty="0" sz="22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45">
                <a:solidFill>
                  <a:srgbClr val="143451"/>
                </a:solidFill>
                <a:latin typeface="Arial"/>
                <a:cs typeface="Arial"/>
              </a:rPr>
              <a:t>gens</a:t>
            </a:r>
            <a:r>
              <a:rPr dirty="0" sz="22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90">
                <a:solidFill>
                  <a:srgbClr val="143451"/>
                </a:solidFill>
                <a:latin typeface="Arial"/>
                <a:cs typeface="Arial"/>
              </a:rPr>
              <a:t>se</a:t>
            </a:r>
            <a:r>
              <a:rPr dirty="0" sz="2200" spc="-2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60">
                <a:solidFill>
                  <a:srgbClr val="143451"/>
                </a:solidFill>
                <a:latin typeface="Arial"/>
                <a:cs typeface="Arial"/>
              </a:rPr>
              <a:t>livrent.</a:t>
            </a:r>
            <a:endParaRPr sz="2200">
              <a:latin typeface="Arial"/>
              <a:cs typeface="Arial"/>
            </a:endParaRPr>
          </a:p>
          <a:p>
            <a:pPr marL="76200" marR="1026160">
              <a:lnSpc>
                <a:spcPct val="280000"/>
              </a:lnSpc>
              <a:spcBef>
                <a:spcPts val="20"/>
              </a:spcBef>
            </a:pPr>
            <a:r>
              <a:rPr dirty="0" sz="2200">
                <a:solidFill>
                  <a:srgbClr val="143451"/>
                </a:solidFill>
                <a:latin typeface="Arial"/>
                <a:cs typeface="Arial"/>
              </a:rPr>
              <a:t>Ils</a:t>
            </a:r>
            <a:r>
              <a:rPr dirty="0" sz="22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80">
                <a:solidFill>
                  <a:srgbClr val="143451"/>
                </a:solidFill>
                <a:latin typeface="Arial"/>
                <a:cs typeface="Arial"/>
              </a:rPr>
              <a:t>attendent</a:t>
            </a:r>
            <a:r>
              <a:rPr dirty="0" sz="22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14">
                <a:solidFill>
                  <a:srgbClr val="143451"/>
                </a:solidFill>
                <a:latin typeface="Arial"/>
                <a:cs typeface="Arial"/>
              </a:rPr>
              <a:t>juste</a:t>
            </a:r>
            <a:r>
              <a:rPr dirty="0" sz="22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45">
                <a:solidFill>
                  <a:srgbClr val="143451"/>
                </a:solidFill>
                <a:latin typeface="Arial"/>
                <a:cs typeface="Arial"/>
              </a:rPr>
              <a:t>qu’on</a:t>
            </a:r>
            <a:r>
              <a:rPr dirty="0" sz="2200" spc="-2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05">
                <a:solidFill>
                  <a:srgbClr val="143451"/>
                </a:solidFill>
                <a:latin typeface="Arial"/>
                <a:cs typeface="Arial"/>
              </a:rPr>
              <a:t>leur</a:t>
            </a:r>
            <a:r>
              <a:rPr dirty="0" sz="2200" spc="-2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75">
                <a:solidFill>
                  <a:srgbClr val="143451"/>
                </a:solidFill>
                <a:latin typeface="Arial"/>
                <a:cs typeface="Arial"/>
              </a:rPr>
              <a:t>donne</a:t>
            </a:r>
            <a:r>
              <a:rPr dirty="0" sz="22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50">
                <a:solidFill>
                  <a:srgbClr val="143451"/>
                </a:solidFill>
                <a:latin typeface="Arial"/>
                <a:cs typeface="Arial"/>
              </a:rPr>
              <a:t>la</a:t>
            </a:r>
            <a:r>
              <a:rPr dirty="0" sz="22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35">
                <a:solidFill>
                  <a:srgbClr val="143451"/>
                </a:solidFill>
                <a:latin typeface="Arial"/>
                <a:cs typeface="Arial"/>
              </a:rPr>
              <a:t>permission</a:t>
            </a:r>
            <a:r>
              <a:rPr dirty="0" sz="2200" spc="-2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30">
                <a:solidFill>
                  <a:srgbClr val="143451"/>
                </a:solidFill>
                <a:latin typeface="Arial"/>
                <a:cs typeface="Arial"/>
              </a:rPr>
              <a:t>d’en</a:t>
            </a:r>
            <a:r>
              <a:rPr dirty="0" sz="2200" spc="-2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85">
                <a:solidFill>
                  <a:srgbClr val="143451"/>
                </a:solidFill>
                <a:latin typeface="Arial"/>
                <a:cs typeface="Arial"/>
              </a:rPr>
              <a:t>parler. </a:t>
            </a:r>
            <a:r>
              <a:rPr dirty="0" sz="2200">
                <a:solidFill>
                  <a:srgbClr val="143451"/>
                </a:solidFill>
                <a:latin typeface="Arial"/>
                <a:cs typeface="Arial"/>
              </a:rPr>
              <a:t>Ils</a:t>
            </a:r>
            <a:r>
              <a:rPr dirty="0" sz="2200" spc="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20">
                <a:solidFill>
                  <a:srgbClr val="143451"/>
                </a:solidFill>
                <a:latin typeface="Arial"/>
                <a:cs typeface="Arial"/>
              </a:rPr>
              <a:t>vous</a:t>
            </a:r>
            <a:r>
              <a:rPr dirty="0" sz="2200" spc="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14">
                <a:solidFill>
                  <a:srgbClr val="143451"/>
                </a:solidFill>
                <a:latin typeface="Arial"/>
                <a:cs typeface="Arial"/>
              </a:rPr>
              <a:t>connaissent,</a:t>
            </a:r>
            <a:r>
              <a:rPr dirty="0" sz="2200" spc="2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143451"/>
                </a:solidFill>
                <a:latin typeface="Arial"/>
                <a:cs typeface="Arial"/>
              </a:rPr>
              <a:t>ils</a:t>
            </a:r>
            <a:r>
              <a:rPr dirty="0" sz="2200" spc="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20">
                <a:solidFill>
                  <a:srgbClr val="143451"/>
                </a:solidFill>
                <a:latin typeface="Arial"/>
                <a:cs typeface="Arial"/>
              </a:rPr>
              <a:t>vous</a:t>
            </a:r>
            <a:r>
              <a:rPr dirty="0" sz="2200" spc="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40">
                <a:solidFill>
                  <a:srgbClr val="143451"/>
                </a:solidFill>
                <a:latin typeface="Arial"/>
                <a:cs typeface="Arial"/>
              </a:rPr>
              <a:t>aiment,</a:t>
            </a:r>
            <a:r>
              <a:rPr dirty="0" sz="2200" spc="2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143451"/>
                </a:solidFill>
                <a:latin typeface="Arial"/>
                <a:cs typeface="Arial"/>
              </a:rPr>
              <a:t>ils</a:t>
            </a:r>
            <a:r>
              <a:rPr dirty="0" sz="2200" spc="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20">
                <a:solidFill>
                  <a:srgbClr val="143451"/>
                </a:solidFill>
                <a:latin typeface="Arial"/>
                <a:cs typeface="Arial"/>
              </a:rPr>
              <a:t>vous</a:t>
            </a:r>
            <a:r>
              <a:rPr dirty="0" sz="2200" spc="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55">
                <a:solidFill>
                  <a:srgbClr val="143451"/>
                </a:solidFill>
                <a:latin typeface="Arial"/>
                <a:cs typeface="Arial"/>
              </a:rPr>
              <a:t>font</a:t>
            </a:r>
            <a:r>
              <a:rPr dirty="0" sz="2200" spc="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10">
                <a:solidFill>
                  <a:srgbClr val="143451"/>
                </a:solidFill>
                <a:latin typeface="Arial"/>
                <a:cs typeface="Arial"/>
              </a:rPr>
              <a:t>confiance!!!!</a:t>
            </a:r>
            <a:endParaRPr sz="2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0752" y="0"/>
              <a:ext cx="10747248" cy="1028395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837569" y="0"/>
              <a:ext cx="3742054" cy="10287000"/>
            </a:xfrm>
            <a:custGeom>
              <a:avLst/>
              <a:gdLst/>
              <a:ahLst/>
              <a:cxnLst/>
              <a:rect l="l" t="t" r="r" b="b"/>
              <a:pathLst>
                <a:path w="3742054" h="10287000">
                  <a:moveTo>
                    <a:pt x="3741610" y="0"/>
                  </a:moveTo>
                  <a:lnTo>
                    <a:pt x="0" y="0"/>
                  </a:lnTo>
                  <a:lnTo>
                    <a:pt x="0" y="10287000"/>
                  </a:lnTo>
                  <a:lnTo>
                    <a:pt x="3741610" y="10287000"/>
                  </a:lnTo>
                  <a:lnTo>
                    <a:pt x="37416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4407408" cy="10283951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4676476" y="834135"/>
            <a:ext cx="7109459" cy="6807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300">
                <a:solidFill>
                  <a:srgbClr val="2C9C99"/>
                </a:solidFill>
              </a:rPr>
              <a:t>LE</a:t>
            </a:r>
            <a:r>
              <a:rPr dirty="0" sz="4300" spc="40">
                <a:solidFill>
                  <a:srgbClr val="2C9C99"/>
                </a:solidFill>
              </a:rPr>
              <a:t> </a:t>
            </a:r>
            <a:r>
              <a:rPr dirty="0" sz="4300">
                <a:solidFill>
                  <a:srgbClr val="2C9C99"/>
                </a:solidFill>
              </a:rPr>
              <a:t>RÔLE</a:t>
            </a:r>
            <a:r>
              <a:rPr dirty="0" sz="4300" spc="50">
                <a:solidFill>
                  <a:srgbClr val="2C9C99"/>
                </a:solidFill>
              </a:rPr>
              <a:t> </a:t>
            </a:r>
            <a:r>
              <a:rPr dirty="0" sz="4300">
                <a:solidFill>
                  <a:srgbClr val="2C9C99"/>
                </a:solidFill>
              </a:rPr>
              <a:t>DU</a:t>
            </a:r>
            <a:r>
              <a:rPr dirty="0" sz="4300" spc="60">
                <a:solidFill>
                  <a:srgbClr val="2C9C99"/>
                </a:solidFill>
              </a:rPr>
              <a:t> </a:t>
            </a:r>
            <a:r>
              <a:rPr dirty="0" sz="4300" spc="-10">
                <a:solidFill>
                  <a:srgbClr val="2C9C99"/>
                </a:solidFill>
              </a:rPr>
              <a:t>PHARMACIEN</a:t>
            </a:r>
            <a:endParaRPr sz="4300"/>
          </a:p>
        </p:txBody>
      </p:sp>
      <p:sp>
        <p:nvSpPr>
          <p:cNvPr id="7" name="object 7"/>
          <p:cNvSpPr txBox="1"/>
          <p:nvPr/>
        </p:nvSpPr>
        <p:spPr>
          <a:xfrm>
            <a:off x="4534749" y="2009647"/>
            <a:ext cx="9424670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100" spc="70" b="1">
                <a:solidFill>
                  <a:srgbClr val="143451"/>
                </a:solidFill>
                <a:latin typeface="Arial"/>
                <a:cs typeface="Arial"/>
              </a:rPr>
              <a:t>Quelques</a:t>
            </a:r>
            <a:r>
              <a:rPr dirty="0" sz="2100" spc="-14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100" spc="105" b="1">
                <a:solidFill>
                  <a:srgbClr val="143451"/>
                </a:solidFill>
                <a:latin typeface="Arial"/>
                <a:cs typeface="Arial"/>
              </a:rPr>
              <a:t>études</a:t>
            </a:r>
            <a:r>
              <a:rPr dirty="0" sz="2100" spc="-15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100" spc="90" b="1">
                <a:solidFill>
                  <a:srgbClr val="143451"/>
                </a:solidFill>
                <a:latin typeface="Arial"/>
                <a:cs typeface="Arial"/>
              </a:rPr>
              <a:t>d’interventions</a:t>
            </a:r>
            <a:r>
              <a:rPr dirty="0" sz="2100" spc="-14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100" spc="125" b="1">
                <a:solidFill>
                  <a:srgbClr val="143451"/>
                </a:solidFill>
                <a:latin typeface="Arial"/>
                <a:cs typeface="Arial"/>
              </a:rPr>
              <a:t>du</a:t>
            </a:r>
            <a:r>
              <a:rPr dirty="0" sz="2100" spc="-14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100" spc="150" b="1">
                <a:solidFill>
                  <a:srgbClr val="143451"/>
                </a:solidFill>
                <a:latin typeface="Arial"/>
                <a:cs typeface="Arial"/>
              </a:rPr>
              <a:t>pharmacien</a:t>
            </a:r>
            <a:r>
              <a:rPr dirty="0" sz="2100" spc="-13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100" spc="110" b="1">
                <a:solidFill>
                  <a:srgbClr val="143451"/>
                </a:solidFill>
                <a:latin typeface="Arial"/>
                <a:cs typeface="Arial"/>
              </a:rPr>
              <a:t>auprès</a:t>
            </a:r>
            <a:r>
              <a:rPr dirty="0" sz="2100" spc="-14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100" spc="80" b="1">
                <a:solidFill>
                  <a:srgbClr val="143451"/>
                </a:solidFill>
                <a:latin typeface="Arial"/>
                <a:cs typeface="Arial"/>
              </a:rPr>
              <a:t>des</a:t>
            </a:r>
            <a:r>
              <a:rPr dirty="0" sz="2100" spc="-14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100" spc="100" b="1">
                <a:solidFill>
                  <a:srgbClr val="143451"/>
                </a:solidFill>
                <a:latin typeface="Arial"/>
                <a:cs typeface="Arial"/>
              </a:rPr>
              <a:t>patients</a:t>
            </a:r>
            <a:endParaRPr sz="21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449149" y="8870188"/>
            <a:ext cx="10693400" cy="939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36400"/>
              </a:lnSpc>
              <a:spcBef>
                <a:spcPts val="100"/>
              </a:spcBef>
              <a:tabLst>
                <a:tab pos="2205990" algn="l"/>
                <a:tab pos="4002404" algn="l"/>
                <a:tab pos="9207500" algn="l"/>
              </a:tabLst>
            </a:pPr>
            <a:r>
              <a:rPr dirty="0" sz="2200" spc="90" b="1">
                <a:solidFill>
                  <a:srgbClr val="143451"/>
                </a:solidFill>
                <a:latin typeface="Arial"/>
                <a:cs typeface="Arial"/>
              </a:rPr>
              <a:t>Aucune</a:t>
            </a:r>
            <a:r>
              <a:rPr dirty="0" sz="2200" spc="40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00" b="1">
                <a:solidFill>
                  <a:srgbClr val="143451"/>
                </a:solidFill>
                <a:latin typeface="Arial"/>
                <a:cs typeface="Arial"/>
              </a:rPr>
              <a:t>étude</a:t>
            </a:r>
            <a:r>
              <a:rPr dirty="0" sz="2200" b="1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200" spc="105" b="1">
                <a:solidFill>
                  <a:srgbClr val="143451"/>
                </a:solidFill>
                <a:latin typeface="Arial"/>
                <a:cs typeface="Arial"/>
              </a:rPr>
              <a:t>concernant</a:t>
            </a:r>
            <a:r>
              <a:rPr dirty="0" sz="2200" b="1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200" spc="105" b="1">
                <a:solidFill>
                  <a:srgbClr val="143451"/>
                </a:solidFill>
                <a:latin typeface="Arial"/>
                <a:cs typeface="Arial"/>
              </a:rPr>
              <a:t>l’implication</a:t>
            </a:r>
            <a:r>
              <a:rPr dirty="0" sz="2200" spc="39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30" b="1">
                <a:solidFill>
                  <a:srgbClr val="143451"/>
                </a:solidFill>
                <a:latin typeface="Arial"/>
                <a:cs typeface="Arial"/>
              </a:rPr>
              <a:t>du</a:t>
            </a:r>
            <a:r>
              <a:rPr dirty="0" sz="2200" spc="39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55" b="1">
                <a:solidFill>
                  <a:srgbClr val="143451"/>
                </a:solidFill>
                <a:latin typeface="Arial"/>
                <a:cs typeface="Arial"/>
              </a:rPr>
              <a:t>pharmacien</a:t>
            </a:r>
            <a:r>
              <a:rPr dirty="0" sz="2200" spc="39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100" b="1">
                <a:solidFill>
                  <a:srgbClr val="143451"/>
                </a:solidFill>
                <a:latin typeface="Arial"/>
                <a:cs typeface="Arial"/>
              </a:rPr>
              <a:t>dans</a:t>
            </a:r>
            <a:r>
              <a:rPr dirty="0" sz="2200" b="1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200" spc="80" b="1">
                <a:solidFill>
                  <a:srgbClr val="143451"/>
                </a:solidFill>
                <a:latin typeface="Arial"/>
                <a:cs typeface="Arial"/>
              </a:rPr>
              <a:t>le</a:t>
            </a:r>
            <a:r>
              <a:rPr dirty="0" sz="2200" spc="48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143451"/>
                </a:solidFill>
                <a:latin typeface="Arial"/>
                <a:cs typeface="Arial"/>
              </a:rPr>
              <a:t>soin</a:t>
            </a:r>
            <a:r>
              <a:rPr dirty="0" sz="2200" spc="48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90" b="1">
                <a:solidFill>
                  <a:srgbClr val="143451"/>
                </a:solidFill>
                <a:latin typeface="Arial"/>
                <a:cs typeface="Arial"/>
              </a:rPr>
              <a:t>de </a:t>
            </a:r>
            <a:r>
              <a:rPr dirty="0" sz="2200" spc="85" b="1">
                <a:solidFill>
                  <a:srgbClr val="143451"/>
                </a:solidFill>
                <a:latin typeface="Arial"/>
                <a:cs typeface="Arial"/>
              </a:rPr>
              <a:t>l’incontinence</a:t>
            </a:r>
            <a:r>
              <a:rPr dirty="0" sz="2200" spc="-1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143451"/>
                </a:solidFill>
                <a:latin typeface="Arial"/>
                <a:cs typeface="Arial"/>
              </a:rPr>
              <a:t>urinaire…  </a:t>
            </a:r>
            <a:r>
              <a:rPr dirty="0" sz="2200" spc="114" b="1">
                <a:solidFill>
                  <a:srgbClr val="143451"/>
                </a:solidFill>
                <a:latin typeface="Arial"/>
                <a:cs typeface="Arial"/>
              </a:rPr>
              <a:t>un</a:t>
            </a:r>
            <a:r>
              <a:rPr dirty="0" sz="2200" spc="-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143451"/>
                </a:solidFill>
                <a:latin typeface="Arial"/>
                <a:cs typeface="Arial"/>
              </a:rPr>
              <a:t>challenge???</a:t>
            </a:r>
            <a:r>
              <a:rPr dirty="0" sz="2200" spc="-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200" spc="235" b="1">
                <a:solidFill>
                  <a:srgbClr val="143451"/>
                </a:solidFill>
                <a:latin typeface="Arial"/>
                <a:cs typeface="Arial"/>
              </a:rPr>
              <a:t>=)</a:t>
            </a:r>
            <a:endParaRPr sz="220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4401311" y="2740151"/>
            <a:ext cx="13886815" cy="6007735"/>
            <a:chOff x="4401311" y="2740151"/>
            <a:chExt cx="13886815" cy="6007735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01311" y="2740151"/>
              <a:ext cx="7787640" cy="243535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87823" y="2987039"/>
              <a:ext cx="7214616" cy="186537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15839" y="6187439"/>
              <a:ext cx="7732775" cy="256032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44439" y="6348983"/>
              <a:ext cx="7275575" cy="210312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216640" y="3898391"/>
              <a:ext cx="7071359" cy="2624328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445240" y="4059935"/>
              <a:ext cx="6842759" cy="216712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4121150" cy="10287000"/>
          </a:xfrm>
          <a:custGeom>
            <a:avLst/>
            <a:gdLst/>
            <a:ahLst/>
            <a:cxnLst/>
            <a:rect l="l" t="t" r="r" b="b"/>
            <a:pathLst>
              <a:path w="4121150" h="10287000">
                <a:moveTo>
                  <a:pt x="0" y="10286999"/>
                </a:moveTo>
                <a:lnTo>
                  <a:pt x="4120672" y="10286999"/>
                </a:lnTo>
                <a:lnTo>
                  <a:pt x="4120672" y="0"/>
                </a:lnTo>
                <a:lnTo>
                  <a:pt x="0" y="0"/>
                </a:lnTo>
                <a:lnTo>
                  <a:pt x="0" y="10286999"/>
                </a:lnTo>
                <a:close/>
              </a:path>
            </a:pathLst>
          </a:custGeom>
          <a:solidFill>
            <a:srgbClr val="143451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13319" y="0"/>
              <a:ext cx="10774680" cy="1028699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120672" y="0"/>
              <a:ext cx="3742054" cy="10287000"/>
            </a:xfrm>
            <a:custGeom>
              <a:avLst/>
              <a:gdLst/>
              <a:ahLst/>
              <a:cxnLst/>
              <a:rect l="l" t="t" r="r" b="b"/>
              <a:pathLst>
                <a:path w="3742054" h="10287000">
                  <a:moveTo>
                    <a:pt x="3741610" y="0"/>
                  </a:moveTo>
                  <a:lnTo>
                    <a:pt x="0" y="0"/>
                  </a:lnTo>
                  <a:lnTo>
                    <a:pt x="0" y="10287000"/>
                  </a:lnTo>
                  <a:lnTo>
                    <a:pt x="3741610" y="10287000"/>
                  </a:lnTo>
                  <a:lnTo>
                    <a:pt x="37416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4407408" cy="10283951"/>
            </a:xfrm>
            <a:prstGeom prst="rect">
              <a:avLst/>
            </a:prstGeom>
          </p:spPr>
        </p:pic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4757934" y="1658619"/>
            <a:ext cx="4964430" cy="909319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800" spc="-10">
                <a:solidFill>
                  <a:srgbClr val="2C9C99"/>
                </a:solidFill>
              </a:rPr>
              <a:t>CONCLUSION</a:t>
            </a:r>
            <a:endParaRPr sz="5800"/>
          </a:p>
        </p:txBody>
      </p:sp>
      <p:sp>
        <p:nvSpPr>
          <p:cNvPr id="8" name="object 8"/>
          <p:cNvSpPr txBox="1"/>
          <p:nvPr/>
        </p:nvSpPr>
        <p:spPr>
          <a:xfrm>
            <a:off x="4757934" y="2917443"/>
            <a:ext cx="7612380" cy="635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000">
                <a:solidFill>
                  <a:srgbClr val="2C9C99"/>
                </a:solidFill>
                <a:latin typeface="Arial"/>
                <a:cs typeface="Arial"/>
              </a:rPr>
              <a:t>BRISER</a:t>
            </a:r>
            <a:r>
              <a:rPr dirty="0" sz="4000" spc="-30">
                <a:solidFill>
                  <a:srgbClr val="2C9C99"/>
                </a:solidFill>
                <a:latin typeface="Arial"/>
                <a:cs typeface="Arial"/>
              </a:rPr>
              <a:t> </a:t>
            </a:r>
            <a:r>
              <a:rPr dirty="0" sz="4000">
                <a:solidFill>
                  <a:srgbClr val="2C9C99"/>
                </a:solidFill>
                <a:latin typeface="Arial"/>
                <a:cs typeface="Arial"/>
              </a:rPr>
              <a:t>LE</a:t>
            </a:r>
            <a:r>
              <a:rPr dirty="0" sz="4000" spc="-35">
                <a:solidFill>
                  <a:srgbClr val="2C9C99"/>
                </a:solidFill>
                <a:latin typeface="Arial"/>
                <a:cs typeface="Arial"/>
              </a:rPr>
              <a:t> </a:t>
            </a:r>
            <a:r>
              <a:rPr dirty="0" sz="4000">
                <a:solidFill>
                  <a:srgbClr val="2C9C99"/>
                </a:solidFill>
                <a:latin typeface="Arial"/>
                <a:cs typeface="Arial"/>
              </a:rPr>
              <a:t>TABOU</a:t>
            </a:r>
            <a:r>
              <a:rPr dirty="0" sz="4000" spc="-25">
                <a:solidFill>
                  <a:srgbClr val="2C9C99"/>
                </a:solidFill>
                <a:latin typeface="Arial"/>
                <a:cs typeface="Arial"/>
              </a:rPr>
              <a:t> </a:t>
            </a:r>
            <a:r>
              <a:rPr dirty="0" sz="4000" spc="-10">
                <a:solidFill>
                  <a:srgbClr val="2C9C99"/>
                </a:solidFill>
                <a:latin typeface="Arial"/>
                <a:cs typeface="Arial"/>
              </a:rPr>
              <a:t>VRAIMENT?</a:t>
            </a:r>
            <a:endParaRPr sz="400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36400"/>
              </a:lnSpc>
              <a:spcBef>
                <a:spcPts val="100"/>
              </a:spcBef>
              <a:tabLst>
                <a:tab pos="2158365" algn="l"/>
                <a:tab pos="2588895" algn="l"/>
                <a:tab pos="3001645" algn="l"/>
                <a:tab pos="3944620" algn="l"/>
                <a:tab pos="5212715" algn="l"/>
                <a:tab pos="5719445" algn="l"/>
                <a:tab pos="6478270" algn="l"/>
                <a:tab pos="7157720" algn="l"/>
                <a:tab pos="8670290" algn="l"/>
                <a:tab pos="9213215" algn="l"/>
                <a:tab pos="9719945" algn="l"/>
                <a:tab pos="10478770" algn="l"/>
                <a:tab pos="11158220" algn="l"/>
              </a:tabLst>
            </a:pPr>
            <a:r>
              <a:rPr dirty="0" spc="95"/>
              <a:t>L’incontinence</a:t>
            </a:r>
            <a:r>
              <a:rPr dirty="0"/>
              <a:t>	</a:t>
            </a:r>
            <a:r>
              <a:rPr dirty="0" spc="125"/>
              <a:t>et</a:t>
            </a:r>
            <a:r>
              <a:rPr dirty="0"/>
              <a:t>	</a:t>
            </a:r>
            <a:r>
              <a:rPr dirty="0" spc="125"/>
              <a:t>la</a:t>
            </a:r>
            <a:r>
              <a:rPr dirty="0"/>
              <a:t>	</a:t>
            </a:r>
            <a:r>
              <a:rPr dirty="0" spc="140"/>
              <a:t>santé</a:t>
            </a:r>
            <a:r>
              <a:rPr dirty="0"/>
              <a:t>	</a:t>
            </a:r>
            <a:r>
              <a:rPr dirty="0" spc="70"/>
              <a:t>sexuelle</a:t>
            </a:r>
            <a:r>
              <a:rPr dirty="0"/>
              <a:t>	</a:t>
            </a:r>
            <a:r>
              <a:rPr dirty="0" spc="125"/>
              <a:t>ne</a:t>
            </a:r>
            <a:r>
              <a:rPr dirty="0"/>
              <a:t>	</a:t>
            </a:r>
            <a:r>
              <a:rPr dirty="0" spc="114"/>
              <a:t>sont</a:t>
            </a:r>
            <a:r>
              <a:rPr dirty="0"/>
              <a:t>	</a:t>
            </a:r>
            <a:r>
              <a:rPr dirty="0" spc="160"/>
              <a:t>pas</a:t>
            </a:r>
            <a:r>
              <a:rPr dirty="0"/>
              <a:t>	</a:t>
            </a:r>
            <a:r>
              <a:rPr dirty="0" spc="95"/>
              <a:t>mortelles.</a:t>
            </a:r>
            <a:r>
              <a:rPr dirty="0"/>
              <a:t>	</a:t>
            </a:r>
            <a:r>
              <a:rPr dirty="0" spc="80"/>
              <a:t>Ce</a:t>
            </a:r>
            <a:r>
              <a:rPr dirty="0"/>
              <a:t>	</a:t>
            </a:r>
            <a:r>
              <a:rPr dirty="0" spc="125"/>
              <a:t>ne</a:t>
            </a:r>
            <a:r>
              <a:rPr dirty="0"/>
              <a:t>	</a:t>
            </a:r>
            <a:r>
              <a:rPr dirty="0" spc="114"/>
              <a:t>sont</a:t>
            </a:r>
            <a:r>
              <a:rPr dirty="0"/>
              <a:t>	</a:t>
            </a:r>
            <a:r>
              <a:rPr dirty="0" spc="160"/>
              <a:t>pas</a:t>
            </a:r>
            <a:r>
              <a:rPr dirty="0"/>
              <a:t>	</a:t>
            </a:r>
            <a:r>
              <a:rPr dirty="0" spc="114"/>
              <a:t>des </a:t>
            </a:r>
            <a:r>
              <a:rPr dirty="0" spc="150"/>
              <a:t>conséquences</a:t>
            </a:r>
            <a:r>
              <a:rPr dirty="0" spc="-15"/>
              <a:t> </a:t>
            </a:r>
            <a:r>
              <a:rPr dirty="0" spc="160"/>
              <a:t>normales</a:t>
            </a:r>
            <a:r>
              <a:rPr dirty="0" spc="-15"/>
              <a:t> </a:t>
            </a:r>
            <a:r>
              <a:rPr dirty="0" spc="220"/>
              <a:t>du</a:t>
            </a:r>
            <a:r>
              <a:rPr dirty="0" spc="-25"/>
              <a:t> </a:t>
            </a:r>
            <a:r>
              <a:rPr dirty="0" spc="85"/>
              <a:t>vieillissement.</a:t>
            </a:r>
          </a:p>
          <a:p>
            <a:pPr>
              <a:lnSpc>
                <a:spcPct val="100000"/>
              </a:lnSpc>
              <a:spcBef>
                <a:spcPts val="2245"/>
              </a:spcBef>
            </a:pPr>
          </a:p>
          <a:p>
            <a:pPr marL="12700">
              <a:lnSpc>
                <a:spcPct val="100000"/>
              </a:lnSpc>
            </a:pPr>
            <a:r>
              <a:rPr dirty="0" spc="105"/>
              <a:t>Ce</a:t>
            </a:r>
            <a:r>
              <a:rPr dirty="0" spc="-10"/>
              <a:t> </a:t>
            </a:r>
            <a:r>
              <a:rPr dirty="0" spc="135"/>
              <a:t>sont</a:t>
            </a:r>
            <a:r>
              <a:rPr dirty="0" spc="-5"/>
              <a:t> </a:t>
            </a:r>
            <a:r>
              <a:rPr dirty="0" spc="140"/>
              <a:t>des</a:t>
            </a:r>
            <a:r>
              <a:rPr dirty="0" spc="-5"/>
              <a:t> </a:t>
            </a:r>
            <a:r>
              <a:rPr dirty="0" spc="170"/>
              <a:t>problématiques</a:t>
            </a:r>
            <a:r>
              <a:rPr dirty="0" spc="5"/>
              <a:t> </a:t>
            </a:r>
            <a:r>
              <a:rPr dirty="0" spc="114"/>
              <a:t>traitables,</a:t>
            </a:r>
            <a:r>
              <a:rPr dirty="0" spc="-5"/>
              <a:t> </a:t>
            </a:r>
            <a:r>
              <a:rPr dirty="0" spc="125"/>
              <a:t>améliorables,</a:t>
            </a:r>
            <a:r>
              <a:rPr dirty="0"/>
              <a:t> </a:t>
            </a:r>
            <a:r>
              <a:rPr dirty="0" spc="95"/>
              <a:t>réversibles</a:t>
            </a:r>
            <a:r>
              <a:rPr dirty="0"/>
              <a:t> </a:t>
            </a:r>
            <a:r>
              <a:rPr dirty="0" spc="180"/>
              <a:t>dans</a:t>
            </a:r>
            <a:r>
              <a:rPr dirty="0"/>
              <a:t> </a:t>
            </a:r>
            <a:r>
              <a:rPr dirty="0" spc="150"/>
              <a:t>bien</a:t>
            </a:r>
            <a:r>
              <a:rPr dirty="0" spc="-15"/>
              <a:t> </a:t>
            </a:r>
            <a:r>
              <a:rPr dirty="0" spc="140"/>
              <a:t>des</a:t>
            </a:r>
            <a:r>
              <a:rPr dirty="0"/>
              <a:t> </a:t>
            </a:r>
            <a:r>
              <a:rPr dirty="0" spc="70"/>
              <a:t>cas.</a:t>
            </a:r>
          </a:p>
          <a:p>
            <a:pPr>
              <a:lnSpc>
                <a:spcPct val="100000"/>
              </a:lnSpc>
              <a:spcBef>
                <a:spcPts val="1165"/>
              </a:spcBef>
            </a:pPr>
          </a:p>
          <a:p>
            <a:pPr marL="12700" marR="5080">
              <a:lnSpc>
                <a:spcPct val="140000"/>
              </a:lnSpc>
            </a:pPr>
            <a:r>
              <a:rPr dirty="0" spc="95"/>
              <a:t>Mais</a:t>
            </a:r>
            <a:r>
              <a:rPr dirty="0" spc="250"/>
              <a:t> </a:t>
            </a:r>
            <a:r>
              <a:rPr dirty="0" spc="165"/>
              <a:t>pour</a:t>
            </a:r>
            <a:r>
              <a:rPr dirty="0" spc="240"/>
              <a:t> </a:t>
            </a:r>
            <a:r>
              <a:rPr dirty="0" spc="95"/>
              <a:t>ça,</a:t>
            </a:r>
            <a:r>
              <a:rPr dirty="0" spc="250"/>
              <a:t> </a:t>
            </a:r>
            <a:r>
              <a:rPr dirty="0" b="1">
                <a:latin typeface="Arial"/>
                <a:cs typeface="Arial"/>
              </a:rPr>
              <a:t>il</a:t>
            </a:r>
            <a:r>
              <a:rPr dirty="0" spc="250" b="1">
                <a:latin typeface="Arial"/>
                <a:cs typeface="Arial"/>
              </a:rPr>
              <a:t> </a:t>
            </a:r>
            <a:r>
              <a:rPr dirty="0" spc="140" b="1">
                <a:latin typeface="Arial"/>
                <a:cs typeface="Arial"/>
              </a:rPr>
              <a:t>faut</a:t>
            </a:r>
            <a:r>
              <a:rPr dirty="0" spc="250" b="1">
                <a:latin typeface="Arial"/>
                <a:cs typeface="Arial"/>
              </a:rPr>
              <a:t> </a:t>
            </a:r>
            <a:r>
              <a:rPr dirty="0" spc="120" b="1">
                <a:latin typeface="Arial"/>
                <a:cs typeface="Arial"/>
              </a:rPr>
              <a:t>en</a:t>
            </a:r>
            <a:r>
              <a:rPr dirty="0" spc="240" b="1">
                <a:latin typeface="Arial"/>
                <a:cs typeface="Arial"/>
              </a:rPr>
              <a:t> </a:t>
            </a:r>
            <a:r>
              <a:rPr dirty="0" spc="70" b="1">
                <a:latin typeface="Arial"/>
                <a:cs typeface="Arial"/>
              </a:rPr>
              <a:t>parler</a:t>
            </a:r>
            <a:r>
              <a:rPr dirty="0" spc="70"/>
              <a:t>,</a:t>
            </a:r>
            <a:r>
              <a:rPr dirty="0" spc="250"/>
              <a:t> </a:t>
            </a:r>
            <a:r>
              <a:rPr dirty="0" spc="135"/>
              <a:t>poser</a:t>
            </a:r>
            <a:r>
              <a:rPr dirty="0" spc="240"/>
              <a:t> </a:t>
            </a:r>
            <a:r>
              <a:rPr dirty="0" spc="70"/>
              <a:t>les</a:t>
            </a:r>
            <a:r>
              <a:rPr dirty="0" spc="254"/>
              <a:t> </a:t>
            </a:r>
            <a:r>
              <a:rPr dirty="0" spc="150"/>
              <a:t>bonnes</a:t>
            </a:r>
            <a:r>
              <a:rPr dirty="0" spc="254"/>
              <a:t> </a:t>
            </a:r>
            <a:r>
              <a:rPr dirty="0" spc="100"/>
              <a:t>questions,</a:t>
            </a:r>
            <a:r>
              <a:rPr dirty="0" spc="254"/>
              <a:t> </a:t>
            </a:r>
            <a:r>
              <a:rPr dirty="0" spc="125"/>
              <a:t>créer</a:t>
            </a:r>
            <a:r>
              <a:rPr dirty="0" spc="240"/>
              <a:t> </a:t>
            </a:r>
            <a:r>
              <a:rPr dirty="0" spc="165"/>
              <a:t>un</a:t>
            </a:r>
            <a:r>
              <a:rPr dirty="0" spc="245"/>
              <a:t> </a:t>
            </a:r>
            <a:r>
              <a:rPr dirty="0" spc="170"/>
              <a:t>espace</a:t>
            </a:r>
            <a:r>
              <a:rPr dirty="0" spc="250"/>
              <a:t> </a:t>
            </a:r>
            <a:r>
              <a:rPr dirty="0" spc="105"/>
              <a:t>sans </a:t>
            </a:r>
            <a:r>
              <a:rPr dirty="0" spc="150"/>
              <a:t>jugement.</a:t>
            </a:r>
            <a:r>
              <a:rPr dirty="0" spc="-20"/>
              <a:t> </a:t>
            </a:r>
            <a:r>
              <a:rPr dirty="0" spc="170"/>
              <a:t>Quand</a:t>
            </a:r>
            <a:r>
              <a:rPr dirty="0" spc="-15"/>
              <a:t> </a:t>
            </a:r>
            <a:r>
              <a:rPr dirty="0" spc="165"/>
              <a:t>on</a:t>
            </a:r>
            <a:r>
              <a:rPr dirty="0" spc="-25"/>
              <a:t> </a:t>
            </a:r>
            <a:r>
              <a:rPr dirty="0" spc="110"/>
              <a:t>ose</a:t>
            </a:r>
            <a:r>
              <a:rPr dirty="0" spc="-20"/>
              <a:t> </a:t>
            </a:r>
            <a:r>
              <a:rPr dirty="0" spc="110"/>
              <a:t>ouvrir</a:t>
            </a:r>
            <a:r>
              <a:rPr dirty="0" spc="-25"/>
              <a:t> </a:t>
            </a:r>
            <a:r>
              <a:rPr dirty="0" spc="150"/>
              <a:t>la</a:t>
            </a:r>
            <a:r>
              <a:rPr dirty="0" spc="-15"/>
              <a:t> </a:t>
            </a:r>
            <a:r>
              <a:rPr dirty="0" spc="105"/>
              <a:t>porte,</a:t>
            </a:r>
            <a:r>
              <a:rPr dirty="0" spc="-15"/>
              <a:t> </a:t>
            </a:r>
            <a:r>
              <a:rPr dirty="0" spc="70"/>
              <a:t>les</a:t>
            </a:r>
            <a:r>
              <a:rPr dirty="0" spc="-15"/>
              <a:t> </a:t>
            </a:r>
            <a:r>
              <a:rPr dirty="0" spc="155"/>
              <a:t>patients</a:t>
            </a:r>
            <a:r>
              <a:rPr dirty="0" spc="-10"/>
              <a:t> </a:t>
            </a:r>
            <a:r>
              <a:rPr dirty="0" spc="100"/>
              <a:t>entrent.</a:t>
            </a:r>
          </a:p>
          <a:p>
            <a:pPr>
              <a:lnSpc>
                <a:spcPct val="100000"/>
              </a:lnSpc>
              <a:spcBef>
                <a:spcPts val="2125"/>
              </a:spcBef>
            </a:pPr>
          </a:p>
          <a:p>
            <a:pPr marL="12700">
              <a:lnSpc>
                <a:spcPct val="100000"/>
              </a:lnSpc>
            </a:pPr>
            <a:r>
              <a:rPr dirty="0" spc="-75" b="1">
                <a:latin typeface="Arial"/>
                <a:cs typeface="Arial"/>
              </a:rPr>
              <a:t>Et</a:t>
            </a:r>
            <a:r>
              <a:rPr dirty="0" spc="-140" b="1">
                <a:latin typeface="Arial"/>
                <a:cs typeface="Arial"/>
              </a:rPr>
              <a:t> </a:t>
            </a:r>
            <a:r>
              <a:rPr dirty="0" spc="85" b="1">
                <a:latin typeface="Arial"/>
                <a:cs typeface="Arial"/>
              </a:rPr>
              <a:t>souvent,</a:t>
            </a:r>
            <a:r>
              <a:rPr dirty="0" spc="-145" b="1">
                <a:latin typeface="Arial"/>
                <a:cs typeface="Arial"/>
              </a:rPr>
              <a:t> </a:t>
            </a:r>
            <a:r>
              <a:rPr dirty="0" b="1">
                <a:latin typeface="Arial"/>
                <a:cs typeface="Arial"/>
              </a:rPr>
              <a:t>ils</a:t>
            </a:r>
            <a:r>
              <a:rPr dirty="0" spc="-135" b="1">
                <a:latin typeface="Arial"/>
                <a:cs typeface="Arial"/>
              </a:rPr>
              <a:t> </a:t>
            </a:r>
            <a:r>
              <a:rPr dirty="0" spc="65" b="1">
                <a:latin typeface="Arial"/>
                <a:cs typeface="Arial"/>
              </a:rPr>
              <a:t>nous</a:t>
            </a:r>
            <a:r>
              <a:rPr dirty="0" spc="-140" b="1">
                <a:latin typeface="Arial"/>
                <a:cs typeface="Arial"/>
              </a:rPr>
              <a:t> </a:t>
            </a:r>
            <a:r>
              <a:rPr dirty="0" spc="90" b="1">
                <a:latin typeface="Arial"/>
                <a:cs typeface="Arial"/>
              </a:rPr>
              <a:t>disent</a:t>
            </a:r>
            <a:r>
              <a:rPr dirty="0" spc="-135" b="1">
                <a:latin typeface="Arial"/>
                <a:cs typeface="Arial"/>
              </a:rPr>
              <a:t> </a:t>
            </a:r>
            <a:r>
              <a:rPr dirty="0" spc="60" b="1">
                <a:latin typeface="Arial"/>
                <a:cs typeface="Arial"/>
              </a:rPr>
              <a:t>qu’ils</a:t>
            </a:r>
            <a:r>
              <a:rPr dirty="0" spc="-135" b="1">
                <a:latin typeface="Arial"/>
                <a:cs typeface="Arial"/>
              </a:rPr>
              <a:t> </a:t>
            </a:r>
            <a:r>
              <a:rPr dirty="0" spc="135" b="1">
                <a:latin typeface="Arial"/>
                <a:cs typeface="Arial"/>
              </a:rPr>
              <a:t>auraient</a:t>
            </a:r>
            <a:r>
              <a:rPr dirty="0" spc="-140" b="1">
                <a:latin typeface="Arial"/>
                <a:cs typeface="Arial"/>
              </a:rPr>
              <a:t> </a:t>
            </a:r>
            <a:r>
              <a:rPr dirty="0" spc="190" b="1">
                <a:latin typeface="Arial"/>
                <a:cs typeface="Arial"/>
              </a:rPr>
              <a:t>aimé</a:t>
            </a:r>
            <a:r>
              <a:rPr dirty="0" spc="-135" b="1">
                <a:latin typeface="Arial"/>
                <a:cs typeface="Arial"/>
              </a:rPr>
              <a:t> </a:t>
            </a:r>
            <a:r>
              <a:rPr dirty="0" spc="95" b="1">
                <a:latin typeface="Arial"/>
                <a:cs typeface="Arial"/>
              </a:rPr>
              <a:t>qu’on</a:t>
            </a:r>
            <a:r>
              <a:rPr dirty="0" spc="-140" b="1">
                <a:latin typeface="Arial"/>
                <a:cs typeface="Arial"/>
              </a:rPr>
              <a:t> </a:t>
            </a:r>
            <a:r>
              <a:rPr dirty="0" spc="85" b="1">
                <a:latin typeface="Arial"/>
                <a:cs typeface="Arial"/>
              </a:rPr>
              <a:t>leur</a:t>
            </a:r>
            <a:r>
              <a:rPr dirty="0" spc="-135" b="1">
                <a:latin typeface="Arial"/>
                <a:cs typeface="Arial"/>
              </a:rPr>
              <a:t> </a:t>
            </a:r>
            <a:r>
              <a:rPr dirty="0" spc="120" b="1">
                <a:latin typeface="Arial"/>
                <a:cs typeface="Arial"/>
              </a:rPr>
              <a:t>en</a:t>
            </a:r>
            <a:r>
              <a:rPr dirty="0" spc="-145" b="1">
                <a:latin typeface="Arial"/>
                <a:cs typeface="Arial"/>
              </a:rPr>
              <a:t> </a:t>
            </a:r>
            <a:r>
              <a:rPr dirty="0" spc="120" b="1">
                <a:latin typeface="Arial"/>
                <a:cs typeface="Arial"/>
              </a:rPr>
              <a:t>parle</a:t>
            </a:r>
            <a:r>
              <a:rPr dirty="0" spc="-140" b="1">
                <a:latin typeface="Arial"/>
                <a:cs typeface="Arial"/>
              </a:rPr>
              <a:t> </a:t>
            </a:r>
            <a:r>
              <a:rPr dirty="0" spc="65" b="1">
                <a:latin typeface="Arial"/>
                <a:cs typeface="Arial"/>
              </a:rPr>
              <a:t>plus</a:t>
            </a:r>
            <a:r>
              <a:rPr dirty="0" spc="-130" b="1">
                <a:latin typeface="Arial"/>
                <a:cs typeface="Arial"/>
              </a:rPr>
              <a:t> </a:t>
            </a:r>
            <a:r>
              <a:rPr dirty="0" spc="60" b="1">
                <a:latin typeface="Arial"/>
                <a:cs typeface="Arial"/>
              </a:rPr>
              <a:t>tôt.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8288000" cy="10153015"/>
            </a:xfrm>
            <a:custGeom>
              <a:avLst/>
              <a:gdLst/>
              <a:ahLst/>
              <a:cxnLst/>
              <a:rect l="l" t="t" r="r" b="b"/>
              <a:pathLst>
                <a:path w="18288000" h="10153015">
                  <a:moveTo>
                    <a:pt x="0" y="10152681"/>
                  </a:moveTo>
                  <a:lnTo>
                    <a:pt x="18288000" y="10152681"/>
                  </a:lnTo>
                  <a:lnTo>
                    <a:pt x="18288000" y="0"/>
                  </a:lnTo>
                  <a:lnTo>
                    <a:pt x="0" y="0"/>
                  </a:lnTo>
                  <a:lnTo>
                    <a:pt x="0" y="10152681"/>
                  </a:lnTo>
                  <a:close/>
                </a:path>
              </a:pathLst>
            </a:custGeom>
            <a:solidFill>
              <a:srgbClr val="17365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18242014" y="0"/>
                  </a:moveTo>
                  <a:lnTo>
                    <a:pt x="6892849" y="0"/>
                  </a:lnTo>
                  <a:lnTo>
                    <a:pt x="6906742" y="63995"/>
                  </a:lnTo>
                  <a:lnTo>
                    <a:pt x="6917080" y="109397"/>
                  </a:lnTo>
                  <a:lnTo>
                    <a:pt x="6927786" y="154673"/>
                  </a:lnTo>
                  <a:lnTo>
                    <a:pt x="6938848" y="199796"/>
                  </a:lnTo>
                  <a:lnTo>
                    <a:pt x="6950253" y="244792"/>
                  </a:lnTo>
                  <a:lnTo>
                    <a:pt x="6962013" y="289648"/>
                  </a:lnTo>
                  <a:lnTo>
                    <a:pt x="6974116" y="334352"/>
                  </a:lnTo>
                  <a:lnTo>
                    <a:pt x="6986562" y="378917"/>
                  </a:lnTo>
                  <a:lnTo>
                    <a:pt x="6999364" y="423341"/>
                  </a:lnTo>
                  <a:lnTo>
                    <a:pt x="7012495" y="467614"/>
                  </a:lnTo>
                  <a:lnTo>
                    <a:pt x="7025983" y="511733"/>
                  </a:lnTo>
                  <a:lnTo>
                    <a:pt x="7039800" y="555713"/>
                  </a:lnTo>
                  <a:lnTo>
                    <a:pt x="7053961" y="599541"/>
                  </a:lnTo>
                  <a:lnTo>
                    <a:pt x="7068464" y="643204"/>
                  </a:lnTo>
                  <a:lnTo>
                    <a:pt x="7083298" y="686727"/>
                  </a:lnTo>
                  <a:lnTo>
                    <a:pt x="7098474" y="730084"/>
                  </a:lnTo>
                  <a:lnTo>
                    <a:pt x="7113968" y="773290"/>
                  </a:lnTo>
                  <a:lnTo>
                    <a:pt x="7129805" y="816330"/>
                  </a:lnTo>
                  <a:lnTo>
                    <a:pt x="7145972" y="859218"/>
                  </a:lnTo>
                  <a:lnTo>
                    <a:pt x="7162457" y="901941"/>
                  </a:lnTo>
                  <a:lnTo>
                    <a:pt x="7179284" y="944499"/>
                  </a:lnTo>
                  <a:lnTo>
                    <a:pt x="7196429" y="986891"/>
                  </a:lnTo>
                  <a:lnTo>
                    <a:pt x="7213892" y="1029119"/>
                  </a:lnTo>
                  <a:lnTo>
                    <a:pt x="7231685" y="1071181"/>
                  </a:lnTo>
                  <a:lnTo>
                    <a:pt x="7249795" y="1113066"/>
                  </a:lnTo>
                  <a:lnTo>
                    <a:pt x="7268223" y="1154785"/>
                  </a:lnTo>
                  <a:lnTo>
                    <a:pt x="7286968" y="1196327"/>
                  </a:lnTo>
                  <a:lnTo>
                    <a:pt x="7306030" y="1237703"/>
                  </a:lnTo>
                  <a:lnTo>
                    <a:pt x="7325398" y="1278890"/>
                  </a:lnTo>
                  <a:lnTo>
                    <a:pt x="7345096" y="1319911"/>
                  </a:lnTo>
                  <a:lnTo>
                    <a:pt x="7365098" y="1360741"/>
                  </a:lnTo>
                  <a:lnTo>
                    <a:pt x="7385405" y="1401406"/>
                  </a:lnTo>
                  <a:lnTo>
                    <a:pt x="7406018" y="1441881"/>
                  </a:lnTo>
                  <a:lnTo>
                    <a:pt x="7426947" y="1482166"/>
                  </a:lnTo>
                  <a:lnTo>
                    <a:pt x="7448182" y="1522272"/>
                  </a:lnTo>
                  <a:lnTo>
                    <a:pt x="7469708" y="1562201"/>
                  </a:lnTo>
                  <a:lnTo>
                    <a:pt x="7491552" y="1601927"/>
                  </a:lnTo>
                  <a:lnTo>
                    <a:pt x="7513688" y="1641475"/>
                  </a:lnTo>
                  <a:lnTo>
                    <a:pt x="7536116" y="1680819"/>
                  </a:lnTo>
                  <a:lnTo>
                    <a:pt x="7558849" y="1719973"/>
                  </a:lnTo>
                  <a:lnTo>
                    <a:pt x="7581887" y="1758937"/>
                  </a:lnTo>
                  <a:lnTo>
                    <a:pt x="7605204" y="1797710"/>
                  </a:lnTo>
                  <a:lnTo>
                    <a:pt x="7628826" y="1836280"/>
                  </a:lnTo>
                  <a:lnTo>
                    <a:pt x="7652728" y="1874647"/>
                  </a:lnTo>
                  <a:lnTo>
                    <a:pt x="7676921" y="1912823"/>
                  </a:lnTo>
                  <a:lnTo>
                    <a:pt x="7701407" y="1950783"/>
                  </a:lnTo>
                  <a:lnTo>
                    <a:pt x="7726185" y="1988553"/>
                  </a:lnTo>
                  <a:lnTo>
                    <a:pt x="7751242" y="2026107"/>
                  </a:lnTo>
                  <a:lnTo>
                    <a:pt x="7776578" y="2063470"/>
                  </a:lnTo>
                  <a:lnTo>
                    <a:pt x="7802207" y="2100605"/>
                  </a:lnTo>
                  <a:lnTo>
                    <a:pt x="7828102" y="2137549"/>
                  </a:lnTo>
                  <a:lnTo>
                    <a:pt x="7854289" y="2174265"/>
                  </a:lnTo>
                  <a:lnTo>
                    <a:pt x="7880756" y="2210778"/>
                  </a:lnTo>
                  <a:lnTo>
                    <a:pt x="7907490" y="2247074"/>
                  </a:lnTo>
                  <a:lnTo>
                    <a:pt x="7934503" y="2283155"/>
                  </a:lnTo>
                  <a:lnTo>
                    <a:pt x="7961782" y="2319020"/>
                  </a:lnTo>
                  <a:lnTo>
                    <a:pt x="7989329" y="2354669"/>
                  </a:lnTo>
                  <a:lnTo>
                    <a:pt x="8017154" y="2390089"/>
                  </a:lnTo>
                  <a:lnTo>
                    <a:pt x="8045247" y="2425293"/>
                  </a:lnTo>
                  <a:lnTo>
                    <a:pt x="8073606" y="2460269"/>
                  </a:lnTo>
                  <a:lnTo>
                    <a:pt x="8102232" y="2495016"/>
                  </a:lnTo>
                  <a:lnTo>
                    <a:pt x="8131124" y="2529548"/>
                  </a:lnTo>
                  <a:lnTo>
                    <a:pt x="8160271" y="2563850"/>
                  </a:lnTo>
                  <a:lnTo>
                    <a:pt x="8189684" y="2597912"/>
                  </a:lnTo>
                  <a:lnTo>
                    <a:pt x="8219351" y="2631744"/>
                  </a:lnTo>
                  <a:lnTo>
                    <a:pt x="8249272" y="2665349"/>
                  </a:lnTo>
                  <a:lnTo>
                    <a:pt x="8279460" y="2698724"/>
                  </a:lnTo>
                  <a:lnTo>
                    <a:pt x="8309902" y="2731859"/>
                  </a:lnTo>
                  <a:lnTo>
                    <a:pt x="8340585" y="2764752"/>
                  </a:lnTo>
                  <a:lnTo>
                    <a:pt x="8371535" y="2797416"/>
                  </a:lnTo>
                  <a:lnTo>
                    <a:pt x="8402726" y="2829826"/>
                  </a:lnTo>
                  <a:lnTo>
                    <a:pt x="8434159" y="2861995"/>
                  </a:lnTo>
                  <a:lnTo>
                    <a:pt x="8465845" y="2893936"/>
                  </a:lnTo>
                  <a:lnTo>
                    <a:pt x="8497773" y="2925622"/>
                  </a:lnTo>
                  <a:lnTo>
                    <a:pt x="8529955" y="2957055"/>
                  </a:lnTo>
                  <a:lnTo>
                    <a:pt x="8562365" y="2988246"/>
                  </a:lnTo>
                  <a:lnTo>
                    <a:pt x="8595030" y="3019183"/>
                  </a:lnTo>
                  <a:lnTo>
                    <a:pt x="8627923" y="3049879"/>
                  </a:lnTo>
                  <a:lnTo>
                    <a:pt x="8661057" y="3080321"/>
                  </a:lnTo>
                  <a:lnTo>
                    <a:pt x="8694420" y="3110496"/>
                  </a:lnTo>
                  <a:lnTo>
                    <a:pt x="8728024" y="3140430"/>
                  </a:lnTo>
                  <a:lnTo>
                    <a:pt x="8761870" y="3170097"/>
                  </a:lnTo>
                  <a:lnTo>
                    <a:pt x="8795931" y="3199511"/>
                  </a:lnTo>
                  <a:lnTo>
                    <a:pt x="8830234" y="3228657"/>
                  </a:lnTo>
                  <a:lnTo>
                    <a:pt x="8864752" y="3257550"/>
                  </a:lnTo>
                  <a:lnTo>
                    <a:pt x="8899512" y="3286163"/>
                  </a:lnTo>
                  <a:lnTo>
                    <a:pt x="8934488" y="3314522"/>
                  </a:lnTo>
                  <a:lnTo>
                    <a:pt x="8969692" y="3342614"/>
                  </a:lnTo>
                  <a:lnTo>
                    <a:pt x="9005113" y="3370440"/>
                  </a:lnTo>
                  <a:lnTo>
                    <a:pt x="9040762" y="3397999"/>
                  </a:lnTo>
                  <a:lnTo>
                    <a:pt x="9076626" y="3425279"/>
                  </a:lnTo>
                  <a:lnTo>
                    <a:pt x="9112707" y="3452291"/>
                  </a:lnTo>
                  <a:lnTo>
                    <a:pt x="9148991" y="3479025"/>
                  </a:lnTo>
                  <a:lnTo>
                    <a:pt x="9185504" y="3505492"/>
                  </a:lnTo>
                  <a:lnTo>
                    <a:pt x="9222232" y="3531666"/>
                  </a:lnTo>
                  <a:lnTo>
                    <a:pt x="9259164" y="3557574"/>
                  </a:lnTo>
                  <a:lnTo>
                    <a:pt x="9296311" y="3583190"/>
                  </a:lnTo>
                  <a:lnTo>
                    <a:pt x="9333662" y="3608540"/>
                  </a:lnTo>
                  <a:lnTo>
                    <a:pt x="9371228" y="3633597"/>
                  </a:lnTo>
                  <a:lnTo>
                    <a:pt x="9408985" y="3658362"/>
                  </a:lnTo>
                  <a:lnTo>
                    <a:pt x="9446958" y="3682847"/>
                  </a:lnTo>
                  <a:lnTo>
                    <a:pt x="9485122" y="3707053"/>
                  </a:lnTo>
                  <a:lnTo>
                    <a:pt x="9523501" y="3730955"/>
                  </a:lnTo>
                  <a:lnTo>
                    <a:pt x="9562071" y="3754577"/>
                  </a:lnTo>
                  <a:lnTo>
                    <a:pt x="9600832" y="3777894"/>
                  </a:lnTo>
                  <a:lnTo>
                    <a:pt x="9639795" y="3800919"/>
                  </a:lnTo>
                  <a:lnTo>
                    <a:pt x="9678962" y="3823652"/>
                  </a:lnTo>
                  <a:lnTo>
                    <a:pt x="9718307" y="3846093"/>
                  </a:lnTo>
                  <a:lnTo>
                    <a:pt x="9757854" y="3868229"/>
                  </a:lnTo>
                  <a:lnTo>
                    <a:pt x="9797580" y="3890060"/>
                  </a:lnTo>
                  <a:lnTo>
                    <a:pt x="9837496" y="3911600"/>
                  </a:lnTo>
                  <a:lnTo>
                    <a:pt x="9877603" y="3932834"/>
                  </a:lnTo>
                  <a:lnTo>
                    <a:pt x="9917900" y="3953751"/>
                  </a:lnTo>
                  <a:lnTo>
                    <a:pt x="9958375" y="3974376"/>
                  </a:lnTo>
                  <a:lnTo>
                    <a:pt x="9999027" y="3994683"/>
                  </a:lnTo>
                  <a:lnTo>
                    <a:pt x="10039871" y="4014686"/>
                  </a:lnTo>
                  <a:lnTo>
                    <a:pt x="10080892" y="4034371"/>
                  </a:lnTo>
                  <a:lnTo>
                    <a:pt x="10122078" y="4053751"/>
                  </a:lnTo>
                  <a:lnTo>
                    <a:pt x="10163454" y="4072813"/>
                  </a:lnTo>
                  <a:lnTo>
                    <a:pt x="10204996" y="4091559"/>
                  </a:lnTo>
                  <a:lnTo>
                    <a:pt x="10246716" y="4109986"/>
                  </a:lnTo>
                  <a:lnTo>
                    <a:pt x="10288600" y="4128097"/>
                  </a:lnTo>
                  <a:lnTo>
                    <a:pt x="10330663" y="4145889"/>
                  </a:lnTo>
                  <a:lnTo>
                    <a:pt x="10372890" y="4163352"/>
                  </a:lnTo>
                  <a:lnTo>
                    <a:pt x="10415283" y="4180497"/>
                  </a:lnTo>
                  <a:lnTo>
                    <a:pt x="10457840" y="4197312"/>
                  </a:lnTo>
                  <a:lnTo>
                    <a:pt x="10500563" y="4213809"/>
                  </a:lnTo>
                  <a:lnTo>
                    <a:pt x="10543438" y="4229976"/>
                  </a:lnTo>
                  <a:lnTo>
                    <a:pt x="10586491" y="4245800"/>
                  </a:lnTo>
                  <a:lnTo>
                    <a:pt x="10629697" y="4261307"/>
                  </a:lnTo>
                  <a:lnTo>
                    <a:pt x="10673055" y="4276471"/>
                  </a:lnTo>
                  <a:lnTo>
                    <a:pt x="10716565" y="4291317"/>
                  </a:lnTo>
                  <a:lnTo>
                    <a:pt x="10760240" y="4305808"/>
                  </a:lnTo>
                  <a:lnTo>
                    <a:pt x="10804068" y="4319968"/>
                  </a:lnTo>
                  <a:lnTo>
                    <a:pt x="10848035" y="4333799"/>
                  </a:lnTo>
                  <a:lnTo>
                    <a:pt x="10892168" y="4347273"/>
                  </a:lnTo>
                  <a:lnTo>
                    <a:pt x="10936440" y="4360418"/>
                  </a:lnTo>
                  <a:lnTo>
                    <a:pt x="10980865" y="4373219"/>
                  </a:lnTo>
                  <a:lnTo>
                    <a:pt x="11025429" y="4385665"/>
                  </a:lnTo>
                  <a:lnTo>
                    <a:pt x="11070133" y="4397768"/>
                  </a:lnTo>
                  <a:lnTo>
                    <a:pt x="11114989" y="4409529"/>
                  </a:lnTo>
                  <a:lnTo>
                    <a:pt x="11159973" y="4420933"/>
                  </a:lnTo>
                  <a:lnTo>
                    <a:pt x="11205108" y="4431995"/>
                  </a:lnTo>
                  <a:lnTo>
                    <a:pt x="11250371" y="4442688"/>
                  </a:lnTo>
                  <a:lnTo>
                    <a:pt x="11295774" y="4453039"/>
                  </a:lnTo>
                  <a:lnTo>
                    <a:pt x="11341316" y="4463034"/>
                  </a:lnTo>
                  <a:lnTo>
                    <a:pt x="11386985" y="4472673"/>
                  </a:lnTo>
                  <a:lnTo>
                    <a:pt x="11432794" y="4481944"/>
                  </a:lnTo>
                  <a:lnTo>
                    <a:pt x="11478717" y="4490859"/>
                  </a:lnTo>
                  <a:lnTo>
                    <a:pt x="11524780" y="4499407"/>
                  </a:lnTo>
                  <a:lnTo>
                    <a:pt x="11570970" y="4507598"/>
                  </a:lnTo>
                  <a:lnTo>
                    <a:pt x="11617287" y="4515421"/>
                  </a:lnTo>
                  <a:lnTo>
                    <a:pt x="11663718" y="4522889"/>
                  </a:lnTo>
                  <a:lnTo>
                    <a:pt x="11710276" y="4529975"/>
                  </a:lnTo>
                  <a:lnTo>
                    <a:pt x="11756949" y="4536694"/>
                  </a:lnTo>
                  <a:lnTo>
                    <a:pt x="11803748" y="4543044"/>
                  </a:lnTo>
                  <a:lnTo>
                    <a:pt x="11850662" y="4549013"/>
                  </a:lnTo>
                  <a:lnTo>
                    <a:pt x="11897690" y="4554613"/>
                  </a:lnTo>
                  <a:lnTo>
                    <a:pt x="11944845" y="4559846"/>
                  </a:lnTo>
                  <a:lnTo>
                    <a:pt x="11992102" y="4564697"/>
                  </a:lnTo>
                  <a:lnTo>
                    <a:pt x="12039473" y="4569155"/>
                  </a:lnTo>
                  <a:lnTo>
                    <a:pt x="12086946" y="4573244"/>
                  </a:lnTo>
                  <a:lnTo>
                    <a:pt x="12134533" y="4576953"/>
                  </a:lnTo>
                  <a:lnTo>
                    <a:pt x="12182234" y="4580280"/>
                  </a:lnTo>
                  <a:lnTo>
                    <a:pt x="12230024" y="4583214"/>
                  </a:lnTo>
                  <a:lnTo>
                    <a:pt x="12277928" y="4585767"/>
                  </a:lnTo>
                  <a:lnTo>
                    <a:pt x="12325934" y="4587926"/>
                  </a:lnTo>
                  <a:lnTo>
                    <a:pt x="12374042" y="4589704"/>
                  </a:lnTo>
                  <a:lnTo>
                    <a:pt x="12422238" y="4591088"/>
                  </a:lnTo>
                  <a:lnTo>
                    <a:pt x="12470549" y="4592078"/>
                  </a:lnTo>
                  <a:lnTo>
                    <a:pt x="12518936" y="4592663"/>
                  </a:lnTo>
                  <a:lnTo>
                    <a:pt x="12567437" y="4592866"/>
                  </a:lnTo>
                  <a:lnTo>
                    <a:pt x="12615926" y="4592663"/>
                  </a:lnTo>
                  <a:lnTo>
                    <a:pt x="12664326" y="4592078"/>
                  </a:lnTo>
                  <a:lnTo>
                    <a:pt x="12712624" y="4591088"/>
                  </a:lnTo>
                  <a:lnTo>
                    <a:pt x="12760833" y="4589704"/>
                  </a:lnTo>
                  <a:lnTo>
                    <a:pt x="12808928" y="4587926"/>
                  </a:lnTo>
                  <a:lnTo>
                    <a:pt x="12856934" y="4585767"/>
                  </a:lnTo>
                  <a:lnTo>
                    <a:pt x="12904838" y="4583214"/>
                  </a:lnTo>
                  <a:lnTo>
                    <a:pt x="12952641" y="4580280"/>
                  </a:lnTo>
                  <a:lnTo>
                    <a:pt x="13000330" y="4576953"/>
                  </a:lnTo>
                  <a:lnTo>
                    <a:pt x="13047917" y="4573244"/>
                  </a:lnTo>
                  <a:lnTo>
                    <a:pt x="13095402" y="4569155"/>
                  </a:lnTo>
                  <a:lnTo>
                    <a:pt x="13142773" y="4564697"/>
                  </a:lnTo>
                  <a:lnTo>
                    <a:pt x="13190030" y="4559846"/>
                  </a:lnTo>
                  <a:lnTo>
                    <a:pt x="13237172" y="4554613"/>
                  </a:lnTo>
                  <a:lnTo>
                    <a:pt x="13284200" y="4549013"/>
                  </a:lnTo>
                  <a:lnTo>
                    <a:pt x="13331114" y="4543044"/>
                  </a:lnTo>
                  <a:lnTo>
                    <a:pt x="13377913" y="4536694"/>
                  </a:lnTo>
                  <a:lnTo>
                    <a:pt x="13424586" y="4529975"/>
                  </a:lnTo>
                  <a:lnTo>
                    <a:pt x="13471144" y="4522889"/>
                  </a:lnTo>
                  <a:lnTo>
                    <a:pt x="13517588" y="4515421"/>
                  </a:lnTo>
                  <a:lnTo>
                    <a:pt x="13563892" y="4507598"/>
                  </a:lnTo>
                  <a:lnTo>
                    <a:pt x="13610082" y="4499407"/>
                  </a:lnTo>
                  <a:lnTo>
                    <a:pt x="13656145" y="4490859"/>
                  </a:lnTo>
                  <a:lnTo>
                    <a:pt x="13702081" y="4481944"/>
                  </a:lnTo>
                  <a:lnTo>
                    <a:pt x="13747877" y="4472673"/>
                  </a:lnTo>
                  <a:lnTo>
                    <a:pt x="13793546" y="4463034"/>
                  </a:lnTo>
                  <a:lnTo>
                    <a:pt x="13839089" y="4453039"/>
                  </a:lnTo>
                  <a:lnTo>
                    <a:pt x="13884491" y="4442688"/>
                  </a:lnTo>
                  <a:lnTo>
                    <a:pt x="13929754" y="4431995"/>
                  </a:lnTo>
                  <a:lnTo>
                    <a:pt x="13974890" y="4420933"/>
                  </a:lnTo>
                  <a:lnTo>
                    <a:pt x="14019886" y="4409529"/>
                  </a:lnTo>
                  <a:lnTo>
                    <a:pt x="14064729" y="4397768"/>
                  </a:lnTo>
                  <a:lnTo>
                    <a:pt x="14109446" y="4385665"/>
                  </a:lnTo>
                  <a:lnTo>
                    <a:pt x="14154010" y="4373219"/>
                  </a:lnTo>
                  <a:lnTo>
                    <a:pt x="14198422" y="4360418"/>
                  </a:lnTo>
                  <a:lnTo>
                    <a:pt x="14242695" y="4347273"/>
                  </a:lnTo>
                  <a:lnTo>
                    <a:pt x="14286827" y="4333799"/>
                  </a:lnTo>
                  <a:lnTo>
                    <a:pt x="14330794" y="4319968"/>
                  </a:lnTo>
                  <a:lnTo>
                    <a:pt x="14374622" y="4305808"/>
                  </a:lnTo>
                  <a:lnTo>
                    <a:pt x="14418297" y="4291317"/>
                  </a:lnTo>
                  <a:lnTo>
                    <a:pt x="14461808" y="4276471"/>
                  </a:lnTo>
                  <a:lnTo>
                    <a:pt x="14505178" y="4261307"/>
                  </a:lnTo>
                  <a:lnTo>
                    <a:pt x="14548371" y="4245800"/>
                  </a:lnTo>
                  <a:lnTo>
                    <a:pt x="14591424" y="4229976"/>
                  </a:lnTo>
                  <a:lnTo>
                    <a:pt x="14634299" y="4213809"/>
                  </a:lnTo>
                  <a:lnTo>
                    <a:pt x="14677022" y="4197312"/>
                  </a:lnTo>
                  <a:lnTo>
                    <a:pt x="14719580" y="4180497"/>
                  </a:lnTo>
                  <a:lnTo>
                    <a:pt x="14761985" y="4163352"/>
                  </a:lnTo>
                  <a:lnTo>
                    <a:pt x="14804200" y="4145889"/>
                  </a:lnTo>
                  <a:lnTo>
                    <a:pt x="14846262" y="4128097"/>
                  </a:lnTo>
                  <a:lnTo>
                    <a:pt x="14888147" y="4109986"/>
                  </a:lnTo>
                  <a:lnTo>
                    <a:pt x="14929866" y="4091559"/>
                  </a:lnTo>
                  <a:lnTo>
                    <a:pt x="14971421" y="4072813"/>
                  </a:lnTo>
                  <a:lnTo>
                    <a:pt x="15012785" y="4053751"/>
                  </a:lnTo>
                  <a:lnTo>
                    <a:pt x="15053983" y="4034371"/>
                  </a:lnTo>
                  <a:lnTo>
                    <a:pt x="15094992" y="4014686"/>
                  </a:lnTo>
                  <a:lnTo>
                    <a:pt x="15135835" y="3994683"/>
                  </a:lnTo>
                  <a:lnTo>
                    <a:pt x="15176488" y="3974376"/>
                  </a:lnTo>
                  <a:lnTo>
                    <a:pt x="15216962" y="3953751"/>
                  </a:lnTo>
                  <a:lnTo>
                    <a:pt x="15257260" y="3932834"/>
                  </a:lnTo>
                  <a:lnTo>
                    <a:pt x="15297366" y="3911600"/>
                  </a:lnTo>
                  <a:lnTo>
                    <a:pt x="15337282" y="3890060"/>
                  </a:lnTo>
                  <a:lnTo>
                    <a:pt x="15377021" y="3868229"/>
                  </a:lnTo>
                  <a:lnTo>
                    <a:pt x="15416556" y="3846093"/>
                  </a:lnTo>
                  <a:lnTo>
                    <a:pt x="15455913" y="3823652"/>
                  </a:lnTo>
                  <a:lnTo>
                    <a:pt x="15495067" y="3800919"/>
                  </a:lnTo>
                  <a:lnTo>
                    <a:pt x="15534031" y="3777894"/>
                  </a:lnTo>
                  <a:lnTo>
                    <a:pt x="15572791" y="3754577"/>
                  </a:lnTo>
                  <a:lnTo>
                    <a:pt x="15611361" y="3730955"/>
                  </a:lnTo>
                  <a:lnTo>
                    <a:pt x="15649740" y="3707053"/>
                  </a:lnTo>
                  <a:lnTo>
                    <a:pt x="15687904" y="3682847"/>
                  </a:lnTo>
                  <a:lnTo>
                    <a:pt x="15725877" y="3658362"/>
                  </a:lnTo>
                  <a:lnTo>
                    <a:pt x="15763634" y="3633597"/>
                  </a:lnTo>
                  <a:lnTo>
                    <a:pt x="15801201" y="3608540"/>
                  </a:lnTo>
                  <a:lnTo>
                    <a:pt x="15838551" y="3583190"/>
                  </a:lnTo>
                  <a:lnTo>
                    <a:pt x="15875699" y="3557574"/>
                  </a:lnTo>
                  <a:lnTo>
                    <a:pt x="15912630" y="3531666"/>
                  </a:lnTo>
                  <a:lnTo>
                    <a:pt x="15949359" y="3505492"/>
                  </a:lnTo>
                  <a:lnTo>
                    <a:pt x="15985871" y="3479025"/>
                  </a:lnTo>
                  <a:lnTo>
                    <a:pt x="16022168" y="3452291"/>
                  </a:lnTo>
                  <a:lnTo>
                    <a:pt x="16058249" y="3425279"/>
                  </a:lnTo>
                  <a:lnTo>
                    <a:pt x="16094113" y="3397999"/>
                  </a:lnTo>
                  <a:lnTo>
                    <a:pt x="16129750" y="3370440"/>
                  </a:lnTo>
                  <a:lnTo>
                    <a:pt x="16165170" y="3342614"/>
                  </a:lnTo>
                  <a:lnTo>
                    <a:pt x="16200374" y="3314522"/>
                  </a:lnTo>
                  <a:lnTo>
                    <a:pt x="16235350" y="3286163"/>
                  </a:lnTo>
                  <a:lnTo>
                    <a:pt x="16270110" y="3257550"/>
                  </a:lnTo>
                  <a:lnTo>
                    <a:pt x="16304629" y="3228657"/>
                  </a:lnTo>
                  <a:lnTo>
                    <a:pt x="16338931" y="3199511"/>
                  </a:lnTo>
                  <a:lnTo>
                    <a:pt x="16372993" y="3170097"/>
                  </a:lnTo>
                  <a:lnTo>
                    <a:pt x="16406838" y="3140430"/>
                  </a:lnTo>
                  <a:lnTo>
                    <a:pt x="16440442" y="3110496"/>
                  </a:lnTo>
                  <a:lnTo>
                    <a:pt x="16473805" y="3080321"/>
                  </a:lnTo>
                  <a:lnTo>
                    <a:pt x="16506940" y="3049879"/>
                  </a:lnTo>
                  <a:lnTo>
                    <a:pt x="16539845" y="3019183"/>
                  </a:lnTo>
                  <a:lnTo>
                    <a:pt x="16572497" y="2988246"/>
                  </a:lnTo>
                  <a:lnTo>
                    <a:pt x="16604907" y="2957055"/>
                  </a:lnTo>
                  <a:lnTo>
                    <a:pt x="16637089" y="2925622"/>
                  </a:lnTo>
                  <a:lnTo>
                    <a:pt x="16669017" y="2893936"/>
                  </a:lnTo>
                  <a:lnTo>
                    <a:pt x="16700703" y="2861995"/>
                  </a:lnTo>
                  <a:lnTo>
                    <a:pt x="16732149" y="2829826"/>
                  </a:lnTo>
                  <a:lnTo>
                    <a:pt x="16763340" y="2797416"/>
                  </a:lnTo>
                  <a:lnTo>
                    <a:pt x="16794277" y="2764752"/>
                  </a:lnTo>
                  <a:lnTo>
                    <a:pt x="16824960" y="2731859"/>
                  </a:lnTo>
                  <a:lnTo>
                    <a:pt x="16855402" y="2698724"/>
                  </a:lnTo>
                  <a:lnTo>
                    <a:pt x="16885590" y="2665349"/>
                  </a:lnTo>
                  <a:lnTo>
                    <a:pt x="16915511" y="2631744"/>
                  </a:lnTo>
                  <a:lnTo>
                    <a:pt x="16945179" y="2597912"/>
                  </a:lnTo>
                  <a:lnTo>
                    <a:pt x="16974592" y="2563850"/>
                  </a:lnTo>
                  <a:lnTo>
                    <a:pt x="17003738" y="2529548"/>
                  </a:lnTo>
                  <a:lnTo>
                    <a:pt x="17032631" y="2495016"/>
                  </a:lnTo>
                  <a:lnTo>
                    <a:pt x="17061257" y="2460269"/>
                  </a:lnTo>
                  <a:lnTo>
                    <a:pt x="17089616" y="2425293"/>
                  </a:lnTo>
                  <a:lnTo>
                    <a:pt x="17117708" y="2390089"/>
                  </a:lnTo>
                  <a:lnTo>
                    <a:pt x="17145534" y="2354669"/>
                  </a:lnTo>
                  <a:lnTo>
                    <a:pt x="17173080" y="2319020"/>
                  </a:lnTo>
                  <a:lnTo>
                    <a:pt x="17200372" y="2283155"/>
                  </a:lnTo>
                  <a:lnTo>
                    <a:pt x="17227373" y="2247074"/>
                  </a:lnTo>
                  <a:lnTo>
                    <a:pt x="17254119" y="2210778"/>
                  </a:lnTo>
                  <a:lnTo>
                    <a:pt x="17280573" y="2174265"/>
                  </a:lnTo>
                  <a:lnTo>
                    <a:pt x="17306760" y="2137549"/>
                  </a:lnTo>
                  <a:lnTo>
                    <a:pt x="17332656" y="2100605"/>
                  </a:lnTo>
                  <a:lnTo>
                    <a:pt x="17358284" y="2063470"/>
                  </a:lnTo>
                  <a:lnTo>
                    <a:pt x="17383621" y="2026107"/>
                  </a:lnTo>
                  <a:lnTo>
                    <a:pt x="17408678" y="1988553"/>
                  </a:lnTo>
                  <a:lnTo>
                    <a:pt x="17433455" y="1950783"/>
                  </a:lnTo>
                  <a:lnTo>
                    <a:pt x="17457941" y="1912823"/>
                  </a:lnTo>
                  <a:lnTo>
                    <a:pt x="17482135" y="1874647"/>
                  </a:lnTo>
                  <a:lnTo>
                    <a:pt x="17506049" y="1836280"/>
                  </a:lnTo>
                  <a:lnTo>
                    <a:pt x="17529658" y="1797710"/>
                  </a:lnTo>
                  <a:lnTo>
                    <a:pt x="17552988" y="1758937"/>
                  </a:lnTo>
                  <a:lnTo>
                    <a:pt x="17576013" y="1719973"/>
                  </a:lnTo>
                  <a:lnTo>
                    <a:pt x="17598746" y="1680819"/>
                  </a:lnTo>
                  <a:lnTo>
                    <a:pt x="17621174" y="1641475"/>
                  </a:lnTo>
                  <a:lnTo>
                    <a:pt x="17643323" y="1601927"/>
                  </a:lnTo>
                  <a:lnTo>
                    <a:pt x="17665154" y="1562201"/>
                  </a:lnTo>
                  <a:lnTo>
                    <a:pt x="17686681" y="1522272"/>
                  </a:lnTo>
                  <a:lnTo>
                    <a:pt x="17707915" y="1482166"/>
                  </a:lnTo>
                  <a:lnTo>
                    <a:pt x="17728845" y="1441881"/>
                  </a:lnTo>
                  <a:lnTo>
                    <a:pt x="17749457" y="1401406"/>
                  </a:lnTo>
                  <a:lnTo>
                    <a:pt x="17769777" y="1360741"/>
                  </a:lnTo>
                  <a:lnTo>
                    <a:pt x="17789767" y="1319911"/>
                  </a:lnTo>
                  <a:lnTo>
                    <a:pt x="17809464" y="1278890"/>
                  </a:lnTo>
                  <a:lnTo>
                    <a:pt x="17828832" y="1237703"/>
                  </a:lnTo>
                  <a:lnTo>
                    <a:pt x="17847895" y="1196327"/>
                  </a:lnTo>
                  <a:lnTo>
                    <a:pt x="17866640" y="1154785"/>
                  </a:lnTo>
                  <a:lnTo>
                    <a:pt x="17885080" y="1113066"/>
                  </a:lnTo>
                  <a:lnTo>
                    <a:pt x="17903190" y="1071181"/>
                  </a:lnTo>
                  <a:lnTo>
                    <a:pt x="17920970" y="1029119"/>
                  </a:lnTo>
                  <a:lnTo>
                    <a:pt x="17938446" y="986891"/>
                  </a:lnTo>
                  <a:lnTo>
                    <a:pt x="17955578" y="944499"/>
                  </a:lnTo>
                  <a:lnTo>
                    <a:pt x="17972405" y="901941"/>
                  </a:lnTo>
                  <a:lnTo>
                    <a:pt x="17988890" y="859218"/>
                  </a:lnTo>
                  <a:lnTo>
                    <a:pt x="18005057" y="816330"/>
                  </a:lnTo>
                  <a:lnTo>
                    <a:pt x="18020894" y="773290"/>
                  </a:lnTo>
                  <a:lnTo>
                    <a:pt x="18036388" y="730084"/>
                  </a:lnTo>
                  <a:lnTo>
                    <a:pt x="18051564" y="686727"/>
                  </a:lnTo>
                  <a:lnTo>
                    <a:pt x="18066398" y="643204"/>
                  </a:lnTo>
                  <a:lnTo>
                    <a:pt x="18080901" y="599541"/>
                  </a:lnTo>
                  <a:lnTo>
                    <a:pt x="18095062" y="555713"/>
                  </a:lnTo>
                  <a:lnTo>
                    <a:pt x="18108880" y="511733"/>
                  </a:lnTo>
                  <a:lnTo>
                    <a:pt x="18122367" y="467614"/>
                  </a:lnTo>
                  <a:lnTo>
                    <a:pt x="18135499" y="423341"/>
                  </a:lnTo>
                  <a:lnTo>
                    <a:pt x="18148300" y="378917"/>
                  </a:lnTo>
                  <a:lnTo>
                    <a:pt x="18160759" y="334352"/>
                  </a:lnTo>
                  <a:lnTo>
                    <a:pt x="18172862" y="289648"/>
                  </a:lnTo>
                  <a:lnTo>
                    <a:pt x="18184610" y="244792"/>
                  </a:lnTo>
                  <a:lnTo>
                    <a:pt x="18196027" y="199796"/>
                  </a:lnTo>
                  <a:lnTo>
                    <a:pt x="18207076" y="154673"/>
                  </a:lnTo>
                  <a:lnTo>
                    <a:pt x="18217782" y="109397"/>
                  </a:lnTo>
                  <a:lnTo>
                    <a:pt x="18228133" y="63995"/>
                  </a:lnTo>
                  <a:lnTo>
                    <a:pt x="18242014" y="0"/>
                  </a:lnTo>
                  <a:close/>
                </a:path>
                <a:path w="18288000" h="10287000">
                  <a:moveTo>
                    <a:pt x="18288000" y="10152685"/>
                  </a:moveTo>
                  <a:lnTo>
                    <a:pt x="0" y="10152685"/>
                  </a:lnTo>
                  <a:lnTo>
                    <a:pt x="0" y="10287000"/>
                  </a:lnTo>
                  <a:lnTo>
                    <a:pt x="18288000" y="10287000"/>
                  </a:lnTo>
                  <a:lnTo>
                    <a:pt x="18288000" y="10152685"/>
                  </a:lnTo>
                  <a:close/>
                </a:path>
              </a:pathLst>
            </a:custGeom>
            <a:solidFill>
              <a:srgbClr val="2C9C99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00989" rIns="0" bIns="0" rtlCol="0" vert="horz">
            <a:spAutoFit/>
          </a:bodyPr>
          <a:lstStyle/>
          <a:p>
            <a:pPr marL="9240520">
              <a:lnSpc>
                <a:spcPct val="100000"/>
              </a:lnSpc>
              <a:spcBef>
                <a:spcPts val="100"/>
              </a:spcBef>
            </a:pPr>
            <a:r>
              <a:rPr dirty="0"/>
              <a:t>Kahoot</a:t>
            </a:r>
            <a:r>
              <a:rPr dirty="0" spc="-30"/>
              <a:t> </a:t>
            </a:r>
            <a:r>
              <a:rPr dirty="0" spc="-25"/>
              <a:t>#5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7509504" y="0"/>
              <a:ext cx="10778490" cy="10287000"/>
            </a:xfrm>
            <a:custGeom>
              <a:avLst/>
              <a:gdLst/>
              <a:ahLst/>
              <a:cxnLst/>
              <a:rect l="l" t="t" r="r" b="b"/>
              <a:pathLst>
                <a:path w="10778490" h="10287000">
                  <a:moveTo>
                    <a:pt x="0" y="10286999"/>
                  </a:moveTo>
                  <a:lnTo>
                    <a:pt x="10778495" y="10286999"/>
                  </a:lnTo>
                  <a:lnTo>
                    <a:pt x="10778495" y="0"/>
                  </a:lnTo>
                  <a:lnTo>
                    <a:pt x="0" y="0"/>
                  </a:lnTo>
                  <a:lnTo>
                    <a:pt x="0" y="10286999"/>
                  </a:lnTo>
                  <a:close/>
                </a:path>
              </a:pathLst>
            </a:custGeom>
            <a:solidFill>
              <a:srgbClr val="14345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7509509" cy="10287000"/>
            </a:xfrm>
            <a:custGeom>
              <a:avLst/>
              <a:gdLst/>
              <a:ahLst/>
              <a:cxnLst/>
              <a:rect l="l" t="t" r="r" b="b"/>
              <a:pathLst>
                <a:path w="7509509" h="10287000">
                  <a:moveTo>
                    <a:pt x="0" y="10286999"/>
                  </a:moveTo>
                  <a:lnTo>
                    <a:pt x="7509504" y="10287000"/>
                  </a:lnTo>
                  <a:lnTo>
                    <a:pt x="7509504" y="0"/>
                  </a:lnTo>
                  <a:lnTo>
                    <a:pt x="0" y="0"/>
                  </a:lnTo>
                  <a:lnTo>
                    <a:pt x="0" y="102869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06640" y="0"/>
              <a:ext cx="10881360" cy="10283951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347674" y="1655064"/>
            <a:ext cx="12899390" cy="81610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54965" indent="-342265">
              <a:lnSpc>
                <a:spcPts val="2135"/>
              </a:lnSpc>
              <a:buSzPct val="105882"/>
              <a:buAutoNum type="arabicPeriod"/>
              <a:tabLst>
                <a:tab pos="354965" algn="l"/>
              </a:tabLst>
            </a:pPr>
            <a:r>
              <a:rPr dirty="0" sz="1700" spc="-105">
                <a:latin typeface="Arial"/>
                <a:cs typeface="Arial"/>
              </a:rPr>
              <a:t>Andersson</a:t>
            </a:r>
            <a:r>
              <a:rPr dirty="0" sz="1700" spc="-75">
                <a:latin typeface="Arial"/>
                <a:cs typeface="Arial"/>
              </a:rPr>
              <a:t> </a:t>
            </a:r>
            <a:r>
              <a:rPr dirty="0" sz="1700" spc="-285">
                <a:latin typeface="Arial"/>
                <a:cs typeface="Arial"/>
              </a:rPr>
              <a:t>KE</a:t>
            </a:r>
            <a:r>
              <a:rPr dirty="0" sz="1700" spc="-75">
                <a:latin typeface="Arial"/>
                <a:cs typeface="Arial"/>
              </a:rPr>
              <a:t> </a:t>
            </a:r>
            <a:r>
              <a:rPr dirty="0" sz="1700">
                <a:latin typeface="Arial"/>
                <a:cs typeface="Arial"/>
              </a:rPr>
              <a:t>et</a:t>
            </a:r>
            <a:r>
              <a:rPr dirty="0" sz="1700" spc="-60">
                <a:latin typeface="Arial"/>
                <a:cs typeface="Arial"/>
              </a:rPr>
              <a:t> </a:t>
            </a:r>
            <a:r>
              <a:rPr dirty="0" sz="1700" spc="-70">
                <a:latin typeface="Arial"/>
                <a:cs typeface="Arial"/>
              </a:rPr>
              <a:t>al. </a:t>
            </a:r>
            <a:r>
              <a:rPr dirty="0" sz="1700" spc="-114">
                <a:latin typeface="Arial"/>
                <a:cs typeface="Arial"/>
              </a:rPr>
              <a:t>Cochrane</a:t>
            </a:r>
            <a:r>
              <a:rPr dirty="0" sz="1700" spc="-65">
                <a:latin typeface="Arial"/>
                <a:cs typeface="Arial"/>
              </a:rPr>
              <a:t> </a:t>
            </a:r>
            <a:r>
              <a:rPr dirty="0" sz="1700" spc="-114">
                <a:latin typeface="Arial"/>
                <a:cs typeface="Arial"/>
              </a:rPr>
              <a:t>Database</a:t>
            </a:r>
            <a:r>
              <a:rPr dirty="0" sz="1700" spc="-60">
                <a:latin typeface="Arial"/>
                <a:cs typeface="Arial"/>
              </a:rPr>
              <a:t> </a:t>
            </a:r>
            <a:r>
              <a:rPr dirty="0" sz="1700" spc="-145">
                <a:latin typeface="Arial"/>
                <a:cs typeface="Arial"/>
              </a:rPr>
              <a:t>Syst</a:t>
            </a:r>
            <a:r>
              <a:rPr dirty="0" sz="1700" spc="-60">
                <a:latin typeface="Arial"/>
                <a:cs typeface="Arial"/>
              </a:rPr>
              <a:t> </a:t>
            </a:r>
            <a:r>
              <a:rPr dirty="0" sz="1700" spc="-140">
                <a:latin typeface="Arial"/>
                <a:cs typeface="Arial"/>
              </a:rPr>
              <a:t>Rev.</a:t>
            </a:r>
            <a:r>
              <a:rPr dirty="0" sz="1700" spc="-70">
                <a:latin typeface="Arial"/>
                <a:cs typeface="Arial"/>
              </a:rPr>
              <a:t> </a:t>
            </a:r>
            <a:r>
              <a:rPr dirty="0" sz="1700" spc="-20">
                <a:latin typeface="Arial"/>
                <a:cs typeface="Arial"/>
              </a:rPr>
              <a:t>2012</a:t>
            </a:r>
            <a:endParaRPr sz="1700">
              <a:latin typeface="Arial"/>
              <a:cs typeface="Arial"/>
            </a:endParaRPr>
          </a:p>
          <a:p>
            <a:pPr marL="354965" indent="-342265">
              <a:lnSpc>
                <a:spcPts val="2050"/>
              </a:lnSpc>
              <a:buSzPct val="105882"/>
              <a:buAutoNum type="arabicPeriod"/>
              <a:tabLst>
                <a:tab pos="354965" algn="l"/>
              </a:tabLst>
            </a:pPr>
            <a:r>
              <a:rPr dirty="0" sz="1700" spc="-75">
                <a:latin typeface="Arial"/>
                <a:cs typeface="Arial"/>
              </a:rPr>
              <a:t>Khullar</a:t>
            </a:r>
            <a:r>
              <a:rPr dirty="0" sz="1700" spc="-80">
                <a:latin typeface="Arial"/>
                <a:cs typeface="Arial"/>
              </a:rPr>
              <a:t> </a:t>
            </a:r>
            <a:r>
              <a:rPr dirty="0" sz="1700" spc="-190">
                <a:latin typeface="Arial"/>
                <a:cs typeface="Arial"/>
              </a:rPr>
              <a:t>V</a:t>
            </a:r>
            <a:r>
              <a:rPr dirty="0" sz="1700" spc="-75">
                <a:latin typeface="Arial"/>
                <a:cs typeface="Arial"/>
              </a:rPr>
              <a:t> </a:t>
            </a:r>
            <a:r>
              <a:rPr dirty="0" sz="1700">
                <a:latin typeface="Arial"/>
                <a:cs typeface="Arial"/>
              </a:rPr>
              <a:t>et</a:t>
            </a:r>
            <a:r>
              <a:rPr dirty="0" sz="1700" spc="-65">
                <a:latin typeface="Arial"/>
                <a:cs typeface="Arial"/>
              </a:rPr>
              <a:t> </a:t>
            </a:r>
            <a:r>
              <a:rPr dirty="0" sz="1700" spc="-70">
                <a:latin typeface="Arial"/>
                <a:cs typeface="Arial"/>
              </a:rPr>
              <a:t>al.</a:t>
            </a:r>
            <a:r>
              <a:rPr dirty="0" sz="1700" spc="-75">
                <a:latin typeface="Arial"/>
                <a:cs typeface="Arial"/>
              </a:rPr>
              <a:t> </a:t>
            </a:r>
            <a:r>
              <a:rPr dirty="0" sz="1700" spc="-105">
                <a:latin typeface="Arial"/>
                <a:cs typeface="Arial"/>
              </a:rPr>
              <a:t>European</a:t>
            </a:r>
            <a:r>
              <a:rPr dirty="0" sz="1700" spc="-75">
                <a:latin typeface="Arial"/>
                <a:cs typeface="Arial"/>
              </a:rPr>
              <a:t> </a:t>
            </a:r>
            <a:r>
              <a:rPr dirty="0" sz="1700" spc="-65">
                <a:latin typeface="Arial"/>
                <a:cs typeface="Arial"/>
              </a:rPr>
              <a:t>Urology.</a:t>
            </a:r>
            <a:r>
              <a:rPr dirty="0" sz="1700" spc="-75">
                <a:latin typeface="Arial"/>
                <a:cs typeface="Arial"/>
              </a:rPr>
              <a:t> </a:t>
            </a:r>
            <a:r>
              <a:rPr dirty="0" sz="1700" spc="-20">
                <a:latin typeface="Arial"/>
                <a:cs typeface="Arial"/>
              </a:rPr>
              <a:t>2013</a:t>
            </a:r>
            <a:endParaRPr sz="1700">
              <a:latin typeface="Arial"/>
              <a:cs typeface="Arial"/>
            </a:endParaRPr>
          </a:p>
          <a:p>
            <a:pPr marL="354965" indent="-342265">
              <a:lnSpc>
                <a:spcPts val="1989"/>
              </a:lnSpc>
              <a:buSzPct val="105882"/>
              <a:buAutoNum type="arabicPeriod"/>
              <a:tabLst>
                <a:tab pos="354965" algn="l"/>
              </a:tabLst>
            </a:pPr>
            <a:r>
              <a:rPr dirty="0" sz="1700" spc="-135">
                <a:latin typeface="Arial"/>
                <a:cs typeface="Arial"/>
              </a:rPr>
              <a:t>Cui</a:t>
            </a:r>
            <a:r>
              <a:rPr dirty="0" sz="1700" spc="-75">
                <a:latin typeface="Arial"/>
                <a:cs typeface="Arial"/>
              </a:rPr>
              <a:t> </a:t>
            </a:r>
            <a:r>
              <a:rPr dirty="0" sz="1700" spc="-320">
                <a:latin typeface="Arial"/>
                <a:cs typeface="Arial"/>
              </a:rPr>
              <a:t>Y</a:t>
            </a:r>
            <a:r>
              <a:rPr dirty="0" sz="1700" spc="-70">
                <a:latin typeface="Arial"/>
                <a:cs typeface="Arial"/>
              </a:rPr>
              <a:t> </a:t>
            </a:r>
            <a:r>
              <a:rPr dirty="0" sz="1700">
                <a:latin typeface="Arial"/>
                <a:cs typeface="Arial"/>
              </a:rPr>
              <a:t>et</a:t>
            </a:r>
            <a:r>
              <a:rPr dirty="0" sz="1700" spc="-65">
                <a:latin typeface="Arial"/>
                <a:cs typeface="Arial"/>
              </a:rPr>
              <a:t> </a:t>
            </a:r>
            <a:r>
              <a:rPr dirty="0" sz="1700" spc="-70">
                <a:latin typeface="Arial"/>
                <a:cs typeface="Arial"/>
              </a:rPr>
              <a:t>al. </a:t>
            </a:r>
            <a:r>
              <a:rPr dirty="0" sz="1700" spc="-60">
                <a:latin typeface="Arial"/>
                <a:cs typeface="Arial"/>
              </a:rPr>
              <a:t>Medicine.</a:t>
            </a:r>
            <a:r>
              <a:rPr dirty="0" sz="1700" spc="-70">
                <a:latin typeface="Arial"/>
                <a:cs typeface="Arial"/>
              </a:rPr>
              <a:t> </a:t>
            </a:r>
            <a:r>
              <a:rPr dirty="0" sz="1700" spc="-20">
                <a:latin typeface="Arial"/>
                <a:cs typeface="Arial"/>
              </a:rPr>
              <a:t>2018</a:t>
            </a:r>
            <a:endParaRPr sz="1700">
              <a:latin typeface="Arial"/>
              <a:cs typeface="Arial"/>
            </a:endParaRPr>
          </a:p>
          <a:p>
            <a:pPr marL="354965" indent="-342265">
              <a:lnSpc>
                <a:spcPts val="2050"/>
              </a:lnSpc>
              <a:buSzPct val="105882"/>
              <a:buAutoNum type="arabicPeriod"/>
              <a:tabLst>
                <a:tab pos="354965" algn="l"/>
              </a:tabLst>
            </a:pPr>
            <a:r>
              <a:rPr dirty="0" sz="1700">
                <a:latin typeface="Arial"/>
                <a:cs typeface="Arial"/>
              </a:rPr>
              <a:t>Nitti</a:t>
            </a:r>
            <a:r>
              <a:rPr dirty="0" sz="1700" spc="-70">
                <a:latin typeface="Arial"/>
                <a:cs typeface="Arial"/>
              </a:rPr>
              <a:t> </a:t>
            </a:r>
            <a:r>
              <a:rPr dirty="0" sz="1700" spc="-150">
                <a:latin typeface="Arial"/>
                <a:cs typeface="Arial"/>
              </a:rPr>
              <a:t>VW</a:t>
            </a:r>
            <a:r>
              <a:rPr dirty="0" sz="1700" spc="-55">
                <a:latin typeface="Arial"/>
                <a:cs typeface="Arial"/>
              </a:rPr>
              <a:t> </a:t>
            </a:r>
            <a:r>
              <a:rPr dirty="0" sz="1700">
                <a:latin typeface="Arial"/>
                <a:cs typeface="Arial"/>
              </a:rPr>
              <a:t>et</a:t>
            </a:r>
            <a:r>
              <a:rPr dirty="0" sz="1700" spc="-55">
                <a:latin typeface="Arial"/>
                <a:cs typeface="Arial"/>
              </a:rPr>
              <a:t> </a:t>
            </a:r>
            <a:r>
              <a:rPr dirty="0" sz="1700" spc="-70">
                <a:latin typeface="Arial"/>
                <a:cs typeface="Arial"/>
              </a:rPr>
              <a:t>al.</a:t>
            </a:r>
            <a:r>
              <a:rPr dirty="0" sz="1700" spc="-65">
                <a:latin typeface="Arial"/>
                <a:cs typeface="Arial"/>
              </a:rPr>
              <a:t> </a:t>
            </a:r>
            <a:r>
              <a:rPr dirty="0" sz="1700" spc="-315">
                <a:latin typeface="Arial"/>
                <a:cs typeface="Arial"/>
              </a:rPr>
              <a:t>J</a:t>
            </a:r>
            <a:r>
              <a:rPr dirty="0" sz="1700" spc="-65">
                <a:latin typeface="Arial"/>
                <a:cs typeface="Arial"/>
              </a:rPr>
              <a:t> </a:t>
            </a:r>
            <a:r>
              <a:rPr dirty="0" sz="1700" spc="-70">
                <a:latin typeface="Arial"/>
                <a:cs typeface="Arial"/>
              </a:rPr>
              <a:t>Urology.</a:t>
            </a:r>
            <a:r>
              <a:rPr dirty="0" sz="1700" spc="-65">
                <a:latin typeface="Arial"/>
                <a:cs typeface="Arial"/>
              </a:rPr>
              <a:t> </a:t>
            </a:r>
            <a:r>
              <a:rPr dirty="0" sz="1700" spc="-20">
                <a:latin typeface="Arial"/>
                <a:cs typeface="Arial"/>
              </a:rPr>
              <a:t>2013</a:t>
            </a:r>
            <a:endParaRPr sz="1700">
              <a:latin typeface="Arial"/>
              <a:cs typeface="Arial"/>
            </a:endParaRPr>
          </a:p>
          <a:p>
            <a:pPr marL="354965" indent="-342265">
              <a:lnSpc>
                <a:spcPts val="2135"/>
              </a:lnSpc>
              <a:buSzPct val="105882"/>
              <a:buAutoNum type="arabicPeriod"/>
              <a:tabLst>
                <a:tab pos="354965" algn="l"/>
              </a:tabLst>
            </a:pPr>
            <a:r>
              <a:rPr dirty="0" sz="1700" spc="-75">
                <a:latin typeface="Arial"/>
                <a:cs typeface="Arial"/>
              </a:rPr>
              <a:t>uropean</a:t>
            </a:r>
            <a:r>
              <a:rPr dirty="0" sz="1700" spc="-65">
                <a:latin typeface="Arial"/>
                <a:cs typeface="Arial"/>
              </a:rPr>
              <a:t> </a:t>
            </a:r>
            <a:r>
              <a:rPr dirty="0" sz="1700" spc="-85">
                <a:latin typeface="Arial"/>
                <a:cs typeface="Arial"/>
              </a:rPr>
              <a:t>Association</a:t>
            </a:r>
            <a:r>
              <a:rPr dirty="0" sz="1700" spc="-65">
                <a:latin typeface="Arial"/>
                <a:cs typeface="Arial"/>
              </a:rPr>
              <a:t> </a:t>
            </a:r>
            <a:r>
              <a:rPr dirty="0" sz="1700">
                <a:latin typeface="Arial"/>
                <a:cs typeface="Arial"/>
              </a:rPr>
              <a:t>of</a:t>
            </a:r>
            <a:r>
              <a:rPr dirty="0" sz="1700" spc="-45">
                <a:latin typeface="Arial"/>
                <a:cs typeface="Arial"/>
              </a:rPr>
              <a:t> </a:t>
            </a:r>
            <a:r>
              <a:rPr dirty="0" sz="1700" spc="-70">
                <a:latin typeface="Arial"/>
                <a:cs typeface="Arial"/>
              </a:rPr>
              <a:t>Urology</a:t>
            </a:r>
            <a:r>
              <a:rPr dirty="0" sz="1700" spc="-50">
                <a:latin typeface="Arial"/>
                <a:cs typeface="Arial"/>
              </a:rPr>
              <a:t> </a:t>
            </a:r>
            <a:r>
              <a:rPr dirty="0" sz="1700" spc="-90">
                <a:latin typeface="Arial"/>
                <a:cs typeface="Arial"/>
              </a:rPr>
              <a:t>Guidelines</a:t>
            </a:r>
            <a:r>
              <a:rPr dirty="0" sz="1700" spc="-65">
                <a:latin typeface="Arial"/>
                <a:cs typeface="Arial"/>
              </a:rPr>
              <a:t> </a:t>
            </a:r>
            <a:r>
              <a:rPr dirty="0" sz="1700" spc="-110">
                <a:latin typeface="Arial"/>
                <a:cs typeface="Arial"/>
              </a:rPr>
              <a:t>–</a:t>
            </a:r>
            <a:r>
              <a:rPr dirty="0" sz="1700" spc="-50">
                <a:latin typeface="Arial"/>
                <a:cs typeface="Arial"/>
              </a:rPr>
              <a:t> </a:t>
            </a:r>
            <a:r>
              <a:rPr dirty="0" sz="1700" spc="-80">
                <a:latin typeface="Arial"/>
                <a:cs typeface="Arial"/>
              </a:rPr>
              <a:t>Overactive</a:t>
            </a:r>
            <a:r>
              <a:rPr dirty="0" sz="1700" spc="-55">
                <a:latin typeface="Arial"/>
                <a:cs typeface="Arial"/>
              </a:rPr>
              <a:t> </a:t>
            </a:r>
            <a:r>
              <a:rPr dirty="0" sz="1700" spc="-10">
                <a:latin typeface="Arial"/>
                <a:cs typeface="Arial"/>
              </a:rPr>
              <a:t>Bladder</a:t>
            </a:r>
            <a:endParaRPr sz="1700">
              <a:latin typeface="Arial"/>
              <a:cs typeface="Arial"/>
            </a:endParaRPr>
          </a:p>
          <a:p>
            <a:pPr marL="355600" marR="956944" indent="-342900">
              <a:lnSpc>
                <a:spcPts val="2280"/>
              </a:lnSpc>
              <a:spcBef>
                <a:spcPts val="20"/>
              </a:spcBef>
              <a:buSzPct val="105882"/>
              <a:buAutoNum type="arabicPeriod"/>
              <a:tabLst>
                <a:tab pos="355600" algn="l"/>
              </a:tabLst>
            </a:pPr>
            <a:r>
              <a:rPr dirty="0" sz="1700" spc="-105">
                <a:latin typeface="Arial"/>
                <a:cs typeface="Arial"/>
              </a:rPr>
              <a:t>Prevalence</a:t>
            </a:r>
            <a:r>
              <a:rPr dirty="0" sz="1700" spc="-60">
                <a:latin typeface="Arial"/>
                <a:cs typeface="Arial"/>
              </a:rPr>
              <a:t> </a:t>
            </a:r>
            <a:r>
              <a:rPr dirty="0" sz="1700" spc="-100">
                <a:latin typeface="Arial"/>
                <a:cs typeface="Arial"/>
              </a:rPr>
              <a:t>and</a:t>
            </a:r>
            <a:r>
              <a:rPr dirty="0" sz="1700" spc="-70">
                <a:latin typeface="Arial"/>
                <a:cs typeface="Arial"/>
              </a:rPr>
              <a:t> </a:t>
            </a:r>
            <a:r>
              <a:rPr dirty="0" sz="1700" spc="-110">
                <a:latin typeface="Arial"/>
                <a:cs typeface="Arial"/>
              </a:rPr>
              <a:t>Trends</a:t>
            </a:r>
            <a:r>
              <a:rPr dirty="0" sz="1700" spc="-65">
                <a:latin typeface="Arial"/>
                <a:cs typeface="Arial"/>
              </a:rPr>
              <a:t> </a:t>
            </a:r>
            <a:r>
              <a:rPr dirty="0" sz="1700" spc="-30">
                <a:latin typeface="Arial"/>
                <a:cs typeface="Arial"/>
              </a:rPr>
              <a:t>in</a:t>
            </a:r>
            <a:r>
              <a:rPr dirty="0" sz="1700" spc="-70">
                <a:latin typeface="Arial"/>
                <a:cs typeface="Arial"/>
              </a:rPr>
              <a:t> </a:t>
            </a:r>
            <a:r>
              <a:rPr dirty="0" sz="1700" spc="-60">
                <a:latin typeface="Arial"/>
                <a:cs typeface="Arial"/>
              </a:rPr>
              <a:t>Urinary</a:t>
            </a:r>
            <a:r>
              <a:rPr dirty="0" sz="1700" spc="-55">
                <a:latin typeface="Arial"/>
                <a:cs typeface="Arial"/>
              </a:rPr>
              <a:t> </a:t>
            </a:r>
            <a:r>
              <a:rPr dirty="0" sz="1700" spc="-65">
                <a:latin typeface="Arial"/>
                <a:cs typeface="Arial"/>
              </a:rPr>
              <a:t>Incontinence</a:t>
            </a:r>
            <a:r>
              <a:rPr dirty="0" sz="1700" spc="-60">
                <a:latin typeface="Arial"/>
                <a:cs typeface="Arial"/>
              </a:rPr>
              <a:t> </a:t>
            </a:r>
            <a:r>
              <a:rPr dirty="0" sz="1700" spc="-100">
                <a:latin typeface="Arial"/>
                <a:cs typeface="Arial"/>
              </a:rPr>
              <a:t>Among</a:t>
            </a:r>
            <a:r>
              <a:rPr dirty="0" sz="1700" spc="-65">
                <a:latin typeface="Arial"/>
                <a:cs typeface="Arial"/>
              </a:rPr>
              <a:t> </a:t>
            </a:r>
            <a:r>
              <a:rPr dirty="0" sz="1700" spc="-75">
                <a:latin typeface="Arial"/>
                <a:cs typeface="Arial"/>
              </a:rPr>
              <a:t>Women</a:t>
            </a:r>
            <a:r>
              <a:rPr dirty="0" sz="1700" spc="-70">
                <a:latin typeface="Arial"/>
                <a:cs typeface="Arial"/>
              </a:rPr>
              <a:t> </a:t>
            </a:r>
            <a:r>
              <a:rPr dirty="0" sz="1700" spc="-30">
                <a:latin typeface="Arial"/>
                <a:cs typeface="Arial"/>
              </a:rPr>
              <a:t>in</a:t>
            </a:r>
            <a:r>
              <a:rPr dirty="0" sz="1700" spc="-70">
                <a:latin typeface="Arial"/>
                <a:cs typeface="Arial"/>
              </a:rPr>
              <a:t> </a:t>
            </a:r>
            <a:r>
              <a:rPr dirty="0" sz="1700" spc="-30">
                <a:latin typeface="Arial"/>
                <a:cs typeface="Arial"/>
              </a:rPr>
              <a:t>the</a:t>
            </a:r>
            <a:r>
              <a:rPr dirty="0" sz="1700" spc="-60">
                <a:latin typeface="Arial"/>
                <a:cs typeface="Arial"/>
              </a:rPr>
              <a:t> </a:t>
            </a:r>
            <a:r>
              <a:rPr dirty="0" sz="1700" spc="-45">
                <a:latin typeface="Arial"/>
                <a:cs typeface="Arial"/>
              </a:rPr>
              <a:t>United</a:t>
            </a:r>
            <a:r>
              <a:rPr dirty="0" sz="1700" spc="-70">
                <a:latin typeface="Arial"/>
                <a:cs typeface="Arial"/>
              </a:rPr>
              <a:t> </a:t>
            </a:r>
            <a:r>
              <a:rPr dirty="0" sz="1700" spc="-100">
                <a:latin typeface="Arial"/>
                <a:cs typeface="Arial"/>
              </a:rPr>
              <a:t>States,</a:t>
            </a:r>
            <a:r>
              <a:rPr dirty="0" sz="1700" spc="-60">
                <a:latin typeface="Arial"/>
                <a:cs typeface="Arial"/>
              </a:rPr>
              <a:t> </a:t>
            </a:r>
            <a:r>
              <a:rPr dirty="0" sz="1700" spc="-85">
                <a:latin typeface="Arial"/>
                <a:cs typeface="Arial"/>
              </a:rPr>
              <a:t>2005-2018.,</a:t>
            </a:r>
            <a:r>
              <a:rPr dirty="0" sz="1700" spc="-55">
                <a:latin typeface="Arial"/>
                <a:cs typeface="Arial"/>
              </a:rPr>
              <a:t> </a:t>
            </a:r>
            <a:r>
              <a:rPr dirty="0" sz="1700" spc="-85">
                <a:latin typeface="Arial"/>
                <a:cs typeface="Arial"/>
              </a:rPr>
              <a:t>American</a:t>
            </a:r>
            <a:r>
              <a:rPr dirty="0" sz="1700" spc="-70">
                <a:latin typeface="Arial"/>
                <a:cs typeface="Arial"/>
              </a:rPr>
              <a:t> </a:t>
            </a:r>
            <a:r>
              <a:rPr dirty="0" sz="1700" spc="-95">
                <a:latin typeface="Arial"/>
                <a:cs typeface="Arial"/>
              </a:rPr>
              <a:t>Journal</a:t>
            </a:r>
            <a:r>
              <a:rPr dirty="0" sz="1700" spc="-65">
                <a:latin typeface="Arial"/>
                <a:cs typeface="Arial"/>
              </a:rPr>
              <a:t> </a:t>
            </a:r>
            <a:r>
              <a:rPr dirty="0" sz="1700">
                <a:latin typeface="Arial"/>
                <a:cs typeface="Arial"/>
              </a:rPr>
              <a:t>of</a:t>
            </a:r>
            <a:r>
              <a:rPr dirty="0" sz="1700" spc="-55">
                <a:latin typeface="Arial"/>
                <a:cs typeface="Arial"/>
              </a:rPr>
              <a:t> </a:t>
            </a:r>
            <a:r>
              <a:rPr dirty="0" sz="1700" spc="-75">
                <a:latin typeface="Arial"/>
                <a:cs typeface="Arial"/>
              </a:rPr>
              <a:t>Obstetrics</a:t>
            </a:r>
            <a:r>
              <a:rPr dirty="0" sz="1700" spc="-65">
                <a:latin typeface="Arial"/>
                <a:cs typeface="Arial"/>
              </a:rPr>
              <a:t> </a:t>
            </a:r>
            <a:r>
              <a:rPr dirty="0" sz="1700" spc="-25">
                <a:latin typeface="Arial"/>
                <a:cs typeface="Arial"/>
              </a:rPr>
              <a:t>and </a:t>
            </a:r>
            <a:r>
              <a:rPr dirty="0" sz="1700" spc="-100">
                <a:latin typeface="Arial"/>
                <a:cs typeface="Arial"/>
              </a:rPr>
              <a:t>Gynecology.</a:t>
            </a:r>
            <a:r>
              <a:rPr dirty="0" sz="1700" spc="-75">
                <a:latin typeface="Arial"/>
                <a:cs typeface="Arial"/>
              </a:rPr>
              <a:t> </a:t>
            </a:r>
            <a:r>
              <a:rPr dirty="0" sz="1700" spc="-90">
                <a:latin typeface="Arial"/>
                <a:cs typeface="Arial"/>
              </a:rPr>
              <a:t>2021.</a:t>
            </a:r>
            <a:r>
              <a:rPr dirty="0" sz="1700" spc="-80">
                <a:latin typeface="Arial"/>
                <a:cs typeface="Arial"/>
              </a:rPr>
              <a:t> </a:t>
            </a:r>
            <a:r>
              <a:rPr dirty="0" sz="1700" spc="-65">
                <a:latin typeface="Arial"/>
                <a:cs typeface="Arial"/>
              </a:rPr>
              <a:t>Abufaraj </a:t>
            </a:r>
            <a:r>
              <a:rPr dirty="0" sz="1700">
                <a:latin typeface="Arial"/>
                <a:cs typeface="Arial"/>
              </a:rPr>
              <a:t>M,</a:t>
            </a:r>
            <a:r>
              <a:rPr dirty="0" sz="1700" spc="-70">
                <a:latin typeface="Arial"/>
                <a:cs typeface="Arial"/>
              </a:rPr>
              <a:t> </a:t>
            </a:r>
            <a:r>
              <a:rPr dirty="0" sz="1700" spc="-165">
                <a:latin typeface="Arial"/>
                <a:cs typeface="Arial"/>
              </a:rPr>
              <a:t>Xu</a:t>
            </a:r>
            <a:r>
              <a:rPr dirty="0" sz="1700" spc="-80">
                <a:latin typeface="Arial"/>
                <a:cs typeface="Arial"/>
              </a:rPr>
              <a:t> </a:t>
            </a:r>
            <a:r>
              <a:rPr dirty="0" sz="1700" spc="-145">
                <a:latin typeface="Arial"/>
                <a:cs typeface="Arial"/>
              </a:rPr>
              <a:t>T,</a:t>
            </a:r>
            <a:r>
              <a:rPr dirty="0" sz="1700" spc="-70">
                <a:latin typeface="Arial"/>
                <a:cs typeface="Arial"/>
              </a:rPr>
              <a:t> </a:t>
            </a:r>
            <a:r>
              <a:rPr dirty="0" sz="1700" spc="-185">
                <a:latin typeface="Arial"/>
                <a:cs typeface="Arial"/>
              </a:rPr>
              <a:t>Cao</a:t>
            </a:r>
            <a:r>
              <a:rPr dirty="0" sz="1700" spc="-70">
                <a:latin typeface="Arial"/>
                <a:cs typeface="Arial"/>
              </a:rPr>
              <a:t> </a:t>
            </a:r>
            <a:r>
              <a:rPr dirty="0" sz="1700" spc="-195">
                <a:latin typeface="Arial"/>
                <a:cs typeface="Arial"/>
              </a:rPr>
              <a:t>C,</a:t>
            </a:r>
            <a:r>
              <a:rPr dirty="0" sz="1700" spc="-65">
                <a:latin typeface="Arial"/>
                <a:cs typeface="Arial"/>
              </a:rPr>
              <a:t> </a:t>
            </a:r>
            <a:r>
              <a:rPr dirty="0" sz="1700">
                <a:latin typeface="Arial"/>
                <a:cs typeface="Arial"/>
              </a:rPr>
              <a:t>et</a:t>
            </a:r>
            <a:r>
              <a:rPr dirty="0" sz="1700" spc="-65">
                <a:latin typeface="Arial"/>
                <a:cs typeface="Arial"/>
              </a:rPr>
              <a:t> </a:t>
            </a:r>
            <a:r>
              <a:rPr dirty="0" sz="1700" spc="-25">
                <a:latin typeface="Arial"/>
                <a:cs typeface="Arial"/>
              </a:rPr>
              <a:t>al.</a:t>
            </a:r>
            <a:endParaRPr sz="1700">
              <a:latin typeface="Arial"/>
              <a:cs typeface="Arial"/>
            </a:endParaRPr>
          </a:p>
          <a:p>
            <a:pPr marL="355600" marR="399415" indent="-342900">
              <a:lnSpc>
                <a:spcPts val="2300"/>
              </a:lnSpc>
              <a:spcBef>
                <a:spcPts val="105"/>
              </a:spcBef>
              <a:buSzPct val="105882"/>
              <a:buAutoNum type="arabicPeriod"/>
              <a:tabLst>
                <a:tab pos="355600" algn="l"/>
              </a:tabLst>
            </a:pPr>
            <a:r>
              <a:rPr dirty="0" sz="1700" spc="-65">
                <a:latin typeface="Arial"/>
                <a:cs typeface="Arial"/>
              </a:rPr>
              <a:t>Urine</a:t>
            </a:r>
            <a:r>
              <a:rPr dirty="0" sz="1700" spc="-55">
                <a:latin typeface="Arial"/>
                <a:cs typeface="Arial"/>
              </a:rPr>
              <a:t> </a:t>
            </a:r>
            <a:r>
              <a:rPr dirty="0" sz="1700" spc="-145">
                <a:latin typeface="Arial"/>
                <a:cs typeface="Arial"/>
              </a:rPr>
              <a:t>Leakage</a:t>
            </a:r>
            <a:r>
              <a:rPr dirty="0" sz="1700" spc="-55">
                <a:latin typeface="Arial"/>
                <a:cs typeface="Arial"/>
              </a:rPr>
              <a:t> </a:t>
            </a:r>
            <a:r>
              <a:rPr dirty="0" sz="1700" spc="-75">
                <a:latin typeface="Arial"/>
                <a:cs typeface="Arial"/>
              </a:rPr>
              <a:t>During</a:t>
            </a:r>
            <a:r>
              <a:rPr dirty="0" sz="1700" spc="-60">
                <a:latin typeface="Arial"/>
                <a:cs typeface="Arial"/>
              </a:rPr>
              <a:t> </a:t>
            </a:r>
            <a:r>
              <a:rPr dirty="0" sz="1700" spc="-135">
                <a:latin typeface="Arial"/>
                <a:cs typeface="Arial"/>
              </a:rPr>
              <a:t>Sexual</a:t>
            </a:r>
            <a:r>
              <a:rPr dirty="0" sz="1700" spc="-60">
                <a:latin typeface="Arial"/>
                <a:cs typeface="Arial"/>
              </a:rPr>
              <a:t> </a:t>
            </a:r>
            <a:r>
              <a:rPr dirty="0" sz="1700" spc="-35">
                <a:latin typeface="Arial"/>
                <a:cs typeface="Arial"/>
              </a:rPr>
              <a:t>Activity</a:t>
            </a:r>
            <a:r>
              <a:rPr dirty="0" sz="1700" spc="-50">
                <a:latin typeface="Arial"/>
                <a:cs typeface="Arial"/>
              </a:rPr>
              <a:t> </a:t>
            </a:r>
            <a:r>
              <a:rPr dirty="0" sz="1700" spc="-100">
                <a:latin typeface="Arial"/>
                <a:cs typeface="Arial"/>
              </a:rPr>
              <a:t>Among</a:t>
            </a:r>
            <a:r>
              <a:rPr dirty="0" sz="1700" spc="-60">
                <a:latin typeface="Arial"/>
                <a:cs typeface="Arial"/>
              </a:rPr>
              <a:t> </a:t>
            </a:r>
            <a:r>
              <a:rPr dirty="0" sz="1700" spc="-75">
                <a:latin typeface="Arial"/>
                <a:cs typeface="Arial"/>
              </a:rPr>
              <a:t>Ethnically</a:t>
            </a:r>
            <a:r>
              <a:rPr dirty="0" sz="1700" spc="-45">
                <a:latin typeface="Arial"/>
                <a:cs typeface="Arial"/>
              </a:rPr>
              <a:t> </a:t>
            </a:r>
            <a:r>
              <a:rPr dirty="0" sz="1700" spc="-90">
                <a:latin typeface="Arial"/>
                <a:cs typeface="Arial"/>
              </a:rPr>
              <a:t>Diverse,</a:t>
            </a:r>
            <a:r>
              <a:rPr dirty="0" sz="1700" spc="-55">
                <a:latin typeface="Arial"/>
                <a:cs typeface="Arial"/>
              </a:rPr>
              <a:t> </a:t>
            </a:r>
            <a:r>
              <a:rPr dirty="0" sz="1700" spc="-70">
                <a:latin typeface="Arial"/>
                <a:cs typeface="Arial"/>
              </a:rPr>
              <a:t>Community-</a:t>
            </a:r>
            <a:r>
              <a:rPr dirty="0" sz="1700" spc="-65">
                <a:latin typeface="Arial"/>
                <a:cs typeface="Arial"/>
              </a:rPr>
              <a:t>Dwelling</a:t>
            </a:r>
            <a:r>
              <a:rPr dirty="0" sz="1700" spc="-60">
                <a:latin typeface="Arial"/>
                <a:cs typeface="Arial"/>
              </a:rPr>
              <a:t> </a:t>
            </a:r>
            <a:r>
              <a:rPr dirty="0" sz="1700" spc="-40">
                <a:latin typeface="Arial"/>
                <a:cs typeface="Arial"/>
              </a:rPr>
              <a:t>Middle-</a:t>
            </a:r>
            <a:r>
              <a:rPr dirty="0" sz="1700" spc="-125">
                <a:latin typeface="Arial"/>
                <a:cs typeface="Arial"/>
              </a:rPr>
              <a:t>Aged</a:t>
            </a:r>
            <a:r>
              <a:rPr dirty="0" sz="1700" spc="-65">
                <a:latin typeface="Arial"/>
                <a:cs typeface="Arial"/>
              </a:rPr>
              <a:t> </a:t>
            </a:r>
            <a:r>
              <a:rPr dirty="0" sz="1700" spc="-100">
                <a:latin typeface="Arial"/>
                <a:cs typeface="Arial"/>
              </a:rPr>
              <a:t>and</a:t>
            </a:r>
            <a:r>
              <a:rPr dirty="0" sz="1700" spc="-65">
                <a:latin typeface="Arial"/>
                <a:cs typeface="Arial"/>
              </a:rPr>
              <a:t> </a:t>
            </a:r>
            <a:r>
              <a:rPr dirty="0" sz="1700" spc="-70">
                <a:latin typeface="Arial"/>
                <a:cs typeface="Arial"/>
              </a:rPr>
              <a:t>Older</a:t>
            </a:r>
            <a:r>
              <a:rPr dirty="0" sz="1700" spc="-60">
                <a:latin typeface="Arial"/>
                <a:cs typeface="Arial"/>
              </a:rPr>
              <a:t> women.,</a:t>
            </a:r>
            <a:r>
              <a:rPr dirty="0" sz="1700" spc="-55">
                <a:latin typeface="Arial"/>
                <a:cs typeface="Arial"/>
              </a:rPr>
              <a:t> </a:t>
            </a:r>
            <a:r>
              <a:rPr dirty="0" sz="1700" spc="-85">
                <a:latin typeface="Arial"/>
                <a:cs typeface="Arial"/>
              </a:rPr>
              <a:t>American</a:t>
            </a:r>
            <a:r>
              <a:rPr dirty="0" sz="1700" spc="-65">
                <a:latin typeface="Arial"/>
                <a:cs typeface="Arial"/>
              </a:rPr>
              <a:t> </a:t>
            </a:r>
            <a:r>
              <a:rPr dirty="0" sz="1700" spc="-95">
                <a:latin typeface="Arial"/>
                <a:cs typeface="Arial"/>
              </a:rPr>
              <a:t>Journal</a:t>
            </a:r>
            <a:r>
              <a:rPr dirty="0" sz="1700" spc="-60">
                <a:latin typeface="Arial"/>
                <a:cs typeface="Arial"/>
              </a:rPr>
              <a:t> </a:t>
            </a:r>
            <a:r>
              <a:rPr dirty="0" sz="1700" spc="-25">
                <a:latin typeface="Arial"/>
                <a:cs typeface="Arial"/>
              </a:rPr>
              <a:t>of </a:t>
            </a:r>
            <a:r>
              <a:rPr dirty="0" sz="1700" spc="-75">
                <a:latin typeface="Arial"/>
                <a:cs typeface="Arial"/>
              </a:rPr>
              <a:t>Obstetrics</a:t>
            </a:r>
            <a:r>
              <a:rPr dirty="0" sz="1700" spc="-60">
                <a:latin typeface="Arial"/>
                <a:cs typeface="Arial"/>
              </a:rPr>
              <a:t> </a:t>
            </a:r>
            <a:r>
              <a:rPr dirty="0" sz="1700" spc="-100">
                <a:latin typeface="Arial"/>
                <a:cs typeface="Arial"/>
              </a:rPr>
              <a:t>and</a:t>
            </a:r>
            <a:r>
              <a:rPr dirty="0" sz="1700" spc="-65">
                <a:latin typeface="Arial"/>
                <a:cs typeface="Arial"/>
              </a:rPr>
              <a:t> </a:t>
            </a:r>
            <a:r>
              <a:rPr dirty="0" sz="1700" spc="-100">
                <a:latin typeface="Arial"/>
                <a:cs typeface="Arial"/>
              </a:rPr>
              <a:t>Gynecology.</a:t>
            </a:r>
            <a:r>
              <a:rPr dirty="0" sz="1700" spc="-60">
                <a:latin typeface="Arial"/>
                <a:cs typeface="Arial"/>
              </a:rPr>
              <a:t> </a:t>
            </a:r>
            <a:r>
              <a:rPr dirty="0" sz="1700" spc="-95">
                <a:latin typeface="Arial"/>
                <a:cs typeface="Arial"/>
              </a:rPr>
              <a:t>2017.</a:t>
            </a:r>
            <a:r>
              <a:rPr dirty="0" sz="1700" spc="-60">
                <a:latin typeface="Arial"/>
                <a:cs typeface="Arial"/>
              </a:rPr>
              <a:t> </a:t>
            </a:r>
            <a:r>
              <a:rPr dirty="0" sz="1700" spc="-80">
                <a:latin typeface="Arial"/>
                <a:cs typeface="Arial"/>
              </a:rPr>
              <a:t>Munaganuru</a:t>
            </a:r>
            <a:r>
              <a:rPr dirty="0" sz="1700" spc="-60">
                <a:latin typeface="Arial"/>
                <a:cs typeface="Arial"/>
              </a:rPr>
              <a:t> </a:t>
            </a:r>
            <a:r>
              <a:rPr dirty="0" sz="1700" spc="-100">
                <a:latin typeface="Arial"/>
                <a:cs typeface="Arial"/>
              </a:rPr>
              <a:t>N,</a:t>
            </a:r>
            <a:r>
              <a:rPr dirty="0" sz="1700" spc="-55">
                <a:latin typeface="Arial"/>
                <a:cs typeface="Arial"/>
              </a:rPr>
              <a:t> </a:t>
            </a:r>
            <a:r>
              <a:rPr dirty="0" sz="1700" spc="-140">
                <a:latin typeface="Arial"/>
                <a:cs typeface="Arial"/>
              </a:rPr>
              <a:t>Van</a:t>
            </a:r>
            <a:r>
              <a:rPr dirty="0" sz="1700" spc="-65">
                <a:latin typeface="Arial"/>
                <a:cs typeface="Arial"/>
              </a:rPr>
              <a:t> </a:t>
            </a:r>
            <a:r>
              <a:rPr dirty="0" sz="1700" spc="-125">
                <a:latin typeface="Arial"/>
                <a:cs typeface="Arial"/>
              </a:rPr>
              <a:t>Den</a:t>
            </a:r>
            <a:r>
              <a:rPr dirty="0" sz="1700" spc="-65">
                <a:latin typeface="Arial"/>
                <a:cs typeface="Arial"/>
              </a:rPr>
              <a:t> </a:t>
            </a:r>
            <a:r>
              <a:rPr dirty="0" sz="1700" spc="-135">
                <a:latin typeface="Arial"/>
                <a:cs typeface="Arial"/>
              </a:rPr>
              <a:t>Eeden</a:t>
            </a:r>
            <a:r>
              <a:rPr dirty="0" sz="1700" spc="-60">
                <a:latin typeface="Arial"/>
                <a:cs typeface="Arial"/>
              </a:rPr>
              <a:t> </a:t>
            </a:r>
            <a:r>
              <a:rPr dirty="0" sz="1700" spc="-235">
                <a:latin typeface="Arial"/>
                <a:cs typeface="Arial"/>
              </a:rPr>
              <a:t>SK,</a:t>
            </a:r>
            <a:r>
              <a:rPr dirty="0" sz="1700" spc="-55">
                <a:latin typeface="Arial"/>
                <a:cs typeface="Arial"/>
              </a:rPr>
              <a:t> </a:t>
            </a:r>
            <a:r>
              <a:rPr dirty="0" sz="1700" spc="-130">
                <a:latin typeface="Arial"/>
                <a:cs typeface="Arial"/>
              </a:rPr>
              <a:t>Creasman</a:t>
            </a:r>
            <a:r>
              <a:rPr dirty="0" sz="1700" spc="-65">
                <a:latin typeface="Arial"/>
                <a:cs typeface="Arial"/>
              </a:rPr>
              <a:t> </a:t>
            </a:r>
            <a:r>
              <a:rPr dirty="0" sz="1700" spc="-195">
                <a:latin typeface="Arial"/>
                <a:cs typeface="Arial"/>
              </a:rPr>
              <a:t>J,</a:t>
            </a:r>
            <a:r>
              <a:rPr dirty="0" sz="1700" spc="-55">
                <a:latin typeface="Arial"/>
                <a:cs typeface="Arial"/>
              </a:rPr>
              <a:t> </a:t>
            </a:r>
            <a:r>
              <a:rPr dirty="0" sz="1700">
                <a:latin typeface="Arial"/>
                <a:cs typeface="Arial"/>
              </a:rPr>
              <a:t>et</a:t>
            </a:r>
            <a:r>
              <a:rPr dirty="0" sz="1700" spc="-45">
                <a:latin typeface="Arial"/>
                <a:cs typeface="Arial"/>
              </a:rPr>
              <a:t> </a:t>
            </a:r>
            <a:r>
              <a:rPr dirty="0" sz="1700" spc="-25">
                <a:latin typeface="Arial"/>
                <a:cs typeface="Arial"/>
              </a:rPr>
              <a:t>al.</a:t>
            </a:r>
            <a:endParaRPr sz="1700">
              <a:latin typeface="Arial"/>
              <a:cs typeface="Arial"/>
            </a:endParaRPr>
          </a:p>
          <a:p>
            <a:pPr marL="355600" marR="245745" indent="-342900">
              <a:lnSpc>
                <a:spcPts val="2300"/>
              </a:lnSpc>
              <a:spcBef>
                <a:spcPts val="105"/>
              </a:spcBef>
              <a:buSzPct val="105882"/>
              <a:buAutoNum type="arabicPeriod"/>
              <a:tabLst>
                <a:tab pos="355600" algn="l"/>
              </a:tabLst>
            </a:pPr>
            <a:r>
              <a:rPr dirty="0" sz="1700" spc="-70">
                <a:latin typeface="Arial"/>
                <a:cs typeface="Arial"/>
              </a:rPr>
              <a:t>GlobalNewsWire,</a:t>
            </a:r>
            <a:r>
              <a:rPr dirty="0" sz="1700" spc="335">
                <a:latin typeface="Arial"/>
                <a:cs typeface="Arial"/>
              </a:rPr>
              <a:t> </a:t>
            </a:r>
            <a:r>
              <a:rPr dirty="0" sz="1700" spc="-30">
                <a:latin typeface="Arial"/>
                <a:cs typeface="Arial"/>
              </a:rPr>
              <a:t>North</a:t>
            </a:r>
            <a:r>
              <a:rPr dirty="0" sz="1700" spc="-80">
                <a:latin typeface="Arial"/>
                <a:cs typeface="Arial"/>
              </a:rPr>
              <a:t> </a:t>
            </a:r>
            <a:r>
              <a:rPr dirty="0" sz="1700" spc="-85">
                <a:latin typeface="Arial"/>
                <a:cs typeface="Arial"/>
              </a:rPr>
              <a:t>America</a:t>
            </a:r>
            <a:r>
              <a:rPr dirty="0" sz="1700" spc="-75">
                <a:latin typeface="Arial"/>
                <a:cs typeface="Arial"/>
              </a:rPr>
              <a:t> </a:t>
            </a:r>
            <a:r>
              <a:rPr dirty="0" sz="1700" spc="-40">
                <a:latin typeface="Arial"/>
                <a:cs typeface="Arial"/>
              </a:rPr>
              <a:t>Adult</a:t>
            </a:r>
            <a:r>
              <a:rPr dirty="0" sz="1700" spc="-65">
                <a:latin typeface="Arial"/>
                <a:cs typeface="Arial"/>
              </a:rPr>
              <a:t> Incontinence</a:t>
            </a:r>
            <a:r>
              <a:rPr dirty="0" sz="1700" spc="-70">
                <a:latin typeface="Arial"/>
                <a:cs typeface="Arial"/>
              </a:rPr>
              <a:t> </a:t>
            </a:r>
            <a:r>
              <a:rPr dirty="0" sz="1700" spc="-85">
                <a:latin typeface="Arial"/>
                <a:cs typeface="Arial"/>
              </a:rPr>
              <a:t>Products</a:t>
            </a:r>
            <a:r>
              <a:rPr dirty="0" sz="1700" spc="-70">
                <a:latin typeface="Arial"/>
                <a:cs typeface="Arial"/>
              </a:rPr>
              <a:t> </a:t>
            </a:r>
            <a:r>
              <a:rPr dirty="0" sz="1700" spc="-35">
                <a:latin typeface="Arial"/>
                <a:cs typeface="Arial"/>
              </a:rPr>
              <a:t>Market</a:t>
            </a:r>
            <a:r>
              <a:rPr dirty="0" sz="1700" spc="-65">
                <a:latin typeface="Arial"/>
                <a:cs typeface="Arial"/>
              </a:rPr>
              <a:t> </a:t>
            </a:r>
            <a:r>
              <a:rPr dirty="0" sz="1700" spc="-135">
                <a:latin typeface="Arial"/>
                <a:cs typeface="Arial"/>
              </a:rPr>
              <a:t>Set</a:t>
            </a:r>
            <a:r>
              <a:rPr dirty="0" sz="1700" spc="-65">
                <a:latin typeface="Arial"/>
                <a:cs typeface="Arial"/>
              </a:rPr>
              <a:t> </a:t>
            </a:r>
            <a:r>
              <a:rPr dirty="0" sz="1700">
                <a:latin typeface="Arial"/>
                <a:cs typeface="Arial"/>
              </a:rPr>
              <a:t>to</a:t>
            </a:r>
            <a:r>
              <a:rPr dirty="0" sz="1700" spc="-70">
                <a:latin typeface="Arial"/>
                <a:cs typeface="Arial"/>
              </a:rPr>
              <a:t> </a:t>
            </a:r>
            <a:r>
              <a:rPr dirty="0" sz="1700" spc="-150">
                <a:latin typeface="Arial"/>
                <a:cs typeface="Arial"/>
              </a:rPr>
              <a:t>Surpass</a:t>
            </a:r>
            <a:r>
              <a:rPr dirty="0" sz="1700" spc="-75">
                <a:latin typeface="Arial"/>
                <a:cs typeface="Arial"/>
              </a:rPr>
              <a:t> </a:t>
            </a:r>
            <a:r>
              <a:rPr dirty="0" sz="1700" spc="-210">
                <a:latin typeface="Arial"/>
                <a:cs typeface="Arial"/>
              </a:rPr>
              <a:t>US$</a:t>
            </a:r>
            <a:r>
              <a:rPr dirty="0" sz="1700" spc="-70">
                <a:latin typeface="Arial"/>
                <a:cs typeface="Arial"/>
              </a:rPr>
              <a:t> </a:t>
            </a:r>
            <a:r>
              <a:rPr dirty="0" sz="1700" spc="-85">
                <a:latin typeface="Arial"/>
                <a:cs typeface="Arial"/>
              </a:rPr>
              <a:t>6,077.5</a:t>
            </a:r>
            <a:r>
              <a:rPr dirty="0" sz="1700" spc="-65">
                <a:latin typeface="Arial"/>
                <a:cs typeface="Arial"/>
              </a:rPr>
              <a:t> </a:t>
            </a:r>
            <a:r>
              <a:rPr dirty="0" sz="1700" spc="-10">
                <a:latin typeface="Arial"/>
                <a:cs typeface="Arial"/>
              </a:rPr>
              <a:t>Million</a:t>
            </a:r>
            <a:r>
              <a:rPr dirty="0" sz="1700" spc="-80">
                <a:latin typeface="Arial"/>
                <a:cs typeface="Arial"/>
              </a:rPr>
              <a:t> </a:t>
            </a:r>
            <a:r>
              <a:rPr dirty="0" sz="1700" spc="-160">
                <a:latin typeface="Arial"/>
                <a:cs typeface="Arial"/>
              </a:rPr>
              <a:t>By</a:t>
            </a:r>
            <a:r>
              <a:rPr dirty="0" sz="1700" spc="-65">
                <a:latin typeface="Arial"/>
                <a:cs typeface="Arial"/>
              </a:rPr>
              <a:t> </a:t>
            </a:r>
            <a:r>
              <a:rPr dirty="0" sz="1700" spc="-95">
                <a:latin typeface="Arial"/>
                <a:cs typeface="Arial"/>
              </a:rPr>
              <a:t>2032</a:t>
            </a:r>
            <a:r>
              <a:rPr dirty="0" sz="1700" spc="-70">
                <a:latin typeface="Arial"/>
                <a:cs typeface="Arial"/>
              </a:rPr>
              <a:t> ,AstuteAnalytica</a:t>
            </a:r>
            <a:r>
              <a:rPr dirty="0" sz="1700" spc="-75">
                <a:latin typeface="Arial"/>
                <a:cs typeface="Arial"/>
              </a:rPr>
              <a:t> </a:t>
            </a:r>
            <a:r>
              <a:rPr dirty="0" sz="1700" spc="-70">
                <a:latin typeface="Arial"/>
                <a:cs typeface="Arial"/>
              </a:rPr>
              <a:t>India</a:t>
            </a:r>
            <a:r>
              <a:rPr dirty="0" sz="1700" spc="-75">
                <a:latin typeface="Arial"/>
                <a:cs typeface="Arial"/>
              </a:rPr>
              <a:t> </a:t>
            </a:r>
            <a:r>
              <a:rPr dirty="0" sz="1700" spc="-20">
                <a:latin typeface="Arial"/>
                <a:cs typeface="Arial"/>
              </a:rPr>
              <a:t>Pvt. Ltd.</a:t>
            </a:r>
            <a:endParaRPr sz="17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50"/>
              </a:spcBef>
              <a:buSzPct val="105882"/>
              <a:buAutoNum type="arabicPeriod"/>
              <a:tabLst>
                <a:tab pos="354965" algn="l"/>
              </a:tabLst>
            </a:pPr>
            <a:r>
              <a:rPr dirty="0" sz="1700" spc="-60">
                <a:latin typeface="Arial"/>
                <a:cs typeface="Arial"/>
              </a:rPr>
              <a:t>Urinary</a:t>
            </a:r>
            <a:r>
              <a:rPr dirty="0" sz="1700" spc="-55">
                <a:latin typeface="Arial"/>
                <a:cs typeface="Arial"/>
              </a:rPr>
              <a:t> </a:t>
            </a:r>
            <a:r>
              <a:rPr dirty="0" sz="1700" spc="-65">
                <a:latin typeface="Arial"/>
                <a:cs typeface="Arial"/>
              </a:rPr>
              <a:t>Incontinence</a:t>
            </a:r>
            <a:r>
              <a:rPr dirty="0" sz="1700" spc="-55">
                <a:latin typeface="Arial"/>
                <a:cs typeface="Arial"/>
              </a:rPr>
              <a:t> </a:t>
            </a:r>
            <a:r>
              <a:rPr dirty="0" sz="1700" spc="-30">
                <a:latin typeface="Arial"/>
                <a:cs typeface="Arial"/>
              </a:rPr>
              <a:t>in</a:t>
            </a:r>
            <a:r>
              <a:rPr dirty="0" sz="1700" spc="-65">
                <a:latin typeface="Arial"/>
                <a:cs typeface="Arial"/>
              </a:rPr>
              <a:t> </a:t>
            </a:r>
            <a:r>
              <a:rPr dirty="0" sz="1700" spc="-70">
                <a:latin typeface="Arial"/>
                <a:cs typeface="Arial"/>
              </a:rPr>
              <a:t>Women:</a:t>
            </a:r>
            <a:r>
              <a:rPr dirty="0" sz="1700" spc="-60">
                <a:latin typeface="Arial"/>
                <a:cs typeface="Arial"/>
              </a:rPr>
              <a:t> </a:t>
            </a:r>
            <a:r>
              <a:rPr dirty="0" sz="1700" spc="-165">
                <a:latin typeface="Arial"/>
                <a:cs typeface="Arial"/>
              </a:rPr>
              <a:t>A</a:t>
            </a:r>
            <a:r>
              <a:rPr dirty="0" sz="1700" spc="-60">
                <a:latin typeface="Arial"/>
                <a:cs typeface="Arial"/>
              </a:rPr>
              <a:t> </a:t>
            </a:r>
            <a:r>
              <a:rPr dirty="0" sz="1700" spc="-95">
                <a:latin typeface="Arial"/>
                <a:cs typeface="Arial"/>
              </a:rPr>
              <a:t>Review.,</a:t>
            </a:r>
            <a:r>
              <a:rPr dirty="0" sz="1700" spc="-55">
                <a:latin typeface="Arial"/>
                <a:cs typeface="Arial"/>
              </a:rPr>
              <a:t> </a:t>
            </a:r>
            <a:r>
              <a:rPr dirty="0" sz="1700" spc="-140">
                <a:latin typeface="Arial"/>
                <a:cs typeface="Arial"/>
              </a:rPr>
              <a:t>The</a:t>
            </a:r>
            <a:r>
              <a:rPr dirty="0" sz="1700" spc="-55">
                <a:latin typeface="Arial"/>
                <a:cs typeface="Arial"/>
              </a:rPr>
              <a:t> </a:t>
            </a:r>
            <a:r>
              <a:rPr dirty="0" sz="1700" spc="-95">
                <a:latin typeface="Arial"/>
                <a:cs typeface="Arial"/>
              </a:rPr>
              <a:t>Journal</a:t>
            </a:r>
            <a:r>
              <a:rPr dirty="0" sz="1700" spc="-60">
                <a:latin typeface="Arial"/>
                <a:cs typeface="Arial"/>
              </a:rPr>
              <a:t> </a:t>
            </a:r>
            <a:r>
              <a:rPr dirty="0" sz="1700">
                <a:latin typeface="Arial"/>
                <a:cs typeface="Arial"/>
              </a:rPr>
              <a:t>of</a:t>
            </a:r>
            <a:r>
              <a:rPr dirty="0" sz="1700" spc="-50">
                <a:latin typeface="Arial"/>
                <a:cs typeface="Arial"/>
              </a:rPr>
              <a:t> </a:t>
            </a:r>
            <a:r>
              <a:rPr dirty="0" sz="1700" spc="-30">
                <a:latin typeface="Arial"/>
                <a:cs typeface="Arial"/>
              </a:rPr>
              <a:t>the</a:t>
            </a:r>
            <a:r>
              <a:rPr dirty="0" sz="1700" spc="-60">
                <a:latin typeface="Arial"/>
                <a:cs typeface="Arial"/>
              </a:rPr>
              <a:t> </a:t>
            </a:r>
            <a:r>
              <a:rPr dirty="0" sz="1700" spc="-85">
                <a:latin typeface="Arial"/>
                <a:cs typeface="Arial"/>
              </a:rPr>
              <a:t>American</a:t>
            </a:r>
            <a:r>
              <a:rPr dirty="0" sz="1700" spc="-65">
                <a:latin typeface="Arial"/>
                <a:cs typeface="Arial"/>
              </a:rPr>
              <a:t> </a:t>
            </a:r>
            <a:r>
              <a:rPr dirty="0" sz="1700" spc="-60">
                <a:latin typeface="Arial"/>
                <a:cs typeface="Arial"/>
              </a:rPr>
              <a:t>Medical </a:t>
            </a:r>
            <a:r>
              <a:rPr dirty="0" sz="1700" spc="-85">
                <a:latin typeface="Arial"/>
                <a:cs typeface="Arial"/>
              </a:rPr>
              <a:t>Association.</a:t>
            </a:r>
            <a:r>
              <a:rPr dirty="0" sz="1700" spc="-65">
                <a:latin typeface="Arial"/>
                <a:cs typeface="Arial"/>
              </a:rPr>
              <a:t> </a:t>
            </a:r>
            <a:r>
              <a:rPr dirty="0" sz="1700" spc="-95">
                <a:latin typeface="Arial"/>
                <a:cs typeface="Arial"/>
              </a:rPr>
              <a:t>2017.</a:t>
            </a:r>
            <a:r>
              <a:rPr dirty="0" sz="1700" spc="-60">
                <a:latin typeface="Arial"/>
                <a:cs typeface="Arial"/>
              </a:rPr>
              <a:t> </a:t>
            </a:r>
            <a:r>
              <a:rPr dirty="0" sz="1700" spc="-145">
                <a:latin typeface="Arial"/>
                <a:cs typeface="Arial"/>
              </a:rPr>
              <a:t>Lukacz</a:t>
            </a:r>
            <a:r>
              <a:rPr dirty="0" sz="1700" spc="-55">
                <a:latin typeface="Arial"/>
                <a:cs typeface="Arial"/>
              </a:rPr>
              <a:t> </a:t>
            </a:r>
            <a:r>
              <a:rPr dirty="0" sz="1700" spc="-254">
                <a:latin typeface="Arial"/>
                <a:cs typeface="Arial"/>
              </a:rPr>
              <a:t>ES,</a:t>
            </a:r>
            <a:r>
              <a:rPr dirty="0" sz="1700" spc="-55">
                <a:latin typeface="Arial"/>
                <a:cs typeface="Arial"/>
              </a:rPr>
              <a:t> </a:t>
            </a:r>
            <a:r>
              <a:rPr dirty="0" sz="1700" spc="-105">
                <a:latin typeface="Arial"/>
                <a:cs typeface="Arial"/>
              </a:rPr>
              <a:t>Santiago-Lastra</a:t>
            </a:r>
            <a:r>
              <a:rPr dirty="0" sz="1700" spc="-65">
                <a:latin typeface="Arial"/>
                <a:cs typeface="Arial"/>
              </a:rPr>
              <a:t> </a:t>
            </a:r>
            <a:r>
              <a:rPr dirty="0" sz="1700" spc="-195">
                <a:latin typeface="Arial"/>
                <a:cs typeface="Arial"/>
              </a:rPr>
              <a:t>Y,</a:t>
            </a:r>
            <a:r>
              <a:rPr dirty="0" sz="1700" spc="-55">
                <a:latin typeface="Arial"/>
                <a:cs typeface="Arial"/>
              </a:rPr>
              <a:t> </a:t>
            </a:r>
            <a:r>
              <a:rPr dirty="0" sz="1700" spc="-75">
                <a:latin typeface="Arial"/>
                <a:cs typeface="Arial"/>
              </a:rPr>
              <a:t>Albo</a:t>
            </a:r>
            <a:r>
              <a:rPr dirty="0" sz="1700" spc="-55">
                <a:latin typeface="Arial"/>
                <a:cs typeface="Arial"/>
              </a:rPr>
              <a:t> </a:t>
            </a:r>
            <a:r>
              <a:rPr dirty="0" sz="1700" spc="-25">
                <a:latin typeface="Arial"/>
                <a:cs typeface="Arial"/>
              </a:rPr>
              <a:t>ME,</a:t>
            </a:r>
            <a:endParaRPr sz="170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  <a:spcBef>
                <a:spcPts val="340"/>
              </a:spcBef>
            </a:pPr>
            <a:r>
              <a:rPr dirty="0" sz="1700" spc="-85">
                <a:latin typeface="Arial"/>
                <a:cs typeface="Arial"/>
              </a:rPr>
              <a:t>Brubaker</a:t>
            </a:r>
            <a:r>
              <a:rPr dirty="0" sz="1700" spc="-55">
                <a:latin typeface="Arial"/>
                <a:cs typeface="Arial"/>
              </a:rPr>
              <a:t> </a:t>
            </a:r>
            <a:r>
              <a:rPr dirty="0" sz="1700" spc="-25">
                <a:latin typeface="Arial"/>
                <a:cs typeface="Arial"/>
              </a:rPr>
              <a:t>L.</a:t>
            </a:r>
            <a:endParaRPr sz="1700">
              <a:latin typeface="Arial"/>
              <a:cs typeface="Arial"/>
            </a:endParaRPr>
          </a:p>
          <a:p>
            <a:pPr marL="353695" indent="-340995">
              <a:lnSpc>
                <a:spcPct val="100000"/>
              </a:lnSpc>
              <a:spcBef>
                <a:spcPts val="160"/>
              </a:spcBef>
              <a:buSzPct val="105882"/>
              <a:buAutoNum type="arabicPeriod" startAt="10"/>
              <a:tabLst>
                <a:tab pos="353695" algn="l"/>
              </a:tabLst>
            </a:pPr>
            <a:r>
              <a:rPr dirty="0" sz="1700" spc="-235">
                <a:latin typeface="Arial"/>
                <a:cs typeface="Arial"/>
              </a:rPr>
              <a:t>BTL</a:t>
            </a:r>
            <a:r>
              <a:rPr dirty="0" sz="1700" spc="-70">
                <a:latin typeface="Arial"/>
                <a:cs typeface="Arial"/>
              </a:rPr>
              <a:t> </a:t>
            </a:r>
            <a:r>
              <a:rPr dirty="0" sz="1700" spc="-10">
                <a:latin typeface="Arial"/>
                <a:cs typeface="Arial"/>
              </a:rPr>
              <a:t>Emsella</a:t>
            </a:r>
            <a:endParaRPr sz="1700">
              <a:latin typeface="Arial"/>
              <a:cs typeface="Arial"/>
            </a:endParaRPr>
          </a:p>
          <a:p>
            <a:pPr marL="353695" marR="483870" indent="-340995">
              <a:lnSpc>
                <a:spcPts val="2300"/>
              </a:lnSpc>
              <a:spcBef>
                <a:spcPts val="200"/>
              </a:spcBef>
              <a:buSzPct val="105882"/>
              <a:buAutoNum type="arabicPeriod" startAt="10"/>
              <a:tabLst>
                <a:tab pos="355600" algn="l"/>
              </a:tabLst>
            </a:pPr>
            <a:r>
              <a:rPr dirty="0" sz="1700" spc="-90">
                <a:latin typeface="Arial"/>
                <a:cs typeface="Arial"/>
              </a:rPr>
              <a:t>Berenholz</a:t>
            </a:r>
            <a:r>
              <a:rPr dirty="0" sz="1700" spc="-60">
                <a:latin typeface="Arial"/>
                <a:cs typeface="Arial"/>
              </a:rPr>
              <a:t> </a:t>
            </a:r>
            <a:r>
              <a:rPr dirty="0" sz="1700" spc="-150">
                <a:latin typeface="Arial"/>
                <a:cs typeface="Arial"/>
              </a:rPr>
              <a:t>J.,</a:t>
            </a:r>
            <a:r>
              <a:rPr dirty="0" sz="1700" spc="-55">
                <a:latin typeface="Arial"/>
                <a:cs typeface="Arial"/>
              </a:rPr>
              <a:t> </a:t>
            </a:r>
            <a:r>
              <a:rPr dirty="0" sz="1700" spc="-85">
                <a:latin typeface="Arial"/>
                <a:cs typeface="Arial"/>
              </a:rPr>
              <a:t>MD1,</a:t>
            </a:r>
            <a:r>
              <a:rPr dirty="0" sz="1700" spc="-55">
                <a:latin typeface="Arial"/>
                <a:cs typeface="Arial"/>
              </a:rPr>
              <a:t> </a:t>
            </a:r>
            <a:r>
              <a:rPr dirty="0" sz="1700" spc="-160">
                <a:latin typeface="Arial"/>
                <a:cs typeface="Arial"/>
              </a:rPr>
              <a:t>Sims</a:t>
            </a:r>
            <a:r>
              <a:rPr dirty="0" sz="1700" spc="-65">
                <a:latin typeface="Arial"/>
                <a:cs typeface="Arial"/>
              </a:rPr>
              <a:t> </a:t>
            </a:r>
            <a:r>
              <a:rPr dirty="0" sz="1700" spc="-114">
                <a:latin typeface="Arial"/>
                <a:cs typeface="Arial"/>
              </a:rPr>
              <a:t>T.,</a:t>
            </a:r>
            <a:r>
              <a:rPr dirty="0" sz="1700" spc="-55">
                <a:latin typeface="Arial"/>
                <a:cs typeface="Arial"/>
              </a:rPr>
              <a:t> </a:t>
            </a:r>
            <a:r>
              <a:rPr dirty="0" sz="1700" spc="-85">
                <a:latin typeface="Arial"/>
                <a:cs typeface="Arial"/>
              </a:rPr>
              <a:t>MD2,</a:t>
            </a:r>
            <a:r>
              <a:rPr dirty="0" sz="1700" spc="-55">
                <a:latin typeface="Arial"/>
                <a:cs typeface="Arial"/>
              </a:rPr>
              <a:t> </a:t>
            </a:r>
            <a:r>
              <a:rPr dirty="0" sz="1700" spc="-70">
                <a:latin typeface="Arial"/>
                <a:cs typeface="Arial"/>
              </a:rPr>
              <a:t>Botros</a:t>
            </a:r>
            <a:r>
              <a:rPr dirty="0" sz="1700" spc="-65">
                <a:latin typeface="Arial"/>
                <a:cs typeface="Arial"/>
              </a:rPr>
              <a:t> </a:t>
            </a:r>
            <a:r>
              <a:rPr dirty="0" sz="1700" spc="-130">
                <a:latin typeface="Arial"/>
                <a:cs typeface="Arial"/>
              </a:rPr>
              <a:t>G.,</a:t>
            </a:r>
            <a:r>
              <a:rPr dirty="0" sz="1700" spc="-55">
                <a:latin typeface="Arial"/>
                <a:cs typeface="Arial"/>
              </a:rPr>
              <a:t> </a:t>
            </a:r>
            <a:r>
              <a:rPr dirty="0" sz="1700" spc="-95">
                <a:latin typeface="Arial"/>
                <a:cs typeface="Arial"/>
              </a:rPr>
              <a:t>MD2</a:t>
            </a:r>
            <a:r>
              <a:rPr dirty="0" sz="1700" spc="-55">
                <a:latin typeface="Arial"/>
                <a:cs typeface="Arial"/>
              </a:rPr>
              <a:t> </a:t>
            </a:r>
            <a:r>
              <a:rPr dirty="0" sz="1700" spc="-80">
                <a:latin typeface="Arial"/>
                <a:cs typeface="Arial"/>
              </a:rPr>
              <a:t>1.</a:t>
            </a:r>
            <a:r>
              <a:rPr dirty="0" sz="1700" spc="-65">
                <a:latin typeface="Arial"/>
                <a:cs typeface="Arial"/>
              </a:rPr>
              <a:t> </a:t>
            </a:r>
            <a:r>
              <a:rPr dirty="0" sz="1700" spc="-140">
                <a:latin typeface="Arial"/>
                <a:cs typeface="Arial"/>
              </a:rPr>
              <a:t>The</a:t>
            </a:r>
            <a:r>
              <a:rPr dirty="0" sz="1700" spc="-55">
                <a:latin typeface="Arial"/>
                <a:cs typeface="Arial"/>
              </a:rPr>
              <a:t> </a:t>
            </a:r>
            <a:r>
              <a:rPr dirty="0" sz="1700" spc="-135">
                <a:latin typeface="Arial"/>
                <a:cs typeface="Arial"/>
              </a:rPr>
              <a:t>Laser</a:t>
            </a:r>
            <a:r>
              <a:rPr dirty="0" sz="1700" spc="-60">
                <a:latin typeface="Arial"/>
                <a:cs typeface="Arial"/>
              </a:rPr>
              <a:t> </a:t>
            </a:r>
            <a:r>
              <a:rPr dirty="0" sz="1700" spc="-100">
                <a:latin typeface="Arial"/>
                <a:cs typeface="Arial"/>
              </a:rPr>
              <a:t>Vaginal</a:t>
            </a:r>
            <a:r>
              <a:rPr dirty="0" sz="1700" spc="-65">
                <a:latin typeface="Arial"/>
                <a:cs typeface="Arial"/>
              </a:rPr>
              <a:t> </a:t>
            </a:r>
            <a:r>
              <a:rPr dirty="0" sz="1700" spc="-80">
                <a:latin typeface="Arial"/>
                <a:cs typeface="Arial"/>
              </a:rPr>
              <a:t>Rejuvenation</a:t>
            </a:r>
            <a:r>
              <a:rPr dirty="0" sz="1700" spc="-65">
                <a:latin typeface="Arial"/>
                <a:cs typeface="Arial"/>
              </a:rPr>
              <a:t> </a:t>
            </a:r>
            <a:r>
              <a:rPr dirty="0" sz="1700" spc="-25">
                <a:latin typeface="Arial"/>
                <a:cs typeface="Arial"/>
              </a:rPr>
              <a:t>Institute</a:t>
            </a:r>
            <a:r>
              <a:rPr dirty="0" sz="1700" spc="-60">
                <a:latin typeface="Arial"/>
                <a:cs typeface="Arial"/>
              </a:rPr>
              <a:t> </a:t>
            </a:r>
            <a:r>
              <a:rPr dirty="0" sz="1700" spc="-95">
                <a:latin typeface="Arial"/>
                <a:cs typeface="Arial"/>
              </a:rPr>
              <a:t>Of</a:t>
            </a:r>
            <a:r>
              <a:rPr dirty="0" sz="1700" spc="-50">
                <a:latin typeface="Arial"/>
                <a:cs typeface="Arial"/>
              </a:rPr>
              <a:t> </a:t>
            </a:r>
            <a:r>
              <a:rPr dirty="0" sz="1700" spc="-70">
                <a:latin typeface="Arial"/>
                <a:cs typeface="Arial"/>
              </a:rPr>
              <a:t>Michigan</a:t>
            </a:r>
            <a:r>
              <a:rPr dirty="0" sz="1700" spc="-65">
                <a:latin typeface="Arial"/>
                <a:cs typeface="Arial"/>
              </a:rPr>
              <a:t> </a:t>
            </a:r>
            <a:r>
              <a:rPr dirty="0" sz="1700" spc="-75">
                <a:latin typeface="Arial"/>
                <a:cs typeface="Arial"/>
              </a:rPr>
              <a:t>Farmington</a:t>
            </a:r>
            <a:r>
              <a:rPr dirty="0" sz="1700" spc="-70">
                <a:latin typeface="Arial"/>
                <a:cs typeface="Arial"/>
              </a:rPr>
              <a:t> </a:t>
            </a:r>
            <a:r>
              <a:rPr dirty="0" sz="1700" spc="-65">
                <a:latin typeface="Arial"/>
                <a:cs typeface="Arial"/>
              </a:rPr>
              <a:t>Hills,</a:t>
            </a:r>
            <a:r>
              <a:rPr dirty="0" sz="1700" spc="-55">
                <a:latin typeface="Arial"/>
                <a:cs typeface="Arial"/>
              </a:rPr>
              <a:t> </a:t>
            </a:r>
            <a:r>
              <a:rPr dirty="0" sz="1700" spc="-25">
                <a:latin typeface="Arial"/>
                <a:cs typeface="Arial"/>
              </a:rPr>
              <a:t>MI,</a:t>
            </a:r>
            <a:r>
              <a:rPr dirty="0" sz="1700" spc="-55">
                <a:latin typeface="Arial"/>
                <a:cs typeface="Arial"/>
              </a:rPr>
              <a:t> </a:t>
            </a:r>
            <a:r>
              <a:rPr dirty="0" sz="1700" spc="-229">
                <a:latin typeface="Arial"/>
                <a:cs typeface="Arial"/>
              </a:rPr>
              <a:t>USA</a:t>
            </a:r>
            <a:r>
              <a:rPr dirty="0" sz="1700" spc="-60">
                <a:latin typeface="Arial"/>
                <a:cs typeface="Arial"/>
              </a:rPr>
              <a:t> </a:t>
            </a:r>
            <a:r>
              <a:rPr dirty="0" sz="1700" spc="-80">
                <a:latin typeface="Arial"/>
                <a:cs typeface="Arial"/>
              </a:rPr>
              <a:t>2.</a:t>
            </a:r>
            <a:r>
              <a:rPr dirty="0" sz="1700" spc="-60">
                <a:latin typeface="Arial"/>
                <a:cs typeface="Arial"/>
              </a:rPr>
              <a:t> </a:t>
            </a:r>
            <a:r>
              <a:rPr dirty="0" sz="1700" spc="-25">
                <a:latin typeface="Arial"/>
                <a:cs typeface="Arial"/>
              </a:rPr>
              <a:t>The </a:t>
            </a:r>
            <a:r>
              <a:rPr dirty="0" sz="1700" spc="-25">
                <a:latin typeface="Arial"/>
                <a:cs typeface="Arial"/>
              </a:rPr>
              <a:t>	</a:t>
            </a:r>
            <a:r>
              <a:rPr dirty="0" sz="1700" spc="-60">
                <a:latin typeface="Arial"/>
                <a:cs typeface="Arial"/>
              </a:rPr>
              <a:t>Medical</a:t>
            </a:r>
            <a:r>
              <a:rPr dirty="0" sz="1700" spc="-70">
                <a:latin typeface="Arial"/>
                <a:cs typeface="Arial"/>
              </a:rPr>
              <a:t> </a:t>
            </a:r>
            <a:r>
              <a:rPr dirty="0" sz="1700" spc="-135">
                <a:latin typeface="Arial"/>
                <a:cs typeface="Arial"/>
              </a:rPr>
              <a:t>Laser</a:t>
            </a:r>
            <a:r>
              <a:rPr dirty="0" sz="1700" spc="-70">
                <a:latin typeface="Arial"/>
                <a:cs typeface="Arial"/>
              </a:rPr>
              <a:t> </a:t>
            </a:r>
            <a:r>
              <a:rPr dirty="0" sz="1700" spc="-100">
                <a:latin typeface="Arial"/>
                <a:cs typeface="Arial"/>
              </a:rPr>
              <a:t>and</a:t>
            </a:r>
            <a:r>
              <a:rPr dirty="0" sz="1700" spc="-75">
                <a:latin typeface="Arial"/>
                <a:cs typeface="Arial"/>
              </a:rPr>
              <a:t> </a:t>
            </a:r>
            <a:r>
              <a:rPr dirty="0" sz="1700" spc="-80">
                <a:latin typeface="Arial"/>
                <a:cs typeface="Arial"/>
              </a:rPr>
              <a:t>Aesthetics</a:t>
            </a:r>
            <a:r>
              <a:rPr dirty="0" sz="1700" spc="-65">
                <a:latin typeface="Arial"/>
                <a:cs typeface="Arial"/>
              </a:rPr>
              <a:t> </a:t>
            </a:r>
            <a:r>
              <a:rPr dirty="0" sz="1700" spc="-85">
                <a:latin typeface="Arial"/>
                <a:cs typeface="Arial"/>
              </a:rPr>
              <a:t>Group,</a:t>
            </a:r>
            <a:r>
              <a:rPr dirty="0" sz="1700" spc="-65">
                <a:latin typeface="Arial"/>
                <a:cs typeface="Arial"/>
              </a:rPr>
              <a:t> </a:t>
            </a:r>
            <a:r>
              <a:rPr dirty="0" sz="1700" spc="-35">
                <a:latin typeface="Arial"/>
                <a:cs typeface="Arial"/>
              </a:rPr>
              <a:t>Wirral,</a:t>
            </a:r>
            <a:r>
              <a:rPr dirty="0" sz="1700" spc="-65">
                <a:latin typeface="Arial"/>
                <a:cs typeface="Arial"/>
              </a:rPr>
              <a:t> </a:t>
            </a:r>
            <a:r>
              <a:rPr dirty="0" sz="1700" spc="-45">
                <a:latin typeface="Arial"/>
                <a:cs typeface="Arial"/>
              </a:rPr>
              <a:t>United</a:t>
            </a:r>
            <a:r>
              <a:rPr dirty="0" sz="1700" spc="-70">
                <a:latin typeface="Arial"/>
                <a:cs typeface="Arial"/>
              </a:rPr>
              <a:t> </a:t>
            </a:r>
            <a:r>
              <a:rPr dirty="0" sz="1700" spc="-10">
                <a:latin typeface="Arial"/>
                <a:cs typeface="Arial"/>
              </a:rPr>
              <a:t>Kingdom</a:t>
            </a:r>
            <a:endParaRPr sz="1700">
              <a:latin typeface="Arial"/>
              <a:cs typeface="Arial"/>
            </a:endParaRPr>
          </a:p>
          <a:p>
            <a:pPr marL="353695" marR="139065" indent="-340995">
              <a:lnSpc>
                <a:spcPts val="2280"/>
              </a:lnSpc>
              <a:spcBef>
                <a:spcPts val="120"/>
              </a:spcBef>
              <a:buSzPct val="105882"/>
              <a:buAutoNum type="arabicPeriod" startAt="10"/>
              <a:tabLst>
                <a:tab pos="355600" algn="l"/>
              </a:tabLst>
            </a:pPr>
            <a:r>
              <a:rPr dirty="0" sz="1700" spc="-165">
                <a:latin typeface="Arial"/>
                <a:cs typeface="Arial"/>
              </a:rPr>
              <a:t>Evans</a:t>
            </a:r>
            <a:r>
              <a:rPr dirty="0" sz="1700" spc="-65">
                <a:latin typeface="Arial"/>
                <a:cs typeface="Arial"/>
              </a:rPr>
              <a:t> </a:t>
            </a:r>
            <a:r>
              <a:rPr dirty="0" sz="1700" spc="-195">
                <a:latin typeface="Arial"/>
                <a:cs typeface="Arial"/>
              </a:rPr>
              <a:t>KL,</a:t>
            </a:r>
            <a:r>
              <a:rPr dirty="0" sz="1700" spc="-60">
                <a:latin typeface="Arial"/>
                <a:cs typeface="Arial"/>
              </a:rPr>
              <a:t> </a:t>
            </a:r>
            <a:r>
              <a:rPr dirty="0" sz="1700" spc="-90">
                <a:latin typeface="Arial"/>
                <a:cs typeface="Arial"/>
              </a:rPr>
              <a:t>Berenholz</a:t>
            </a:r>
            <a:r>
              <a:rPr dirty="0" sz="1700" spc="-55">
                <a:latin typeface="Arial"/>
                <a:cs typeface="Arial"/>
              </a:rPr>
              <a:t> </a:t>
            </a:r>
            <a:r>
              <a:rPr dirty="0" sz="1700" spc="-195">
                <a:latin typeface="Arial"/>
                <a:cs typeface="Arial"/>
              </a:rPr>
              <a:t>J,</a:t>
            </a:r>
            <a:r>
              <a:rPr dirty="0" sz="1700" spc="-60">
                <a:latin typeface="Arial"/>
                <a:cs typeface="Arial"/>
              </a:rPr>
              <a:t> </a:t>
            </a:r>
            <a:r>
              <a:rPr dirty="0" sz="1700" spc="-135">
                <a:latin typeface="Arial"/>
                <a:cs typeface="Arial"/>
              </a:rPr>
              <a:t>Samuels</a:t>
            </a:r>
            <a:r>
              <a:rPr dirty="0" sz="1700" spc="-65">
                <a:latin typeface="Arial"/>
                <a:cs typeface="Arial"/>
              </a:rPr>
              <a:t> </a:t>
            </a:r>
            <a:r>
              <a:rPr dirty="0" sz="1700" spc="-204">
                <a:latin typeface="Arial"/>
                <a:cs typeface="Arial"/>
              </a:rPr>
              <a:t>JB,</a:t>
            </a:r>
            <a:r>
              <a:rPr dirty="0" sz="1700" spc="-55">
                <a:latin typeface="Arial"/>
                <a:cs typeface="Arial"/>
              </a:rPr>
              <a:t> </a:t>
            </a:r>
            <a:r>
              <a:rPr dirty="0" sz="1700" spc="-125">
                <a:latin typeface="Arial"/>
                <a:cs typeface="Arial"/>
              </a:rPr>
              <a:t>Pezzella</a:t>
            </a:r>
            <a:r>
              <a:rPr dirty="0" sz="1700" spc="-65">
                <a:latin typeface="Arial"/>
                <a:cs typeface="Arial"/>
              </a:rPr>
              <a:t> </a:t>
            </a:r>
            <a:r>
              <a:rPr dirty="0" sz="1700" spc="-114">
                <a:latin typeface="Arial"/>
                <a:cs typeface="Arial"/>
              </a:rPr>
              <a:t>A,</a:t>
            </a:r>
            <a:r>
              <a:rPr dirty="0" sz="1700" spc="-55">
                <a:latin typeface="Arial"/>
                <a:cs typeface="Arial"/>
              </a:rPr>
              <a:t> </a:t>
            </a:r>
            <a:r>
              <a:rPr dirty="0" sz="1700" spc="-125">
                <a:latin typeface="Arial"/>
                <a:cs typeface="Arial"/>
              </a:rPr>
              <a:t>DeLucia</a:t>
            </a:r>
            <a:r>
              <a:rPr dirty="0" sz="1700" spc="-65">
                <a:latin typeface="Arial"/>
                <a:cs typeface="Arial"/>
              </a:rPr>
              <a:t> </a:t>
            </a:r>
            <a:r>
              <a:rPr dirty="0" sz="1700" spc="-185">
                <a:latin typeface="Arial"/>
                <a:cs typeface="Arial"/>
              </a:rPr>
              <a:t>CA.</a:t>
            </a:r>
            <a:r>
              <a:rPr dirty="0" sz="1700" spc="-65">
                <a:latin typeface="Arial"/>
                <a:cs typeface="Arial"/>
              </a:rPr>
              <a:t> </a:t>
            </a:r>
            <a:r>
              <a:rPr dirty="0" sz="1700" spc="-85">
                <a:latin typeface="Arial"/>
                <a:cs typeface="Arial"/>
              </a:rPr>
              <a:t>Prospective</a:t>
            </a:r>
            <a:r>
              <a:rPr dirty="0" sz="1700" spc="-55">
                <a:latin typeface="Arial"/>
                <a:cs typeface="Arial"/>
              </a:rPr>
              <a:t> </a:t>
            </a:r>
            <a:r>
              <a:rPr dirty="0" sz="1700">
                <a:latin typeface="Arial"/>
                <a:cs typeface="Arial"/>
              </a:rPr>
              <a:t>Multi-</a:t>
            </a:r>
            <a:r>
              <a:rPr dirty="0" sz="1700" spc="-85">
                <a:latin typeface="Arial"/>
                <a:cs typeface="Arial"/>
              </a:rPr>
              <a:t>Center</a:t>
            </a:r>
            <a:r>
              <a:rPr dirty="0" sz="1700" spc="-65">
                <a:latin typeface="Arial"/>
                <a:cs typeface="Arial"/>
              </a:rPr>
              <a:t> </a:t>
            </a:r>
            <a:r>
              <a:rPr dirty="0" sz="1700" spc="-110">
                <a:latin typeface="Arial"/>
                <a:cs typeface="Arial"/>
              </a:rPr>
              <a:t>Study</a:t>
            </a:r>
            <a:r>
              <a:rPr dirty="0" sz="1700" spc="-50">
                <a:latin typeface="Arial"/>
                <a:cs typeface="Arial"/>
              </a:rPr>
              <a:t> </a:t>
            </a:r>
            <a:r>
              <a:rPr dirty="0" sz="1700" spc="-65">
                <a:latin typeface="Arial"/>
                <a:cs typeface="Arial"/>
              </a:rPr>
              <a:t>on</a:t>
            </a:r>
            <a:r>
              <a:rPr dirty="0" sz="1700" spc="-70">
                <a:latin typeface="Arial"/>
                <a:cs typeface="Arial"/>
              </a:rPr>
              <a:t> </a:t>
            </a:r>
            <a:r>
              <a:rPr dirty="0" sz="1700" spc="-120">
                <a:latin typeface="Arial"/>
                <a:cs typeface="Arial"/>
              </a:rPr>
              <a:t>Long-</a:t>
            </a:r>
            <a:r>
              <a:rPr dirty="0" sz="1700" spc="-10">
                <a:latin typeface="Arial"/>
                <a:cs typeface="Arial"/>
              </a:rPr>
              <a:t>term</a:t>
            </a:r>
            <a:r>
              <a:rPr dirty="0" sz="1700" spc="-60">
                <a:latin typeface="Arial"/>
                <a:cs typeface="Arial"/>
              </a:rPr>
              <a:t> </a:t>
            </a:r>
            <a:r>
              <a:rPr dirty="0" sz="1700" spc="-90">
                <a:latin typeface="Arial"/>
                <a:cs typeface="Arial"/>
              </a:rPr>
              <a:t>Effectiveness</a:t>
            </a:r>
            <a:r>
              <a:rPr dirty="0" sz="1700" spc="-60">
                <a:latin typeface="Arial"/>
                <a:cs typeface="Arial"/>
              </a:rPr>
              <a:t> </a:t>
            </a:r>
            <a:r>
              <a:rPr dirty="0" sz="1700">
                <a:latin typeface="Arial"/>
                <a:cs typeface="Arial"/>
              </a:rPr>
              <a:t>of</a:t>
            </a:r>
            <a:r>
              <a:rPr dirty="0" sz="1700" spc="-55">
                <a:latin typeface="Arial"/>
                <a:cs typeface="Arial"/>
              </a:rPr>
              <a:t> </a:t>
            </a:r>
            <a:r>
              <a:rPr dirty="0" sz="1700" spc="-160">
                <a:latin typeface="Arial"/>
                <a:cs typeface="Arial"/>
              </a:rPr>
              <a:t>HIFEM</a:t>
            </a:r>
            <a:r>
              <a:rPr dirty="0" sz="1700" spc="-65">
                <a:latin typeface="Arial"/>
                <a:cs typeface="Arial"/>
              </a:rPr>
              <a:t> </a:t>
            </a:r>
            <a:r>
              <a:rPr dirty="0" sz="1700" spc="-70">
                <a:latin typeface="Arial"/>
                <a:cs typeface="Arial"/>
              </a:rPr>
              <a:t>procedure</a:t>
            </a:r>
            <a:r>
              <a:rPr dirty="0" sz="1700" spc="-55">
                <a:latin typeface="Arial"/>
                <a:cs typeface="Arial"/>
              </a:rPr>
              <a:t> </a:t>
            </a:r>
            <a:r>
              <a:rPr dirty="0" sz="1700" spc="-25">
                <a:latin typeface="Arial"/>
                <a:cs typeface="Arial"/>
              </a:rPr>
              <a:t>for </a:t>
            </a:r>
            <a:r>
              <a:rPr dirty="0" sz="1700" spc="-25">
                <a:latin typeface="Arial"/>
                <a:cs typeface="Arial"/>
              </a:rPr>
              <a:t>	</a:t>
            </a:r>
            <a:r>
              <a:rPr dirty="0" sz="1700" spc="-60">
                <a:latin typeface="Arial"/>
                <a:cs typeface="Arial"/>
              </a:rPr>
              <a:t>Treatment</a:t>
            </a:r>
            <a:r>
              <a:rPr dirty="0" sz="1700" spc="-50">
                <a:latin typeface="Arial"/>
                <a:cs typeface="Arial"/>
              </a:rPr>
              <a:t> </a:t>
            </a:r>
            <a:r>
              <a:rPr dirty="0" sz="1700">
                <a:latin typeface="Arial"/>
                <a:cs typeface="Arial"/>
              </a:rPr>
              <a:t>for</a:t>
            </a:r>
            <a:r>
              <a:rPr dirty="0" sz="1700" spc="-65">
                <a:latin typeface="Arial"/>
                <a:cs typeface="Arial"/>
              </a:rPr>
              <a:t> </a:t>
            </a:r>
            <a:r>
              <a:rPr dirty="0" sz="1700" spc="-60">
                <a:latin typeface="Arial"/>
                <a:cs typeface="Arial"/>
              </a:rPr>
              <a:t>Urinary</a:t>
            </a:r>
            <a:r>
              <a:rPr dirty="0" sz="1700" spc="-50">
                <a:latin typeface="Arial"/>
                <a:cs typeface="Arial"/>
              </a:rPr>
              <a:t> </a:t>
            </a:r>
            <a:r>
              <a:rPr dirty="0" sz="1700" spc="-65">
                <a:latin typeface="Arial"/>
                <a:cs typeface="Arial"/>
              </a:rPr>
              <a:t>Incontinence</a:t>
            </a:r>
            <a:r>
              <a:rPr dirty="0" sz="1700" spc="-50">
                <a:latin typeface="Arial"/>
                <a:cs typeface="Arial"/>
              </a:rPr>
              <a:t> </a:t>
            </a:r>
            <a:r>
              <a:rPr dirty="0" sz="1700" spc="-100">
                <a:latin typeface="Arial"/>
                <a:cs typeface="Arial"/>
              </a:rPr>
              <a:t>and</a:t>
            </a:r>
            <a:r>
              <a:rPr dirty="0" sz="1700" spc="-60">
                <a:latin typeface="Arial"/>
                <a:cs typeface="Arial"/>
              </a:rPr>
              <a:t> </a:t>
            </a:r>
            <a:r>
              <a:rPr dirty="0" sz="1700" spc="-114">
                <a:latin typeface="Arial"/>
                <a:cs typeface="Arial"/>
              </a:rPr>
              <a:t>Female</a:t>
            </a:r>
            <a:r>
              <a:rPr dirty="0" sz="1700" spc="-50">
                <a:latin typeface="Arial"/>
                <a:cs typeface="Arial"/>
              </a:rPr>
              <a:t> </a:t>
            </a:r>
            <a:r>
              <a:rPr dirty="0" sz="1700" spc="-135">
                <a:latin typeface="Arial"/>
                <a:cs typeface="Arial"/>
              </a:rPr>
              <a:t>Sexual</a:t>
            </a:r>
            <a:r>
              <a:rPr dirty="0" sz="1700" spc="-60">
                <a:latin typeface="Arial"/>
                <a:cs typeface="Arial"/>
              </a:rPr>
              <a:t> </a:t>
            </a:r>
            <a:r>
              <a:rPr dirty="0" sz="1700" spc="-65">
                <a:latin typeface="Arial"/>
                <a:cs typeface="Arial"/>
              </a:rPr>
              <a:t>Dysfunction.</a:t>
            </a:r>
            <a:r>
              <a:rPr dirty="0" sz="1700" spc="-60">
                <a:latin typeface="Arial"/>
                <a:cs typeface="Arial"/>
              </a:rPr>
              <a:t> </a:t>
            </a:r>
            <a:r>
              <a:rPr dirty="0" sz="1700" spc="-315">
                <a:latin typeface="Arial"/>
                <a:cs typeface="Arial"/>
              </a:rPr>
              <a:t>J</a:t>
            </a:r>
            <a:r>
              <a:rPr dirty="0" sz="1700" spc="-60">
                <a:latin typeface="Arial"/>
                <a:cs typeface="Arial"/>
              </a:rPr>
              <a:t> </a:t>
            </a:r>
            <a:r>
              <a:rPr dirty="0" sz="1700" spc="-100">
                <a:latin typeface="Arial"/>
                <a:cs typeface="Arial"/>
              </a:rPr>
              <a:t>Womens</a:t>
            </a:r>
            <a:r>
              <a:rPr dirty="0" sz="1700" spc="-60">
                <a:latin typeface="Arial"/>
                <a:cs typeface="Arial"/>
              </a:rPr>
              <a:t> </a:t>
            </a:r>
            <a:r>
              <a:rPr dirty="0" sz="1700" spc="-65">
                <a:latin typeface="Arial"/>
                <a:cs typeface="Arial"/>
              </a:rPr>
              <a:t>Health</a:t>
            </a:r>
            <a:r>
              <a:rPr dirty="0" sz="1700" spc="-60">
                <a:latin typeface="Arial"/>
                <a:cs typeface="Arial"/>
              </a:rPr>
              <a:t> </a:t>
            </a:r>
            <a:r>
              <a:rPr dirty="0" sz="1700" spc="-125">
                <a:latin typeface="Arial"/>
                <a:cs typeface="Arial"/>
              </a:rPr>
              <a:t>Care.</a:t>
            </a:r>
            <a:r>
              <a:rPr dirty="0" sz="1700" spc="-60">
                <a:latin typeface="Arial"/>
                <a:cs typeface="Arial"/>
              </a:rPr>
              <a:t> </a:t>
            </a:r>
            <a:r>
              <a:rPr dirty="0" sz="1700" spc="-85">
                <a:latin typeface="Arial"/>
                <a:cs typeface="Arial"/>
              </a:rPr>
              <a:t>2023;12(2):1-</a:t>
            </a:r>
            <a:r>
              <a:rPr dirty="0" sz="1700" spc="-80">
                <a:latin typeface="Arial"/>
                <a:cs typeface="Arial"/>
              </a:rPr>
              <a:t>6.</a:t>
            </a:r>
            <a:r>
              <a:rPr dirty="0" sz="1700" spc="-60">
                <a:latin typeface="Arial"/>
                <a:cs typeface="Arial"/>
              </a:rPr>
              <a:t> </a:t>
            </a:r>
            <a:r>
              <a:rPr dirty="0" sz="1700" spc="-10">
                <a:latin typeface="Arial"/>
                <a:cs typeface="Arial"/>
              </a:rPr>
              <a:t>doi:10.35248/2167-</a:t>
            </a:r>
            <a:endParaRPr sz="170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  <a:spcBef>
                <a:spcPts val="245"/>
              </a:spcBef>
            </a:pPr>
            <a:r>
              <a:rPr dirty="0" sz="1700" spc="-25">
                <a:latin typeface="Arial"/>
                <a:cs typeface="Arial"/>
              </a:rPr>
              <a:t>0420.23.12.625</a:t>
            </a:r>
            <a:endParaRPr sz="1700">
              <a:latin typeface="Arial"/>
              <a:cs typeface="Arial"/>
            </a:endParaRPr>
          </a:p>
          <a:p>
            <a:pPr marL="353695" marR="381000" indent="-340995">
              <a:lnSpc>
                <a:spcPts val="2400"/>
              </a:lnSpc>
              <a:spcBef>
                <a:spcPts val="45"/>
              </a:spcBef>
              <a:buSzPct val="105882"/>
              <a:buAutoNum type="arabicPeriod" startAt="13"/>
              <a:tabLst>
                <a:tab pos="355600" algn="l"/>
              </a:tabLst>
            </a:pPr>
            <a:r>
              <a:rPr dirty="0" sz="1700" spc="-75">
                <a:latin typeface="Arial"/>
                <a:cs typeface="Arial"/>
              </a:rPr>
              <a:t>Manish </a:t>
            </a:r>
            <a:r>
              <a:rPr dirty="0" sz="1700" spc="-100">
                <a:latin typeface="Arial"/>
                <a:cs typeface="Arial"/>
              </a:rPr>
              <a:t>Gopal,</a:t>
            </a:r>
            <a:r>
              <a:rPr dirty="0" sz="1700" spc="-55">
                <a:latin typeface="Arial"/>
                <a:cs typeface="Arial"/>
              </a:rPr>
              <a:t> </a:t>
            </a:r>
            <a:r>
              <a:rPr dirty="0" sz="1700" spc="-65">
                <a:latin typeface="Arial"/>
                <a:cs typeface="Arial"/>
              </a:rPr>
              <a:t>M.D.,</a:t>
            </a:r>
            <a:r>
              <a:rPr dirty="0" sz="1700" spc="-60">
                <a:latin typeface="Arial"/>
                <a:cs typeface="Arial"/>
              </a:rPr>
              <a:t> </a:t>
            </a:r>
            <a:r>
              <a:rPr dirty="0" sz="1700" spc="-220">
                <a:latin typeface="Arial"/>
                <a:cs typeface="Arial"/>
              </a:rPr>
              <a:t>MSCE,</a:t>
            </a:r>
            <a:r>
              <a:rPr dirty="0" sz="1700" spc="-60">
                <a:latin typeface="Arial"/>
                <a:cs typeface="Arial"/>
              </a:rPr>
              <a:t> </a:t>
            </a:r>
            <a:r>
              <a:rPr dirty="0" sz="1700" spc="-160">
                <a:latin typeface="Arial"/>
                <a:cs typeface="Arial"/>
              </a:rPr>
              <a:t>HIFEM</a:t>
            </a:r>
            <a:r>
              <a:rPr dirty="0" sz="1700" spc="-65">
                <a:latin typeface="Arial"/>
                <a:cs typeface="Arial"/>
              </a:rPr>
              <a:t> </a:t>
            </a:r>
            <a:r>
              <a:rPr dirty="0" sz="1700" spc="-270">
                <a:latin typeface="Arial"/>
                <a:cs typeface="Arial"/>
              </a:rPr>
              <a:t>PROCEDURE</a:t>
            </a:r>
            <a:r>
              <a:rPr dirty="0" sz="1700" spc="-65">
                <a:latin typeface="Arial"/>
                <a:cs typeface="Arial"/>
              </a:rPr>
              <a:t> </a:t>
            </a:r>
            <a:r>
              <a:rPr dirty="0" sz="1700" spc="-265">
                <a:latin typeface="Arial"/>
                <a:cs typeface="Arial"/>
              </a:rPr>
              <a:t>FOR</a:t>
            </a:r>
            <a:r>
              <a:rPr dirty="0" sz="1700" spc="-60">
                <a:latin typeface="Arial"/>
                <a:cs typeface="Arial"/>
              </a:rPr>
              <a:t> </a:t>
            </a:r>
            <a:r>
              <a:rPr dirty="0" sz="1700" spc="-215">
                <a:latin typeface="Arial"/>
                <a:cs typeface="Arial"/>
              </a:rPr>
              <a:t>TREATMENT</a:t>
            </a:r>
            <a:r>
              <a:rPr dirty="0" sz="1700" spc="-65">
                <a:latin typeface="Arial"/>
                <a:cs typeface="Arial"/>
              </a:rPr>
              <a:t> </a:t>
            </a:r>
            <a:r>
              <a:rPr dirty="0" sz="1700" spc="-245">
                <a:latin typeface="Arial"/>
                <a:cs typeface="Arial"/>
              </a:rPr>
              <a:t>OF</a:t>
            </a:r>
            <a:r>
              <a:rPr dirty="0" sz="1700" spc="-70">
                <a:latin typeface="Arial"/>
                <a:cs typeface="Arial"/>
              </a:rPr>
              <a:t> </a:t>
            </a:r>
            <a:r>
              <a:rPr dirty="0" sz="1700" spc="-265">
                <a:latin typeface="Arial"/>
                <a:cs typeface="Arial"/>
              </a:rPr>
              <a:t>PERSISTENT</a:t>
            </a:r>
            <a:r>
              <a:rPr dirty="0" sz="1700" spc="-65">
                <a:latin typeface="Arial"/>
                <a:cs typeface="Arial"/>
              </a:rPr>
              <a:t> </a:t>
            </a:r>
            <a:r>
              <a:rPr dirty="0" sz="1700" spc="-204">
                <a:latin typeface="Arial"/>
                <a:cs typeface="Arial"/>
              </a:rPr>
              <a:t>URINARY</a:t>
            </a:r>
            <a:r>
              <a:rPr dirty="0" sz="1700" spc="-65">
                <a:latin typeface="Arial"/>
                <a:cs typeface="Arial"/>
              </a:rPr>
              <a:t> </a:t>
            </a:r>
            <a:r>
              <a:rPr dirty="0" sz="1700" spc="-204">
                <a:latin typeface="Arial"/>
                <a:cs typeface="Arial"/>
              </a:rPr>
              <a:t>INCONTINENCE</a:t>
            </a:r>
            <a:r>
              <a:rPr dirty="0" sz="1700" spc="-65">
                <a:latin typeface="Arial"/>
                <a:cs typeface="Arial"/>
              </a:rPr>
              <a:t> </a:t>
            </a:r>
            <a:r>
              <a:rPr dirty="0" sz="1700" spc="-270">
                <a:latin typeface="Arial"/>
                <a:cs typeface="Arial"/>
              </a:rPr>
              <a:t>POST</a:t>
            </a:r>
            <a:r>
              <a:rPr dirty="0" sz="1700" spc="-65">
                <a:latin typeface="Arial"/>
                <a:cs typeface="Arial"/>
              </a:rPr>
              <a:t> </a:t>
            </a:r>
            <a:r>
              <a:rPr dirty="0" sz="1700" spc="-235">
                <a:latin typeface="Arial"/>
                <a:cs typeface="Arial"/>
              </a:rPr>
              <a:t>PELVIC</a:t>
            </a:r>
            <a:r>
              <a:rPr dirty="0" sz="1700" spc="-55">
                <a:latin typeface="Arial"/>
                <a:cs typeface="Arial"/>
              </a:rPr>
              <a:t> </a:t>
            </a:r>
            <a:r>
              <a:rPr dirty="0" sz="1700" spc="-225">
                <a:latin typeface="Arial"/>
                <a:cs typeface="Arial"/>
              </a:rPr>
              <a:t>ORGAN</a:t>
            </a:r>
            <a:r>
              <a:rPr dirty="0" sz="1700" spc="-60">
                <a:latin typeface="Arial"/>
                <a:cs typeface="Arial"/>
              </a:rPr>
              <a:t> </a:t>
            </a:r>
            <a:r>
              <a:rPr dirty="0" sz="1700" spc="-280">
                <a:latin typeface="Arial"/>
                <a:cs typeface="Arial"/>
              </a:rPr>
              <a:t>PROLAPSE</a:t>
            </a:r>
            <a:r>
              <a:rPr dirty="0" sz="1700" spc="-165">
                <a:latin typeface="Arial"/>
                <a:cs typeface="Arial"/>
              </a:rPr>
              <a:t> 	AND</a:t>
            </a:r>
            <a:r>
              <a:rPr dirty="0" sz="1700" spc="-50">
                <a:latin typeface="Arial"/>
                <a:cs typeface="Arial"/>
              </a:rPr>
              <a:t> </a:t>
            </a:r>
            <a:r>
              <a:rPr dirty="0" sz="1700" spc="-130">
                <a:latin typeface="Arial"/>
                <a:cs typeface="Arial"/>
              </a:rPr>
              <a:t>ANTI-</a:t>
            </a:r>
            <a:r>
              <a:rPr dirty="0" sz="1700" spc="-204">
                <a:latin typeface="Arial"/>
                <a:cs typeface="Arial"/>
              </a:rPr>
              <a:t>INCONTINENCE</a:t>
            </a:r>
            <a:r>
              <a:rPr dirty="0" sz="1700" spc="-50">
                <a:latin typeface="Arial"/>
                <a:cs typeface="Arial"/>
              </a:rPr>
              <a:t> </a:t>
            </a:r>
            <a:r>
              <a:rPr dirty="0" sz="1700" spc="-265">
                <a:latin typeface="Arial"/>
                <a:cs typeface="Arial"/>
              </a:rPr>
              <a:t>SURGERY,</a:t>
            </a:r>
            <a:r>
              <a:rPr dirty="0" sz="1700" spc="-45">
                <a:latin typeface="Arial"/>
                <a:cs typeface="Arial"/>
              </a:rPr>
              <a:t> </a:t>
            </a:r>
            <a:r>
              <a:rPr dirty="0" sz="1700" spc="-95">
                <a:latin typeface="Arial"/>
                <a:cs typeface="Arial"/>
              </a:rPr>
              <a:t>Journal</a:t>
            </a:r>
            <a:r>
              <a:rPr dirty="0" sz="1700" spc="-50">
                <a:latin typeface="Arial"/>
                <a:cs typeface="Arial"/>
              </a:rPr>
              <a:t> </a:t>
            </a:r>
            <a:r>
              <a:rPr dirty="0" sz="1700">
                <a:latin typeface="Arial"/>
                <a:cs typeface="Arial"/>
              </a:rPr>
              <a:t>of</a:t>
            </a:r>
            <a:r>
              <a:rPr dirty="0" sz="1700" spc="-40">
                <a:latin typeface="Arial"/>
                <a:cs typeface="Arial"/>
              </a:rPr>
              <a:t> </a:t>
            </a:r>
            <a:r>
              <a:rPr dirty="0" sz="1700" spc="-80">
                <a:latin typeface="Arial"/>
                <a:cs typeface="Arial"/>
              </a:rPr>
              <a:t>Women’s</a:t>
            </a:r>
            <a:r>
              <a:rPr dirty="0" sz="1700" spc="-50">
                <a:latin typeface="Arial"/>
                <a:cs typeface="Arial"/>
              </a:rPr>
              <a:t> </a:t>
            </a:r>
            <a:r>
              <a:rPr dirty="0" sz="1700" spc="-65">
                <a:latin typeface="Arial"/>
                <a:cs typeface="Arial"/>
              </a:rPr>
              <a:t>Health</a:t>
            </a:r>
            <a:r>
              <a:rPr dirty="0" sz="1700" spc="-55">
                <a:latin typeface="Arial"/>
                <a:cs typeface="Arial"/>
              </a:rPr>
              <a:t> </a:t>
            </a:r>
            <a:r>
              <a:rPr dirty="0" sz="1700" spc="-120">
                <a:latin typeface="Arial"/>
                <a:cs typeface="Arial"/>
              </a:rPr>
              <a:t>Care:</a:t>
            </a:r>
            <a:r>
              <a:rPr dirty="0" sz="1700" spc="-50">
                <a:latin typeface="Arial"/>
                <a:cs typeface="Arial"/>
              </a:rPr>
              <a:t> </a:t>
            </a:r>
            <a:r>
              <a:rPr dirty="0" sz="1700" spc="-80">
                <a:latin typeface="Arial"/>
                <a:cs typeface="Arial"/>
              </a:rPr>
              <a:t>November</a:t>
            </a:r>
            <a:r>
              <a:rPr dirty="0" sz="1700" spc="-50">
                <a:latin typeface="Arial"/>
                <a:cs typeface="Arial"/>
              </a:rPr>
              <a:t> </a:t>
            </a:r>
            <a:r>
              <a:rPr dirty="0" sz="1700" spc="-90">
                <a:latin typeface="Arial"/>
                <a:cs typeface="Arial"/>
              </a:rPr>
              <a:t>28,</a:t>
            </a:r>
            <a:r>
              <a:rPr dirty="0" sz="1700" spc="-45">
                <a:latin typeface="Arial"/>
                <a:cs typeface="Arial"/>
              </a:rPr>
              <a:t> </a:t>
            </a:r>
            <a:r>
              <a:rPr dirty="0" sz="1700" spc="-95">
                <a:latin typeface="Arial"/>
                <a:cs typeface="Arial"/>
              </a:rPr>
              <a:t>2023,</a:t>
            </a:r>
            <a:r>
              <a:rPr dirty="0" sz="1700" spc="-45">
                <a:latin typeface="Arial"/>
                <a:cs typeface="Arial"/>
              </a:rPr>
              <a:t> </a:t>
            </a:r>
            <a:r>
              <a:rPr dirty="0" sz="1700" spc="-120">
                <a:latin typeface="Arial"/>
                <a:cs typeface="Arial"/>
              </a:rPr>
              <a:t>DOI:</a:t>
            </a:r>
            <a:r>
              <a:rPr dirty="0" sz="1700" spc="-50">
                <a:latin typeface="Arial"/>
                <a:cs typeface="Arial"/>
              </a:rPr>
              <a:t> </a:t>
            </a:r>
            <a:r>
              <a:rPr dirty="0" sz="1700" spc="-75">
                <a:latin typeface="Arial"/>
                <a:cs typeface="Arial"/>
              </a:rPr>
              <a:t>10.35248/2167-</a:t>
            </a:r>
            <a:r>
              <a:rPr dirty="0" sz="1700" spc="-10">
                <a:latin typeface="Arial"/>
                <a:cs typeface="Arial"/>
              </a:rPr>
              <a:t>0420.23.12.701</a:t>
            </a:r>
            <a:endParaRPr sz="1700">
              <a:latin typeface="Arial"/>
              <a:cs typeface="Arial"/>
            </a:endParaRPr>
          </a:p>
          <a:p>
            <a:pPr marL="353695" indent="-340995">
              <a:lnSpc>
                <a:spcPct val="100000"/>
              </a:lnSpc>
              <a:spcBef>
                <a:spcPts val="25"/>
              </a:spcBef>
              <a:buSzPct val="105882"/>
              <a:buAutoNum type="arabicPeriod" startAt="13"/>
              <a:tabLst>
                <a:tab pos="353695" algn="l"/>
              </a:tabLst>
            </a:pPr>
            <a:r>
              <a:rPr dirty="0" sz="1700" spc="-105">
                <a:latin typeface="Arial"/>
                <a:cs typeface="Arial"/>
              </a:rPr>
              <a:t>Javier</a:t>
            </a:r>
            <a:r>
              <a:rPr dirty="0" sz="1700" spc="-85">
                <a:latin typeface="Arial"/>
                <a:cs typeface="Arial"/>
              </a:rPr>
              <a:t> Azparren,</a:t>
            </a:r>
            <a:r>
              <a:rPr dirty="0" sz="1700" spc="-75">
                <a:latin typeface="Arial"/>
                <a:cs typeface="Arial"/>
              </a:rPr>
              <a:t> </a:t>
            </a:r>
            <a:r>
              <a:rPr dirty="0" sz="1700" spc="-130">
                <a:latin typeface="Arial"/>
                <a:cs typeface="Arial"/>
              </a:rPr>
              <a:t>Judson</a:t>
            </a:r>
            <a:r>
              <a:rPr dirty="0" sz="1700" spc="-90">
                <a:latin typeface="Arial"/>
                <a:cs typeface="Arial"/>
              </a:rPr>
              <a:t> </a:t>
            </a:r>
            <a:r>
              <a:rPr dirty="0" sz="1700" spc="-95">
                <a:latin typeface="Arial"/>
                <a:cs typeface="Arial"/>
              </a:rPr>
              <a:t>Brandeis,</a:t>
            </a:r>
            <a:r>
              <a:rPr dirty="0" sz="1700" spc="-75">
                <a:latin typeface="Arial"/>
                <a:cs typeface="Arial"/>
              </a:rPr>
              <a:t> </a:t>
            </a:r>
            <a:r>
              <a:rPr dirty="0" sz="1700" spc="-160">
                <a:latin typeface="Arial"/>
                <a:cs typeface="Arial"/>
              </a:rPr>
              <a:t>HIFEM</a:t>
            </a:r>
            <a:r>
              <a:rPr dirty="0" sz="1700" spc="-80">
                <a:latin typeface="Arial"/>
                <a:cs typeface="Arial"/>
              </a:rPr>
              <a:t> </a:t>
            </a:r>
            <a:r>
              <a:rPr dirty="0" sz="1700" spc="-270">
                <a:latin typeface="Arial"/>
                <a:cs typeface="Arial"/>
              </a:rPr>
              <a:t>PROCEDURE</a:t>
            </a:r>
            <a:r>
              <a:rPr dirty="0" sz="1700" spc="-85">
                <a:latin typeface="Arial"/>
                <a:cs typeface="Arial"/>
              </a:rPr>
              <a:t> </a:t>
            </a:r>
            <a:r>
              <a:rPr dirty="0" sz="1700" spc="-250">
                <a:latin typeface="Arial"/>
                <a:cs typeface="Arial"/>
              </a:rPr>
              <a:t>ENHANCES</a:t>
            </a:r>
            <a:r>
              <a:rPr dirty="0" sz="1700" spc="-85">
                <a:latin typeface="Arial"/>
                <a:cs typeface="Arial"/>
              </a:rPr>
              <a:t> </a:t>
            </a:r>
            <a:r>
              <a:rPr dirty="0" sz="1700" spc="-245">
                <a:latin typeface="Arial"/>
                <a:cs typeface="Arial"/>
              </a:rPr>
              <a:t>THE</a:t>
            </a:r>
            <a:r>
              <a:rPr dirty="0" sz="1700" spc="-80">
                <a:latin typeface="Arial"/>
                <a:cs typeface="Arial"/>
              </a:rPr>
              <a:t> </a:t>
            </a:r>
            <a:r>
              <a:rPr dirty="0" sz="1700" spc="-190">
                <a:latin typeface="Arial"/>
                <a:cs typeface="Arial"/>
              </a:rPr>
              <a:t>QUALITY</a:t>
            </a:r>
            <a:r>
              <a:rPr dirty="0" sz="1700" spc="-85">
                <a:latin typeface="Arial"/>
                <a:cs typeface="Arial"/>
              </a:rPr>
              <a:t> </a:t>
            </a:r>
            <a:r>
              <a:rPr dirty="0" sz="1700" spc="-245">
                <a:latin typeface="Arial"/>
                <a:cs typeface="Arial"/>
              </a:rPr>
              <a:t>OF</a:t>
            </a:r>
            <a:r>
              <a:rPr dirty="0" sz="1700" spc="-85">
                <a:latin typeface="Arial"/>
                <a:cs typeface="Arial"/>
              </a:rPr>
              <a:t> </a:t>
            </a:r>
            <a:r>
              <a:rPr dirty="0" sz="1700" spc="-229">
                <a:latin typeface="Arial"/>
                <a:cs typeface="Arial"/>
              </a:rPr>
              <a:t>LIFE</a:t>
            </a:r>
            <a:r>
              <a:rPr dirty="0" sz="1700" spc="-80">
                <a:latin typeface="Arial"/>
                <a:cs typeface="Arial"/>
              </a:rPr>
              <a:t> </a:t>
            </a:r>
            <a:r>
              <a:rPr dirty="0" sz="1700" spc="-100">
                <a:latin typeface="Arial"/>
                <a:cs typeface="Arial"/>
              </a:rPr>
              <a:t>IN</a:t>
            </a:r>
            <a:r>
              <a:rPr dirty="0" sz="1700" spc="-80">
                <a:latin typeface="Arial"/>
                <a:cs typeface="Arial"/>
              </a:rPr>
              <a:t> </a:t>
            </a:r>
            <a:r>
              <a:rPr dirty="0" sz="1700" spc="-280">
                <a:latin typeface="Arial"/>
                <a:cs typeface="Arial"/>
              </a:rPr>
              <a:t>ELDERLY</a:t>
            </a:r>
            <a:r>
              <a:rPr dirty="0" sz="1700" spc="-80">
                <a:latin typeface="Arial"/>
                <a:cs typeface="Arial"/>
              </a:rPr>
              <a:t> </a:t>
            </a:r>
            <a:r>
              <a:rPr dirty="0" sz="1700" spc="-65">
                <a:latin typeface="Arial"/>
                <a:cs typeface="Arial"/>
              </a:rPr>
              <a:t>MEN</a:t>
            </a:r>
            <a:r>
              <a:rPr dirty="0" sz="1700" spc="320">
                <a:latin typeface="Arial"/>
                <a:cs typeface="Arial"/>
              </a:rPr>
              <a:t> </a:t>
            </a:r>
            <a:r>
              <a:rPr dirty="0" sz="1700" spc="-145">
                <a:latin typeface="Arial"/>
                <a:cs typeface="Arial"/>
              </a:rPr>
              <a:t>WITH</a:t>
            </a:r>
            <a:r>
              <a:rPr dirty="0" sz="1700" spc="-75">
                <a:latin typeface="Arial"/>
                <a:cs typeface="Arial"/>
              </a:rPr>
              <a:t> </a:t>
            </a:r>
            <a:r>
              <a:rPr dirty="0" sz="1700" spc="-235">
                <a:latin typeface="Arial"/>
                <a:cs typeface="Arial"/>
              </a:rPr>
              <a:t>POST-</a:t>
            </a:r>
            <a:r>
              <a:rPr dirty="0" sz="1700" spc="-135">
                <a:latin typeface="Arial"/>
                <a:cs typeface="Arial"/>
              </a:rPr>
              <a:t>PROSTATECTOMY</a:t>
            </a:r>
            <a:endParaRPr sz="170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  <a:spcBef>
                <a:spcPts val="244"/>
              </a:spcBef>
            </a:pPr>
            <a:r>
              <a:rPr dirty="0" sz="1700" spc="-190">
                <a:latin typeface="Arial"/>
                <a:cs typeface="Arial"/>
              </a:rPr>
              <a:t>INCONTINENCE:</a:t>
            </a:r>
            <a:r>
              <a:rPr dirty="0" sz="1700" spc="-60">
                <a:latin typeface="Arial"/>
                <a:cs typeface="Arial"/>
              </a:rPr>
              <a:t> </a:t>
            </a:r>
            <a:r>
              <a:rPr dirty="0" sz="1700" spc="-165">
                <a:latin typeface="Arial"/>
                <a:cs typeface="Arial"/>
              </a:rPr>
              <a:t>A</a:t>
            </a:r>
            <a:r>
              <a:rPr dirty="0" sz="1700" spc="-55">
                <a:latin typeface="Arial"/>
                <a:cs typeface="Arial"/>
              </a:rPr>
              <a:t> </a:t>
            </a:r>
            <a:r>
              <a:rPr dirty="0" sz="1700" spc="-200">
                <a:latin typeface="Arial"/>
                <a:cs typeface="Arial"/>
              </a:rPr>
              <a:t>PILOT</a:t>
            </a:r>
            <a:r>
              <a:rPr dirty="0" sz="1700" spc="-60">
                <a:latin typeface="Arial"/>
                <a:cs typeface="Arial"/>
              </a:rPr>
              <a:t> </a:t>
            </a:r>
            <a:r>
              <a:rPr dirty="0" sz="1700" spc="-220">
                <a:latin typeface="Arial"/>
                <a:cs typeface="Arial"/>
              </a:rPr>
              <a:t>STUDY,</a:t>
            </a:r>
            <a:r>
              <a:rPr dirty="0" sz="1700" spc="-55">
                <a:latin typeface="Arial"/>
                <a:cs typeface="Arial"/>
              </a:rPr>
              <a:t> </a:t>
            </a:r>
            <a:r>
              <a:rPr dirty="0" sz="1700" spc="-95">
                <a:latin typeface="Arial"/>
                <a:cs typeface="Arial"/>
              </a:rPr>
              <a:t>Journal</a:t>
            </a:r>
            <a:r>
              <a:rPr dirty="0" sz="1700" spc="-60">
                <a:latin typeface="Arial"/>
                <a:cs typeface="Arial"/>
              </a:rPr>
              <a:t> </a:t>
            </a:r>
            <a:r>
              <a:rPr dirty="0" sz="1700">
                <a:latin typeface="Arial"/>
                <a:cs typeface="Arial"/>
              </a:rPr>
              <a:t>of</a:t>
            </a:r>
            <a:r>
              <a:rPr dirty="0" sz="1700" spc="-50">
                <a:latin typeface="Arial"/>
                <a:cs typeface="Arial"/>
              </a:rPr>
              <a:t> </a:t>
            </a:r>
            <a:r>
              <a:rPr dirty="0" sz="1700" spc="-110">
                <a:latin typeface="Arial"/>
                <a:cs typeface="Arial"/>
              </a:rPr>
              <a:t>Surgical</a:t>
            </a:r>
            <a:r>
              <a:rPr dirty="0" sz="1700" spc="-55">
                <a:latin typeface="Arial"/>
                <a:cs typeface="Arial"/>
              </a:rPr>
              <a:t> </a:t>
            </a:r>
            <a:r>
              <a:rPr dirty="0" sz="1700" spc="-65">
                <a:latin typeface="Arial"/>
                <a:cs typeface="Arial"/>
              </a:rPr>
              <a:t>Urology:</a:t>
            </a:r>
            <a:r>
              <a:rPr dirty="0" sz="1700" spc="-60">
                <a:latin typeface="Arial"/>
                <a:cs typeface="Arial"/>
              </a:rPr>
              <a:t> </a:t>
            </a:r>
            <a:r>
              <a:rPr dirty="0" sz="1700" spc="-120">
                <a:latin typeface="Arial"/>
                <a:cs typeface="Arial"/>
              </a:rPr>
              <a:t>January</a:t>
            </a:r>
            <a:r>
              <a:rPr dirty="0" sz="1700" spc="-50">
                <a:latin typeface="Arial"/>
                <a:cs typeface="Arial"/>
              </a:rPr>
              <a:t> </a:t>
            </a:r>
            <a:r>
              <a:rPr dirty="0" sz="1700" spc="-80">
                <a:latin typeface="Arial"/>
                <a:cs typeface="Arial"/>
              </a:rPr>
              <a:t>5,</a:t>
            </a:r>
            <a:r>
              <a:rPr dirty="0" sz="1700" spc="-55">
                <a:latin typeface="Arial"/>
                <a:cs typeface="Arial"/>
              </a:rPr>
              <a:t> </a:t>
            </a:r>
            <a:r>
              <a:rPr dirty="0" sz="1700" spc="-95">
                <a:latin typeface="Arial"/>
                <a:cs typeface="Arial"/>
              </a:rPr>
              <a:t>2024,</a:t>
            </a:r>
            <a:r>
              <a:rPr dirty="0" sz="1700" spc="-55">
                <a:latin typeface="Arial"/>
                <a:cs typeface="Arial"/>
              </a:rPr>
              <a:t> </a:t>
            </a:r>
            <a:r>
              <a:rPr dirty="0" sz="1700" spc="-120">
                <a:latin typeface="Arial"/>
                <a:cs typeface="Arial"/>
              </a:rPr>
              <a:t>DOI:</a:t>
            </a:r>
            <a:r>
              <a:rPr dirty="0" sz="1700" spc="-60">
                <a:latin typeface="Arial"/>
                <a:cs typeface="Arial"/>
              </a:rPr>
              <a:t> </a:t>
            </a:r>
            <a:r>
              <a:rPr dirty="0" sz="1700" spc="-75">
                <a:latin typeface="Arial"/>
                <a:cs typeface="Arial"/>
              </a:rPr>
              <a:t>10.35248/2168-</a:t>
            </a:r>
            <a:r>
              <a:rPr dirty="0" sz="1700" spc="-10">
                <a:latin typeface="Arial"/>
                <a:cs typeface="Arial"/>
              </a:rPr>
              <a:t>9857.24.13.340</a:t>
            </a:r>
            <a:endParaRPr sz="1700">
              <a:latin typeface="Arial"/>
              <a:cs typeface="Arial"/>
            </a:endParaRPr>
          </a:p>
          <a:p>
            <a:pPr marL="353695" marR="5080" indent="-340995">
              <a:lnSpc>
                <a:spcPct val="111300"/>
              </a:lnSpc>
              <a:spcBef>
                <a:spcPts val="15"/>
              </a:spcBef>
              <a:buSzPct val="105882"/>
              <a:buAutoNum type="arabicPeriod" startAt="15"/>
              <a:tabLst>
                <a:tab pos="355600" algn="l"/>
              </a:tabLst>
            </a:pPr>
            <a:r>
              <a:rPr dirty="0" sz="1700" spc="-100">
                <a:latin typeface="Arial"/>
                <a:cs typeface="Arial"/>
              </a:rPr>
              <a:t>Pelvic</a:t>
            </a:r>
            <a:r>
              <a:rPr dirty="0" sz="1700" spc="-55">
                <a:latin typeface="Arial"/>
                <a:cs typeface="Arial"/>
              </a:rPr>
              <a:t> </a:t>
            </a:r>
            <a:r>
              <a:rPr dirty="0" sz="1700" spc="-70">
                <a:latin typeface="Arial"/>
                <a:cs typeface="Arial"/>
              </a:rPr>
              <a:t>Floor </a:t>
            </a:r>
            <a:r>
              <a:rPr dirty="0" sz="1700" spc="-80">
                <a:latin typeface="Arial"/>
                <a:cs typeface="Arial"/>
              </a:rPr>
              <a:t>Muscle</a:t>
            </a:r>
            <a:r>
              <a:rPr dirty="0" sz="1700" spc="-60">
                <a:latin typeface="Arial"/>
                <a:cs typeface="Arial"/>
              </a:rPr>
              <a:t> </a:t>
            </a:r>
            <a:r>
              <a:rPr dirty="0" sz="1700" spc="-80">
                <a:latin typeface="Arial"/>
                <a:cs typeface="Arial"/>
              </a:rPr>
              <a:t>Training</a:t>
            </a:r>
            <a:r>
              <a:rPr dirty="0" sz="1700" spc="-65">
                <a:latin typeface="Arial"/>
                <a:cs typeface="Arial"/>
              </a:rPr>
              <a:t> </a:t>
            </a:r>
            <a:r>
              <a:rPr dirty="0" sz="1700" spc="-120">
                <a:latin typeface="Arial"/>
                <a:cs typeface="Arial"/>
              </a:rPr>
              <a:t>Versus</a:t>
            </a:r>
            <a:r>
              <a:rPr dirty="0" sz="1700" spc="-65">
                <a:latin typeface="Arial"/>
                <a:cs typeface="Arial"/>
              </a:rPr>
              <a:t> </a:t>
            </a:r>
            <a:r>
              <a:rPr dirty="0" sz="1700" spc="-75">
                <a:latin typeface="Arial"/>
                <a:cs typeface="Arial"/>
              </a:rPr>
              <a:t>Functional</a:t>
            </a:r>
            <a:r>
              <a:rPr dirty="0" sz="1700" spc="-65">
                <a:latin typeface="Arial"/>
                <a:cs typeface="Arial"/>
              </a:rPr>
              <a:t> Magnetic</a:t>
            </a:r>
            <a:r>
              <a:rPr dirty="0" sz="1700" spc="-50">
                <a:latin typeface="Arial"/>
                <a:cs typeface="Arial"/>
              </a:rPr>
              <a:t> </a:t>
            </a:r>
            <a:r>
              <a:rPr dirty="0" sz="1700" spc="-55">
                <a:latin typeface="Arial"/>
                <a:cs typeface="Arial"/>
              </a:rPr>
              <a:t>Stimulation</a:t>
            </a:r>
            <a:r>
              <a:rPr dirty="0" sz="1700" spc="-70">
                <a:latin typeface="Arial"/>
                <a:cs typeface="Arial"/>
              </a:rPr>
              <a:t> </a:t>
            </a:r>
            <a:r>
              <a:rPr dirty="0" sz="1700">
                <a:latin typeface="Arial"/>
                <a:cs typeface="Arial"/>
              </a:rPr>
              <a:t>for</a:t>
            </a:r>
            <a:r>
              <a:rPr dirty="0" sz="1700" spc="-70">
                <a:latin typeface="Arial"/>
                <a:cs typeface="Arial"/>
              </a:rPr>
              <a:t> </a:t>
            </a:r>
            <a:r>
              <a:rPr dirty="0" sz="1700" spc="-125">
                <a:latin typeface="Arial"/>
                <a:cs typeface="Arial"/>
              </a:rPr>
              <a:t>Stress</a:t>
            </a:r>
            <a:r>
              <a:rPr dirty="0" sz="1700" spc="-65">
                <a:latin typeface="Arial"/>
                <a:cs typeface="Arial"/>
              </a:rPr>
              <a:t> </a:t>
            </a:r>
            <a:r>
              <a:rPr dirty="0" sz="1700" spc="-55">
                <a:latin typeface="Arial"/>
                <a:cs typeface="Arial"/>
              </a:rPr>
              <a:t>Urinary </a:t>
            </a:r>
            <a:r>
              <a:rPr dirty="0" sz="1700" spc="-65">
                <a:latin typeface="Arial"/>
                <a:cs typeface="Arial"/>
              </a:rPr>
              <a:t>Incontinence</a:t>
            </a:r>
            <a:r>
              <a:rPr dirty="0" sz="1700" spc="-60">
                <a:latin typeface="Arial"/>
                <a:cs typeface="Arial"/>
              </a:rPr>
              <a:t> </a:t>
            </a:r>
            <a:r>
              <a:rPr dirty="0" sz="1700" spc="-30">
                <a:latin typeface="Arial"/>
                <a:cs typeface="Arial"/>
              </a:rPr>
              <a:t>in</a:t>
            </a:r>
            <a:r>
              <a:rPr dirty="0" sz="1700" spc="-65">
                <a:latin typeface="Arial"/>
                <a:cs typeface="Arial"/>
              </a:rPr>
              <a:t> </a:t>
            </a:r>
            <a:r>
              <a:rPr dirty="0" sz="1700" spc="-70">
                <a:latin typeface="Arial"/>
                <a:cs typeface="Arial"/>
              </a:rPr>
              <a:t>Women: </a:t>
            </a:r>
            <a:r>
              <a:rPr dirty="0" sz="1700" spc="-165">
                <a:latin typeface="Arial"/>
                <a:cs typeface="Arial"/>
              </a:rPr>
              <a:t>A</a:t>
            </a:r>
            <a:r>
              <a:rPr dirty="0" sz="1700" spc="-60">
                <a:latin typeface="Arial"/>
                <a:cs typeface="Arial"/>
              </a:rPr>
              <a:t> </a:t>
            </a:r>
            <a:r>
              <a:rPr dirty="0" sz="1700" spc="-110">
                <a:latin typeface="Arial"/>
                <a:cs typeface="Arial"/>
              </a:rPr>
              <a:t>Randomized</a:t>
            </a:r>
            <a:r>
              <a:rPr dirty="0" sz="1700" spc="-70">
                <a:latin typeface="Arial"/>
                <a:cs typeface="Arial"/>
              </a:rPr>
              <a:t> </a:t>
            </a:r>
            <a:r>
              <a:rPr dirty="0" sz="1700" spc="-55">
                <a:latin typeface="Arial"/>
                <a:cs typeface="Arial"/>
              </a:rPr>
              <a:t>Controlled</a:t>
            </a:r>
            <a:r>
              <a:rPr dirty="0" sz="1700" spc="-70">
                <a:latin typeface="Arial"/>
                <a:cs typeface="Arial"/>
              </a:rPr>
              <a:t> </a:t>
            </a:r>
            <a:r>
              <a:rPr dirty="0" sz="1700" spc="-10">
                <a:latin typeface="Arial"/>
                <a:cs typeface="Arial"/>
              </a:rPr>
              <a:t>Trial</a:t>
            </a:r>
            <a:r>
              <a:rPr dirty="0" u="sng" sz="1700" spc="-1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.</a:t>
            </a:r>
            <a:r>
              <a:rPr dirty="0" sz="1700" spc="-10">
                <a:latin typeface="Arial"/>
                <a:cs typeface="Arial"/>
              </a:rPr>
              <a:t> </a:t>
            </a:r>
            <a:r>
              <a:rPr dirty="0" sz="1700" spc="-10">
                <a:latin typeface="Arial"/>
                <a:cs typeface="Arial"/>
              </a:rPr>
              <a:t>	</a:t>
            </a:r>
            <a:r>
              <a:rPr dirty="0" sz="1700" spc="-95">
                <a:latin typeface="Arial"/>
                <a:cs typeface="Arial"/>
              </a:rPr>
              <a:t>Journal</a:t>
            </a:r>
            <a:r>
              <a:rPr dirty="0" sz="1700" spc="-60">
                <a:latin typeface="Arial"/>
                <a:cs typeface="Arial"/>
              </a:rPr>
              <a:t> </a:t>
            </a:r>
            <a:r>
              <a:rPr dirty="0" sz="1700">
                <a:latin typeface="Arial"/>
                <a:cs typeface="Arial"/>
              </a:rPr>
              <a:t>of</a:t>
            </a:r>
            <a:r>
              <a:rPr dirty="0" sz="1700" spc="-50">
                <a:latin typeface="Arial"/>
                <a:cs typeface="Arial"/>
              </a:rPr>
              <a:t> </a:t>
            </a:r>
            <a:r>
              <a:rPr dirty="0" sz="1700" spc="-85">
                <a:latin typeface="Arial"/>
                <a:cs typeface="Arial"/>
              </a:rPr>
              <a:t>Clinical</a:t>
            </a:r>
            <a:r>
              <a:rPr dirty="0" sz="1700" spc="-55">
                <a:latin typeface="Arial"/>
                <a:cs typeface="Arial"/>
              </a:rPr>
              <a:t> </a:t>
            </a:r>
            <a:r>
              <a:rPr dirty="0" sz="1700" spc="-60">
                <a:latin typeface="Arial"/>
                <a:cs typeface="Arial"/>
              </a:rPr>
              <a:t>Medicine. </a:t>
            </a:r>
            <a:r>
              <a:rPr dirty="0" sz="1700" spc="-90">
                <a:latin typeface="Arial"/>
                <a:cs typeface="Arial"/>
              </a:rPr>
              <a:t>2023.</a:t>
            </a:r>
            <a:r>
              <a:rPr dirty="0" sz="1700" spc="-70">
                <a:latin typeface="Arial"/>
                <a:cs typeface="Arial"/>
              </a:rPr>
              <a:t> </a:t>
            </a:r>
            <a:r>
              <a:rPr dirty="0" sz="1700" spc="-80">
                <a:latin typeface="Arial"/>
                <a:cs typeface="Arial"/>
              </a:rPr>
              <a:t>Dudonienė</a:t>
            </a:r>
            <a:r>
              <a:rPr dirty="0" sz="1700" spc="-50">
                <a:latin typeface="Arial"/>
                <a:cs typeface="Arial"/>
              </a:rPr>
              <a:t> </a:t>
            </a:r>
            <a:r>
              <a:rPr dirty="0" sz="1700" spc="-125">
                <a:latin typeface="Arial"/>
                <a:cs typeface="Arial"/>
              </a:rPr>
              <a:t>V,</a:t>
            </a:r>
            <a:r>
              <a:rPr dirty="0" sz="1700" spc="-55">
                <a:latin typeface="Arial"/>
                <a:cs typeface="Arial"/>
              </a:rPr>
              <a:t> Kirklytė</a:t>
            </a:r>
            <a:r>
              <a:rPr dirty="0" sz="1700" spc="-50">
                <a:latin typeface="Arial"/>
                <a:cs typeface="Arial"/>
              </a:rPr>
              <a:t> </a:t>
            </a:r>
            <a:r>
              <a:rPr dirty="0" sz="1700" spc="-60">
                <a:latin typeface="Arial"/>
                <a:cs typeface="Arial"/>
              </a:rPr>
              <a:t>I,</a:t>
            </a:r>
            <a:r>
              <a:rPr dirty="0" sz="1700" spc="-55">
                <a:latin typeface="Arial"/>
                <a:cs typeface="Arial"/>
              </a:rPr>
              <a:t> Žlibinaitė</a:t>
            </a:r>
            <a:r>
              <a:rPr dirty="0" sz="1700" spc="-50">
                <a:latin typeface="Arial"/>
                <a:cs typeface="Arial"/>
              </a:rPr>
              <a:t> </a:t>
            </a:r>
            <a:r>
              <a:rPr dirty="0" sz="1700" spc="-155">
                <a:latin typeface="Arial"/>
                <a:cs typeface="Arial"/>
              </a:rPr>
              <a:t>L,</a:t>
            </a:r>
            <a:r>
              <a:rPr dirty="0" sz="1700" spc="-55">
                <a:latin typeface="Arial"/>
                <a:cs typeface="Arial"/>
              </a:rPr>
              <a:t> </a:t>
            </a:r>
            <a:r>
              <a:rPr dirty="0" sz="1700" spc="-130">
                <a:latin typeface="Arial"/>
                <a:cs typeface="Arial"/>
              </a:rPr>
              <a:t>Jerez-</a:t>
            </a:r>
            <a:r>
              <a:rPr dirty="0" sz="1700" spc="-135">
                <a:latin typeface="Arial"/>
                <a:cs typeface="Arial"/>
              </a:rPr>
              <a:t>Roig</a:t>
            </a:r>
            <a:r>
              <a:rPr dirty="0" sz="1700" spc="-60">
                <a:latin typeface="Arial"/>
                <a:cs typeface="Arial"/>
              </a:rPr>
              <a:t> </a:t>
            </a:r>
            <a:r>
              <a:rPr dirty="0" sz="1700" spc="-195">
                <a:latin typeface="Arial"/>
                <a:cs typeface="Arial"/>
              </a:rPr>
              <a:t>J,</a:t>
            </a:r>
            <a:r>
              <a:rPr dirty="0" sz="1700" spc="-50">
                <a:latin typeface="Arial"/>
                <a:cs typeface="Arial"/>
              </a:rPr>
              <a:t> </a:t>
            </a:r>
            <a:r>
              <a:rPr dirty="0" sz="1700" spc="-90">
                <a:latin typeface="Arial"/>
                <a:cs typeface="Arial"/>
              </a:rPr>
              <a:t>Rutkauskaitė</a:t>
            </a:r>
            <a:r>
              <a:rPr dirty="0" sz="1700" spc="-55">
                <a:latin typeface="Arial"/>
                <a:cs typeface="Arial"/>
              </a:rPr>
              <a:t> </a:t>
            </a:r>
            <a:r>
              <a:rPr dirty="0" sz="1700" spc="-25">
                <a:latin typeface="Arial"/>
                <a:cs typeface="Arial"/>
              </a:rPr>
              <a:t>R.</a:t>
            </a:r>
            <a:endParaRPr sz="1700">
              <a:latin typeface="Arial"/>
              <a:cs typeface="Arial"/>
            </a:endParaRPr>
          </a:p>
          <a:p>
            <a:pPr marL="469900" marR="107314" indent="-457200">
              <a:lnSpc>
                <a:spcPct val="111300"/>
              </a:lnSpc>
              <a:spcBef>
                <a:spcPts val="15"/>
              </a:spcBef>
              <a:buAutoNum type="arabicPeriod" startAt="15"/>
              <a:tabLst>
                <a:tab pos="469900" algn="l"/>
                <a:tab pos="481965" algn="l"/>
              </a:tabLst>
            </a:pPr>
            <a:r>
              <a:rPr dirty="0" sz="1800">
                <a:latin typeface="Arial"/>
                <a:cs typeface="Arial"/>
              </a:rPr>
              <a:t>	</a:t>
            </a:r>
            <a:r>
              <a:rPr dirty="0" sz="1700" spc="-85">
                <a:latin typeface="Arial"/>
                <a:cs typeface="Arial"/>
              </a:rPr>
              <a:t>Effects</a:t>
            </a:r>
            <a:r>
              <a:rPr dirty="0" sz="1700" spc="-70">
                <a:latin typeface="Arial"/>
                <a:cs typeface="Arial"/>
              </a:rPr>
              <a:t> </a:t>
            </a:r>
            <a:r>
              <a:rPr dirty="0" sz="1700">
                <a:latin typeface="Arial"/>
                <a:cs typeface="Arial"/>
              </a:rPr>
              <a:t>of</a:t>
            </a:r>
            <a:r>
              <a:rPr dirty="0" sz="1700" spc="-55">
                <a:latin typeface="Arial"/>
                <a:cs typeface="Arial"/>
              </a:rPr>
              <a:t> </a:t>
            </a:r>
            <a:r>
              <a:rPr dirty="0" sz="1700" spc="-95">
                <a:latin typeface="Arial"/>
                <a:cs typeface="Arial"/>
              </a:rPr>
              <a:t>High-</a:t>
            </a:r>
            <a:r>
              <a:rPr dirty="0" sz="1700" spc="-45">
                <a:latin typeface="Arial"/>
                <a:cs typeface="Arial"/>
              </a:rPr>
              <a:t>Intensity</a:t>
            </a:r>
            <a:r>
              <a:rPr dirty="0" sz="1700" spc="-60">
                <a:latin typeface="Arial"/>
                <a:cs typeface="Arial"/>
              </a:rPr>
              <a:t> </a:t>
            </a:r>
            <a:r>
              <a:rPr dirty="0" sz="1700" spc="-130">
                <a:latin typeface="Arial"/>
                <a:cs typeface="Arial"/>
              </a:rPr>
              <a:t>Focused</a:t>
            </a:r>
            <a:r>
              <a:rPr dirty="0" sz="1700" spc="-70">
                <a:latin typeface="Arial"/>
                <a:cs typeface="Arial"/>
              </a:rPr>
              <a:t> </a:t>
            </a:r>
            <a:r>
              <a:rPr dirty="0" sz="1700" spc="-75">
                <a:latin typeface="Arial"/>
                <a:cs typeface="Arial"/>
              </a:rPr>
              <a:t>Electromagnetic</a:t>
            </a:r>
            <a:r>
              <a:rPr dirty="0" sz="1700" spc="-60">
                <a:latin typeface="Arial"/>
                <a:cs typeface="Arial"/>
              </a:rPr>
              <a:t> </a:t>
            </a:r>
            <a:r>
              <a:rPr dirty="0" sz="1700" spc="-100">
                <a:latin typeface="Arial"/>
                <a:cs typeface="Arial"/>
              </a:rPr>
              <a:t>Therapy</a:t>
            </a:r>
            <a:r>
              <a:rPr dirty="0" sz="1700" spc="-55">
                <a:latin typeface="Arial"/>
                <a:cs typeface="Arial"/>
              </a:rPr>
              <a:t> </a:t>
            </a:r>
            <a:r>
              <a:rPr dirty="0" sz="1700" spc="-135">
                <a:latin typeface="Arial"/>
                <a:cs typeface="Arial"/>
              </a:rPr>
              <a:t>(HIFEM)</a:t>
            </a:r>
            <a:r>
              <a:rPr dirty="0" sz="1700" spc="-65">
                <a:latin typeface="Arial"/>
                <a:cs typeface="Arial"/>
              </a:rPr>
              <a:t> </a:t>
            </a:r>
            <a:r>
              <a:rPr dirty="0" sz="1700" spc="-10">
                <a:latin typeface="Arial"/>
                <a:cs typeface="Arial"/>
              </a:rPr>
              <a:t>With</a:t>
            </a:r>
            <a:r>
              <a:rPr dirty="0" sz="1700" spc="-75">
                <a:latin typeface="Arial"/>
                <a:cs typeface="Arial"/>
              </a:rPr>
              <a:t> </a:t>
            </a:r>
            <a:r>
              <a:rPr dirty="0" sz="1700" spc="-100">
                <a:latin typeface="Arial"/>
                <a:cs typeface="Arial"/>
              </a:rPr>
              <a:t>Pelvic</a:t>
            </a:r>
            <a:r>
              <a:rPr dirty="0" sz="1700" spc="-55">
                <a:latin typeface="Arial"/>
                <a:cs typeface="Arial"/>
              </a:rPr>
              <a:t> </a:t>
            </a:r>
            <a:r>
              <a:rPr dirty="0" sz="1700" spc="-70">
                <a:latin typeface="Arial"/>
                <a:cs typeface="Arial"/>
              </a:rPr>
              <a:t>Floor </a:t>
            </a:r>
            <a:r>
              <a:rPr dirty="0" sz="1700" spc="-80">
                <a:latin typeface="Arial"/>
                <a:cs typeface="Arial"/>
              </a:rPr>
              <a:t>Muscle</a:t>
            </a:r>
            <a:r>
              <a:rPr dirty="0" sz="1700" spc="-60">
                <a:latin typeface="Arial"/>
                <a:cs typeface="Arial"/>
              </a:rPr>
              <a:t> </a:t>
            </a:r>
            <a:r>
              <a:rPr dirty="0" sz="1700" spc="-80">
                <a:latin typeface="Arial"/>
                <a:cs typeface="Arial"/>
              </a:rPr>
              <a:t>Training</a:t>
            </a:r>
            <a:r>
              <a:rPr dirty="0" sz="1700" spc="-65">
                <a:latin typeface="Arial"/>
                <a:cs typeface="Arial"/>
              </a:rPr>
              <a:t> </a:t>
            </a:r>
            <a:r>
              <a:rPr dirty="0" sz="1700" spc="-30">
                <a:latin typeface="Arial"/>
                <a:cs typeface="Arial"/>
              </a:rPr>
              <a:t>in</a:t>
            </a:r>
            <a:r>
              <a:rPr dirty="0" sz="1700" spc="-70">
                <a:latin typeface="Arial"/>
                <a:cs typeface="Arial"/>
              </a:rPr>
              <a:t> </a:t>
            </a:r>
            <a:r>
              <a:rPr dirty="0" sz="1700" spc="-40">
                <a:latin typeface="Arial"/>
                <a:cs typeface="Arial"/>
              </a:rPr>
              <a:t>Mothers</a:t>
            </a:r>
            <a:r>
              <a:rPr dirty="0" sz="1700" spc="-70">
                <a:latin typeface="Arial"/>
                <a:cs typeface="Arial"/>
              </a:rPr>
              <a:t> </a:t>
            </a:r>
            <a:r>
              <a:rPr dirty="0" sz="1700" spc="-90">
                <a:latin typeface="Arial"/>
                <a:cs typeface="Arial"/>
              </a:rPr>
              <a:t>Living</a:t>
            </a:r>
            <a:r>
              <a:rPr dirty="0" sz="1700" spc="-60">
                <a:latin typeface="Arial"/>
                <a:cs typeface="Arial"/>
              </a:rPr>
              <a:t> </a:t>
            </a:r>
            <a:r>
              <a:rPr dirty="0" sz="1700" spc="-10">
                <a:latin typeface="Arial"/>
                <a:cs typeface="Arial"/>
              </a:rPr>
              <a:t>With</a:t>
            </a:r>
            <a:r>
              <a:rPr dirty="0" sz="1700" spc="-75">
                <a:latin typeface="Arial"/>
                <a:cs typeface="Arial"/>
              </a:rPr>
              <a:t> </a:t>
            </a:r>
            <a:r>
              <a:rPr dirty="0" sz="1700" spc="-65">
                <a:latin typeface="Arial"/>
                <a:cs typeface="Arial"/>
              </a:rPr>
              <a:t>Incontinence:</a:t>
            </a:r>
            <a:r>
              <a:rPr dirty="0" sz="1700" spc="-70">
                <a:latin typeface="Arial"/>
                <a:cs typeface="Arial"/>
              </a:rPr>
              <a:t> </a:t>
            </a:r>
            <a:r>
              <a:rPr dirty="0" sz="1700" spc="-50">
                <a:latin typeface="Arial"/>
                <a:cs typeface="Arial"/>
              </a:rPr>
              <a:t>A </a:t>
            </a:r>
            <a:r>
              <a:rPr dirty="0" sz="1700" spc="-45">
                <a:latin typeface="Arial"/>
                <a:cs typeface="Arial"/>
              </a:rPr>
              <a:t>Pilot</a:t>
            </a:r>
            <a:r>
              <a:rPr dirty="0" sz="1700" spc="-60">
                <a:latin typeface="Arial"/>
                <a:cs typeface="Arial"/>
              </a:rPr>
              <a:t> </a:t>
            </a:r>
            <a:r>
              <a:rPr dirty="0" sz="1700">
                <a:latin typeface="Arial"/>
                <a:cs typeface="Arial"/>
              </a:rPr>
              <a:t>for</a:t>
            </a:r>
            <a:r>
              <a:rPr dirty="0" sz="1700" spc="-70">
                <a:latin typeface="Arial"/>
                <a:cs typeface="Arial"/>
              </a:rPr>
              <a:t> </a:t>
            </a:r>
            <a:r>
              <a:rPr dirty="0" sz="1700" spc="-150">
                <a:latin typeface="Arial"/>
                <a:cs typeface="Arial"/>
              </a:rPr>
              <a:t>a</a:t>
            </a:r>
            <a:r>
              <a:rPr dirty="0" sz="1700" spc="-70">
                <a:latin typeface="Arial"/>
                <a:cs typeface="Arial"/>
              </a:rPr>
              <a:t> </a:t>
            </a:r>
            <a:r>
              <a:rPr dirty="0" sz="1700" spc="-110">
                <a:latin typeface="Arial"/>
                <a:cs typeface="Arial"/>
              </a:rPr>
              <a:t>Randomized</a:t>
            </a:r>
            <a:r>
              <a:rPr dirty="0" sz="1700" spc="-70">
                <a:latin typeface="Arial"/>
                <a:cs typeface="Arial"/>
              </a:rPr>
              <a:t> </a:t>
            </a:r>
            <a:r>
              <a:rPr dirty="0" sz="1700" spc="-60">
                <a:latin typeface="Arial"/>
                <a:cs typeface="Arial"/>
              </a:rPr>
              <a:t>Controlled</a:t>
            </a:r>
            <a:r>
              <a:rPr dirty="0" sz="1700" spc="-75">
                <a:latin typeface="Arial"/>
                <a:cs typeface="Arial"/>
              </a:rPr>
              <a:t> </a:t>
            </a:r>
            <a:r>
              <a:rPr dirty="0" sz="1700" spc="-65">
                <a:latin typeface="Arial"/>
                <a:cs typeface="Arial"/>
              </a:rPr>
              <a:t>Trial. </a:t>
            </a:r>
            <a:r>
              <a:rPr dirty="0" sz="1700" spc="-80">
                <a:latin typeface="Arial"/>
                <a:cs typeface="Arial"/>
              </a:rPr>
              <a:t>Women's</a:t>
            </a:r>
            <a:r>
              <a:rPr dirty="0" sz="1700" spc="-70">
                <a:latin typeface="Arial"/>
                <a:cs typeface="Arial"/>
              </a:rPr>
              <a:t> </a:t>
            </a:r>
            <a:r>
              <a:rPr dirty="0" sz="1700" spc="-65">
                <a:latin typeface="Arial"/>
                <a:cs typeface="Arial"/>
              </a:rPr>
              <a:t>Health</a:t>
            </a:r>
            <a:r>
              <a:rPr dirty="0" sz="1700" spc="-70">
                <a:latin typeface="Arial"/>
                <a:cs typeface="Arial"/>
              </a:rPr>
              <a:t> </a:t>
            </a:r>
            <a:r>
              <a:rPr dirty="0" sz="1700" spc="-135">
                <a:latin typeface="Arial"/>
                <a:cs typeface="Arial"/>
              </a:rPr>
              <a:t>Issues</a:t>
            </a:r>
            <a:r>
              <a:rPr dirty="0" sz="1700" spc="-70">
                <a:latin typeface="Arial"/>
                <a:cs typeface="Arial"/>
              </a:rPr>
              <a:t> </a:t>
            </a:r>
            <a:r>
              <a:rPr dirty="0" sz="1700">
                <a:latin typeface="Arial"/>
                <a:cs typeface="Arial"/>
              </a:rPr>
              <a:t>:</a:t>
            </a:r>
            <a:r>
              <a:rPr dirty="0" sz="1700" spc="-70">
                <a:latin typeface="Arial"/>
                <a:cs typeface="Arial"/>
              </a:rPr>
              <a:t> </a:t>
            </a:r>
            <a:r>
              <a:rPr dirty="0" sz="1700" spc="-50">
                <a:latin typeface="Arial"/>
                <a:cs typeface="Arial"/>
              </a:rPr>
              <a:t>Official</a:t>
            </a:r>
            <a:r>
              <a:rPr dirty="0" sz="1700" spc="-70">
                <a:latin typeface="Arial"/>
                <a:cs typeface="Arial"/>
              </a:rPr>
              <a:t> Publication </a:t>
            </a:r>
            <a:r>
              <a:rPr dirty="0" sz="1700">
                <a:latin typeface="Arial"/>
                <a:cs typeface="Arial"/>
              </a:rPr>
              <a:t>of</a:t>
            </a:r>
            <a:r>
              <a:rPr dirty="0" sz="1700" spc="-55">
                <a:latin typeface="Arial"/>
                <a:cs typeface="Arial"/>
              </a:rPr>
              <a:t> </a:t>
            </a:r>
            <a:r>
              <a:rPr dirty="0" sz="1700" spc="-30">
                <a:latin typeface="Arial"/>
                <a:cs typeface="Arial"/>
              </a:rPr>
              <a:t>the</a:t>
            </a:r>
            <a:r>
              <a:rPr dirty="0" sz="1700" spc="-65">
                <a:latin typeface="Arial"/>
                <a:cs typeface="Arial"/>
              </a:rPr>
              <a:t> </a:t>
            </a:r>
            <a:r>
              <a:rPr dirty="0" sz="1700" spc="-155">
                <a:latin typeface="Arial"/>
                <a:cs typeface="Arial"/>
              </a:rPr>
              <a:t>Jacobs</a:t>
            </a:r>
            <a:r>
              <a:rPr dirty="0" sz="1700" spc="-65">
                <a:latin typeface="Arial"/>
                <a:cs typeface="Arial"/>
              </a:rPr>
              <a:t> </a:t>
            </a:r>
            <a:r>
              <a:rPr dirty="0" sz="1700" spc="-25">
                <a:latin typeface="Arial"/>
                <a:cs typeface="Arial"/>
              </a:rPr>
              <a:t>Institute</a:t>
            </a:r>
            <a:r>
              <a:rPr dirty="0" sz="1700" spc="-65">
                <a:latin typeface="Arial"/>
                <a:cs typeface="Arial"/>
              </a:rPr>
              <a:t> </a:t>
            </a:r>
            <a:r>
              <a:rPr dirty="0" sz="1700">
                <a:latin typeface="Arial"/>
                <a:cs typeface="Arial"/>
              </a:rPr>
              <a:t>of</a:t>
            </a:r>
            <a:r>
              <a:rPr dirty="0" sz="1700" spc="-55">
                <a:latin typeface="Arial"/>
                <a:cs typeface="Arial"/>
              </a:rPr>
              <a:t> </a:t>
            </a:r>
            <a:r>
              <a:rPr dirty="0" sz="1700" spc="-80">
                <a:latin typeface="Arial"/>
                <a:cs typeface="Arial"/>
              </a:rPr>
              <a:t>Women's</a:t>
            </a:r>
            <a:r>
              <a:rPr dirty="0" sz="1700" spc="-65">
                <a:latin typeface="Arial"/>
                <a:cs typeface="Arial"/>
              </a:rPr>
              <a:t> Health.</a:t>
            </a:r>
            <a:r>
              <a:rPr dirty="0" sz="1700" spc="-70">
                <a:latin typeface="Arial"/>
                <a:cs typeface="Arial"/>
              </a:rPr>
              <a:t> </a:t>
            </a:r>
            <a:r>
              <a:rPr dirty="0" sz="1700" spc="-90">
                <a:latin typeface="Arial"/>
                <a:cs typeface="Arial"/>
              </a:rPr>
              <a:t>2026.</a:t>
            </a:r>
            <a:r>
              <a:rPr dirty="0" sz="1700" spc="-65">
                <a:latin typeface="Arial"/>
                <a:cs typeface="Arial"/>
              </a:rPr>
              <a:t> </a:t>
            </a:r>
            <a:r>
              <a:rPr dirty="0" sz="1700" spc="-20">
                <a:latin typeface="Arial"/>
                <a:cs typeface="Arial"/>
              </a:rPr>
              <a:t>Chan</a:t>
            </a:r>
            <a:endParaRPr sz="170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  <a:spcBef>
                <a:spcPts val="360"/>
              </a:spcBef>
            </a:pPr>
            <a:r>
              <a:rPr dirty="0" sz="1700" spc="-180">
                <a:latin typeface="Arial"/>
                <a:cs typeface="Arial"/>
              </a:rPr>
              <a:t>WS,</a:t>
            </a:r>
            <a:r>
              <a:rPr dirty="0" sz="1700" spc="-75">
                <a:latin typeface="Arial"/>
                <a:cs typeface="Arial"/>
              </a:rPr>
              <a:t> </a:t>
            </a:r>
            <a:r>
              <a:rPr dirty="0" sz="1700" spc="-125">
                <a:latin typeface="Arial"/>
                <a:cs typeface="Arial"/>
              </a:rPr>
              <a:t>Chow</a:t>
            </a:r>
            <a:r>
              <a:rPr dirty="0" sz="1700" spc="-75">
                <a:latin typeface="Arial"/>
                <a:cs typeface="Arial"/>
              </a:rPr>
              <a:t> </a:t>
            </a:r>
            <a:r>
              <a:rPr dirty="0" sz="1700" spc="-130">
                <a:latin typeface="Arial"/>
                <a:cs typeface="Arial"/>
              </a:rPr>
              <a:t>WT,</a:t>
            </a:r>
            <a:r>
              <a:rPr dirty="0" sz="1700" spc="-75">
                <a:latin typeface="Arial"/>
                <a:cs typeface="Arial"/>
              </a:rPr>
              <a:t> </a:t>
            </a:r>
            <a:r>
              <a:rPr dirty="0" sz="1700" spc="-110">
                <a:latin typeface="Arial"/>
                <a:cs typeface="Arial"/>
              </a:rPr>
              <a:t>Poon</a:t>
            </a:r>
            <a:r>
              <a:rPr dirty="0" sz="1700" spc="-80">
                <a:latin typeface="Arial"/>
                <a:cs typeface="Arial"/>
              </a:rPr>
              <a:t> </a:t>
            </a:r>
            <a:r>
              <a:rPr dirty="0" sz="1700" spc="-204">
                <a:latin typeface="Arial"/>
                <a:cs typeface="Arial"/>
              </a:rPr>
              <a:t>YT,</a:t>
            </a:r>
            <a:r>
              <a:rPr dirty="0" sz="1700" spc="-70">
                <a:latin typeface="Arial"/>
                <a:cs typeface="Arial"/>
              </a:rPr>
              <a:t> </a:t>
            </a:r>
            <a:r>
              <a:rPr dirty="0" sz="1700">
                <a:latin typeface="Arial"/>
                <a:cs typeface="Arial"/>
              </a:rPr>
              <a:t>et</a:t>
            </a:r>
            <a:r>
              <a:rPr dirty="0" sz="1700" spc="-70">
                <a:latin typeface="Arial"/>
                <a:cs typeface="Arial"/>
              </a:rPr>
              <a:t> </a:t>
            </a:r>
            <a:r>
              <a:rPr dirty="0" sz="1700" spc="-25">
                <a:latin typeface="Arial"/>
                <a:cs typeface="Arial"/>
              </a:rPr>
              <a:t>al</a:t>
            </a:r>
            <a:endParaRPr sz="1700">
              <a:latin typeface="Arial"/>
              <a:cs typeface="Arial"/>
            </a:endParaRPr>
          </a:p>
        </p:txBody>
      </p: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445629" y="466852"/>
            <a:ext cx="5055870" cy="909319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800" spc="-10">
                <a:solidFill>
                  <a:srgbClr val="2C9C99"/>
                </a:solidFill>
              </a:rPr>
              <a:t>RÉFÉRENCES</a:t>
            </a:r>
            <a:endParaRPr sz="580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300">
                <a:solidFill>
                  <a:srgbClr val="2C9C99"/>
                </a:solidFill>
              </a:rPr>
              <a:t>Merci</a:t>
            </a:r>
            <a:r>
              <a:rPr dirty="0" sz="14300" spc="-110">
                <a:solidFill>
                  <a:srgbClr val="2C9C99"/>
                </a:solidFill>
              </a:rPr>
              <a:t> </a:t>
            </a:r>
            <a:r>
              <a:rPr dirty="0" sz="14300" spc="-50">
                <a:solidFill>
                  <a:srgbClr val="2C9C99"/>
                </a:solidFill>
              </a:rPr>
              <a:t>!</a:t>
            </a:r>
            <a:endParaRPr sz="14300"/>
          </a:p>
        </p:txBody>
      </p:sp>
      <p:sp>
        <p:nvSpPr>
          <p:cNvPr id="3" name="object 3"/>
          <p:cNvSpPr txBox="1"/>
          <p:nvPr/>
        </p:nvSpPr>
        <p:spPr>
          <a:xfrm>
            <a:off x="901700" y="5144515"/>
            <a:ext cx="4268470" cy="1031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600" spc="-10">
                <a:solidFill>
                  <a:srgbClr val="2C9C99"/>
                </a:solidFill>
                <a:latin typeface="Arial"/>
                <a:cs typeface="Arial"/>
              </a:rPr>
              <a:t>Questions?</a:t>
            </a:r>
            <a:endParaRPr sz="6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690639" y="725424"/>
            <a:ext cx="5570855" cy="46735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900" spc="-165">
                <a:solidFill>
                  <a:srgbClr val="FFFFFF"/>
                </a:solidFill>
                <a:latin typeface="Arial"/>
                <a:cs typeface="Arial"/>
                <a:hlinkClick r:id="rId2"/>
              </a:rPr>
              <a:t>Pharmacie.mpayer@accespharma.ca</a:t>
            </a:r>
            <a:endParaRPr sz="2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4310994" cy="10126980"/>
            </a:xfrm>
            <a:custGeom>
              <a:avLst/>
              <a:gdLst/>
              <a:ahLst/>
              <a:cxnLst/>
              <a:rect l="l" t="t" r="r" b="b"/>
              <a:pathLst>
                <a:path w="14310994" h="10126980">
                  <a:moveTo>
                    <a:pt x="0" y="10126429"/>
                  </a:moveTo>
                  <a:lnTo>
                    <a:pt x="14310791" y="10126429"/>
                  </a:lnTo>
                  <a:lnTo>
                    <a:pt x="14310791" y="0"/>
                  </a:lnTo>
                  <a:lnTo>
                    <a:pt x="0" y="0"/>
                  </a:lnTo>
                  <a:lnTo>
                    <a:pt x="0" y="1012642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0" y="10152681"/>
              <a:ext cx="18288000" cy="134620"/>
            </a:xfrm>
            <a:custGeom>
              <a:avLst/>
              <a:gdLst/>
              <a:ahLst/>
              <a:cxnLst/>
              <a:rect l="l" t="t" r="r" b="b"/>
              <a:pathLst>
                <a:path w="18288000" h="134620">
                  <a:moveTo>
                    <a:pt x="18288000" y="0"/>
                  </a:moveTo>
                  <a:lnTo>
                    <a:pt x="0" y="0"/>
                  </a:lnTo>
                  <a:lnTo>
                    <a:pt x="0" y="134318"/>
                  </a:lnTo>
                  <a:lnTo>
                    <a:pt x="18288000" y="134318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2C9C9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10000" y="481583"/>
              <a:ext cx="4437888" cy="1895855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4365249" y="739647"/>
            <a:ext cx="3329304" cy="10464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700" spc="-10">
                <a:solidFill>
                  <a:srgbClr val="018785"/>
                </a:solidFill>
              </a:rPr>
              <a:t>Objectifs</a:t>
            </a:r>
            <a:endParaRPr sz="6700"/>
          </a:p>
        </p:txBody>
      </p:sp>
      <p:sp>
        <p:nvSpPr>
          <p:cNvPr id="7" name="object 7"/>
          <p:cNvSpPr txBox="1"/>
          <p:nvPr/>
        </p:nvSpPr>
        <p:spPr>
          <a:xfrm>
            <a:off x="1027349" y="1979168"/>
            <a:ext cx="12090400" cy="4267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700" b="1">
                <a:solidFill>
                  <a:srgbClr val="2E323B"/>
                </a:solidFill>
                <a:latin typeface="Arial"/>
                <a:cs typeface="Arial"/>
              </a:rPr>
              <a:t>À</a:t>
            </a:r>
            <a:r>
              <a:rPr dirty="0" sz="2700" spc="-150" b="1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700" spc="185" b="1">
                <a:solidFill>
                  <a:srgbClr val="2E323B"/>
                </a:solidFill>
                <a:latin typeface="Arial"/>
                <a:cs typeface="Arial"/>
              </a:rPr>
              <a:t>la</a:t>
            </a:r>
            <a:r>
              <a:rPr dirty="0" sz="2700" spc="-150" b="1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700" spc="95" b="1">
                <a:solidFill>
                  <a:srgbClr val="2E323B"/>
                </a:solidFill>
                <a:latin typeface="Arial"/>
                <a:cs typeface="Arial"/>
              </a:rPr>
              <a:t>fin</a:t>
            </a:r>
            <a:r>
              <a:rPr dirty="0" sz="2700" spc="-150" b="1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700" spc="170" b="1">
                <a:solidFill>
                  <a:srgbClr val="2E323B"/>
                </a:solidFill>
                <a:latin typeface="Arial"/>
                <a:cs typeface="Arial"/>
              </a:rPr>
              <a:t>de</a:t>
            </a:r>
            <a:r>
              <a:rPr dirty="0" sz="2700" spc="-155" b="1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700" spc="170" b="1">
                <a:solidFill>
                  <a:srgbClr val="2E323B"/>
                </a:solidFill>
                <a:latin typeface="Arial"/>
                <a:cs typeface="Arial"/>
              </a:rPr>
              <a:t>cette</a:t>
            </a:r>
            <a:r>
              <a:rPr dirty="0" sz="2700" spc="-155" b="1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700" spc="155" b="1">
                <a:solidFill>
                  <a:srgbClr val="2E323B"/>
                </a:solidFill>
                <a:latin typeface="Arial"/>
                <a:cs typeface="Arial"/>
              </a:rPr>
              <a:t>présentation</a:t>
            </a:r>
            <a:r>
              <a:rPr dirty="0" sz="2700" spc="-150" b="1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700" spc="114" b="1">
                <a:solidFill>
                  <a:srgbClr val="2E323B"/>
                </a:solidFill>
                <a:latin typeface="Arial"/>
                <a:cs typeface="Arial"/>
              </a:rPr>
              <a:t>vous</a:t>
            </a:r>
            <a:r>
              <a:rPr dirty="0" sz="2700" spc="-150" b="1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700" spc="85" b="1">
                <a:solidFill>
                  <a:srgbClr val="2E323B"/>
                </a:solidFill>
                <a:latin typeface="Arial"/>
                <a:cs typeface="Arial"/>
              </a:rPr>
              <a:t>serez</a:t>
            </a:r>
            <a:r>
              <a:rPr dirty="0" sz="2700" spc="-155" b="1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700" spc="160" b="1">
                <a:solidFill>
                  <a:srgbClr val="2E323B"/>
                </a:solidFill>
                <a:latin typeface="Arial"/>
                <a:cs typeface="Arial"/>
              </a:rPr>
              <a:t>en</a:t>
            </a:r>
            <a:r>
              <a:rPr dirty="0" sz="2700" spc="-150" b="1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700" spc="180" b="1">
                <a:solidFill>
                  <a:srgbClr val="2E323B"/>
                </a:solidFill>
                <a:latin typeface="Arial"/>
                <a:cs typeface="Arial"/>
              </a:rPr>
              <a:t>mesure</a:t>
            </a:r>
            <a:r>
              <a:rPr dirty="0" sz="2700" spc="-155" b="1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700" spc="170" b="1">
                <a:solidFill>
                  <a:srgbClr val="2E323B"/>
                </a:solidFill>
                <a:latin typeface="Arial"/>
                <a:cs typeface="Arial"/>
              </a:rPr>
              <a:t>de</a:t>
            </a:r>
            <a:r>
              <a:rPr dirty="0" sz="2700" spc="-155" b="1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700" spc="-50" b="1">
                <a:solidFill>
                  <a:srgbClr val="2E323B"/>
                </a:solidFill>
                <a:latin typeface="Arial"/>
                <a:cs typeface="Arial"/>
              </a:rPr>
              <a:t>:</a:t>
            </a:r>
            <a:endParaRPr sz="2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30"/>
              </a:spcBef>
            </a:pPr>
            <a:endParaRPr sz="2700">
              <a:latin typeface="Arial"/>
              <a:cs typeface="Arial"/>
            </a:endParaRPr>
          </a:p>
          <a:p>
            <a:pPr marL="469900" marR="69215" indent="-412750">
              <a:lnSpc>
                <a:spcPct val="115199"/>
              </a:lnSpc>
              <a:buFont typeface="Times New Roman"/>
              <a:buChar char="●"/>
              <a:tabLst>
                <a:tab pos="469900" algn="l"/>
              </a:tabLst>
            </a:pPr>
            <a:r>
              <a:rPr dirty="0" sz="2900" spc="155">
                <a:solidFill>
                  <a:srgbClr val="2E323B"/>
                </a:solidFill>
                <a:latin typeface="Arial"/>
                <a:cs typeface="Arial"/>
              </a:rPr>
              <a:t>Démystifier</a:t>
            </a:r>
            <a:r>
              <a:rPr dirty="0" sz="2900" spc="-2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210">
                <a:solidFill>
                  <a:srgbClr val="2E323B"/>
                </a:solidFill>
                <a:latin typeface="Arial"/>
                <a:cs typeface="Arial"/>
              </a:rPr>
              <a:t>et</a:t>
            </a:r>
            <a:r>
              <a:rPr dirty="0" sz="2900" spc="-2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190">
                <a:solidFill>
                  <a:srgbClr val="2E323B"/>
                </a:solidFill>
                <a:latin typeface="Arial"/>
                <a:cs typeface="Arial"/>
              </a:rPr>
              <a:t>normaliser</a:t>
            </a:r>
            <a:r>
              <a:rPr dirty="0" sz="2900" spc="-2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175">
                <a:solidFill>
                  <a:srgbClr val="2E323B"/>
                </a:solidFill>
                <a:latin typeface="Arial"/>
                <a:cs typeface="Arial"/>
              </a:rPr>
              <a:t>l’incontinence</a:t>
            </a:r>
            <a:r>
              <a:rPr dirty="0" sz="2900" spc="-1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165">
                <a:solidFill>
                  <a:srgbClr val="2E323B"/>
                </a:solidFill>
                <a:latin typeface="Arial"/>
                <a:cs typeface="Arial"/>
              </a:rPr>
              <a:t>urinaire</a:t>
            </a:r>
            <a:r>
              <a:rPr dirty="0" sz="2900" spc="-1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210">
                <a:solidFill>
                  <a:srgbClr val="2E323B"/>
                </a:solidFill>
                <a:latin typeface="Arial"/>
                <a:cs typeface="Arial"/>
              </a:rPr>
              <a:t>et</a:t>
            </a:r>
            <a:r>
              <a:rPr dirty="0" sz="2900" spc="-3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95">
                <a:solidFill>
                  <a:srgbClr val="2E323B"/>
                </a:solidFill>
                <a:latin typeface="Arial"/>
                <a:cs typeface="Arial"/>
              </a:rPr>
              <a:t>ses</a:t>
            </a:r>
            <a:r>
              <a:rPr dirty="0" sz="2900" spc="-2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110">
                <a:solidFill>
                  <a:srgbClr val="2E323B"/>
                </a:solidFill>
                <a:latin typeface="Arial"/>
                <a:cs typeface="Arial"/>
              </a:rPr>
              <a:t>liens</a:t>
            </a:r>
            <a:r>
              <a:rPr dirty="0" sz="2900" spc="-2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110">
                <a:solidFill>
                  <a:srgbClr val="2E323B"/>
                </a:solidFill>
                <a:latin typeface="Arial"/>
                <a:cs typeface="Arial"/>
              </a:rPr>
              <a:t>sur </a:t>
            </a:r>
            <a:r>
              <a:rPr dirty="0" sz="2900" spc="200">
                <a:solidFill>
                  <a:srgbClr val="2E323B"/>
                </a:solidFill>
                <a:latin typeface="Arial"/>
                <a:cs typeface="Arial"/>
              </a:rPr>
              <a:t>la</a:t>
            </a:r>
            <a:r>
              <a:rPr dirty="0" sz="2900" spc="-2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204">
                <a:solidFill>
                  <a:srgbClr val="2E323B"/>
                </a:solidFill>
                <a:latin typeface="Arial"/>
                <a:cs typeface="Arial"/>
              </a:rPr>
              <a:t>santé</a:t>
            </a:r>
            <a:r>
              <a:rPr dirty="0" sz="2900" spc="-2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90">
                <a:solidFill>
                  <a:srgbClr val="2E323B"/>
                </a:solidFill>
                <a:latin typeface="Arial"/>
                <a:cs typeface="Arial"/>
              </a:rPr>
              <a:t>sexuelle</a:t>
            </a:r>
            <a:endParaRPr sz="2900">
              <a:latin typeface="Arial"/>
              <a:cs typeface="Arial"/>
            </a:endParaRPr>
          </a:p>
          <a:p>
            <a:pPr marL="469900" marR="38100" indent="-412750">
              <a:lnSpc>
                <a:spcPct val="114500"/>
              </a:lnSpc>
              <a:spcBef>
                <a:spcPts val="20"/>
              </a:spcBef>
              <a:buFont typeface="Times New Roman"/>
              <a:buChar char="●"/>
              <a:tabLst>
                <a:tab pos="469900" algn="l"/>
                <a:tab pos="1473835" algn="l"/>
              </a:tabLst>
            </a:pPr>
            <a:r>
              <a:rPr dirty="0" sz="2900" spc="120">
                <a:solidFill>
                  <a:srgbClr val="2E323B"/>
                </a:solidFill>
                <a:latin typeface="Arial"/>
                <a:cs typeface="Arial"/>
              </a:rPr>
              <a:t>Outiller</a:t>
            </a:r>
            <a:r>
              <a:rPr dirty="0" sz="2900" spc="-1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95">
                <a:solidFill>
                  <a:srgbClr val="2E323B"/>
                </a:solidFill>
                <a:latin typeface="Arial"/>
                <a:cs typeface="Arial"/>
              </a:rPr>
              <a:t>les</a:t>
            </a:r>
            <a:r>
              <a:rPr dirty="0" sz="2900" spc="-2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245">
                <a:solidFill>
                  <a:srgbClr val="2E323B"/>
                </a:solidFill>
                <a:latin typeface="Arial"/>
                <a:cs typeface="Arial"/>
              </a:rPr>
              <a:t>pharmaciens</a:t>
            </a:r>
            <a:r>
              <a:rPr dirty="0" sz="2900" spc="-1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225">
                <a:solidFill>
                  <a:srgbClr val="2E323B"/>
                </a:solidFill>
                <a:latin typeface="Arial"/>
                <a:cs typeface="Arial"/>
              </a:rPr>
              <a:t>pour</a:t>
            </a:r>
            <a:r>
              <a:rPr dirty="0" sz="2900" spc="-1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185">
                <a:solidFill>
                  <a:srgbClr val="2E323B"/>
                </a:solidFill>
                <a:latin typeface="Arial"/>
                <a:cs typeface="Arial"/>
              </a:rPr>
              <a:t>mieux</a:t>
            </a:r>
            <a:r>
              <a:rPr dirty="0" sz="2900" spc="-1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140">
                <a:solidFill>
                  <a:srgbClr val="2E323B"/>
                </a:solidFill>
                <a:latin typeface="Arial"/>
                <a:cs typeface="Arial"/>
              </a:rPr>
              <a:t>dépister,</a:t>
            </a:r>
            <a:r>
              <a:rPr dirty="0" sz="2900" spc="-1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155">
                <a:solidFill>
                  <a:srgbClr val="2E323B"/>
                </a:solidFill>
                <a:latin typeface="Arial"/>
                <a:cs typeface="Arial"/>
              </a:rPr>
              <a:t>expliquer</a:t>
            </a:r>
            <a:r>
              <a:rPr dirty="0" sz="2900" spc="-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210">
                <a:solidFill>
                  <a:srgbClr val="2E323B"/>
                </a:solidFill>
                <a:latin typeface="Arial"/>
                <a:cs typeface="Arial"/>
              </a:rPr>
              <a:t>et</a:t>
            </a:r>
            <a:r>
              <a:rPr dirty="0" sz="2900" spc="-2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105">
                <a:solidFill>
                  <a:srgbClr val="2E323B"/>
                </a:solidFill>
                <a:latin typeface="Arial"/>
                <a:cs typeface="Arial"/>
              </a:rPr>
              <a:t>relier </a:t>
            </a:r>
            <a:r>
              <a:rPr dirty="0" sz="2900" spc="75">
                <a:solidFill>
                  <a:srgbClr val="2E323B"/>
                </a:solidFill>
                <a:latin typeface="Arial"/>
                <a:cs typeface="Arial"/>
              </a:rPr>
              <a:t>les</a:t>
            </a:r>
            <a:r>
              <a:rPr dirty="0" sz="2900">
                <a:solidFill>
                  <a:srgbClr val="2E323B"/>
                </a:solidFill>
                <a:latin typeface="Arial"/>
                <a:cs typeface="Arial"/>
              </a:rPr>
              <a:t>	</a:t>
            </a:r>
            <a:r>
              <a:rPr dirty="0" sz="2900" spc="195">
                <a:solidFill>
                  <a:srgbClr val="2E323B"/>
                </a:solidFill>
                <a:latin typeface="Arial"/>
                <a:cs typeface="Arial"/>
              </a:rPr>
              <a:t>causes</a:t>
            </a:r>
            <a:r>
              <a:rPr dirty="0" sz="2900" spc="-3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254">
                <a:solidFill>
                  <a:srgbClr val="2E323B"/>
                </a:solidFill>
                <a:latin typeface="Arial"/>
                <a:cs typeface="Arial"/>
              </a:rPr>
              <a:t>de</a:t>
            </a:r>
            <a:r>
              <a:rPr dirty="0" sz="2900" spc="-2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165">
                <a:solidFill>
                  <a:srgbClr val="2E323B"/>
                </a:solidFill>
                <a:latin typeface="Arial"/>
                <a:cs typeface="Arial"/>
              </a:rPr>
              <a:t>l’incontinence</a:t>
            </a:r>
            <a:endParaRPr sz="2900">
              <a:latin typeface="Arial"/>
              <a:cs typeface="Arial"/>
            </a:endParaRPr>
          </a:p>
          <a:p>
            <a:pPr marL="469900" marR="5080" indent="-412750">
              <a:lnSpc>
                <a:spcPct val="115199"/>
              </a:lnSpc>
              <a:buFont typeface="Times New Roman"/>
              <a:buChar char="●"/>
              <a:tabLst>
                <a:tab pos="469900" algn="l"/>
              </a:tabLst>
            </a:pPr>
            <a:r>
              <a:rPr dirty="0" sz="2900" spc="120">
                <a:solidFill>
                  <a:srgbClr val="2E323B"/>
                </a:solidFill>
                <a:latin typeface="Arial"/>
                <a:cs typeface="Arial"/>
              </a:rPr>
              <a:t>Positionner</a:t>
            </a:r>
            <a:r>
              <a:rPr dirty="0" sz="2900" spc="-1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114">
                <a:solidFill>
                  <a:srgbClr val="2E323B"/>
                </a:solidFill>
                <a:latin typeface="Arial"/>
                <a:cs typeface="Arial"/>
              </a:rPr>
              <a:t>le</a:t>
            </a:r>
            <a:r>
              <a:rPr dirty="0" sz="2900" spc="-1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265">
                <a:solidFill>
                  <a:srgbClr val="2E323B"/>
                </a:solidFill>
                <a:latin typeface="Arial"/>
                <a:cs typeface="Arial"/>
              </a:rPr>
              <a:t>pharmacien</a:t>
            </a:r>
            <a:r>
              <a:rPr dirty="0" sz="2900" spc="-2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360">
                <a:solidFill>
                  <a:srgbClr val="2E323B"/>
                </a:solidFill>
                <a:latin typeface="Arial"/>
                <a:cs typeface="Arial"/>
              </a:rPr>
              <a:t>comme</a:t>
            </a:r>
            <a:r>
              <a:rPr dirty="0" sz="2900" spc="-1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229">
                <a:solidFill>
                  <a:srgbClr val="2E323B"/>
                </a:solidFill>
                <a:latin typeface="Arial"/>
                <a:cs typeface="Arial"/>
              </a:rPr>
              <a:t>acteur</a:t>
            </a:r>
            <a:r>
              <a:rPr dirty="0" sz="2900" spc="-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175">
                <a:solidFill>
                  <a:srgbClr val="2E323B"/>
                </a:solidFill>
                <a:latin typeface="Arial"/>
                <a:cs typeface="Arial"/>
              </a:rPr>
              <a:t>clé</a:t>
            </a:r>
            <a:r>
              <a:rPr dirty="0" sz="2900" spc="-1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240">
                <a:solidFill>
                  <a:srgbClr val="2E323B"/>
                </a:solidFill>
                <a:latin typeface="Arial"/>
                <a:cs typeface="Arial"/>
              </a:rPr>
              <a:t>dans</a:t>
            </a:r>
            <a:r>
              <a:rPr dirty="0" sz="2900" spc="-2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155">
                <a:solidFill>
                  <a:srgbClr val="2E323B"/>
                </a:solidFill>
                <a:latin typeface="Arial"/>
                <a:cs typeface="Arial"/>
              </a:rPr>
              <a:t>l’orientation </a:t>
            </a:r>
            <a:r>
              <a:rPr dirty="0" sz="2900" spc="125">
                <a:solidFill>
                  <a:srgbClr val="2E323B"/>
                </a:solidFill>
                <a:latin typeface="Arial"/>
                <a:cs typeface="Arial"/>
              </a:rPr>
              <a:t>vers</a:t>
            </a:r>
            <a:r>
              <a:rPr dirty="0" sz="2900" spc="-3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190">
                <a:solidFill>
                  <a:srgbClr val="2E323B"/>
                </a:solidFill>
                <a:latin typeface="Arial"/>
                <a:cs typeface="Arial"/>
              </a:rPr>
              <a:t>des</a:t>
            </a:r>
            <a:r>
              <a:rPr dirty="0" sz="2900" spc="-3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155">
                <a:solidFill>
                  <a:srgbClr val="2E323B"/>
                </a:solidFill>
                <a:latin typeface="Arial"/>
                <a:cs typeface="Arial"/>
              </a:rPr>
              <a:t>solutions</a:t>
            </a:r>
            <a:r>
              <a:rPr dirty="0" sz="2900" spc="-2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235">
                <a:solidFill>
                  <a:srgbClr val="2E323B"/>
                </a:solidFill>
                <a:latin typeface="Arial"/>
                <a:cs typeface="Arial"/>
              </a:rPr>
              <a:t>non</a:t>
            </a:r>
            <a:r>
              <a:rPr dirty="0" sz="2900" spc="-35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145">
                <a:solidFill>
                  <a:srgbClr val="2E323B"/>
                </a:solidFill>
                <a:latin typeface="Arial"/>
                <a:cs typeface="Arial"/>
              </a:rPr>
              <a:t>invasives</a:t>
            </a:r>
            <a:r>
              <a:rPr dirty="0" sz="2900" spc="-3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210">
                <a:solidFill>
                  <a:srgbClr val="2E323B"/>
                </a:solidFill>
                <a:latin typeface="Arial"/>
                <a:cs typeface="Arial"/>
              </a:rPr>
              <a:t>et</a:t>
            </a:r>
            <a:r>
              <a:rPr dirty="0" sz="2900" spc="-30">
                <a:solidFill>
                  <a:srgbClr val="2E323B"/>
                </a:solidFill>
                <a:latin typeface="Arial"/>
                <a:cs typeface="Arial"/>
              </a:rPr>
              <a:t> </a:t>
            </a:r>
            <a:r>
              <a:rPr dirty="0" sz="2900" spc="165">
                <a:solidFill>
                  <a:srgbClr val="2E323B"/>
                </a:solidFill>
                <a:latin typeface="Arial"/>
                <a:cs typeface="Arial"/>
              </a:rPr>
              <a:t>accessibles</a:t>
            </a:r>
            <a:endParaRPr sz="2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92858" y="0"/>
            <a:ext cx="11349355" cy="4592955"/>
          </a:xfrm>
          <a:custGeom>
            <a:avLst/>
            <a:gdLst/>
            <a:ahLst/>
            <a:cxnLst/>
            <a:rect l="l" t="t" r="r" b="b"/>
            <a:pathLst>
              <a:path w="11349355" h="4592955">
                <a:moveTo>
                  <a:pt x="11349160" y="0"/>
                </a:moveTo>
                <a:lnTo>
                  <a:pt x="0" y="0"/>
                </a:lnTo>
                <a:lnTo>
                  <a:pt x="13885" y="63992"/>
                </a:lnTo>
                <a:lnTo>
                  <a:pt x="24233" y="109396"/>
                </a:lnTo>
                <a:lnTo>
                  <a:pt x="34936" y="154664"/>
                </a:lnTo>
                <a:lnTo>
                  <a:pt x="45991" y="199795"/>
                </a:lnTo>
                <a:lnTo>
                  <a:pt x="57398" y="244786"/>
                </a:lnTo>
                <a:lnTo>
                  <a:pt x="69155" y="289637"/>
                </a:lnTo>
                <a:lnTo>
                  <a:pt x="81259" y="334346"/>
                </a:lnTo>
                <a:lnTo>
                  <a:pt x="93711" y="378911"/>
                </a:lnTo>
                <a:lnTo>
                  <a:pt x="106507" y="423331"/>
                </a:lnTo>
                <a:lnTo>
                  <a:pt x="119648" y="467605"/>
                </a:lnTo>
                <a:lnTo>
                  <a:pt x="133130" y="511730"/>
                </a:lnTo>
                <a:lnTo>
                  <a:pt x="146953" y="555705"/>
                </a:lnTo>
                <a:lnTo>
                  <a:pt x="161115" y="599530"/>
                </a:lnTo>
                <a:lnTo>
                  <a:pt x="175614" y="643201"/>
                </a:lnTo>
                <a:lnTo>
                  <a:pt x="190449" y="686718"/>
                </a:lnTo>
                <a:lnTo>
                  <a:pt x="205618" y="730079"/>
                </a:lnTo>
                <a:lnTo>
                  <a:pt x="221121" y="773283"/>
                </a:lnTo>
                <a:lnTo>
                  <a:pt x="236955" y="816327"/>
                </a:lnTo>
                <a:lnTo>
                  <a:pt x="253118" y="859211"/>
                </a:lnTo>
                <a:lnTo>
                  <a:pt x="269610" y="901933"/>
                </a:lnTo>
                <a:lnTo>
                  <a:pt x="286428" y="944492"/>
                </a:lnTo>
                <a:lnTo>
                  <a:pt x="303571" y="986885"/>
                </a:lnTo>
                <a:lnTo>
                  <a:pt x="321039" y="1029112"/>
                </a:lnTo>
                <a:lnTo>
                  <a:pt x="338828" y="1071170"/>
                </a:lnTo>
                <a:lnTo>
                  <a:pt x="356937" y="1113059"/>
                </a:lnTo>
                <a:lnTo>
                  <a:pt x="375366" y="1154776"/>
                </a:lnTo>
                <a:lnTo>
                  <a:pt x="394112" y="1196321"/>
                </a:lnTo>
                <a:lnTo>
                  <a:pt x="413174" y="1237691"/>
                </a:lnTo>
                <a:lnTo>
                  <a:pt x="432551" y="1278885"/>
                </a:lnTo>
                <a:lnTo>
                  <a:pt x="452240" y="1319902"/>
                </a:lnTo>
                <a:lnTo>
                  <a:pt x="472241" y="1360740"/>
                </a:lnTo>
                <a:lnTo>
                  <a:pt x="492551" y="1401397"/>
                </a:lnTo>
                <a:lnTo>
                  <a:pt x="513170" y="1441872"/>
                </a:lnTo>
                <a:lnTo>
                  <a:pt x="534095" y="1482164"/>
                </a:lnTo>
                <a:lnTo>
                  <a:pt x="555325" y="1522270"/>
                </a:lnTo>
                <a:lnTo>
                  <a:pt x="576859" y="1562190"/>
                </a:lnTo>
                <a:lnTo>
                  <a:pt x="598695" y="1601922"/>
                </a:lnTo>
                <a:lnTo>
                  <a:pt x="620832" y="1641464"/>
                </a:lnTo>
                <a:lnTo>
                  <a:pt x="643267" y="1680814"/>
                </a:lnTo>
                <a:lnTo>
                  <a:pt x="666001" y="1719972"/>
                </a:lnTo>
                <a:lnTo>
                  <a:pt x="689029" y="1758935"/>
                </a:lnTo>
                <a:lnTo>
                  <a:pt x="712353" y="1797702"/>
                </a:lnTo>
                <a:lnTo>
                  <a:pt x="735969" y="1836272"/>
                </a:lnTo>
                <a:lnTo>
                  <a:pt x="759876" y="1874643"/>
                </a:lnTo>
                <a:lnTo>
                  <a:pt x="784074" y="1912814"/>
                </a:lnTo>
                <a:lnTo>
                  <a:pt x="808559" y="1950782"/>
                </a:lnTo>
                <a:lnTo>
                  <a:pt x="833331" y="1988547"/>
                </a:lnTo>
                <a:lnTo>
                  <a:pt x="858389" y="2026107"/>
                </a:lnTo>
                <a:lnTo>
                  <a:pt x="883729" y="2063459"/>
                </a:lnTo>
                <a:lnTo>
                  <a:pt x="909352" y="2100604"/>
                </a:lnTo>
                <a:lnTo>
                  <a:pt x="935256" y="2137539"/>
                </a:lnTo>
                <a:lnTo>
                  <a:pt x="961438" y="2174263"/>
                </a:lnTo>
                <a:lnTo>
                  <a:pt x="987898" y="2210774"/>
                </a:lnTo>
                <a:lnTo>
                  <a:pt x="1014634" y="2247070"/>
                </a:lnTo>
                <a:lnTo>
                  <a:pt x="1041644" y="2283151"/>
                </a:lnTo>
                <a:lnTo>
                  <a:pt x="1068927" y="2319014"/>
                </a:lnTo>
                <a:lnTo>
                  <a:pt x="1096482" y="2354658"/>
                </a:lnTo>
                <a:lnTo>
                  <a:pt x="1124306" y="2390081"/>
                </a:lnTo>
                <a:lnTo>
                  <a:pt x="1152398" y="2425283"/>
                </a:lnTo>
                <a:lnTo>
                  <a:pt x="1180757" y="2460261"/>
                </a:lnTo>
                <a:lnTo>
                  <a:pt x="1209382" y="2495014"/>
                </a:lnTo>
                <a:lnTo>
                  <a:pt x="1238269" y="2529540"/>
                </a:lnTo>
                <a:lnTo>
                  <a:pt x="1267419" y="2563838"/>
                </a:lnTo>
                <a:lnTo>
                  <a:pt x="1296829" y="2597906"/>
                </a:lnTo>
                <a:lnTo>
                  <a:pt x="1326499" y="2631743"/>
                </a:lnTo>
                <a:lnTo>
                  <a:pt x="1356426" y="2665346"/>
                </a:lnTo>
                <a:lnTo>
                  <a:pt x="1386608" y="2698716"/>
                </a:lnTo>
                <a:lnTo>
                  <a:pt x="1417046" y="2731850"/>
                </a:lnTo>
                <a:lnTo>
                  <a:pt x="1447735" y="2764746"/>
                </a:lnTo>
                <a:lnTo>
                  <a:pt x="1478677" y="2797403"/>
                </a:lnTo>
                <a:lnTo>
                  <a:pt x="1509868" y="2829820"/>
                </a:lnTo>
                <a:lnTo>
                  <a:pt x="1541307" y="2861995"/>
                </a:lnTo>
                <a:lnTo>
                  <a:pt x="1572993" y="2893926"/>
                </a:lnTo>
                <a:lnTo>
                  <a:pt x="1604924" y="2925612"/>
                </a:lnTo>
                <a:lnTo>
                  <a:pt x="1637098" y="2957051"/>
                </a:lnTo>
                <a:lnTo>
                  <a:pt x="1669515" y="2988242"/>
                </a:lnTo>
                <a:lnTo>
                  <a:pt x="1702172" y="3019183"/>
                </a:lnTo>
                <a:lnTo>
                  <a:pt x="1735069" y="3049873"/>
                </a:lnTo>
                <a:lnTo>
                  <a:pt x="1768202" y="3080310"/>
                </a:lnTo>
                <a:lnTo>
                  <a:pt x="1801572" y="3110493"/>
                </a:lnTo>
                <a:lnTo>
                  <a:pt x="1835176" y="3140420"/>
                </a:lnTo>
                <a:lnTo>
                  <a:pt x="1869013" y="3170089"/>
                </a:lnTo>
                <a:lnTo>
                  <a:pt x="1903081" y="3199499"/>
                </a:lnTo>
                <a:lnTo>
                  <a:pt x="1937379" y="3228649"/>
                </a:lnTo>
                <a:lnTo>
                  <a:pt x="1971905" y="3257537"/>
                </a:lnTo>
                <a:lnTo>
                  <a:pt x="2006658" y="3286161"/>
                </a:lnTo>
                <a:lnTo>
                  <a:pt x="2041635" y="3314520"/>
                </a:lnTo>
                <a:lnTo>
                  <a:pt x="2076837" y="3342612"/>
                </a:lnTo>
                <a:lnTo>
                  <a:pt x="2112261" y="3370437"/>
                </a:lnTo>
                <a:lnTo>
                  <a:pt x="2147905" y="3397991"/>
                </a:lnTo>
                <a:lnTo>
                  <a:pt x="2183768" y="3425274"/>
                </a:lnTo>
                <a:lnTo>
                  <a:pt x="2219848" y="3452284"/>
                </a:lnTo>
                <a:lnTo>
                  <a:pt x="2256145" y="3479020"/>
                </a:lnTo>
                <a:lnTo>
                  <a:pt x="2292656" y="3505480"/>
                </a:lnTo>
                <a:lnTo>
                  <a:pt x="2329379" y="3531662"/>
                </a:lnTo>
                <a:lnTo>
                  <a:pt x="2366314" y="3557566"/>
                </a:lnTo>
                <a:lnTo>
                  <a:pt x="2403459" y="3583189"/>
                </a:lnTo>
                <a:lnTo>
                  <a:pt x="2440812" y="3608530"/>
                </a:lnTo>
                <a:lnTo>
                  <a:pt x="2478372" y="3633587"/>
                </a:lnTo>
                <a:lnTo>
                  <a:pt x="2516136" y="3658359"/>
                </a:lnTo>
                <a:lnTo>
                  <a:pt x="2554105" y="3682845"/>
                </a:lnTo>
                <a:lnTo>
                  <a:pt x="2592275" y="3707042"/>
                </a:lnTo>
                <a:lnTo>
                  <a:pt x="2630646" y="3730949"/>
                </a:lnTo>
                <a:lnTo>
                  <a:pt x="2669216" y="3754566"/>
                </a:lnTo>
                <a:lnTo>
                  <a:pt x="2707983" y="3777889"/>
                </a:lnTo>
                <a:lnTo>
                  <a:pt x="2746947" y="3800918"/>
                </a:lnTo>
                <a:lnTo>
                  <a:pt x="2786104" y="3823651"/>
                </a:lnTo>
                <a:lnTo>
                  <a:pt x="2825455" y="3846087"/>
                </a:lnTo>
                <a:lnTo>
                  <a:pt x="2864997" y="3868223"/>
                </a:lnTo>
                <a:lnTo>
                  <a:pt x="2904728" y="3890059"/>
                </a:lnTo>
                <a:lnTo>
                  <a:pt x="2944648" y="3911593"/>
                </a:lnTo>
                <a:lnTo>
                  <a:pt x="2984755" y="3932824"/>
                </a:lnTo>
                <a:lnTo>
                  <a:pt x="3025046" y="3953749"/>
                </a:lnTo>
                <a:lnTo>
                  <a:pt x="3065521" y="3974367"/>
                </a:lnTo>
                <a:lnTo>
                  <a:pt x="3106179" y="3994678"/>
                </a:lnTo>
                <a:lnTo>
                  <a:pt x="3147016" y="4014678"/>
                </a:lnTo>
                <a:lnTo>
                  <a:pt x="3188033" y="4034368"/>
                </a:lnTo>
                <a:lnTo>
                  <a:pt x="3229227" y="4053744"/>
                </a:lnTo>
                <a:lnTo>
                  <a:pt x="3270598" y="4072806"/>
                </a:lnTo>
                <a:lnTo>
                  <a:pt x="3312142" y="4091552"/>
                </a:lnTo>
                <a:lnTo>
                  <a:pt x="3353860" y="4109981"/>
                </a:lnTo>
                <a:lnTo>
                  <a:pt x="3395748" y="4128091"/>
                </a:lnTo>
                <a:lnTo>
                  <a:pt x="3437807" y="4145880"/>
                </a:lnTo>
                <a:lnTo>
                  <a:pt x="3480033" y="4163347"/>
                </a:lnTo>
                <a:lnTo>
                  <a:pt x="3522427" y="4180490"/>
                </a:lnTo>
                <a:lnTo>
                  <a:pt x="3564985" y="4197309"/>
                </a:lnTo>
                <a:lnTo>
                  <a:pt x="3607707" y="4213800"/>
                </a:lnTo>
                <a:lnTo>
                  <a:pt x="3650591" y="4229964"/>
                </a:lnTo>
                <a:lnTo>
                  <a:pt x="3693636" y="4245798"/>
                </a:lnTo>
                <a:lnTo>
                  <a:pt x="3736839" y="4261300"/>
                </a:lnTo>
                <a:lnTo>
                  <a:pt x="3780200" y="4276470"/>
                </a:lnTo>
                <a:lnTo>
                  <a:pt x="3823717" y="4291305"/>
                </a:lnTo>
                <a:lnTo>
                  <a:pt x="3867389" y="4305804"/>
                </a:lnTo>
                <a:lnTo>
                  <a:pt x="3911213" y="4319966"/>
                </a:lnTo>
                <a:lnTo>
                  <a:pt x="3955189" y="4333789"/>
                </a:lnTo>
                <a:lnTo>
                  <a:pt x="3999314" y="4347271"/>
                </a:lnTo>
                <a:lnTo>
                  <a:pt x="4043587" y="4360411"/>
                </a:lnTo>
                <a:lnTo>
                  <a:pt x="4088007" y="4373208"/>
                </a:lnTo>
                <a:lnTo>
                  <a:pt x="4132573" y="4385659"/>
                </a:lnTo>
                <a:lnTo>
                  <a:pt x="4177282" y="4397764"/>
                </a:lnTo>
                <a:lnTo>
                  <a:pt x="4222132" y="4409520"/>
                </a:lnTo>
                <a:lnTo>
                  <a:pt x="4267124" y="4420927"/>
                </a:lnTo>
                <a:lnTo>
                  <a:pt x="4312254" y="4431982"/>
                </a:lnTo>
                <a:lnTo>
                  <a:pt x="4357522" y="4442685"/>
                </a:lnTo>
                <a:lnTo>
                  <a:pt x="4402926" y="4453033"/>
                </a:lnTo>
                <a:lnTo>
                  <a:pt x="4448464" y="4463026"/>
                </a:lnTo>
                <a:lnTo>
                  <a:pt x="4494135" y="4472661"/>
                </a:lnTo>
                <a:lnTo>
                  <a:pt x="4539938" y="4481936"/>
                </a:lnTo>
                <a:lnTo>
                  <a:pt x="4585870" y="4490852"/>
                </a:lnTo>
                <a:lnTo>
                  <a:pt x="4631930" y="4499405"/>
                </a:lnTo>
                <a:lnTo>
                  <a:pt x="4678117" y="4507595"/>
                </a:lnTo>
                <a:lnTo>
                  <a:pt x="4724429" y="4515419"/>
                </a:lnTo>
                <a:lnTo>
                  <a:pt x="4770865" y="4522877"/>
                </a:lnTo>
                <a:lnTo>
                  <a:pt x="4817422" y="4529967"/>
                </a:lnTo>
                <a:lnTo>
                  <a:pt x="4864101" y="4536687"/>
                </a:lnTo>
                <a:lnTo>
                  <a:pt x="4910898" y="4543035"/>
                </a:lnTo>
                <a:lnTo>
                  <a:pt x="4957813" y="4549011"/>
                </a:lnTo>
                <a:lnTo>
                  <a:pt x="5004843" y="4554612"/>
                </a:lnTo>
                <a:lnTo>
                  <a:pt x="5051988" y="4559838"/>
                </a:lnTo>
                <a:lnTo>
                  <a:pt x="5099246" y="4564685"/>
                </a:lnTo>
                <a:lnTo>
                  <a:pt x="5146615" y="4569154"/>
                </a:lnTo>
                <a:lnTo>
                  <a:pt x="5194094" y="4573243"/>
                </a:lnTo>
                <a:lnTo>
                  <a:pt x="5241681" y="4576949"/>
                </a:lnTo>
                <a:lnTo>
                  <a:pt x="5289375" y="4580272"/>
                </a:lnTo>
                <a:lnTo>
                  <a:pt x="5337174" y="4583210"/>
                </a:lnTo>
                <a:lnTo>
                  <a:pt x="5385076" y="4585760"/>
                </a:lnTo>
                <a:lnTo>
                  <a:pt x="5433081" y="4587923"/>
                </a:lnTo>
                <a:lnTo>
                  <a:pt x="5481186" y="4589696"/>
                </a:lnTo>
                <a:lnTo>
                  <a:pt x="5529390" y="4591078"/>
                </a:lnTo>
                <a:lnTo>
                  <a:pt x="5577692" y="4592066"/>
                </a:lnTo>
                <a:lnTo>
                  <a:pt x="5626089" y="4592661"/>
                </a:lnTo>
                <a:lnTo>
                  <a:pt x="5674581" y="4592859"/>
                </a:lnTo>
                <a:lnTo>
                  <a:pt x="5723073" y="4592661"/>
                </a:lnTo>
                <a:lnTo>
                  <a:pt x="5771470" y="4592066"/>
                </a:lnTo>
                <a:lnTo>
                  <a:pt x="5819772" y="4591078"/>
                </a:lnTo>
                <a:lnTo>
                  <a:pt x="5867976" y="4589696"/>
                </a:lnTo>
                <a:lnTo>
                  <a:pt x="5916081" y="4587923"/>
                </a:lnTo>
                <a:lnTo>
                  <a:pt x="5964085" y="4585760"/>
                </a:lnTo>
                <a:lnTo>
                  <a:pt x="6011988" y="4583210"/>
                </a:lnTo>
                <a:lnTo>
                  <a:pt x="6059786" y="4580272"/>
                </a:lnTo>
                <a:lnTo>
                  <a:pt x="6107480" y="4576949"/>
                </a:lnTo>
                <a:lnTo>
                  <a:pt x="6155067" y="4573243"/>
                </a:lnTo>
                <a:lnTo>
                  <a:pt x="6202546" y="4569154"/>
                </a:lnTo>
                <a:lnTo>
                  <a:pt x="6249915" y="4564685"/>
                </a:lnTo>
                <a:lnTo>
                  <a:pt x="6297173" y="4559838"/>
                </a:lnTo>
                <a:lnTo>
                  <a:pt x="6344318" y="4554612"/>
                </a:lnTo>
                <a:lnTo>
                  <a:pt x="6391348" y="4549011"/>
                </a:lnTo>
                <a:lnTo>
                  <a:pt x="6438263" y="4543035"/>
                </a:lnTo>
                <a:lnTo>
                  <a:pt x="6485060" y="4536687"/>
                </a:lnTo>
                <a:lnTo>
                  <a:pt x="6531738" y="4529967"/>
                </a:lnTo>
                <a:lnTo>
                  <a:pt x="6578296" y="4522877"/>
                </a:lnTo>
                <a:lnTo>
                  <a:pt x="6624732" y="4515419"/>
                </a:lnTo>
                <a:lnTo>
                  <a:pt x="6671044" y="4507595"/>
                </a:lnTo>
                <a:lnTo>
                  <a:pt x="6717231" y="4499405"/>
                </a:lnTo>
                <a:lnTo>
                  <a:pt x="6763291" y="4490852"/>
                </a:lnTo>
                <a:lnTo>
                  <a:pt x="6809223" y="4481936"/>
                </a:lnTo>
                <a:lnTo>
                  <a:pt x="6855025" y="4472661"/>
                </a:lnTo>
                <a:lnTo>
                  <a:pt x="6900696" y="4463026"/>
                </a:lnTo>
                <a:lnTo>
                  <a:pt x="6946234" y="4453033"/>
                </a:lnTo>
                <a:lnTo>
                  <a:pt x="6991638" y="4442685"/>
                </a:lnTo>
                <a:lnTo>
                  <a:pt x="7036906" y="4431982"/>
                </a:lnTo>
                <a:lnTo>
                  <a:pt x="7082036" y="4420927"/>
                </a:lnTo>
                <a:lnTo>
                  <a:pt x="7127028" y="4409520"/>
                </a:lnTo>
                <a:lnTo>
                  <a:pt x="7171879" y="4397764"/>
                </a:lnTo>
                <a:lnTo>
                  <a:pt x="7216587" y="4385659"/>
                </a:lnTo>
                <a:lnTo>
                  <a:pt x="7261153" y="4373208"/>
                </a:lnTo>
                <a:lnTo>
                  <a:pt x="7305573" y="4360411"/>
                </a:lnTo>
                <a:lnTo>
                  <a:pt x="7349846" y="4347271"/>
                </a:lnTo>
                <a:lnTo>
                  <a:pt x="7393971" y="4333789"/>
                </a:lnTo>
                <a:lnTo>
                  <a:pt x="7437947" y="4319966"/>
                </a:lnTo>
                <a:lnTo>
                  <a:pt x="7481771" y="4305804"/>
                </a:lnTo>
                <a:lnTo>
                  <a:pt x="7525442" y="4291305"/>
                </a:lnTo>
                <a:lnTo>
                  <a:pt x="7568959" y="4276470"/>
                </a:lnTo>
                <a:lnTo>
                  <a:pt x="7612320" y="4261300"/>
                </a:lnTo>
                <a:lnTo>
                  <a:pt x="7655524" y="4245798"/>
                </a:lnTo>
                <a:lnTo>
                  <a:pt x="7698568" y="4229964"/>
                </a:lnTo>
                <a:lnTo>
                  <a:pt x="7741453" y="4213800"/>
                </a:lnTo>
                <a:lnTo>
                  <a:pt x="7784175" y="4197309"/>
                </a:lnTo>
                <a:lnTo>
                  <a:pt x="7826733" y="4180490"/>
                </a:lnTo>
                <a:lnTo>
                  <a:pt x="7869126" y="4163347"/>
                </a:lnTo>
                <a:lnTo>
                  <a:pt x="7911353" y="4145880"/>
                </a:lnTo>
                <a:lnTo>
                  <a:pt x="7953411" y="4128091"/>
                </a:lnTo>
                <a:lnTo>
                  <a:pt x="7995300" y="4109981"/>
                </a:lnTo>
                <a:lnTo>
                  <a:pt x="8037017" y="4091552"/>
                </a:lnTo>
                <a:lnTo>
                  <a:pt x="8078562" y="4072806"/>
                </a:lnTo>
                <a:lnTo>
                  <a:pt x="8119932" y="4053744"/>
                </a:lnTo>
                <a:lnTo>
                  <a:pt x="8161126" y="4034368"/>
                </a:lnTo>
                <a:lnTo>
                  <a:pt x="8202143" y="4014678"/>
                </a:lnTo>
                <a:lnTo>
                  <a:pt x="8242981" y="3994678"/>
                </a:lnTo>
                <a:lnTo>
                  <a:pt x="8283638" y="3974367"/>
                </a:lnTo>
                <a:lnTo>
                  <a:pt x="8324113" y="3953749"/>
                </a:lnTo>
                <a:lnTo>
                  <a:pt x="8364405" y="3932824"/>
                </a:lnTo>
                <a:lnTo>
                  <a:pt x="8404511" y="3911593"/>
                </a:lnTo>
                <a:lnTo>
                  <a:pt x="8444431" y="3890059"/>
                </a:lnTo>
                <a:lnTo>
                  <a:pt x="8484162" y="3868223"/>
                </a:lnTo>
                <a:lnTo>
                  <a:pt x="8523704" y="3846087"/>
                </a:lnTo>
                <a:lnTo>
                  <a:pt x="8563055" y="3823651"/>
                </a:lnTo>
                <a:lnTo>
                  <a:pt x="8602212" y="3800918"/>
                </a:lnTo>
                <a:lnTo>
                  <a:pt x="8641176" y="3777889"/>
                </a:lnTo>
                <a:lnTo>
                  <a:pt x="8679943" y="3754566"/>
                </a:lnTo>
                <a:lnTo>
                  <a:pt x="8718513" y="3730949"/>
                </a:lnTo>
                <a:lnTo>
                  <a:pt x="8756884" y="3707042"/>
                </a:lnTo>
                <a:lnTo>
                  <a:pt x="8795054" y="3682845"/>
                </a:lnTo>
                <a:lnTo>
                  <a:pt x="8833023" y="3658359"/>
                </a:lnTo>
                <a:lnTo>
                  <a:pt x="8870787" y="3633587"/>
                </a:lnTo>
                <a:lnTo>
                  <a:pt x="8908347" y="3608530"/>
                </a:lnTo>
                <a:lnTo>
                  <a:pt x="8945700" y="3583189"/>
                </a:lnTo>
                <a:lnTo>
                  <a:pt x="8982845" y="3557566"/>
                </a:lnTo>
                <a:lnTo>
                  <a:pt x="9019780" y="3531662"/>
                </a:lnTo>
                <a:lnTo>
                  <a:pt x="9056503" y="3505480"/>
                </a:lnTo>
                <a:lnTo>
                  <a:pt x="9093014" y="3479020"/>
                </a:lnTo>
                <a:lnTo>
                  <a:pt x="9129311" y="3452284"/>
                </a:lnTo>
                <a:lnTo>
                  <a:pt x="9165391" y="3425274"/>
                </a:lnTo>
                <a:lnTo>
                  <a:pt x="9201254" y="3397991"/>
                </a:lnTo>
                <a:lnTo>
                  <a:pt x="9236898" y="3370437"/>
                </a:lnTo>
                <a:lnTo>
                  <a:pt x="9272322" y="3342612"/>
                </a:lnTo>
                <a:lnTo>
                  <a:pt x="9307523" y="3314520"/>
                </a:lnTo>
                <a:lnTo>
                  <a:pt x="9342501" y="3286161"/>
                </a:lnTo>
                <a:lnTo>
                  <a:pt x="9377254" y="3257537"/>
                </a:lnTo>
                <a:lnTo>
                  <a:pt x="9411780" y="3228649"/>
                </a:lnTo>
                <a:lnTo>
                  <a:pt x="9446078" y="3199499"/>
                </a:lnTo>
                <a:lnTo>
                  <a:pt x="9480146" y="3170089"/>
                </a:lnTo>
                <a:lnTo>
                  <a:pt x="9513983" y="3140420"/>
                </a:lnTo>
                <a:lnTo>
                  <a:pt x="9547587" y="3110493"/>
                </a:lnTo>
                <a:lnTo>
                  <a:pt x="9580956" y="3080310"/>
                </a:lnTo>
                <a:lnTo>
                  <a:pt x="9614090" y="3049873"/>
                </a:lnTo>
                <a:lnTo>
                  <a:pt x="9646986" y="3019183"/>
                </a:lnTo>
                <a:lnTo>
                  <a:pt x="9679644" y="2988242"/>
                </a:lnTo>
                <a:lnTo>
                  <a:pt x="9712060" y="2957051"/>
                </a:lnTo>
                <a:lnTo>
                  <a:pt x="9744235" y="2925612"/>
                </a:lnTo>
                <a:lnTo>
                  <a:pt x="9776166" y="2893926"/>
                </a:lnTo>
                <a:lnTo>
                  <a:pt x="9807852" y="2861995"/>
                </a:lnTo>
                <a:lnTo>
                  <a:pt x="9839291" y="2829820"/>
                </a:lnTo>
                <a:lnTo>
                  <a:pt x="9870482" y="2797403"/>
                </a:lnTo>
                <a:lnTo>
                  <a:pt x="9901423" y="2764746"/>
                </a:lnTo>
                <a:lnTo>
                  <a:pt x="9932113" y="2731850"/>
                </a:lnTo>
                <a:lnTo>
                  <a:pt x="9962550" y="2698716"/>
                </a:lnTo>
                <a:lnTo>
                  <a:pt x="9992733" y="2665346"/>
                </a:lnTo>
                <a:lnTo>
                  <a:pt x="10022660" y="2631743"/>
                </a:lnTo>
                <a:lnTo>
                  <a:pt x="10052329" y="2597906"/>
                </a:lnTo>
                <a:lnTo>
                  <a:pt x="10081740" y="2563838"/>
                </a:lnTo>
                <a:lnTo>
                  <a:pt x="10110890" y="2529540"/>
                </a:lnTo>
                <a:lnTo>
                  <a:pt x="10139777" y="2495014"/>
                </a:lnTo>
                <a:lnTo>
                  <a:pt x="10168401" y="2460261"/>
                </a:lnTo>
                <a:lnTo>
                  <a:pt x="10196761" y="2425283"/>
                </a:lnTo>
                <a:lnTo>
                  <a:pt x="10224853" y="2390081"/>
                </a:lnTo>
                <a:lnTo>
                  <a:pt x="10252677" y="2354658"/>
                </a:lnTo>
                <a:lnTo>
                  <a:pt x="10280231" y="2319014"/>
                </a:lnTo>
                <a:lnTo>
                  <a:pt x="10307514" y="2283151"/>
                </a:lnTo>
                <a:lnTo>
                  <a:pt x="10334525" y="2247070"/>
                </a:lnTo>
                <a:lnTo>
                  <a:pt x="10361261" y="2210774"/>
                </a:lnTo>
                <a:lnTo>
                  <a:pt x="10387720" y="2174263"/>
                </a:lnTo>
                <a:lnTo>
                  <a:pt x="10413903" y="2137539"/>
                </a:lnTo>
                <a:lnTo>
                  <a:pt x="10439806" y="2100604"/>
                </a:lnTo>
                <a:lnTo>
                  <a:pt x="10465429" y="2063459"/>
                </a:lnTo>
                <a:lnTo>
                  <a:pt x="10490770" y="2026107"/>
                </a:lnTo>
                <a:lnTo>
                  <a:pt x="10515828" y="1988547"/>
                </a:lnTo>
                <a:lnTo>
                  <a:pt x="10540600" y="1950782"/>
                </a:lnTo>
                <a:lnTo>
                  <a:pt x="10565085" y="1912814"/>
                </a:lnTo>
                <a:lnTo>
                  <a:pt x="10589282" y="1874643"/>
                </a:lnTo>
                <a:lnTo>
                  <a:pt x="10613190" y="1836272"/>
                </a:lnTo>
                <a:lnTo>
                  <a:pt x="10636806" y="1797702"/>
                </a:lnTo>
                <a:lnTo>
                  <a:pt x="10660129" y="1758935"/>
                </a:lnTo>
                <a:lnTo>
                  <a:pt x="10683158" y="1719972"/>
                </a:lnTo>
                <a:lnTo>
                  <a:pt x="10705891" y="1680814"/>
                </a:lnTo>
                <a:lnTo>
                  <a:pt x="10728327" y="1641464"/>
                </a:lnTo>
                <a:lnTo>
                  <a:pt x="10750464" y="1601922"/>
                </a:lnTo>
                <a:lnTo>
                  <a:pt x="10772300" y="1562190"/>
                </a:lnTo>
                <a:lnTo>
                  <a:pt x="10793834" y="1522270"/>
                </a:lnTo>
                <a:lnTo>
                  <a:pt x="10815064" y="1482164"/>
                </a:lnTo>
                <a:lnTo>
                  <a:pt x="10835989" y="1441872"/>
                </a:lnTo>
                <a:lnTo>
                  <a:pt x="10856608" y="1401397"/>
                </a:lnTo>
                <a:lnTo>
                  <a:pt x="10876918" y="1360740"/>
                </a:lnTo>
                <a:lnTo>
                  <a:pt x="10896919" y="1319902"/>
                </a:lnTo>
                <a:lnTo>
                  <a:pt x="10916608" y="1278885"/>
                </a:lnTo>
                <a:lnTo>
                  <a:pt x="10935985" y="1237691"/>
                </a:lnTo>
                <a:lnTo>
                  <a:pt x="10955047" y="1196321"/>
                </a:lnTo>
                <a:lnTo>
                  <a:pt x="10973793" y="1154776"/>
                </a:lnTo>
                <a:lnTo>
                  <a:pt x="10992222" y="1113059"/>
                </a:lnTo>
                <a:lnTo>
                  <a:pt x="11010331" y="1071170"/>
                </a:lnTo>
                <a:lnTo>
                  <a:pt x="11028121" y="1029112"/>
                </a:lnTo>
                <a:lnTo>
                  <a:pt x="11045588" y="986885"/>
                </a:lnTo>
                <a:lnTo>
                  <a:pt x="11062731" y="944492"/>
                </a:lnTo>
                <a:lnTo>
                  <a:pt x="11079550" y="901933"/>
                </a:lnTo>
                <a:lnTo>
                  <a:pt x="11096041" y="859211"/>
                </a:lnTo>
                <a:lnTo>
                  <a:pt x="11112205" y="816327"/>
                </a:lnTo>
                <a:lnTo>
                  <a:pt x="11128038" y="773283"/>
                </a:lnTo>
                <a:lnTo>
                  <a:pt x="11143541" y="730079"/>
                </a:lnTo>
                <a:lnTo>
                  <a:pt x="11158710" y="686718"/>
                </a:lnTo>
                <a:lnTo>
                  <a:pt x="11173545" y="643201"/>
                </a:lnTo>
                <a:lnTo>
                  <a:pt x="11188045" y="599530"/>
                </a:lnTo>
                <a:lnTo>
                  <a:pt x="11202206" y="555705"/>
                </a:lnTo>
                <a:lnTo>
                  <a:pt x="11216029" y="511730"/>
                </a:lnTo>
                <a:lnTo>
                  <a:pt x="11229512" y="467605"/>
                </a:lnTo>
                <a:lnTo>
                  <a:pt x="11242652" y="423331"/>
                </a:lnTo>
                <a:lnTo>
                  <a:pt x="11255448" y="378911"/>
                </a:lnTo>
                <a:lnTo>
                  <a:pt x="11267900" y="334346"/>
                </a:lnTo>
                <a:lnTo>
                  <a:pt x="11280005" y="289637"/>
                </a:lnTo>
                <a:lnTo>
                  <a:pt x="11291761" y="244786"/>
                </a:lnTo>
                <a:lnTo>
                  <a:pt x="11303168" y="199795"/>
                </a:lnTo>
                <a:lnTo>
                  <a:pt x="11314223" y="154664"/>
                </a:lnTo>
                <a:lnTo>
                  <a:pt x="11324926" y="109396"/>
                </a:lnTo>
                <a:lnTo>
                  <a:pt x="11335274" y="63992"/>
                </a:lnTo>
                <a:lnTo>
                  <a:pt x="11349160" y="0"/>
                </a:lnTo>
                <a:close/>
              </a:path>
            </a:pathLst>
          </a:custGeom>
          <a:solidFill>
            <a:srgbClr val="2C9C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10152681"/>
            <a:ext cx="18288000" cy="134620"/>
          </a:xfrm>
          <a:custGeom>
            <a:avLst/>
            <a:gdLst/>
            <a:ahLst/>
            <a:cxnLst/>
            <a:rect l="l" t="t" r="r" b="b"/>
            <a:pathLst>
              <a:path w="18288000" h="134620">
                <a:moveTo>
                  <a:pt x="18288000" y="0"/>
                </a:moveTo>
                <a:lnTo>
                  <a:pt x="0" y="0"/>
                </a:lnTo>
                <a:lnTo>
                  <a:pt x="0" y="134318"/>
                </a:lnTo>
                <a:lnTo>
                  <a:pt x="18288000" y="134318"/>
                </a:lnTo>
                <a:lnTo>
                  <a:pt x="18288000" y="0"/>
                </a:lnTo>
                <a:close/>
              </a:path>
            </a:pathLst>
          </a:custGeom>
          <a:solidFill>
            <a:srgbClr val="2C9C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84301" rIns="0" bIns="0" rtlCol="0" vert="horz">
            <a:spAutoFit/>
          </a:bodyPr>
          <a:lstStyle/>
          <a:p>
            <a:pPr marL="9488805">
              <a:lnSpc>
                <a:spcPct val="100000"/>
              </a:lnSpc>
              <a:spcBef>
                <a:spcPts val="100"/>
              </a:spcBef>
            </a:pPr>
            <a:r>
              <a:rPr dirty="0" sz="7600"/>
              <a:t>Kahoot</a:t>
            </a:r>
            <a:r>
              <a:rPr dirty="0" sz="7600" spc="-90"/>
              <a:t> </a:t>
            </a:r>
            <a:r>
              <a:rPr dirty="0" spc="-25"/>
              <a:t>#1</a:t>
            </a:r>
            <a:endParaRPr sz="76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13319" y="0"/>
              <a:ext cx="10774680" cy="1028395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120672" y="0"/>
              <a:ext cx="3742054" cy="10287000"/>
            </a:xfrm>
            <a:custGeom>
              <a:avLst/>
              <a:gdLst/>
              <a:ahLst/>
              <a:cxnLst/>
              <a:rect l="l" t="t" r="r" b="b"/>
              <a:pathLst>
                <a:path w="3742054" h="10287000">
                  <a:moveTo>
                    <a:pt x="3741610" y="0"/>
                  </a:moveTo>
                  <a:lnTo>
                    <a:pt x="0" y="0"/>
                  </a:lnTo>
                  <a:lnTo>
                    <a:pt x="0" y="10287000"/>
                  </a:lnTo>
                  <a:lnTo>
                    <a:pt x="3741610" y="10287000"/>
                  </a:lnTo>
                  <a:lnTo>
                    <a:pt x="37416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4407408" cy="1028395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06823" y="1008887"/>
              <a:ext cx="8452104" cy="2703576"/>
            </a:xfrm>
            <a:prstGeom prst="rect">
              <a:avLst/>
            </a:prstGeom>
          </p:spPr>
        </p:pic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4797196" y="1247140"/>
            <a:ext cx="7265670" cy="909319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800">
                <a:solidFill>
                  <a:srgbClr val="2C9C99"/>
                </a:solidFill>
              </a:rPr>
              <a:t>Introduction</a:t>
            </a:r>
            <a:r>
              <a:rPr dirty="0" sz="5800" spc="35">
                <a:solidFill>
                  <a:srgbClr val="2C9C99"/>
                </a:solidFill>
              </a:rPr>
              <a:t> </a:t>
            </a:r>
            <a:r>
              <a:rPr dirty="0" sz="5800">
                <a:solidFill>
                  <a:srgbClr val="2C9C99"/>
                </a:solidFill>
              </a:rPr>
              <a:t>-</a:t>
            </a:r>
            <a:r>
              <a:rPr dirty="0" sz="5800" spc="25">
                <a:solidFill>
                  <a:srgbClr val="2C9C99"/>
                </a:solidFill>
              </a:rPr>
              <a:t> </a:t>
            </a:r>
            <a:r>
              <a:rPr dirty="0" sz="5800">
                <a:solidFill>
                  <a:srgbClr val="2C9C99"/>
                </a:solidFill>
              </a:rPr>
              <a:t>Briser</a:t>
            </a:r>
            <a:r>
              <a:rPr dirty="0" sz="5800" spc="30">
                <a:solidFill>
                  <a:srgbClr val="2C9C99"/>
                </a:solidFill>
              </a:rPr>
              <a:t> </a:t>
            </a:r>
            <a:r>
              <a:rPr dirty="0" sz="5800" spc="-25">
                <a:solidFill>
                  <a:srgbClr val="2C9C99"/>
                </a:solidFill>
              </a:rPr>
              <a:t>le</a:t>
            </a:r>
            <a:endParaRPr sz="5800"/>
          </a:p>
        </p:txBody>
      </p:sp>
      <p:sp>
        <p:nvSpPr>
          <p:cNvPr id="8" name="object 8"/>
          <p:cNvSpPr txBox="1"/>
          <p:nvPr/>
        </p:nvSpPr>
        <p:spPr>
          <a:xfrm>
            <a:off x="4797196" y="2274316"/>
            <a:ext cx="1876425" cy="90931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800" spc="-10">
                <a:solidFill>
                  <a:srgbClr val="2C9C99"/>
                </a:solidFill>
                <a:latin typeface="Arial"/>
                <a:cs typeface="Arial"/>
              </a:rPr>
              <a:t>tabou</a:t>
            </a:r>
            <a:endParaRPr sz="5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628515" y="3351784"/>
            <a:ext cx="11415395" cy="53721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400685" marR="6350" indent="-387985">
              <a:lnSpc>
                <a:spcPct val="140000"/>
              </a:lnSpc>
              <a:spcBef>
                <a:spcPts val="100"/>
              </a:spcBef>
              <a:buFont typeface="Times New Roman"/>
              <a:buChar char="●"/>
              <a:tabLst>
                <a:tab pos="400685" algn="l"/>
              </a:tabLst>
            </a:pPr>
            <a:r>
              <a:rPr dirty="0" sz="2500">
                <a:solidFill>
                  <a:srgbClr val="143451"/>
                </a:solidFill>
                <a:latin typeface="Arial"/>
                <a:cs typeface="Arial"/>
              </a:rPr>
              <a:t>Un</a:t>
            </a:r>
            <a:r>
              <a:rPr dirty="0" sz="2500" spc="204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500" spc="135">
                <a:solidFill>
                  <a:srgbClr val="143451"/>
                </a:solidFill>
                <a:latin typeface="Arial"/>
                <a:cs typeface="Arial"/>
              </a:rPr>
              <a:t>sujet</a:t>
            </a:r>
            <a:r>
              <a:rPr dirty="0" sz="2500" spc="204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500" spc="190">
                <a:solidFill>
                  <a:srgbClr val="143451"/>
                </a:solidFill>
                <a:latin typeface="Arial"/>
                <a:cs typeface="Arial"/>
              </a:rPr>
              <a:t>qui</a:t>
            </a:r>
            <a:r>
              <a:rPr dirty="0" sz="2500" spc="204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500" spc="210">
                <a:solidFill>
                  <a:srgbClr val="143451"/>
                </a:solidFill>
                <a:latin typeface="Arial"/>
                <a:cs typeface="Arial"/>
              </a:rPr>
              <a:t>touche</a:t>
            </a:r>
            <a:r>
              <a:rPr dirty="0" sz="2500" spc="204">
                <a:solidFill>
                  <a:srgbClr val="143451"/>
                </a:solidFill>
                <a:latin typeface="Arial"/>
                <a:cs typeface="Arial"/>
              </a:rPr>
              <a:t> tout </a:t>
            </a:r>
            <a:r>
              <a:rPr dirty="0" sz="2500" spc="100">
                <a:solidFill>
                  <a:srgbClr val="143451"/>
                </a:solidFill>
                <a:latin typeface="Arial"/>
                <a:cs typeface="Arial"/>
              </a:rPr>
              <a:t>le</a:t>
            </a:r>
            <a:r>
              <a:rPr dirty="0" sz="2500" spc="2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500" spc="190">
                <a:solidFill>
                  <a:srgbClr val="143451"/>
                </a:solidFill>
                <a:latin typeface="Arial"/>
                <a:cs typeface="Arial"/>
              </a:rPr>
              <a:t>monde,</a:t>
            </a:r>
            <a:r>
              <a:rPr dirty="0" sz="2500" spc="2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500" spc="220">
                <a:solidFill>
                  <a:srgbClr val="143451"/>
                </a:solidFill>
                <a:latin typeface="Arial"/>
                <a:cs typeface="Arial"/>
              </a:rPr>
              <a:t>mais</a:t>
            </a:r>
            <a:r>
              <a:rPr dirty="0" sz="2500" spc="2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500" spc="229">
                <a:solidFill>
                  <a:srgbClr val="143451"/>
                </a:solidFill>
                <a:latin typeface="Arial"/>
                <a:cs typeface="Arial"/>
              </a:rPr>
              <a:t>dont</a:t>
            </a:r>
            <a:r>
              <a:rPr dirty="0" sz="2500" spc="2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500" spc="120" b="1">
                <a:solidFill>
                  <a:srgbClr val="143451"/>
                </a:solidFill>
                <a:latin typeface="Arial"/>
                <a:cs typeface="Arial"/>
              </a:rPr>
              <a:t>presque</a:t>
            </a:r>
            <a:r>
              <a:rPr dirty="0" sz="2500" spc="21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500" spc="114" b="1">
                <a:solidFill>
                  <a:srgbClr val="143451"/>
                </a:solidFill>
                <a:latin typeface="Arial"/>
                <a:cs typeface="Arial"/>
              </a:rPr>
              <a:t>personne</a:t>
            </a:r>
            <a:r>
              <a:rPr dirty="0" sz="2500" spc="22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500" spc="120" b="1">
                <a:solidFill>
                  <a:srgbClr val="143451"/>
                </a:solidFill>
                <a:latin typeface="Arial"/>
                <a:cs typeface="Arial"/>
              </a:rPr>
              <a:t>ne </a:t>
            </a:r>
            <a:r>
              <a:rPr dirty="0" sz="2500" spc="85" b="1">
                <a:solidFill>
                  <a:srgbClr val="143451"/>
                </a:solidFill>
                <a:latin typeface="Arial"/>
                <a:cs typeface="Arial"/>
              </a:rPr>
              <a:t>parle</a:t>
            </a:r>
            <a:r>
              <a:rPr dirty="0" sz="2500" spc="85">
                <a:solidFill>
                  <a:srgbClr val="143451"/>
                </a:solidFill>
                <a:latin typeface="Arial"/>
                <a:cs typeface="Arial"/>
              </a:rPr>
              <a:t>.</a:t>
            </a:r>
            <a:endParaRPr sz="25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325"/>
              </a:spcBef>
              <a:buClr>
                <a:srgbClr val="143451"/>
              </a:buClr>
              <a:buFont typeface="Times New Roman"/>
              <a:buChar char="●"/>
            </a:pPr>
            <a:endParaRPr sz="2500">
              <a:latin typeface="Arial"/>
              <a:cs typeface="Arial"/>
            </a:endParaRPr>
          </a:p>
          <a:p>
            <a:pPr algn="just" marL="400685" marR="5080" indent="-387985">
              <a:lnSpc>
                <a:spcPct val="140000"/>
              </a:lnSpc>
              <a:buFont typeface="Times New Roman"/>
              <a:buChar char="●"/>
              <a:tabLst>
                <a:tab pos="400685" algn="l"/>
              </a:tabLst>
            </a:pPr>
            <a:r>
              <a:rPr dirty="0" sz="2500" spc="130">
                <a:solidFill>
                  <a:srgbClr val="143451"/>
                </a:solidFill>
                <a:latin typeface="Arial"/>
                <a:cs typeface="Arial"/>
              </a:rPr>
              <a:t>L’incontinence</a:t>
            </a:r>
            <a:r>
              <a:rPr dirty="0" sz="2500" spc="40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500" spc="145">
                <a:solidFill>
                  <a:srgbClr val="143451"/>
                </a:solidFill>
                <a:latin typeface="Arial"/>
                <a:cs typeface="Arial"/>
              </a:rPr>
              <a:t>urinaire</a:t>
            </a:r>
            <a:r>
              <a:rPr dirty="0" sz="2500" spc="40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500" spc="175">
                <a:solidFill>
                  <a:srgbClr val="143451"/>
                </a:solidFill>
                <a:latin typeface="Arial"/>
                <a:cs typeface="Arial"/>
              </a:rPr>
              <a:t>et</a:t>
            </a:r>
            <a:r>
              <a:rPr dirty="0" sz="2500" spc="40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500" spc="85">
                <a:solidFill>
                  <a:srgbClr val="143451"/>
                </a:solidFill>
                <a:latin typeface="Arial"/>
                <a:cs typeface="Arial"/>
              </a:rPr>
              <a:t>les</a:t>
            </a:r>
            <a:r>
              <a:rPr dirty="0" sz="2500" spc="4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500" spc="160">
                <a:solidFill>
                  <a:srgbClr val="143451"/>
                </a:solidFill>
                <a:latin typeface="Arial"/>
                <a:cs typeface="Arial"/>
              </a:rPr>
              <a:t>troubles</a:t>
            </a:r>
            <a:r>
              <a:rPr dirty="0" sz="2500" spc="409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500" spc="90">
                <a:solidFill>
                  <a:srgbClr val="143451"/>
                </a:solidFill>
                <a:latin typeface="Arial"/>
                <a:cs typeface="Arial"/>
              </a:rPr>
              <a:t>sexuelles</a:t>
            </a:r>
            <a:r>
              <a:rPr dirty="0" sz="2500" spc="4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500" spc="170">
                <a:solidFill>
                  <a:srgbClr val="143451"/>
                </a:solidFill>
                <a:latin typeface="Arial"/>
                <a:cs typeface="Arial"/>
              </a:rPr>
              <a:t>sont</a:t>
            </a:r>
            <a:r>
              <a:rPr dirty="0" sz="2500" spc="40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500" spc="140" b="1">
                <a:solidFill>
                  <a:srgbClr val="143451"/>
                </a:solidFill>
                <a:latin typeface="Arial"/>
                <a:cs typeface="Arial"/>
              </a:rPr>
              <a:t>profondément </a:t>
            </a:r>
            <a:r>
              <a:rPr dirty="0" sz="2500" b="1">
                <a:solidFill>
                  <a:srgbClr val="143451"/>
                </a:solidFill>
                <a:latin typeface="Arial"/>
                <a:cs typeface="Arial"/>
              </a:rPr>
              <a:t>liés</a:t>
            </a:r>
            <a:r>
              <a:rPr dirty="0" sz="2500">
                <a:solidFill>
                  <a:srgbClr val="143451"/>
                </a:solidFill>
                <a:latin typeface="Arial"/>
                <a:cs typeface="Arial"/>
              </a:rPr>
              <a:t>,</a:t>
            </a:r>
            <a:r>
              <a:rPr dirty="0" sz="2500" spc="150">
                <a:solidFill>
                  <a:srgbClr val="143451"/>
                </a:solidFill>
                <a:latin typeface="Arial"/>
                <a:cs typeface="Arial"/>
              </a:rPr>
              <a:t>  </a:t>
            </a:r>
            <a:r>
              <a:rPr dirty="0" sz="2500" spc="235">
                <a:solidFill>
                  <a:srgbClr val="143451"/>
                </a:solidFill>
                <a:latin typeface="Arial"/>
                <a:cs typeface="Arial"/>
              </a:rPr>
              <a:t>autant</a:t>
            </a:r>
            <a:r>
              <a:rPr dirty="0" sz="2500" spc="155">
                <a:solidFill>
                  <a:srgbClr val="143451"/>
                </a:solidFill>
                <a:latin typeface="Arial"/>
                <a:cs typeface="Arial"/>
              </a:rPr>
              <a:t>  </a:t>
            </a:r>
            <a:r>
              <a:rPr dirty="0" sz="2500" spc="110">
                <a:solidFill>
                  <a:srgbClr val="143451"/>
                </a:solidFill>
                <a:latin typeface="Arial"/>
                <a:cs typeface="Arial"/>
              </a:rPr>
              <a:t>sur</a:t>
            </a:r>
            <a:r>
              <a:rPr dirty="0" sz="2500" spc="155">
                <a:solidFill>
                  <a:srgbClr val="143451"/>
                </a:solidFill>
                <a:latin typeface="Arial"/>
                <a:cs typeface="Arial"/>
              </a:rPr>
              <a:t>  </a:t>
            </a:r>
            <a:r>
              <a:rPr dirty="0" sz="2500" spc="100">
                <a:solidFill>
                  <a:srgbClr val="143451"/>
                </a:solidFill>
                <a:latin typeface="Arial"/>
                <a:cs typeface="Arial"/>
              </a:rPr>
              <a:t>le</a:t>
            </a:r>
            <a:r>
              <a:rPr dirty="0" sz="2500" spc="150">
                <a:solidFill>
                  <a:srgbClr val="143451"/>
                </a:solidFill>
                <a:latin typeface="Arial"/>
                <a:cs typeface="Arial"/>
              </a:rPr>
              <a:t>  </a:t>
            </a:r>
            <a:r>
              <a:rPr dirty="0" sz="2500" spc="215">
                <a:solidFill>
                  <a:srgbClr val="143451"/>
                </a:solidFill>
                <a:latin typeface="Arial"/>
                <a:cs typeface="Arial"/>
              </a:rPr>
              <a:t>plan</a:t>
            </a:r>
            <a:r>
              <a:rPr dirty="0" sz="2500" spc="155">
                <a:solidFill>
                  <a:srgbClr val="143451"/>
                </a:solidFill>
                <a:latin typeface="Arial"/>
                <a:cs typeface="Arial"/>
              </a:rPr>
              <a:t>  </a:t>
            </a:r>
            <a:r>
              <a:rPr dirty="0" sz="2500" spc="135">
                <a:solidFill>
                  <a:srgbClr val="143451"/>
                </a:solidFill>
                <a:latin typeface="Arial"/>
                <a:cs typeface="Arial"/>
              </a:rPr>
              <a:t>physique,</a:t>
            </a:r>
            <a:r>
              <a:rPr dirty="0" sz="2500" spc="155">
                <a:solidFill>
                  <a:srgbClr val="143451"/>
                </a:solidFill>
                <a:latin typeface="Arial"/>
                <a:cs typeface="Arial"/>
              </a:rPr>
              <a:t>  </a:t>
            </a:r>
            <a:r>
              <a:rPr dirty="0" sz="2500" spc="145">
                <a:solidFill>
                  <a:srgbClr val="143451"/>
                </a:solidFill>
                <a:latin typeface="Arial"/>
                <a:cs typeface="Arial"/>
              </a:rPr>
              <a:t>neurologique,</a:t>
            </a:r>
            <a:r>
              <a:rPr dirty="0" sz="2500" spc="150">
                <a:solidFill>
                  <a:srgbClr val="143451"/>
                </a:solidFill>
                <a:latin typeface="Arial"/>
                <a:cs typeface="Arial"/>
              </a:rPr>
              <a:t>  </a:t>
            </a:r>
            <a:r>
              <a:rPr dirty="0" sz="2500" spc="195">
                <a:solidFill>
                  <a:srgbClr val="143451"/>
                </a:solidFill>
                <a:latin typeface="Arial"/>
                <a:cs typeface="Arial"/>
              </a:rPr>
              <a:t>émotionnel</a:t>
            </a:r>
            <a:r>
              <a:rPr dirty="0" sz="2500" spc="155">
                <a:solidFill>
                  <a:srgbClr val="143451"/>
                </a:solidFill>
                <a:latin typeface="Arial"/>
                <a:cs typeface="Arial"/>
              </a:rPr>
              <a:t>  </a:t>
            </a:r>
            <a:r>
              <a:rPr dirty="0" sz="2500" spc="170">
                <a:solidFill>
                  <a:srgbClr val="143451"/>
                </a:solidFill>
                <a:latin typeface="Arial"/>
                <a:cs typeface="Arial"/>
              </a:rPr>
              <a:t>que </a:t>
            </a:r>
            <a:r>
              <a:rPr dirty="0" sz="2500" spc="114">
                <a:solidFill>
                  <a:srgbClr val="143451"/>
                </a:solidFill>
                <a:latin typeface="Arial"/>
                <a:cs typeface="Arial"/>
              </a:rPr>
              <a:t>relationnel.</a:t>
            </a:r>
            <a:endParaRPr sz="25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420"/>
              </a:spcBef>
              <a:buClr>
                <a:srgbClr val="143451"/>
              </a:buClr>
              <a:buFont typeface="Times New Roman"/>
              <a:buChar char="●"/>
            </a:pPr>
            <a:endParaRPr sz="2500">
              <a:latin typeface="Arial"/>
              <a:cs typeface="Arial"/>
            </a:endParaRPr>
          </a:p>
          <a:p>
            <a:pPr algn="just" marL="400685" marR="5080" indent="-387985">
              <a:lnSpc>
                <a:spcPct val="140000"/>
              </a:lnSpc>
              <a:buFont typeface="Times New Roman"/>
              <a:buChar char="●"/>
              <a:tabLst>
                <a:tab pos="400685" algn="l"/>
              </a:tabLst>
            </a:pPr>
            <a:r>
              <a:rPr dirty="0" sz="2500" spc="95">
                <a:solidFill>
                  <a:srgbClr val="143451"/>
                </a:solidFill>
                <a:latin typeface="Arial"/>
                <a:cs typeface="Arial"/>
              </a:rPr>
              <a:t>Derrière</a:t>
            </a:r>
            <a:r>
              <a:rPr dirty="0" sz="2500" spc="27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500" spc="190">
                <a:solidFill>
                  <a:srgbClr val="143451"/>
                </a:solidFill>
                <a:latin typeface="Arial"/>
                <a:cs typeface="Arial"/>
              </a:rPr>
              <a:t>une</a:t>
            </a:r>
            <a:r>
              <a:rPr dirty="0" sz="2500" spc="27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500" spc="85">
                <a:solidFill>
                  <a:srgbClr val="143451"/>
                </a:solidFill>
                <a:latin typeface="Arial"/>
                <a:cs typeface="Arial"/>
              </a:rPr>
              <a:t>fuite,</a:t>
            </a:r>
            <a:r>
              <a:rPr dirty="0" sz="2500" spc="27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500" spc="55">
                <a:solidFill>
                  <a:srgbClr val="143451"/>
                </a:solidFill>
                <a:latin typeface="Arial"/>
                <a:cs typeface="Arial"/>
              </a:rPr>
              <a:t>il</a:t>
            </a:r>
            <a:r>
              <a:rPr dirty="0" sz="2500" spc="27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500" spc="150">
                <a:solidFill>
                  <a:srgbClr val="143451"/>
                </a:solidFill>
                <a:latin typeface="Arial"/>
                <a:cs typeface="Arial"/>
              </a:rPr>
              <a:t>y</a:t>
            </a:r>
            <a:r>
              <a:rPr dirty="0" sz="2500" spc="27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500" spc="290">
                <a:solidFill>
                  <a:srgbClr val="143451"/>
                </a:solidFill>
                <a:latin typeface="Arial"/>
                <a:cs typeface="Arial"/>
              </a:rPr>
              <a:t>a</a:t>
            </a:r>
            <a:r>
              <a:rPr dirty="0" sz="2500" spc="28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500" spc="165">
                <a:solidFill>
                  <a:srgbClr val="143451"/>
                </a:solidFill>
                <a:latin typeface="Arial"/>
                <a:cs typeface="Arial"/>
              </a:rPr>
              <a:t>souvent</a:t>
            </a:r>
            <a:r>
              <a:rPr dirty="0" sz="2500" spc="28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500" spc="240">
                <a:solidFill>
                  <a:srgbClr val="143451"/>
                </a:solidFill>
                <a:latin typeface="Arial"/>
                <a:cs typeface="Arial"/>
              </a:rPr>
              <a:t>beaucoup</a:t>
            </a:r>
            <a:r>
              <a:rPr dirty="0" sz="2500" spc="28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500" spc="155">
                <a:solidFill>
                  <a:srgbClr val="143451"/>
                </a:solidFill>
                <a:latin typeface="Arial"/>
                <a:cs typeface="Arial"/>
              </a:rPr>
              <a:t>plus</a:t>
            </a:r>
            <a:r>
              <a:rPr dirty="0" sz="2500" spc="28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500" spc="220">
                <a:solidFill>
                  <a:srgbClr val="143451"/>
                </a:solidFill>
                <a:latin typeface="Arial"/>
                <a:cs typeface="Arial"/>
              </a:rPr>
              <a:t>que</a:t>
            </a:r>
            <a:r>
              <a:rPr dirty="0" sz="2500" spc="27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500" spc="225">
                <a:solidFill>
                  <a:srgbClr val="143451"/>
                </a:solidFill>
                <a:latin typeface="Arial"/>
                <a:cs typeface="Arial"/>
              </a:rPr>
              <a:t>de</a:t>
            </a:r>
            <a:r>
              <a:rPr dirty="0" sz="2500" spc="27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500" spc="105">
                <a:solidFill>
                  <a:srgbClr val="143451"/>
                </a:solidFill>
                <a:latin typeface="Arial"/>
                <a:cs typeface="Arial"/>
              </a:rPr>
              <a:t>l’urine</a:t>
            </a:r>
            <a:r>
              <a:rPr dirty="0" sz="2500" spc="27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500">
                <a:solidFill>
                  <a:srgbClr val="143451"/>
                </a:solidFill>
                <a:latin typeface="Arial"/>
                <a:cs typeface="Arial"/>
              </a:rPr>
              <a:t>:</a:t>
            </a:r>
            <a:r>
              <a:rPr dirty="0" sz="2500" spc="27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500" spc="165">
                <a:solidFill>
                  <a:srgbClr val="143451"/>
                </a:solidFill>
                <a:latin typeface="Arial"/>
                <a:cs typeface="Arial"/>
              </a:rPr>
              <a:t>une </a:t>
            </a:r>
            <a:r>
              <a:rPr dirty="0" sz="2500" spc="180">
                <a:solidFill>
                  <a:srgbClr val="143451"/>
                </a:solidFill>
                <a:latin typeface="Arial"/>
                <a:cs typeface="Arial"/>
              </a:rPr>
              <a:t>perte</a:t>
            </a:r>
            <a:r>
              <a:rPr dirty="0" sz="2500" spc="14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500" spc="225">
                <a:solidFill>
                  <a:srgbClr val="143451"/>
                </a:solidFill>
                <a:latin typeface="Arial"/>
                <a:cs typeface="Arial"/>
              </a:rPr>
              <a:t>de</a:t>
            </a:r>
            <a:r>
              <a:rPr dirty="0" sz="2500" spc="14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500" spc="155">
                <a:solidFill>
                  <a:srgbClr val="143451"/>
                </a:solidFill>
                <a:latin typeface="Arial"/>
                <a:cs typeface="Arial"/>
              </a:rPr>
              <a:t>confiance,</a:t>
            </a:r>
            <a:r>
              <a:rPr dirty="0" sz="2500" spc="15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500" spc="190">
                <a:solidFill>
                  <a:srgbClr val="143451"/>
                </a:solidFill>
                <a:latin typeface="Arial"/>
                <a:cs typeface="Arial"/>
              </a:rPr>
              <a:t>une</a:t>
            </a:r>
            <a:r>
              <a:rPr dirty="0" sz="2500" spc="14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500" spc="200">
                <a:solidFill>
                  <a:srgbClr val="143451"/>
                </a:solidFill>
                <a:latin typeface="Arial"/>
                <a:cs typeface="Arial"/>
              </a:rPr>
              <a:t>gêne</a:t>
            </a:r>
            <a:r>
              <a:rPr dirty="0" sz="2500" spc="14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500" spc="155">
                <a:solidFill>
                  <a:srgbClr val="143451"/>
                </a:solidFill>
                <a:latin typeface="Arial"/>
                <a:cs typeface="Arial"/>
              </a:rPr>
              <a:t>constante,</a:t>
            </a:r>
            <a:r>
              <a:rPr dirty="0" sz="2500" spc="15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500" spc="190">
                <a:solidFill>
                  <a:srgbClr val="143451"/>
                </a:solidFill>
                <a:latin typeface="Arial"/>
                <a:cs typeface="Arial"/>
              </a:rPr>
              <a:t>une</a:t>
            </a:r>
            <a:r>
              <a:rPr dirty="0" sz="2500" spc="14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500" spc="200">
                <a:solidFill>
                  <a:srgbClr val="143451"/>
                </a:solidFill>
                <a:latin typeface="Arial"/>
                <a:cs typeface="Arial"/>
              </a:rPr>
              <a:t>diminution</a:t>
            </a:r>
            <a:r>
              <a:rPr dirty="0" sz="2500" spc="14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500" spc="225">
                <a:solidFill>
                  <a:srgbClr val="143451"/>
                </a:solidFill>
                <a:latin typeface="Arial"/>
                <a:cs typeface="Arial"/>
              </a:rPr>
              <a:t>de</a:t>
            </a:r>
            <a:r>
              <a:rPr dirty="0" sz="2500" spc="14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500" spc="135">
                <a:solidFill>
                  <a:srgbClr val="143451"/>
                </a:solidFill>
                <a:latin typeface="Arial"/>
                <a:cs typeface="Arial"/>
              </a:rPr>
              <a:t>l’activité </a:t>
            </a:r>
            <a:r>
              <a:rPr dirty="0" sz="2500" spc="180">
                <a:solidFill>
                  <a:srgbClr val="143451"/>
                </a:solidFill>
                <a:latin typeface="Arial"/>
                <a:cs typeface="Arial"/>
              </a:rPr>
              <a:t>physique</a:t>
            </a:r>
            <a:r>
              <a:rPr dirty="0" sz="25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500" spc="175">
                <a:solidFill>
                  <a:srgbClr val="143451"/>
                </a:solidFill>
                <a:latin typeface="Arial"/>
                <a:cs typeface="Arial"/>
              </a:rPr>
              <a:t>et</a:t>
            </a:r>
            <a:r>
              <a:rPr dirty="0" sz="25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500" spc="125">
                <a:solidFill>
                  <a:srgbClr val="143451"/>
                </a:solidFill>
                <a:latin typeface="Arial"/>
                <a:cs typeface="Arial"/>
              </a:rPr>
              <a:t>très</a:t>
            </a:r>
            <a:r>
              <a:rPr dirty="0" sz="250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500" spc="165">
                <a:solidFill>
                  <a:srgbClr val="143451"/>
                </a:solidFill>
                <a:latin typeface="Arial"/>
                <a:cs typeface="Arial"/>
              </a:rPr>
              <a:t>souvent</a:t>
            </a:r>
            <a:r>
              <a:rPr dirty="0" sz="25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500" spc="190">
                <a:solidFill>
                  <a:srgbClr val="143451"/>
                </a:solidFill>
                <a:latin typeface="Arial"/>
                <a:cs typeface="Arial"/>
              </a:rPr>
              <a:t>une</a:t>
            </a:r>
            <a:r>
              <a:rPr dirty="0" sz="25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500" spc="185">
                <a:solidFill>
                  <a:srgbClr val="143451"/>
                </a:solidFill>
                <a:latin typeface="Arial"/>
                <a:cs typeface="Arial"/>
              </a:rPr>
              <a:t>atteinte</a:t>
            </a:r>
            <a:r>
              <a:rPr dirty="0" sz="25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500" spc="290">
                <a:solidFill>
                  <a:srgbClr val="143451"/>
                </a:solidFill>
                <a:latin typeface="Arial"/>
                <a:cs typeface="Arial"/>
              </a:rPr>
              <a:t>à</a:t>
            </a:r>
            <a:r>
              <a:rPr dirty="0" sz="2500" spc="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500" spc="170">
                <a:solidFill>
                  <a:srgbClr val="143451"/>
                </a:solidFill>
                <a:latin typeface="Arial"/>
                <a:cs typeface="Arial"/>
              </a:rPr>
              <a:t>la</a:t>
            </a:r>
            <a:r>
              <a:rPr dirty="0" sz="250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500" spc="120">
                <a:solidFill>
                  <a:srgbClr val="143451"/>
                </a:solidFill>
                <a:latin typeface="Arial"/>
                <a:cs typeface="Arial"/>
              </a:rPr>
              <a:t>vie</a:t>
            </a:r>
            <a:r>
              <a:rPr dirty="0" sz="25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500" spc="55">
                <a:solidFill>
                  <a:srgbClr val="143451"/>
                </a:solidFill>
                <a:latin typeface="Arial"/>
                <a:cs typeface="Arial"/>
              </a:rPr>
              <a:t>sexuelle.</a:t>
            </a:r>
            <a:endParaRPr sz="2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13319" y="0"/>
              <a:ext cx="10774680" cy="1028395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120672" y="0"/>
              <a:ext cx="3742054" cy="10287000"/>
            </a:xfrm>
            <a:custGeom>
              <a:avLst/>
              <a:gdLst/>
              <a:ahLst/>
              <a:cxnLst/>
              <a:rect l="l" t="t" r="r" b="b"/>
              <a:pathLst>
                <a:path w="3742054" h="10287000">
                  <a:moveTo>
                    <a:pt x="3741610" y="0"/>
                  </a:moveTo>
                  <a:lnTo>
                    <a:pt x="0" y="0"/>
                  </a:lnTo>
                  <a:lnTo>
                    <a:pt x="0" y="10287000"/>
                  </a:lnTo>
                  <a:lnTo>
                    <a:pt x="3741610" y="10287000"/>
                  </a:lnTo>
                  <a:lnTo>
                    <a:pt x="37416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4258056" cy="1028395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84191" y="896111"/>
              <a:ext cx="6726935" cy="1673352"/>
            </a:xfrm>
            <a:prstGeom prst="rect">
              <a:avLst/>
            </a:prstGeom>
          </p:spPr>
        </p:pic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5074074" y="1131316"/>
            <a:ext cx="5744845" cy="909319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800">
                <a:solidFill>
                  <a:srgbClr val="2C9C99"/>
                </a:solidFill>
              </a:rPr>
              <a:t>Chez</a:t>
            </a:r>
            <a:r>
              <a:rPr dirty="0" sz="5800" spc="45">
                <a:solidFill>
                  <a:srgbClr val="2C9C99"/>
                </a:solidFill>
              </a:rPr>
              <a:t> </a:t>
            </a:r>
            <a:r>
              <a:rPr dirty="0" sz="5800">
                <a:solidFill>
                  <a:srgbClr val="2C9C99"/>
                </a:solidFill>
              </a:rPr>
              <a:t>les</a:t>
            </a:r>
            <a:r>
              <a:rPr dirty="0" sz="5800" spc="55">
                <a:solidFill>
                  <a:srgbClr val="2C9C99"/>
                </a:solidFill>
              </a:rPr>
              <a:t> </a:t>
            </a:r>
            <a:r>
              <a:rPr dirty="0" sz="5800" spc="-10">
                <a:solidFill>
                  <a:srgbClr val="2C9C99"/>
                </a:solidFill>
              </a:rPr>
              <a:t>femmes</a:t>
            </a:r>
            <a:endParaRPr sz="5800"/>
          </a:p>
        </p:txBody>
      </p:sp>
      <p:sp>
        <p:nvSpPr>
          <p:cNvPr id="8" name="object 8"/>
          <p:cNvSpPr txBox="1"/>
          <p:nvPr/>
        </p:nvSpPr>
        <p:spPr>
          <a:xfrm>
            <a:off x="4501515" y="2313432"/>
            <a:ext cx="11630660" cy="69691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51484" marR="648335" indent="-375285">
              <a:lnSpc>
                <a:spcPct val="140900"/>
              </a:lnSpc>
              <a:spcBef>
                <a:spcPts val="100"/>
              </a:spcBef>
              <a:buFont typeface="Times New Roman"/>
              <a:buChar char="●"/>
              <a:tabLst>
                <a:tab pos="451484" algn="l"/>
              </a:tabLst>
            </a:pPr>
            <a:r>
              <a:rPr dirty="0" sz="2300" b="1">
                <a:solidFill>
                  <a:srgbClr val="143451"/>
                </a:solidFill>
                <a:latin typeface="Arial"/>
                <a:cs typeface="Arial"/>
              </a:rPr>
              <a:t>Plus</a:t>
            </a:r>
            <a:r>
              <a:rPr dirty="0" sz="2300" spc="3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45" b="1">
                <a:solidFill>
                  <a:srgbClr val="143451"/>
                </a:solidFill>
                <a:latin typeface="Arial"/>
                <a:cs typeface="Arial"/>
              </a:rPr>
              <a:t>de</a:t>
            </a:r>
            <a:r>
              <a:rPr dirty="0" sz="2300" spc="3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-100" b="1">
                <a:solidFill>
                  <a:srgbClr val="143451"/>
                </a:solidFill>
                <a:latin typeface="Arial"/>
                <a:cs typeface="Arial"/>
              </a:rPr>
              <a:t>19</a:t>
            </a:r>
            <a:r>
              <a:rPr dirty="0" sz="2300" spc="4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85" b="1">
                <a:solidFill>
                  <a:srgbClr val="143451"/>
                </a:solidFill>
                <a:latin typeface="Arial"/>
                <a:cs typeface="Arial"/>
              </a:rPr>
              <a:t>millions</a:t>
            </a:r>
            <a:r>
              <a:rPr dirty="0" sz="2300" spc="3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04">
                <a:solidFill>
                  <a:srgbClr val="143451"/>
                </a:solidFill>
                <a:latin typeface="Arial"/>
                <a:cs typeface="Arial"/>
              </a:rPr>
              <a:t>de</a:t>
            </a:r>
            <a:r>
              <a:rPr dirty="0" sz="2300" spc="4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25">
                <a:solidFill>
                  <a:srgbClr val="143451"/>
                </a:solidFill>
                <a:latin typeface="Arial"/>
                <a:cs typeface="Arial"/>
              </a:rPr>
              <a:t>femmes</a:t>
            </a:r>
            <a:r>
              <a:rPr dirty="0" sz="2300" spc="2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70">
                <a:solidFill>
                  <a:srgbClr val="143451"/>
                </a:solidFill>
                <a:latin typeface="Arial"/>
                <a:cs typeface="Arial"/>
              </a:rPr>
              <a:t>en</a:t>
            </a:r>
            <a:r>
              <a:rPr dirty="0" sz="2300" spc="3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70">
                <a:solidFill>
                  <a:srgbClr val="143451"/>
                </a:solidFill>
                <a:latin typeface="Arial"/>
                <a:cs typeface="Arial"/>
              </a:rPr>
              <a:t>Amérique</a:t>
            </a:r>
            <a:r>
              <a:rPr dirty="0" sz="2300" spc="3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29">
                <a:solidFill>
                  <a:srgbClr val="143451"/>
                </a:solidFill>
                <a:latin typeface="Arial"/>
                <a:cs typeface="Arial"/>
              </a:rPr>
              <a:t>du</a:t>
            </a:r>
            <a:r>
              <a:rPr dirty="0" sz="2300" spc="3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25">
                <a:solidFill>
                  <a:srgbClr val="143451"/>
                </a:solidFill>
                <a:latin typeface="Arial"/>
                <a:cs typeface="Arial"/>
              </a:rPr>
              <a:t>Nord</a:t>
            </a:r>
            <a:r>
              <a:rPr dirty="0" sz="2300" spc="3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45">
                <a:solidFill>
                  <a:srgbClr val="143451"/>
                </a:solidFill>
                <a:latin typeface="Arial"/>
                <a:cs typeface="Arial"/>
              </a:rPr>
              <a:t>vivent</a:t>
            </a:r>
            <a:r>
              <a:rPr dirty="0" sz="2300" spc="3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00">
                <a:solidFill>
                  <a:srgbClr val="143451"/>
                </a:solidFill>
                <a:latin typeface="Arial"/>
                <a:cs typeface="Arial"/>
              </a:rPr>
              <a:t>avec</a:t>
            </a:r>
            <a:r>
              <a:rPr dirty="0" sz="2300" spc="3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75">
                <a:solidFill>
                  <a:srgbClr val="143451"/>
                </a:solidFill>
                <a:latin typeface="Arial"/>
                <a:cs typeface="Arial"/>
              </a:rPr>
              <a:t>une</a:t>
            </a:r>
            <a:r>
              <a:rPr dirty="0" sz="2300" spc="4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30">
                <a:solidFill>
                  <a:srgbClr val="143451"/>
                </a:solidFill>
                <a:latin typeface="Arial"/>
                <a:cs typeface="Arial"/>
              </a:rPr>
              <a:t>fo d’incontinence.</a:t>
            </a:r>
            <a:endParaRPr sz="2300">
              <a:latin typeface="Arial"/>
              <a:cs typeface="Arial"/>
            </a:endParaRPr>
          </a:p>
          <a:p>
            <a:pPr lvl="1" marL="1365250" indent="-374650">
              <a:lnSpc>
                <a:spcPct val="100000"/>
              </a:lnSpc>
              <a:spcBef>
                <a:spcPts val="1150"/>
              </a:spcBef>
              <a:buFont typeface="Times New Roman"/>
              <a:buChar char="■"/>
              <a:tabLst>
                <a:tab pos="1365250" algn="l"/>
              </a:tabLst>
            </a:pPr>
            <a:r>
              <a:rPr dirty="0" sz="2300" spc="210">
                <a:solidFill>
                  <a:srgbClr val="143451"/>
                </a:solidFill>
                <a:latin typeface="Arial"/>
                <a:cs typeface="Arial"/>
              </a:rPr>
              <a:t>47-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53%</a:t>
            </a:r>
            <a:r>
              <a:rPr dirty="0" sz="2300" spc="-3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des</a:t>
            </a:r>
            <a:r>
              <a:rPr dirty="0" sz="2300" spc="-3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25">
                <a:solidFill>
                  <a:srgbClr val="143451"/>
                </a:solidFill>
                <a:latin typeface="Arial"/>
                <a:cs typeface="Arial"/>
              </a:rPr>
              <a:t>femmes</a:t>
            </a:r>
            <a:r>
              <a:rPr dirty="0" sz="2300" spc="-3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65">
                <a:solidFill>
                  <a:srgbClr val="143451"/>
                </a:solidFill>
                <a:latin typeface="Arial"/>
                <a:cs typeface="Arial"/>
              </a:rPr>
              <a:t>adultes</a:t>
            </a:r>
            <a:r>
              <a:rPr dirty="0" sz="2300" spc="-3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35">
                <a:solidFill>
                  <a:srgbClr val="143451"/>
                </a:solidFill>
                <a:latin typeface="Arial"/>
                <a:cs typeface="Arial"/>
              </a:rPr>
              <a:t>aux</a:t>
            </a:r>
            <a:r>
              <a:rPr dirty="0" sz="2300" spc="-3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-20">
                <a:solidFill>
                  <a:srgbClr val="143451"/>
                </a:solidFill>
                <a:latin typeface="Arial"/>
                <a:cs typeface="Arial"/>
              </a:rPr>
              <a:t>ÉUs</a:t>
            </a:r>
            <a:r>
              <a:rPr dirty="0" baseline="25925" sz="2250" spc="-30">
                <a:solidFill>
                  <a:srgbClr val="143451"/>
                </a:solidFill>
                <a:latin typeface="Arial"/>
                <a:cs typeface="Arial"/>
              </a:rPr>
              <a:t>1</a:t>
            </a:r>
            <a:endParaRPr baseline="25925" sz="225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160"/>
              </a:spcBef>
              <a:buClr>
                <a:srgbClr val="143451"/>
              </a:buClr>
              <a:buFont typeface="Times New Roman"/>
              <a:buChar char="■"/>
            </a:pPr>
            <a:endParaRPr sz="2300">
              <a:latin typeface="Arial"/>
              <a:cs typeface="Arial"/>
            </a:endParaRPr>
          </a:p>
          <a:p>
            <a:pPr marL="451484" marR="55880" indent="-375285">
              <a:lnSpc>
                <a:spcPct val="137400"/>
              </a:lnSpc>
              <a:spcBef>
                <a:spcPts val="5"/>
              </a:spcBef>
              <a:buFont typeface="Times New Roman"/>
              <a:buChar char="●"/>
              <a:tabLst>
                <a:tab pos="451484" algn="l"/>
                <a:tab pos="1232535" algn="l"/>
                <a:tab pos="1903095" algn="l"/>
                <a:tab pos="3258185" algn="l"/>
                <a:tab pos="4718050" algn="l"/>
                <a:tab pos="7023734" algn="l"/>
                <a:tab pos="7722870" algn="l"/>
                <a:tab pos="9982200" algn="l"/>
              </a:tabLst>
            </a:pPr>
            <a:r>
              <a:rPr dirty="0" sz="2300" spc="114" b="1">
                <a:solidFill>
                  <a:srgbClr val="143451"/>
                </a:solidFill>
                <a:latin typeface="Arial"/>
                <a:cs typeface="Arial"/>
              </a:rPr>
              <a:t>54%</a:t>
            </a:r>
            <a:r>
              <a:rPr dirty="0" sz="2300" b="1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30">
                <a:solidFill>
                  <a:srgbClr val="143451"/>
                </a:solidFill>
                <a:latin typeface="Arial"/>
                <a:cs typeface="Arial"/>
              </a:rPr>
              <a:t>des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215">
                <a:solidFill>
                  <a:srgbClr val="143451"/>
                </a:solidFill>
                <a:latin typeface="Arial"/>
                <a:cs typeface="Arial"/>
              </a:rPr>
              <a:t>femmes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45">
                <a:solidFill>
                  <a:srgbClr val="143451"/>
                </a:solidFill>
                <a:latin typeface="Arial"/>
                <a:cs typeface="Arial"/>
              </a:rPr>
              <a:t>souffrant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50">
                <a:solidFill>
                  <a:srgbClr val="143451"/>
                </a:solidFill>
                <a:latin typeface="Arial"/>
                <a:cs typeface="Arial"/>
              </a:rPr>
              <a:t>d’incontinence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65">
                <a:solidFill>
                  <a:srgbClr val="143451"/>
                </a:solidFill>
                <a:latin typeface="Arial"/>
                <a:cs typeface="Arial"/>
              </a:rPr>
              <a:t>non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65">
                <a:solidFill>
                  <a:srgbClr val="143451"/>
                </a:solidFill>
                <a:latin typeface="Arial"/>
                <a:cs typeface="Arial"/>
              </a:rPr>
              <a:t>diagnostiquée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80">
                <a:solidFill>
                  <a:srgbClr val="143451"/>
                </a:solidFill>
                <a:latin typeface="Arial"/>
                <a:cs typeface="Arial"/>
              </a:rPr>
              <a:t>rapportent </a:t>
            </a:r>
            <a:r>
              <a:rPr dirty="0" sz="2300" spc="175">
                <a:solidFill>
                  <a:srgbClr val="143451"/>
                </a:solidFill>
                <a:latin typeface="Arial"/>
                <a:cs typeface="Arial"/>
              </a:rPr>
              <a:t>une</a:t>
            </a:r>
            <a:r>
              <a:rPr dirty="0" sz="23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70">
                <a:solidFill>
                  <a:srgbClr val="143451"/>
                </a:solidFill>
                <a:latin typeface="Arial"/>
                <a:cs typeface="Arial"/>
              </a:rPr>
              <a:t>perte</a:t>
            </a: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04">
                <a:solidFill>
                  <a:srgbClr val="143451"/>
                </a:solidFill>
                <a:latin typeface="Arial"/>
                <a:cs typeface="Arial"/>
              </a:rPr>
              <a:t>de</a:t>
            </a:r>
            <a:r>
              <a:rPr dirty="0" sz="23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80">
                <a:solidFill>
                  <a:srgbClr val="143451"/>
                </a:solidFill>
                <a:latin typeface="Arial"/>
                <a:cs typeface="Arial"/>
              </a:rPr>
              <a:t>confiance</a:t>
            </a: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70">
                <a:solidFill>
                  <a:srgbClr val="143451"/>
                </a:solidFill>
                <a:latin typeface="Arial"/>
                <a:cs typeface="Arial"/>
              </a:rPr>
              <a:t>en</a:t>
            </a: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-20">
                <a:solidFill>
                  <a:srgbClr val="143451"/>
                </a:solidFill>
                <a:latin typeface="Arial"/>
                <a:cs typeface="Arial"/>
              </a:rPr>
              <a:t>soi.</a:t>
            </a:r>
            <a:endParaRPr sz="2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390"/>
              </a:spcBef>
              <a:buClr>
                <a:srgbClr val="143451"/>
              </a:buClr>
              <a:buFont typeface="Times New Roman"/>
              <a:buChar char="●"/>
            </a:pPr>
            <a:endParaRPr sz="2300">
              <a:latin typeface="Arial"/>
              <a:cs typeface="Arial"/>
            </a:endParaRPr>
          </a:p>
          <a:p>
            <a:pPr marL="450850" indent="-374650">
              <a:lnSpc>
                <a:spcPct val="100000"/>
              </a:lnSpc>
              <a:spcBef>
                <a:spcPts val="5"/>
              </a:spcBef>
              <a:buFont typeface="Times New Roman"/>
              <a:buChar char="●"/>
              <a:tabLst>
                <a:tab pos="450850" algn="l"/>
              </a:tabLst>
            </a:pPr>
            <a:r>
              <a:rPr dirty="0" sz="2300" spc="140" b="1">
                <a:solidFill>
                  <a:srgbClr val="143451"/>
                </a:solidFill>
                <a:latin typeface="Arial"/>
                <a:cs typeface="Arial"/>
              </a:rPr>
              <a:t>45%</a:t>
            </a:r>
            <a:r>
              <a:rPr dirty="0" sz="2300" spc="-13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90">
                <a:solidFill>
                  <a:srgbClr val="143451"/>
                </a:solidFill>
                <a:latin typeface="Arial"/>
                <a:cs typeface="Arial"/>
              </a:rPr>
              <a:t>rapportent</a:t>
            </a:r>
            <a:r>
              <a:rPr dirty="0" sz="23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75">
                <a:solidFill>
                  <a:srgbClr val="143451"/>
                </a:solidFill>
                <a:latin typeface="Arial"/>
                <a:cs typeface="Arial"/>
              </a:rPr>
              <a:t>une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70">
                <a:solidFill>
                  <a:srgbClr val="143451"/>
                </a:solidFill>
                <a:latin typeface="Arial"/>
                <a:cs typeface="Arial"/>
              </a:rPr>
              <a:t>perte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d’intimité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00">
                <a:solidFill>
                  <a:srgbClr val="143451"/>
                </a:solidFill>
                <a:latin typeface="Arial"/>
                <a:cs typeface="Arial"/>
              </a:rPr>
              <a:t>avec</a:t>
            </a:r>
            <a:r>
              <a:rPr dirty="0" sz="23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20">
                <a:solidFill>
                  <a:srgbClr val="143451"/>
                </a:solidFill>
                <a:latin typeface="Arial"/>
                <a:cs typeface="Arial"/>
              </a:rPr>
              <a:t>leur</a:t>
            </a: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30">
                <a:solidFill>
                  <a:srgbClr val="143451"/>
                </a:solidFill>
                <a:latin typeface="Arial"/>
                <a:cs typeface="Arial"/>
              </a:rPr>
              <a:t>partenaire.</a:t>
            </a:r>
            <a:endParaRPr sz="2300">
              <a:latin typeface="Arial"/>
              <a:cs typeface="Arial"/>
            </a:endParaRPr>
          </a:p>
          <a:p>
            <a:pPr lvl="1" marL="1365885" marR="55244" indent="-375285">
              <a:lnSpc>
                <a:spcPct val="138300"/>
              </a:lnSpc>
              <a:spcBef>
                <a:spcPts val="70"/>
              </a:spcBef>
              <a:buFont typeface="Times New Roman"/>
              <a:buChar char="■"/>
              <a:tabLst>
                <a:tab pos="1365885" algn="l"/>
                <a:tab pos="2178050" algn="l"/>
                <a:tab pos="4000500" algn="l"/>
                <a:tab pos="4772025" algn="l"/>
                <a:tab pos="6929120" algn="l"/>
                <a:tab pos="8436610" algn="l"/>
                <a:tab pos="9662160" algn="l"/>
                <a:tab pos="10306050" algn="l"/>
              </a:tabLst>
            </a:pPr>
            <a:r>
              <a:rPr dirty="0" sz="2300" spc="-25">
                <a:solidFill>
                  <a:srgbClr val="143451"/>
                </a:solidFill>
                <a:latin typeface="Arial"/>
                <a:cs typeface="Arial"/>
              </a:rPr>
              <a:t>25%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80">
                <a:solidFill>
                  <a:srgbClr val="143451"/>
                </a:solidFill>
                <a:latin typeface="Arial"/>
                <a:cs typeface="Arial"/>
              </a:rPr>
              <a:t>rapportent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30">
                <a:solidFill>
                  <a:srgbClr val="143451"/>
                </a:solidFill>
                <a:latin typeface="Arial"/>
                <a:cs typeface="Arial"/>
              </a:rPr>
              <a:t>des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70">
                <a:solidFill>
                  <a:srgbClr val="143451"/>
                </a:solidFill>
                <a:latin typeface="Arial"/>
                <a:cs typeface="Arial"/>
              </a:rPr>
              <a:t>écoulements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14">
                <a:solidFill>
                  <a:srgbClr val="143451"/>
                </a:solidFill>
                <a:latin typeface="Arial"/>
                <a:cs typeface="Arial"/>
              </a:rPr>
              <a:t>urinaires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90">
                <a:solidFill>
                  <a:srgbClr val="143451"/>
                </a:solidFill>
                <a:latin typeface="Arial"/>
                <a:cs typeface="Arial"/>
              </a:rPr>
              <a:t>durant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55">
                <a:solidFill>
                  <a:srgbClr val="143451"/>
                </a:solidFill>
                <a:latin typeface="Arial"/>
                <a:cs typeface="Arial"/>
              </a:rPr>
              <a:t>les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70">
                <a:solidFill>
                  <a:srgbClr val="143451"/>
                </a:solidFill>
                <a:latin typeface="Arial"/>
                <a:cs typeface="Arial"/>
              </a:rPr>
              <a:t>rapports </a:t>
            </a:r>
            <a:r>
              <a:rPr dirty="0" sz="2300" spc="60">
                <a:solidFill>
                  <a:srgbClr val="143451"/>
                </a:solidFill>
                <a:latin typeface="Arial"/>
                <a:cs typeface="Arial"/>
              </a:rPr>
              <a:t>sexuels</a:t>
            </a:r>
            <a:r>
              <a:rPr dirty="0" baseline="25925" sz="2250" spc="89">
                <a:solidFill>
                  <a:srgbClr val="143451"/>
                </a:solidFill>
                <a:latin typeface="Arial"/>
                <a:cs typeface="Arial"/>
              </a:rPr>
              <a:t>2</a:t>
            </a:r>
            <a:endParaRPr baseline="25925" sz="2250">
              <a:latin typeface="Arial"/>
              <a:cs typeface="Arial"/>
            </a:endParaRPr>
          </a:p>
          <a:p>
            <a:pPr marL="451484" marR="55880" indent="-375285">
              <a:lnSpc>
                <a:spcPct val="137400"/>
              </a:lnSpc>
              <a:spcBef>
                <a:spcPts val="1705"/>
              </a:spcBef>
              <a:buFont typeface="Times New Roman"/>
              <a:buChar char="●"/>
              <a:tabLst>
                <a:tab pos="451484" algn="l"/>
                <a:tab pos="1750060" algn="l"/>
                <a:tab pos="2542540" algn="l"/>
                <a:tab pos="3232150" algn="l"/>
                <a:tab pos="4605655" algn="l"/>
                <a:tab pos="5655310" algn="l"/>
                <a:tab pos="6534784" algn="l"/>
                <a:tab pos="7071995" algn="l"/>
                <a:tab pos="9269095" algn="l"/>
                <a:tab pos="11009630" algn="l"/>
              </a:tabLst>
            </a:pPr>
            <a:r>
              <a:rPr dirty="0" sz="2300" spc="130">
                <a:solidFill>
                  <a:srgbClr val="143451"/>
                </a:solidFill>
                <a:latin typeface="Arial"/>
                <a:cs typeface="Arial"/>
              </a:rPr>
              <a:t>Jusqu’à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00" b="1">
                <a:solidFill>
                  <a:srgbClr val="143451"/>
                </a:solidFill>
                <a:latin typeface="Arial"/>
                <a:cs typeface="Arial"/>
              </a:rPr>
              <a:t>50%</a:t>
            </a:r>
            <a:r>
              <a:rPr dirty="0" sz="2300" b="1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30">
                <a:solidFill>
                  <a:srgbClr val="143451"/>
                </a:solidFill>
                <a:latin typeface="Arial"/>
                <a:cs typeface="Arial"/>
              </a:rPr>
              <a:t>des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215">
                <a:solidFill>
                  <a:srgbClr val="143451"/>
                </a:solidFill>
                <a:latin typeface="Arial"/>
                <a:cs typeface="Arial"/>
              </a:rPr>
              <a:t>femmes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vivant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80">
                <a:solidFill>
                  <a:srgbClr val="143451"/>
                </a:solidFill>
                <a:latin typeface="Arial"/>
                <a:cs typeface="Arial"/>
              </a:rPr>
              <a:t>avec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80">
                <a:solidFill>
                  <a:srgbClr val="143451"/>
                </a:solidFill>
                <a:latin typeface="Arial"/>
                <a:cs typeface="Arial"/>
              </a:rPr>
              <a:t>de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35">
                <a:solidFill>
                  <a:srgbClr val="143451"/>
                </a:solidFill>
                <a:latin typeface="Arial"/>
                <a:cs typeface="Arial"/>
              </a:rPr>
              <a:t>l’incontinence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80">
                <a:solidFill>
                  <a:srgbClr val="143451"/>
                </a:solidFill>
                <a:latin typeface="Arial"/>
                <a:cs typeface="Arial"/>
              </a:rPr>
              <a:t>rapportent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50">
                <a:solidFill>
                  <a:srgbClr val="143451"/>
                </a:solidFill>
                <a:latin typeface="Arial"/>
                <a:cs typeface="Arial"/>
              </a:rPr>
              <a:t>une </a:t>
            </a:r>
            <a:r>
              <a:rPr dirty="0" sz="2300" spc="180">
                <a:solidFill>
                  <a:srgbClr val="143451"/>
                </a:solidFill>
                <a:latin typeface="Arial"/>
                <a:cs typeface="Arial"/>
              </a:rPr>
              <a:t>diminution</a:t>
            </a:r>
            <a:r>
              <a:rPr dirty="0" sz="2300" spc="-2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29">
                <a:solidFill>
                  <a:srgbClr val="143451"/>
                </a:solidFill>
                <a:latin typeface="Arial"/>
                <a:cs typeface="Arial"/>
              </a:rPr>
              <a:t>du</a:t>
            </a:r>
            <a:r>
              <a:rPr dirty="0" sz="23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20">
                <a:solidFill>
                  <a:srgbClr val="143451"/>
                </a:solidFill>
                <a:latin typeface="Arial"/>
                <a:cs typeface="Arial"/>
              </a:rPr>
              <a:t>désir</a:t>
            </a:r>
            <a:r>
              <a:rPr dirty="0" sz="23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40">
                <a:solidFill>
                  <a:srgbClr val="143451"/>
                </a:solidFill>
                <a:latin typeface="Arial"/>
                <a:cs typeface="Arial"/>
              </a:rPr>
              <a:t>sexuel.</a:t>
            </a:r>
            <a:endParaRPr sz="2300">
              <a:latin typeface="Arial"/>
              <a:cs typeface="Arial"/>
            </a:endParaRPr>
          </a:p>
          <a:p>
            <a:pPr marL="451484" marR="55244" indent="-375285">
              <a:lnSpc>
                <a:spcPct val="140900"/>
              </a:lnSpc>
              <a:spcBef>
                <a:spcPts val="20"/>
              </a:spcBef>
              <a:buFont typeface="Times New Roman"/>
              <a:buChar char="●"/>
              <a:tabLst>
                <a:tab pos="451484" algn="l"/>
                <a:tab pos="936625" algn="l"/>
                <a:tab pos="2536825" algn="l"/>
                <a:tab pos="3091180" algn="l"/>
                <a:tab pos="4456430" algn="l"/>
                <a:tab pos="6116955" algn="l"/>
                <a:tab pos="6726555" algn="l"/>
                <a:tab pos="7434580" algn="l"/>
                <a:tab pos="8437880" algn="l"/>
                <a:tab pos="9479280" algn="l"/>
                <a:tab pos="11185525" algn="l"/>
              </a:tabLst>
            </a:pPr>
            <a:r>
              <a:rPr dirty="0" sz="2300" spc="-25">
                <a:solidFill>
                  <a:srgbClr val="143451"/>
                </a:solidFill>
                <a:latin typeface="Arial"/>
                <a:cs typeface="Arial"/>
              </a:rPr>
              <a:t>En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50">
                <a:solidFill>
                  <a:srgbClr val="143451"/>
                </a:solidFill>
                <a:latin typeface="Arial"/>
                <a:cs typeface="Arial"/>
              </a:rPr>
              <a:t>moyenne,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55">
                <a:solidFill>
                  <a:srgbClr val="143451"/>
                </a:solidFill>
                <a:latin typeface="Arial"/>
                <a:cs typeface="Arial"/>
              </a:rPr>
              <a:t>les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215">
                <a:solidFill>
                  <a:srgbClr val="143451"/>
                </a:solidFill>
                <a:latin typeface="Arial"/>
                <a:cs typeface="Arial"/>
              </a:rPr>
              <a:t>femmes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55" b="1">
                <a:solidFill>
                  <a:srgbClr val="143451"/>
                </a:solidFill>
                <a:latin typeface="Arial"/>
                <a:cs typeface="Arial"/>
              </a:rPr>
              <a:t>attendent</a:t>
            </a:r>
            <a:r>
              <a:rPr dirty="0" sz="2300" b="1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10" b="1">
                <a:solidFill>
                  <a:srgbClr val="143451"/>
                </a:solidFill>
                <a:latin typeface="Arial"/>
                <a:cs typeface="Arial"/>
              </a:rPr>
              <a:t>6,5</a:t>
            </a:r>
            <a:r>
              <a:rPr dirty="0" sz="2300" b="1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20" b="1">
                <a:solidFill>
                  <a:srgbClr val="143451"/>
                </a:solidFill>
                <a:latin typeface="Arial"/>
                <a:cs typeface="Arial"/>
              </a:rPr>
              <a:t>ans</a:t>
            </a:r>
            <a:r>
              <a:rPr dirty="0" sz="2300" b="1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204">
                <a:solidFill>
                  <a:srgbClr val="143451"/>
                </a:solidFill>
                <a:latin typeface="Arial"/>
                <a:cs typeface="Arial"/>
              </a:rPr>
              <a:t>avant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10">
                <a:solidFill>
                  <a:srgbClr val="143451"/>
                </a:solidFill>
                <a:latin typeface="Arial"/>
                <a:cs typeface="Arial"/>
              </a:rPr>
              <a:t>d’oser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220">
                <a:solidFill>
                  <a:srgbClr val="143451"/>
                </a:solidFill>
                <a:latin typeface="Arial"/>
                <a:cs typeface="Arial"/>
              </a:rPr>
              <a:t>demander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	</a:t>
            </a:r>
            <a:r>
              <a:rPr dirty="0" sz="2300" spc="180">
                <a:solidFill>
                  <a:srgbClr val="143451"/>
                </a:solidFill>
                <a:latin typeface="Arial"/>
                <a:cs typeface="Arial"/>
              </a:rPr>
              <a:t>de </a:t>
            </a:r>
            <a:r>
              <a:rPr dirty="0" sz="2300" spc="125">
                <a:solidFill>
                  <a:srgbClr val="143451"/>
                </a:solidFill>
                <a:latin typeface="Arial"/>
                <a:cs typeface="Arial"/>
              </a:rPr>
              <a:t>l’aide</a:t>
            </a:r>
            <a:r>
              <a:rPr dirty="0" sz="2300" spc="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65">
                <a:solidFill>
                  <a:srgbClr val="143451"/>
                </a:solidFill>
                <a:latin typeface="Arial"/>
                <a:cs typeface="Arial"/>
              </a:rPr>
              <a:t>après</a:t>
            </a:r>
            <a:r>
              <a:rPr dirty="0" sz="23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l’apparition</a:t>
            </a:r>
            <a:r>
              <a:rPr dirty="0" sz="23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des</a:t>
            </a:r>
            <a:r>
              <a:rPr dirty="0" sz="2300" spc="-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60">
                <a:solidFill>
                  <a:srgbClr val="143451"/>
                </a:solidFill>
                <a:latin typeface="Arial"/>
                <a:cs typeface="Arial"/>
              </a:rPr>
              <a:t>premiers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65">
                <a:solidFill>
                  <a:srgbClr val="143451"/>
                </a:solidFill>
                <a:latin typeface="Arial"/>
                <a:cs typeface="Arial"/>
              </a:rPr>
              <a:t>symptômes.</a:t>
            </a:r>
            <a:endParaRPr sz="23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13319" y="0"/>
              <a:ext cx="10774680" cy="1028395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120672" y="0"/>
              <a:ext cx="3742054" cy="10287000"/>
            </a:xfrm>
            <a:custGeom>
              <a:avLst/>
              <a:gdLst/>
              <a:ahLst/>
              <a:cxnLst/>
              <a:rect l="l" t="t" r="r" b="b"/>
              <a:pathLst>
                <a:path w="3742054" h="10287000">
                  <a:moveTo>
                    <a:pt x="3741610" y="0"/>
                  </a:moveTo>
                  <a:lnTo>
                    <a:pt x="0" y="0"/>
                  </a:lnTo>
                  <a:lnTo>
                    <a:pt x="0" y="10287000"/>
                  </a:lnTo>
                  <a:lnTo>
                    <a:pt x="3741610" y="10287000"/>
                  </a:lnTo>
                  <a:lnTo>
                    <a:pt x="37416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4407408" cy="1028395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18432" y="1133856"/>
              <a:ext cx="6931152" cy="1670303"/>
            </a:xfrm>
            <a:prstGeom prst="rect">
              <a:avLst/>
            </a:prstGeom>
          </p:spPr>
        </p:pic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4709276" y="1369059"/>
            <a:ext cx="5949315" cy="909319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800">
                <a:solidFill>
                  <a:srgbClr val="2C9C99"/>
                </a:solidFill>
              </a:rPr>
              <a:t>Chez</a:t>
            </a:r>
            <a:r>
              <a:rPr dirty="0" sz="5800" spc="45">
                <a:solidFill>
                  <a:srgbClr val="2C9C99"/>
                </a:solidFill>
              </a:rPr>
              <a:t> </a:t>
            </a:r>
            <a:r>
              <a:rPr dirty="0" sz="5800">
                <a:solidFill>
                  <a:srgbClr val="2C9C99"/>
                </a:solidFill>
              </a:rPr>
              <a:t>les</a:t>
            </a:r>
            <a:r>
              <a:rPr dirty="0" sz="5800" spc="55">
                <a:solidFill>
                  <a:srgbClr val="2C9C99"/>
                </a:solidFill>
              </a:rPr>
              <a:t> </a:t>
            </a:r>
            <a:r>
              <a:rPr dirty="0" sz="5800" spc="-10">
                <a:solidFill>
                  <a:srgbClr val="2C9C99"/>
                </a:solidFill>
              </a:rPr>
              <a:t>hommes</a:t>
            </a:r>
            <a:endParaRPr sz="5800"/>
          </a:p>
        </p:txBody>
      </p:sp>
      <p:sp>
        <p:nvSpPr>
          <p:cNvPr id="8" name="object 8"/>
          <p:cNvSpPr txBox="1"/>
          <p:nvPr/>
        </p:nvSpPr>
        <p:spPr>
          <a:xfrm>
            <a:off x="4965152" y="2535935"/>
            <a:ext cx="10508615" cy="6776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61620" indent="-248920">
              <a:lnSpc>
                <a:spcPct val="100000"/>
              </a:lnSpc>
              <a:spcBef>
                <a:spcPts val="100"/>
              </a:spcBef>
              <a:buChar char="•"/>
              <a:tabLst>
                <a:tab pos="261620" algn="l"/>
              </a:tabLst>
            </a:pP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Le</a:t>
            </a:r>
            <a:r>
              <a:rPr dirty="0" sz="2300" spc="-3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20">
                <a:solidFill>
                  <a:srgbClr val="143451"/>
                </a:solidFill>
                <a:latin typeface="Arial"/>
                <a:cs typeface="Arial"/>
              </a:rPr>
              <a:t>silence</a:t>
            </a:r>
            <a:r>
              <a:rPr dirty="0" sz="2300" spc="-3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30">
                <a:solidFill>
                  <a:srgbClr val="143451"/>
                </a:solidFill>
                <a:latin typeface="Arial"/>
                <a:cs typeface="Arial"/>
              </a:rPr>
              <a:t>est</a:t>
            </a:r>
            <a:r>
              <a:rPr dirty="0" sz="2300" spc="-4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65">
                <a:solidFill>
                  <a:srgbClr val="143451"/>
                </a:solidFill>
                <a:latin typeface="Arial"/>
                <a:cs typeface="Arial"/>
              </a:rPr>
              <a:t>encore</a:t>
            </a:r>
            <a:r>
              <a:rPr dirty="0" sz="2300" spc="-2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35">
                <a:solidFill>
                  <a:srgbClr val="143451"/>
                </a:solidFill>
                <a:latin typeface="Arial"/>
                <a:cs typeface="Arial"/>
              </a:rPr>
              <a:t>plus</a:t>
            </a:r>
            <a:r>
              <a:rPr dirty="0" sz="2300" spc="-4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25">
                <a:solidFill>
                  <a:srgbClr val="143451"/>
                </a:solidFill>
                <a:latin typeface="Arial"/>
                <a:cs typeface="Arial"/>
              </a:rPr>
              <a:t>marqué</a:t>
            </a:r>
            <a:endParaRPr sz="2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335"/>
              </a:spcBef>
              <a:buClr>
                <a:srgbClr val="143451"/>
              </a:buClr>
              <a:buFont typeface="Arial"/>
              <a:buChar char="•"/>
            </a:pPr>
            <a:endParaRPr sz="2300">
              <a:latin typeface="Arial"/>
              <a:cs typeface="Arial"/>
            </a:endParaRPr>
          </a:p>
          <a:p>
            <a:pPr algn="just" marL="261620" marR="5080" indent="-249554">
              <a:lnSpc>
                <a:spcPct val="138300"/>
              </a:lnSpc>
              <a:buFont typeface="Arial"/>
              <a:buChar char="•"/>
              <a:tabLst>
                <a:tab pos="261620" algn="l"/>
              </a:tabLst>
            </a:pPr>
            <a:r>
              <a:rPr dirty="0" sz="2300" spc="60" b="1">
                <a:solidFill>
                  <a:srgbClr val="143451"/>
                </a:solidFill>
                <a:latin typeface="Arial"/>
                <a:cs typeface="Arial"/>
              </a:rPr>
              <a:t>25%</a:t>
            </a:r>
            <a:r>
              <a:rPr dirty="0" sz="2300" spc="13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des</a:t>
            </a:r>
            <a:r>
              <a:rPr dirty="0" sz="2300" spc="12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45">
                <a:solidFill>
                  <a:srgbClr val="143451"/>
                </a:solidFill>
                <a:latin typeface="Arial"/>
                <a:cs typeface="Arial"/>
              </a:rPr>
              <a:t>hommes</a:t>
            </a:r>
            <a:r>
              <a:rPr dirty="0" sz="2300" spc="12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40">
                <a:solidFill>
                  <a:srgbClr val="143451"/>
                </a:solidFill>
                <a:latin typeface="Arial"/>
                <a:cs typeface="Arial"/>
              </a:rPr>
              <a:t>vivront</a:t>
            </a:r>
            <a:r>
              <a:rPr dirty="0" sz="2300" spc="12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75">
                <a:solidFill>
                  <a:srgbClr val="143451"/>
                </a:solidFill>
                <a:latin typeface="Arial"/>
                <a:cs typeface="Arial"/>
              </a:rPr>
              <a:t>une</a:t>
            </a:r>
            <a:r>
              <a:rPr dirty="0" sz="2300" spc="13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00">
                <a:solidFill>
                  <a:srgbClr val="143451"/>
                </a:solidFill>
                <a:latin typeface="Arial"/>
                <a:cs typeface="Arial"/>
              </a:rPr>
              <a:t>forme</a:t>
            </a:r>
            <a:r>
              <a:rPr dirty="0" sz="2300" spc="14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60">
                <a:solidFill>
                  <a:srgbClr val="143451"/>
                </a:solidFill>
                <a:latin typeface="Arial"/>
                <a:cs typeface="Arial"/>
              </a:rPr>
              <a:t>d’incontinence</a:t>
            </a:r>
            <a:r>
              <a:rPr dirty="0" sz="2300" spc="14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35">
                <a:solidFill>
                  <a:srgbClr val="143451"/>
                </a:solidFill>
                <a:latin typeface="Arial"/>
                <a:cs typeface="Arial"/>
              </a:rPr>
              <a:t>urinaire</a:t>
            </a:r>
            <a:r>
              <a:rPr dirty="0" sz="2300" spc="14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29">
                <a:solidFill>
                  <a:srgbClr val="143451"/>
                </a:solidFill>
                <a:latin typeface="Arial"/>
                <a:cs typeface="Arial"/>
              </a:rPr>
              <a:t>au</a:t>
            </a:r>
            <a:r>
              <a:rPr dirty="0" sz="2300" spc="13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45">
                <a:solidFill>
                  <a:srgbClr val="143451"/>
                </a:solidFill>
                <a:latin typeface="Arial"/>
                <a:cs typeface="Arial"/>
              </a:rPr>
              <a:t>cours </a:t>
            </a:r>
            <a:r>
              <a:rPr dirty="0" sz="2300" spc="204">
                <a:solidFill>
                  <a:srgbClr val="143451"/>
                </a:solidFill>
                <a:latin typeface="Arial"/>
                <a:cs typeface="Arial"/>
              </a:rPr>
              <a:t>de</a:t>
            </a:r>
            <a:r>
              <a:rPr dirty="0" sz="23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20">
                <a:solidFill>
                  <a:srgbClr val="143451"/>
                </a:solidFill>
                <a:latin typeface="Arial"/>
                <a:cs typeface="Arial"/>
              </a:rPr>
              <a:t>leur</a:t>
            </a:r>
            <a:r>
              <a:rPr dirty="0" sz="2300" spc="-2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80">
                <a:solidFill>
                  <a:srgbClr val="143451"/>
                </a:solidFill>
                <a:latin typeface="Arial"/>
                <a:cs typeface="Arial"/>
              </a:rPr>
              <a:t>vie</a:t>
            </a:r>
            <a:endParaRPr sz="2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65"/>
              </a:spcBef>
              <a:buClr>
                <a:srgbClr val="143451"/>
              </a:buClr>
              <a:buFont typeface="Arial"/>
              <a:buChar char="•"/>
            </a:pPr>
            <a:endParaRPr sz="2300">
              <a:latin typeface="Arial"/>
              <a:cs typeface="Arial"/>
            </a:endParaRPr>
          </a:p>
          <a:p>
            <a:pPr algn="just" marL="261620" marR="5715" indent="-249554">
              <a:lnSpc>
                <a:spcPct val="140900"/>
              </a:lnSpc>
              <a:spcBef>
                <a:spcPts val="5"/>
              </a:spcBef>
              <a:buChar char="•"/>
              <a:tabLst>
                <a:tab pos="261620" algn="l"/>
              </a:tabLst>
            </a:pPr>
            <a:r>
              <a:rPr dirty="0" sz="2300" spc="70">
                <a:solidFill>
                  <a:srgbClr val="143451"/>
                </a:solidFill>
                <a:latin typeface="Arial"/>
                <a:cs typeface="Arial"/>
              </a:rPr>
              <a:t>Environ</a:t>
            </a:r>
            <a:r>
              <a:rPr dirty="0" sz="2300" spc="29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-305" b="1">
                <a:solidFill>
                  <a:srgbClr val="143451"/>
                </a:solidFill>
                <a:latin typeface="Arial"/>
                <a:cs typeface="Arial"/>
              </a:rPr>
              <a:t>11%</a:t>
            </a:r>
            <a:r>
              <a:rPr dirty="0" sz="2300" spc="31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des</a:t>
            </a:r>
            <a:r>
              <a:rPr dirty="0" sz="2300" spc="29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45">
                <a:solidFill>
                  <a:srgbClr val="143451"/>
                </a:solidFill>
                <a:latin typeface="Arial"/>
                <a:cs typeface="Arial"/>
              </a:rPr>
              <a:t>hommes</a:t>
            </a:r>
            <a:r>
              <a:rPr dirty="0" sz="2300" spc="30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65">
                <a:solidFill>
                  <a:srgbClr val="143451"/>
                </a:solidFill>
                <a:latin typeface="Arial"/>
                <a:cs typeface="Arial"/>
              </a:rPr>
              <a:t>à</a:t>
            </a:r>
            <a:r>
              <a:rPr dirty="0" sz="2300" spc="30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40">
                <a:solidFill>
                  <a:srgbClr val="143451"/>
                </a:solidFill>
                <a:latin typeface="Arial"/>
                <a:cs typeface="Arial"/>
              </a:rPr>
              <a:t>travers</a:t>
            </a:r>
            <a:r>
              <a:rPr dirty="0" sz="2300" spc="29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95">
                <a:solidFill>
                  <a:srgbClr val="143451"/>
                </a:solidFill>
                <a:latin typeface="Arial"/>
                <a:cs typeface="Arial"/>
              </a:rPr>
              <a:t>le</a:t>
            </a:r>
            <a:r>
              <a:rPr dirty="0" sz="2300" spc="3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45">
                <a:solidFill>
                  <a:srgbClr val="143451"/>
                </a:solidFill>
                <a:latin typeface="Arial"/>
                <a:cs typeface="Arial"/>
              </a:rPr>
              <a:t>monde</a:t>
            </a:r>
            <a:r>
              <a:rPr dirty="0" sz="2300" spc="3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40">
                <a:solidFill>
                  <a:srgbClr val="143451"/>
                </a:solidFill>
                <a:latin typeface="Arial"/>
                <a:cs typeface="Arial"/>
              </a:rPr>
              <a:t>souffrent</a:t>
            </a:r>
            <a:r>
              <a:rPr dirty="0" sz="2300" spc="29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80">
                <a:solidFill>
                  <a:srgbClr val="143451"/>
                </a:solidFill>
                <a:latin typeface="Arial"/>
                <a:cs typeface="Arial"/>
              </a:rPr>
              <a:t>actuellement </a:t>
            </a:r>
            <a:r>
              <a:rPr dirty="0" sz="2300" spc="150">
                <a:solidFill>
                  <a:srgbClr val="143451"/>
                </a:solidFill>
                <a:latin typeface="Arial"/>
                <a:cs typeface="Arial"/>
              </a:rPr>
              <a:t>d’incontinence</a:t>
            </a:r>
            <a:endParaRPr sz="2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145"/>
              </a:spcBef>
              <a:buClr>
                <a:srgbClr val="143451"/>
              </a:buClr>
              <a:buFont typeface="Arial"/>
              <a:buChar char="•"/>
            </a:pPr>
            <a:endParaRPr sz="2300">
              <a:latin typeface="Arial"/>
              <a:cs typeface="Arial"/>
            </a:endParaRPr>
          </a:p>
          <a:p>
            <a:pPr algn="just" marL="261620" marR="5715" indent="-249554">
              <a:lnSpc>
                <a:spcPct val="141700"/>
              </a:lnSpc>
              <a:buChar char="•"/>
              <a:tabLst>
                <a:tab pos="261620" algn="l"/>
              </a:tabLst>
            </a:pPr>
            <a:r>
              <a:rPr dirty="0" sz="2300" spc="100">
                <a:solidFill>
                  <a:srgbClr val="143451"/>
                </a:solidFill>
                <a:latin typeface="Arial"/>
                <a:cs typeface="Arial"/>
              </a:rPr>
              <a:t>Pourtant,</a:t>
            </a:r>
            <a:r>
              <a:rPr dirty="0" sz="2300" spc="25">
                <a:solidFill>
                  <a:srgbClr val="143451"/>
                </a:solidFill>
                <a:latin typeface="Arial"/>
                <a:cs typeface="Arial"/>
              </a:rPr>
              <a:t>  </a:t>
            </a:r>
            <a:r>
              <a:rPr dirty="0" sz="2300" b="1">
                <a:solidFill>
                  <a:srgbClr val="143451"/>
                </a:solidFill>
                <a:latin typeface="Arial"/>
                <a:cs typeface="Arial"/>
              </a:rPr>
              <a:t>78%</a:t>
            </a:r>
            <a:r>
              <a:rPr dirty="0" sz="2300" spc="25" b="1">
                <a:solidFill>
                  <a:srgbClr val="143451"/>
                </a:solidFill>
                <a:latin typeface="Arial"/>
                <a:cs typeface="Arial"/>
              </a:rPr>
              <a:t>  </a:t>
            </a: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des</a:t>
            </a:r>
            <a:r>
              <a:rPr dirty="0" sz="2300" spc="25">
                <a:solidFill>
                  <a:srgbClr val="143451"/>
                </a:solidFill>
                <a:latin typeface="Arial"/>
                <a:cs typeface="Arial"/>
              </a:rPr>
              <a:t>  </a:t>
            </a:r>
            <a:r>
              <a:rPr dirty="0" sz="2300" spc="245">
                <a:solidFill>
                  <a:srgbClr val="143451"/>
                </a:solidFill>
                <a:latin typeface="Arial"/>
                <a:cs typeface="Arial"/>
              </a:rPr>
              <a:t>hommes</a:t>
            </a:r>
            <a:r>
              <a:rPr dirty="0" sz="2300" spc="20">
                <a:solidFill>
                  <a:srgbClr val="143451"/>
                </a:solidFill>
                <a:latin typeface="Arial"/>
                <a:cs typeface="Arial"/>
              </a:rPr>
              <a:t>  </a:t>
            </a:r>
            <a:r>
              <a:rPr dirty="0" sz="2300" spc="165">
                <a:solidFill>
                  <a:srgbClr val="143451"/>
                </a:solidFill>
                <a:latin typeface="Arial"/>
                <a:cs typeface="Arial"/>
              </a:rPr>
              <a:t>ne</a:t>
            </a:r>
            <a:r>
              <a:rPr dirty="0" sz="2300" spc="30">
                <a:solidFill>
                  <a:srgbClr val="143451"/>
                </a:solidFill>
                <a:latin typeface="Arial"/>
                <a:cs typeface="Arial"/>
              </a:rPr>
              <a:t>  </a:t>
            </a: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connaissent</a:t>
            </a:r>
            <a:r>
              <a:rPr dirty="0" sz="2300" spc="20">
                <a:solidFill>
                  <a:srgbClr val="143451"/>
                </a:solidFill>
                <a:latin typeface="Arial"/>
                <a:cs typeface="Arial"/>
              </a:rPr>
              <a:t>  </a:t>
            </a:r>
            <a:r>
              <a:rPr dirty="0" sz="2300" spc="200">
                <a:solidFill>
                  <a:srgbClr val="143451"/>
                </a:solidFill>
                <a:latin typeface="Arial"/>
                <a:cs typeface="Arial"/>
              </a:rPr>
              <a:t>pas</a:t>
            </a:r>
            <a:r>
              <a:rPr dirty="0" sz="2300" spc="25">
                <a:solidFill>
                  <a:srgbClr val="143451"/>
                </a:solidFill>
                <a:latin typeface="Arial"/>
                <a:cs typeface="Arial"/>
              </a:rPr>
              <a:t>  </a:t>
            </a:r>
            <a:r>
              <a:rPr dirty="0" sz="2300" spc="80">
                <a:solidFill>
                  <a:srgbClr val="143451"/>
                </a:solidFill>
                <a:latin typeface="Arial"/>
                <a:cs typeface="Arial"/>
              </a:rPr>
              <a:t>les</a:t>
            </a:r>
            <a:r>
              <a:rPr dirty="0" sz="2300" spc="25">
                <a:solidFill>
                  <a:srgbClr val="143451"/>
                </a:solidFill>
                <a:latin typeface="Arial"/>
                <a:cs typeface="Arial"/>
              </a:rPr>
              <a:t>  </a:t>
            </a:r>
            <a:r>
              <a:rPr dirty="0" sz="2300" spc="125">
                <a:solidFill>
                  <a:srgbClr val="143451"/>
                </a:solidFill>
                <a:latin typeface="Arial"/>
                <a:cs typeface="Arial"/>
              </a:rPr>
              <a:t>solutions</a:t>
            </a:r>
            <a:r>
              <a:rPr dirty="0" sz="2300" spc="20">
                <a:solidFill>
                  <a:srgbClr val="143451"/>
                </a:solidFill>
                <a:latin typeface="Arial"/>
                <a:cs typeface="Arial"/>
              </a:rPr>
              <a:t>  </a:t>
            </a:r>
            <a:r>
              <a:rPr dirty="0" sz="2300" spc="165">
                <a:solidFill>
                  <a:srgbClr val="143451"/>
                </a:solidFill>
                <a:latin typeface="Arial"/>
                <a:cs typeface="Arial"/>
              </a:rPr>
              <a:t>non </a:t>
            </a:r>
            <a:r>
              <a:rPr dirty="0" sz="2300" spc="120">
                <a:solidFill>
                  <a:srgbClr val="143451"/>
                </a:solidFill>
                <a:latin typeface="Arial"/>
                <a:cs typeface="Arial"/>
              </a:rPr>
              <a:t>invasives</a:t>
            </a:r>
            <a:r>
              <a:rPr dirty="0" sz="2300" spc="-2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30">
                <a:solidFill>
                  <a:srgbClr val="143451"/>
                </a:solidFill>
                <a:latin typeface="Arial"/>
                <a:cs typeface="Arial"/>
              </a:rPr>
              <a:t>disponibles</a:t>
            </a:r>
            <a:endParaRPr sz="2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315"/>
              </a:spcBef>
              <a:buClr>
                <a:srgbClr val="143451"/>
              </a:buClr>
              <a:buFont typeface="Arial"/>
              <a:buChar char="•"/>
            </a:pPr>
            <a:endParaRPr sz="2300">
              <a:latin typeface="Arial"/>
              <a:cs typeface="Arial"/>
            </a:endParaRPr>
          </a:p>
          <a:p>
            <a:pPr algn="just" marL="261620" marR="5715" indent="-249554">
              <a:lnSpc>
                <a:spcPct val="139100"/>
              </a:lnSpc>
              <a:buChar char="•"/>
              <a:tabLst>
                <a:tab pos="261620" algn="l"/>
              </a:tabLst>
            </a:pP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Les</a:t>
            </a:r>
            <a:r>
              <a:rPr dirty="0" sz="2300" spc="28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95" b="1">
                <a:solidFill>
                  <a:srgbClr val="143451"/>
                </a:solidFill>
                <a:latin typeface="Arial"/>
                <a:cs typeface="Arial"/>
              </a:rPr>
              <a:t>troubles</a:t>
            </a:r>
            <a:r>
              <a:rPr dirty="0" sz="2300" spc="28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05" b="1">
                <a:solidFill>
                  <a:srgbClr val="143451"/>
                </a:solidFill>
                <a:latin typeface="Arial"/>
                <a:cs typeface="Arial"/>
              </a:rPr>
              <a:t>urinaires</a:t>
            </a:r>
            <a:r>
              <a:rPr dirty="0" sz="2300" spc="29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sont</a:t>
            </a:r>
            <a:r>
              <a:rPr dirty="0" sz="2300" spc="28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20">
                <a:solidFill>
                  <a:srgbClr val="143451"/>
                </a:solidFill>
                <a:latin typeface="Arial"/>
                <a:cs typeface="Arial"/>
              </a:rPr>
              <a:t>très</a:t>
            </a:r>
            <a:r>
              <a:rPr dirty="0" sz="2300" spc="28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souvent</a:t>
            </a:r>
            <a:r>
              <a:rPr dirty="0" sz="2300" spc="28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80" b="1">
                <a:solidFill>
                  <a:srgbClr val="143451"/>
                </a:solidFill>
                <a:latin typeface="Arial"/>
                <a:cs typeface="Arial"/>
              </a:rPr>
              <a:t>associés</a:t>
            </a:r>
            <a:r>
              <a:rPr dirty="0" sz="2300" spc="28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65">
                <a:solidFill>
                  <a:srgbClr val="143451"/>
                </a:solidFill>
                <a:latin typeface="Arial"/>
                <a:cs typeface="Arial"/>
              </a:rPr>
              <a:t>à</a:t>
            </a:r>
            <a:r>
              <a:rPr dirty="0" sz="2300" spc="29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des</a:t>
            </a:r>
            <a:r>
              <a:rPr dirty="0" sz="2300" spc="28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45">
                <a:solidFill>
                  <a:srgbClr val="143451"/>
                </a:solidFill>
                <a:latin typeface="Arial"/>
                <a:cs typeface="Arial"/>
              </a:rPr>
              <a:t>troubles</a:t>
            </a:r>
            <a:r>
              <a:rPr dirty="0" sz="2300" spc="28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80">
                <a:solidFill>
                  <a:srgbClr val="143451"/>
                </a:solidFill>
                <a:latin typeface="Arial"/>
                <a:cs typeface="Arial"/>
              </a:rPr>
              <a:t>de </a:t>
            </a:r>
            <a:r>
              <a:rPr dirty="0" sz="2300" spc="65">
                <a:solidFill>
                  <a:srgbClr val="143451"/>
                </a:solidFill>
                <a:latin typeface="Arial"/>
                <a:cs typeface="Arial"/>
              </a:rPr>
              <a:t>l’</a:t>
            </a:r>
            <a:r>
              <a:rPr dirty="0" sz="2300" spc="65" b="1">
                <a:solidFill>
                  <a:srgbClr val="143451"/>
                </a:solidFill>
                <a:latin typeface="Arial"/>
                <a:cs typeface="Arial"/>
              </a:rPr>
              <a:t>érection</a:t>
            </a:r>
            <a:r>
              <a:rPr dirty="0" sz="2300" spc="65">
                <a:solidFill>
                  <a:srgbClr val="143451"/>
                </a:solidFill>
                <a:latin typeface="Arial"/>
                <a:cs typeface="Arial"/>
              </a:rPr>
              <a:t>,</a:t>
            </a:r>
            <a:r>
              <a:rPr dirty="0" sz="2300" spc="55">
                <a:solidFill>
                  <a:srgbClr val="143451"/>
                </a:solidFill>
                <a:latin typeface="Arial"/>
                <a:cs typeface="Arial"/>
              </a:rPr>
              <a:t>  </a:t>
            </a:r>
            <a:r>
              <a:rPr dirty="0" sz="2300" spc="204">
                <a:solidFill>
                  <a:srgbClr val="143451"/>
                </a:solidFill>
                <a:latin typeface="Arial"/>
                <a:cs typeface="Arial"/>
              </a:rPr>
              <a:t>de</a:t>
            </a:r>
            <a:r>
              <a:rPr dirty="0" sz="2300" spc="60">
                <a:solidFill>
                  <a:srgbClr val="143451"/>
                </a:solidFill>
                <a:latin typeface="Arial"/>
                <a:cs typeface="Arial"/>
              </a:rPr>
              <a:t>  </a:t>
            </a:r>
            <a:r>
              <a:rPr dirty="0" sz="2300" spc="125">
                <a:solidFill>
                  <a:srgbClr val="143451"/>
                </a:solidFill>
                <a:latin typeface="Arial"/>
                <a:cs typeface="Arial"/>
              </a:rPr>
              <a:t>l’</a:t>
            </a:r>
            <a:r>
              <a:rPr dirty="0" sz="2300" spc="125" b="1">
                <a:solidFill>
                  <a:srgbClr val="143451"/>
                </a:solidFill>
                <a:latin typeface="Arial"/>
                <a:cs typeface="Arial"/>
              </a:rPr>
              <a:t>endurance</a:t>
            </a:r>
            <a:r>
              <a:rPr dirty="0" sz="2300" spc="55" b="1">
                <a:solidFill>
                  <a:srgbClr val="143451"/>
                </a:solidFill>
                <a:latin typeface="Arial"/>
                <a:cs typeface="Arial"/>
              </a:rPr>
              <a:t>  </a:t>
            </a:r>
            <a:r>
              <a:rPr dirty="0" sz="2300" spc="90" b="1">
                <a:solidFill>
                  <a:srgbClr val="143451"/>
                </a:solidFill>
                <a:latin typeface="Arial"/>
                <a:cs typeface="Arial"/>
              </a:rPr>
              <a:t>sexuelle</a:t>
            </a:r>
            <a:r>
              <a:rPr dirty="0" sz="2300" spc="55" b="1">
                <a:solidFill>
                  <a:srgbClr val="143451"/>
                </a:solidFill>
                <a:latin typeface="Arial"/>
                <a:cs typeface="Arial"/>
              </a:rPr>
              <a:t>  </a:t>
            </a:r>
            <a:r>
              <a:rPr dirty="0" sz="2300" spc="190">
                <a:solidFill>
                  <a:srgbClr val="143451"/>
                </a:solidFill>
                <a:latin typeface="Arial"/>
                <a:cs typeface="Arial"/>
              </a:rPr>
              <a:t>ou</a:t>
            </a:r>
            <a:r>
              <a:rPr dirty="0" sz="2300" spc="55">
                <a:solidFill>
                  <a:srgbClr val="143451"/>
                </a:solidFill>
                <a:latin typeface="Arial"/>
                <a:cs typeface="Arial"/>
              </a:rPr>
              <a:t>  </a:t>
            </a:r>
            <a:r>
              <a:rPr dirty="0" sz="2300" spc="204">
                <a:solidFill>
                  <a:srgbClr val="143451"/>
                </a:solidFill>
                <a:latin typeface="Arial"/>
                <a:cs typeface="Arial"/>
              </a:rPr>
              <a:t>de</a:t>
            </a:r>
            <a:r>
              <a:rPr dirty="0" sz="2300" spc="60">
                <a:solidFill>
                  <a:srgbClr val="143451"/>
                </a:solidFill>
                <a:latin typeface="Arial"/>
                <a:cs typeface="Arial"/>
              </a:rPr>
              <a:t>  </a:t>
            </a: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la</a:t>
            </a:r>
            <a:r>
              <a:rPr dirty="0" sz="2300" spc="55">
                <a:solidFill>
                  <a:srgbClr val="143451"/>
                </a:solidFill>
                <a:latin typeface="Arial"/>
                <a:cs typeface="Arial"/>
              </a:rPr>
              <a:t>  </a:t>
            </a:r>
            <a:r>
              <a:rPr dirty="0" sz="2300" spc="150">
                <a:solidFill>
                  <a:srgbClr val="143451"/>
                </a:solidFill>
                <a:latin typeface="Arial"/>
                <a:cs typeface="Arial"/>
              </a:rPr>
              <a:t>satisfaction</a:t>
            </a:r>
            <a:r>
              <a:rPr dirty="0" sz="2300" spc="55">
                <a:solidFill>
                  <a:srgbClr val="143451"/>
                </a:solidFill>
                <a:latin typeface="Arial"/>
                <a:cs typeface="Arial"/>
              </a:rPr>
              <a:t>  </a:t>
            </a:r>
            <a:r>
              <a:rPr dirty="0" sz="2300" spc="50">
                <a:solidFill>
                  <a:srgbClr val="143451"/>
                </a:solidFill>
                <a:latin typeface="Arial"/>
                <a:cs typeface="Arial"/>
              </a:rPr>
              <a:t>sexuelle, </a:t>
            </a:r>
            <a:r>
              <a:rPr dirty="0" sz="2300" spc="105" b="1">
                <a:solidFill>
                  <a:srgbClr val="143451"/>
                </a:solidFill>
                <a:latin typeface="Arial"/>
                <a:cs typeface="Arial"/>
              </a:rPr>
              <a:t>surtout</a:t>
            </a:r>
            <a:r>
              <a:rPr dirty="0" sz="2300" spc="-14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25" b="1">
                <a:solidFill>
                  <a:srgbClr val="143451"/>
                </a:solidFill>
                <a:latin typeface="Arial"/>
                <a:cs typeface="Arial"/>
              </a:rPr>
              <a:t>après</a:t>
            </a:r>
            <a:r>
              <a:rPr dirty="0" sz="2300" spc="-14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15" b="1">
                <a:solidFill>
                  <a:srgbClr val="143451"/>
                </a:solidFill>
                <a:latin typeface="Arial"/>
                <a:cs typeface="Arial"/>
              </a:rPr>
              <a:t>50</a:t>
            </a:r>
            <a:r>
              <a:rPr dirty="0" sz="2300" spc="-14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45" b="1">
                <a:solidFill>
                  <a:srgbClr val="143451"/>
                </a:solidFill>
                <a:latin typeface="Arial"/>
                <a:cs typeface="Arial"/>
              </a:rPr>
              <a:t>ans</a:t>
            </a:r>
            <a:r>
              <a:rPr dirty="0" sz="2300" spc="-1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90">
                <a:solidFill>
                  <a:srgbClr val="143451"/>
                </a:solidFill>
                <a:latin typeface="Arial"/>
                <a:cs typeface="Arial"/>
              </a:rPr>
              <a:t>ou</a:t>
            </a: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25" b="1">
                <a:solidFill>
                  <a:srgbClr val="143451"/>
                </a:solidFill>
                <a:latin typeface="Arial"/>
                <a:cs typeface="Arial"/>
              </a:rPr>
              <a:t>après</a:t>
            </a:r>
            <a:r>
              <a:rPr dirty="0" sz="2300" spc="-13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40" b="1">
                <a:solidFill>
                  <a:srgbClr val="143451"/>
                </a:solidFill>
                <a:latin typeface="Arial"/>
                <a:cs typeface="Arial"/>
              </a:rPr>
              <a:t>une</a:t>
            </a:r>
            <a:r>
              <a:rPr dirty="0" sz="2300" spc="-13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00" b="1">
                <a:solidFill>
                  <a:srgbClr val="143451"/>
                </a:solidFill>
                <a:latin typeface="Arial"/>
                <a:cs typeface="Arial"/>
              </a:rPr>
              <a:t>chirurgie</a:t>
            </a:r>
            <a:r>
              <a:rPr dirty="0" sz="2300" spc="-14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45" b="1">
                <a:solidFill>
                  <a:srgbClr val="143451"/>
                </a:solidFill>
                <a:latin typeface="Arial"/>
                <a:cs typeface="Arial"/>
              </a:rPr>
              <a:t>de</a:t>
            </a:r>
            <a:r>
              <a:rPr dirty="0" sz="2300" spc="-13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60" b="1">
                <a:solidFill>
                  <a:srgbClr val="143451"/>
                </a:solidFill>
                <a:latin typeface="Arial"/>
                <a:cs typeface="Arial"/>
              </a:rPr>
              <a:t>la</a:t>
            </a:r>
            <a:r>
              <a:rPr dirty="0" sz="2300" spc="-14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20" b="1">
                <a:solidFill>
                  <a:srgbClr val="143451"/>
                </a:solidFill>
                <a:latin typeface="Arial"/>
                <a:cs typeface="Arial"/>
              </a:rPr>
              <a:t>prostate</a:t>
            </a:r>
            <a:endParaRPr sz="23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13319" y="0"/>
              <a:ext cx="10774680" cy="1028395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120672" y="0"/>
              <a:ext cx="3742054" cy="10287000"/>
            </a:xfrm>
            <a:custGeom>
              <a:avLst/>
              <a:gdLst/>
              <a:ahLst/>
              <a:cxnLst/>
              <a:rect l="l" t="t" r="r" b="b"/>
              <a:pathLst>
                <a:path w="3742054" h="10287000">
                  <a:moveTo>
                    <a:pt x="3741610" y="0"/>
                  </a:moveTo>
                  <a:lnTo>
                    <a:pt x="0" y="0"/>
                  </a:lnTo>
                  <a:lnTo>
                    <a:pt x="0" y="10287000"/>
                  </a:lnTo>
                  <a:lnTo>
                    <a:pt x="3741610" y="10287000"/>
                  </a:lnTo>
                  <a:lnTo>
                    <a:pt x="37416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4407408" cy="1028395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06823" y="1542287"/>
              <a:ext cx="4340352" cy="1673352"/>
            </a:xfrm>
            <a:prstGeom prst="rect">
              <a:avLst/>
            </a:prstGeom>
          </p:spPr>
        </p:pic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817117" rIns="0" bIns="0" rtlCol="0" vert="horz">
            <a:spAutoFit/>
          </a:bodyPr>
          <a:lstStyle/>
          <a:p>
            <a:pPr marL="3794125">
              <a:lnSpc>
                <a:spcPct val="100000"/>
              </a:lnSpc>
              <a:spcBef>
                <a:spcPts val="100"/>
              </a:spcBef>
            </a:pPr>
            <a:r>
              <a:rPr dirty="0" sz="5800" spc="-10">
                <a:solidFill>
                  <a:srgbClr val="2C9C99"/>
                </a:solidFill>
              </a:rPr>
              <a:t>Résultat...</a:t>
            </a:r>
            <a:endParaRPr sz="5800"/>
          </a:p>
        </p:txBody>
      </p:sp>
      <p:sp>
        <p:nvSpPr>
          <p:cNvPr id="8" name="object 8"/>
          <p:cNvSpPr txBox="1"/>
          <p:nvPr/>
        </p:nvSpPr>
        <p:spPr>
          <a:xfrm>
            <a:off x="4797196" y="3398520"/>
            <a:ext cx="11149330" cy="478980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algn="just" marL="12700" marR="5080">
              <a:lnSpc>
                <a:spcPct val="150400"/>
              </a:lnSpc>
              <a:spcBef>
                <a:spcPts val="145"/>
              </a:spcBef>
            </a:pPr>
            <a:r>
              <a:rPr dirty="0" sz="2300" spc="60">
                <a:solidFill>
                  <a:srgbClr val="143451"/>
                </a:solidFill>
                <a:latin typeface="Arial"/>
                <a:cs typeface="Arial"/>
              </a:rPr>
              <a:t>Des</a:t>
            </a:r>
            <a:r>
              <a:rPr dirty="0" sz="2300" spc="409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85" b="1">
                <a:solidFill>
                  <a:srgbClr val="143451"/>
                </a:solidFill>
                <a:latin typeface="Arial"/>
                <a:cs typeface="Arial"/>
              </a:rPr>
              <a:t>femmes</a:t>
            </a:r>
            <a:r>
              <a:rPr dirty="0" sz="2300" spc="41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70">
                <a:solidFill>
                  <a:srgbClr val="143451"/>
                </a:solidFill>
                <a:latin typeface="Arial"/>
                <a:cs typeface="Arial"/>
              </a:rPr>
              <a:t>qui</a:t>
            </a:r>
            <a:r>
              <a:rPr dirty="0" sz="2300" spc="40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35" b="1">
                <a:solidFill>
                  <a:srgbClr val="143451"/>
                </a:solidFill>
                <a:latin typeface="Arial"/>
                <a:cs typeface="Arial"/>
              </a:rPr>
              <a:t>évitent</a:t>
            </a:r>
            <a:r>
              <a:rPr dirty="0" sz="2300" spc="41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55" b="1">
                <a:solidFill>
                  <a:srgbClr val="143451"/>
                </a:solidFill>
                <a:latin typeface="Arial"/>
                <a:cs typeface="Arial"/>
              </a:rPr>
              <a:t>les</a:t>
            </a:r>
            <a:r>
              <a:rPr dirty="0" sz="2300" spc="41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05" b="1">
                <a:solidFill>
                  <a:srgbClr val="143451"/>
                </a:solidFill>
                <a:latin typeface="Arial"/>
                <a:cs typeface="Arial"/>
              </a:rPr>
              <a:t>relations</a:t>
            </a:r>
            <a:r>
              <a:rPr dirty="0" sz="2300" spc="42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80" b="1">
                <a:solidFill>
                  <a:srgbClr val="143451"/>
                </a:solidFill>
                <a:latin typeface="Arial"/>
                <a:cs typeface="Arial"/>
              </a:rPr>
              <a:t>sexuelles</a:t>
            </a:r>
            <a:r>
              <a:rPr dirty="0" sz="2300" spc="409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65" b="1">
                <a:solidFill>
                  <a:srgbClr val="143451"/>
                </a:solidFill>
                <a:latin typeface="Arial"/>
                <a:cs typeface="Arial"/>
              </a:rPr>
              <a:t>par</a:t>
            </a:r>
            <a:r>
              <a:rPr dirty="0" sz="2300" spc="42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30" b="1">
                <a:solidFill>
                  <a:srgbClr val="143451"/>
                </a:solidFill>
                <a:latin typeface="Arial"/>
                <a:cs typeface="Arial"/>
              </a:rPr>
              <a:t>peur</a:t>
            </a:r>
            <a:r>
              <a:rPr dirty="0" sz="2300" spc="41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des</a:t>
            </a:r>
            <a:r>
              <a:rPr dirty="0" sz="2300" spc="4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80">
                <a:solidFill>
                  <a:srgbClr val="143451"/>
                </a:solidFill>
                <a:latin typeface="Arial"/>
                <a:cs typeface="Arial"/>
              </a:rPr>
              <a:t>fuites,</a:t>
            </a:r>
            <a:r>
              <a:rPr dirty="0" sz="2300" spc="4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30">
                <a:solidFill>
                  <a:srgbClr val="143451"/>
                </a:solidFill>
                <a:latin typeface="Arial"/>
                <a:cs typeface="Arial"/>
              </a:rPr>
              <a:t>des </a:t>
            </a:r>
            <a:r>
              <a:rPr dirty="0" sz="2300" spc="185" b="1">
                <a:solidFill>
                  <a:srgbClr val="143451"/>
                </a:solidFill>
                <a:latin typeface="Arial"/>
                <a:cs typeface="Arial"/>
              </a:rPr>
              <a:t>hommes</a:t>
            </a:r>
            <a:r>
              <a:rPr dirty="0" sz="2300" spc="4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70">
                <a:solidFill>
                  <a:srgbClr val="143451"/>
                </a:solidFill>
                <a:latin typeface="Arial"/>
                <a:cs typeface="Arial"/>
              </a:rPr>
              <a:t>qui</a:t>
            </a:r>
            <a:r>
              <a:rPr dirty="0" sz="2300" spc="3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40" b="1">
                <a:solidFill>
                  <a:srgbClr val="143451"/>
                </a:solidFill>
                <a:latin typeface="Arial"/>
                <a:cs typeface="Arial"/>
              </a:rPr>
              <a:t>perdent</a:t>
            </a:r>
            <a:r>
              <a:rPr dirty="0" sz="2300" spc="4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20" b="1">
                <a:solidFill>
                  <a:srgbClr val="143451"/>
                </a:solidFill>
                <a:latin typeface="Arial"/>
                <a:cs typeface="Arial"/>
              </a:rPr>
              <a:t>confiance</a:t>
            </a:r>
            <a:r>
              <a:rPr dirty="0" sz="2300" spc="4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35" b="1">
                <a:solidFill>
                  <a:srgbClr val="143451"/>
                </a:solidFill>
                <a:latin typeface="Arial"/>
                <a:cs typeface="Arial"/>
              </a:rPr>
              <a:t>en</a:t>
            </a:r>
            <a:r>
              <a:rPr dirty="0" sz="2300" spc="5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00" b="1">
                <a:solidFill>
                  <a:srgbClr val="143451"/>
                </a:solidFill>
                <a:latin typeface="Arial"/>
                <a:cs typeface="Arial"/>
              </a:rPr>
              <a:t>leur</a:t>
            </a:r>
            <a:r>
              <a:rPr dirty="0" sz="2300" spc="4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b="1">
                <a:solidFill>
                  <a:srgbClr val="143451"/>
                </a:solidFill>
                <a:latin typeface="Arial"/>
                <a:cs typeface="Arial"/>
              </a:rPr>
              <a:t>corps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,</a:t>
            </a:r>
            <a:r>
              <a:rPr dirty="0" sz="2300" spc="5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des</a:t>
            </a:r>
            <a:r>
              <a:rPr dirty="0" sz="2300" spc="3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90" b="1">
                <a:solidFill>
                  <a:srgbClr val="143451"/>
                </a:solidFill>
                <a:latin typeface="Arial"/>
                <a:cs typeface="Arial"/>
              </a:rPr>
              <a:t>couples</a:t>
            </a:r>
            <a:r>
              <a:rPr dirty="0" sz="2300" spc="3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14" b="1">
                <a:solidFill>
                  <a:srgbClr val="143451"/>
                </a:solidFill>
                <a:latin typeface="Arial"/>
                <a:cs typeface="Arial"/>
              </a:rPr>
              <a:t>qui</a:t>
            </a:r>
            <a:r>
              <a:rPr dirty="0" sz="2300" spc="3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90" b="1">
                <a:solidFill>
                  <a:srgbClr val="143451"/>
                </a:solidFill>
                <a:latin typeface="Arial"/>
                <a:cs typeface="Arial"/>
              </a:rPr>
              <a:t>s’éloignent </a:t>
            </a:r>
            <a:r>
              <a:rPr dirty="0" sz="2300" spc="135">
                <a:solidFill>
                  <a:srgbClr val="143451"/>
                </a:solidFill>
                <a:latin typeface="Arial"/>
                <a:cs typeface="Arial"/>
              </a:rPr>
              <a:t>sans</a:t>
            </a:r>
            <a:r>
              <a:rPr dirty="0" sz="23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40">
                <a:solidFill>
                  <a:srgbClr val="143451"/>
                </a:solidFill>
                <a:latin typeface="Arial"/>
                <a:cs typeface="Arial"/>
              </a:rPr>
              <a:t>toujours</a:t>
            </a:r>
            <a:r>
              <a:rPr dirty="0" sz="23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210">
                <a:solidFill>
                  <a:srgbClr val="143451"/>
                </a:solidFill>
                <a:latin typeface="Arial"/>
                <a:cs typeface="Arial"/>
              </a:rPr>
              <a:t>comprendre</a:t>
            </a: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30">
                <a:solidFill>
                  <a:srgbClr val="143451"/>
                </a:solidFill>
                <a:latin typeface="Arial"/>
                <a:cs typeface="Arial"/>
              </a:rPr>
              <a:t>pourquoi.</a:t>
            </a:r>
            <a:endParaRPr sz="2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460"/>
              </a:spcBef>
            </a:pPr>
            <a:endParaRPr sz="2300">
              <a:latin typeface="Arial"/>
              <a:cs typeface="Arial"/>
            </a:endParaRPr>
          </a:p>
          <a:p>
            <a:pPr algn="just" marL="12700" marR="5715">
              <a:lnSpc>
                <a:spcPct val="152200"/>
              </a:lnSpc>
            </a:pPr>
            <a:r>
              <a:rPr dirty="0" sz="2300" spc="120">
                <a:solidFill>
                  <a:srgbClr val="143451"/>
                </a:solidFill>
                <a:latin typeface="Arial"/>
                <a:cs typeface="Arial"/>
              </a:rPr>
              <a:t>Ce</a:t>
            </a:r>
            <a:r>
              <a:rPr dirty="0" sz="2300" spc="37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70">
                <a:solidFill>
                  <a:srgbClr val="143451"/>
                </a:solidFill>
                <a:latin typeface="Arial"/>
                <a:cs typeface="Arial"/>
              </a:rPr>
              <a:t>qui</a:t>
            </a:r>
            <a:r>
              <a:rPr dirty="0" sz="2300" spc="36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30">
                <a:solidFill>
                  <a:srgbClr val="143451"/>
                </a:solidFill>
                <a:latin typeface="Arial"/>
                <a:cs typeface="Arial"/>
              </a:rPr>
              <a:t>est</a:t>
            </a:r>
            <a:r>
              <a:rPr dirty="0" sz="2300" spc="36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65">
                <a:solidFill>
                  <a:srgbClr val="143451"/>
                </a:solidFill>
                <a:latin typeface="Arial"/>
                <a:cs typeface="Arial"/>
              </a:rPr>
              <a:t>frappant,</a:t>
            </a:r>
            <a:r>
              <a:rPr dirty="0" sz="2300" spc="37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30" b="1">
                <a:solidFill>
                  <a:srgbClr val="143451"/>
                </a:solidFill>
                <a:latin typeface="Arial"/>
                <a:cs typeface="Arial"/>
              </a:rPr>
              <a:t>ce</a:t>
            </a:r>
            <a:r>
              <a:rPr dirty="0" sz="2300" spc="37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05" b="1">
                <a:solidFill>
                  <a:srgbClr val="143451"/>
                </a:solidFill>
                <a:latin typeface="Arial"/>
                <a:cs typeface="Arial"/>
              </a:rPr>
              <a:t>n’est</a:t>
            </a:r>
            <a:r>
              <a:rPr dirty="0" sz="2300" spc="37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40" b="1">
                <a:solidFill>
                  <a:srgbClr val="143451"/>
                </a:solidFill>
                <a:latin typeface="Arial"/>
                <a:cs typeface="Arial"/>
              </a:rPr>
              <a:t>pas</a:t>
            </a:r>
            <a:r>
              <a:rPr dirty="0" sz="2300" spc="37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40" b="1">
                <a:solidFill>
                  <a:srgbClr val="143451"/>
                </a:solidFill>
                <a:latin typeface="Arial"/>
                <a:cs typeface="Arial"/>
              </a:rPr>
              <a:t>seulement</a:t>
            </a:r>
            <a:r>
              <a:rPr dirty="0" sz="2300" spc="36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60" b="1">
                <a:solidFill>
                  <a:srgbClr val="143451"/>
                </a:solidFill>
                <a:latin typeface="Arial"/>
                <a:cs typeface="Arial"/>
              </a:rPr>
              <a:t>la</a:t>
            </a:r>
            <a:r>
              <a:rPr dirty="0" sz="2300" spc="36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25" b="1">
                <a:solidFill>
                  <a:srgbClr val="143451"/>
                </a:solidFill>
                <a:latin typeface="Arial"/>
                <a:cs typeface="Arial"/>
              </a:rPr>
              <a:t>fréquence</a:t>
            </a:r>
            <a:r>
              <a:rPr dirty="0" sz="2300" spc="37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0" b="1">
                <a:solidFill>
                  <a:srgbClr val="143451"/>
                </a:solidFill>
                <a:latin typeface="Arial"/>
                <a:cs typeface="Arial"/>
              </a:rPr>
              <a:t>du</a:t>
            </a:r>
            <a:r>
              <a:rPr dirty="0" sz="2300" spc="37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14" b="1">
                <a:solidFill>
                  <a:srgbClr val="143451"/>
                </a:solidFill>
                <a:latin typeface="Arial"/>
                <a:cs typeface="Arial"/>
              </a:rPr>
              <a:t>problème, </a:t>
            </a:r>
            <a:r>
              <a:rPr dirty="0" sz="2300" spc="95" b="1">
                <a:solidFill>
                  <a:srgbClr val="143451"/>
                </a:solidFill>
                <a:latin typeface="Arial"/>
                <a:cs typeface="Arial"/>
              </a:rPr>
              <a:t>c’est</a:t>
            </a:r>
            <a:r>
              <a:rPr dirty="0" sz="2300" spc="-14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80" b="1">
                <a:solidFill>
                  <a:srgbClr val="143451"/>
                </a:solidFill>
                <a:latin typeface="Arial"/>
                <a:cs typeface="Arial"/>
              </a:rPr>
              <a:t>le</a:t>
            </a:r>
            <a:r>
              <a:rPr dirty="0" sz="2300" spc="-13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25" b="1">
                <a:solidFill>
                  <a:srgbClr val="143451"/>
                </a:solidFill>
                <a:latin typeface="Arial"/>
                <a:cs typeface="Arial"/>
              </a:rPr>
              <a:t>tabou.</a:t>
            </a:r>
            <a:endParaRPr sz="23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4"/>
              </a:spcBef>
            </a:pPr>
            <a:endParaRPr sz="2300">
              <a:latin typeface="Arial"/>
              <a:cs typeface="Arial"/>
            </a:endParaRPr>
          </a:p>
          <a:p>
            <a:pPr algn="just" marL="12700">
              <a:lnSpc>
                <a:spcPct val="100000"/>
              </a:lnSpc>
            </a:pPr>
            <a:r>
              <a:rPr dirty="0" sz="2300">
                <a:solidFill>
                  <a:srgbClr val="143451"/>
                </a:solidFill>
                <a:latin typeface="Arial"/>
                <a:cs typeface="Arial"/>
              </a:rPr>
              <a:t>La</a:t>
            </a:r>
            <a:r>
              <a:rPr dirty="0" sz="2300" spc="254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80">
                <a:solidFill>
                  <a:srgbClr val="143451"/>
                </a:solidFill>
                <a:latin typeface="Arial"/>
                <a:cs typeface="Arial"/>
              </a:rPr>
              <a:t>majorité</a:t>
            </a:r>
            <a:r>
              <a:rPr dirty="0" sz="2300" spc="26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5">
                <a:solidFill>
                  <a:srgbClr val="143451"/>
                </a:solidFill>
                <a:latin typeface="Arial"/>
                <a:cs typeface="Arial"/>
              </a:rPr>
              <a:t>des</a:t>
            </a:r>
            <a:r>
              <a:rPr dirty="0" sz="2300" spc="24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10" b="1">
                <a:solidFill>
                  <a:srgbClr val="143451"/>
                </a:solidFill>
                <a:latin typeface="Arial"/>
                <a:cs typeface="Arial"/>
              </a:rPr>
              <a:t>gens</a:t>
            </a:r>
            <a:r>
              <a:rPr dirty="0" sz="2300" spc="25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65" b="1">
                <a:solidFill>
                  <a:srgbClr val="143451"/>
                </a:solidFill>
                <a:latin typeface="Arial"/>
                <a:cs typeface="Arial"/>
              </a:rPr>
              <a:t>attendent</a:t>
            </a:r>
            <a:r>
              <a:rPr dirty="0" sz="2300" spc="254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50" b="1">
                <a:solidFill>
                  <a:srgbClr val="143451"/>
                </a:solidFill>
                <a:latin typeface="Arial"/>
                <a:cs typeface="Arial"/>
              </a:rPr>
              <a:t>que</a:t>
            </a:r>
            <a:r>
              <a:rPr dirty="0" sz="2300" spc="254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30" b="1">
                <a:solidFill>
                  <a:srgbClr val="143451"/>
                </a:solidFill>
                <a:latin typeface="Arial"/>
                <a:cs typeface="Arial"/>
              </a:rPr>
              <a:t>quelqu’un</a:t>
            </a:r>
            <a:r>
              <a:rPr dirty="0" sz="2300" spc="26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00" b="1">
                <a:solidFill>
                  <a:srgbClr val="143451"/>
                </a:solidFill>
                <a:latin typeface="Arial"/>
                <a:cs typeface="Arial"/>
              </a:rPr>
              <a:t>leur</a:t>
            </a:r>
            <a:r>
              <a:rPr dirty="0" sz="2300" spc="25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30" b="1">
                <a:solidFill>
                  <a:srgbClr val="143451"/>
                </a:solidFill>
                <a:latin typeface="Arial"/>
                <a:cs typeface="Arial"/>
              </a:rPr>
              <a:t>donne</a:t>
            </a:r>
            <a:r>
              <a:rPr dirty="0" sz="2300" spc="26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60" b="1">
                <a:solidFill>
                  <a:srgbClr val="143451"/>
                </a:solidFill>
                <a:latin typeface="Arial"/>
                <a:cs typeface="Arial"/>
              </a:rPr>
              <a:t>la</a:t>
            </a:r>
            <a:r>
              <a:rPr dirty="0" sz="2300" spc="24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90" b="1">
                <a:solidFill>
                  <a:srgbClr val="143451"/>
                </a:solidFill>
                <a:latin typeface="Arial"/>
                <a:cs typeface="Arial"/>
              </a:rPr>
              <a:t>permission</a:t>
            </a:r>
            <a:endParaRPr sz="2300">
              <a:latin typeface="Arial"/>
              <a:cs typeface="Arial"/>
            </a:endParaRPr>
          </a:p>
          <a:p>
            <a:pPr algn="just" marL="12700">
              <a:lnSpc>
                <a:spcPct val="100000"/>
              </a:lnSpc>
              <a:spcBef>
                <a:spcPts val="1440"/>
              </a:spcBef>
            </a:pPr>
            <a:r>
              <a:rPr dirty="0" sz="2300" spc="150">
                <a:solidFill>
                  <a:srgbClr val="143451"/>
                </a:solidFill>
                <a:latin typeface="Arial"/>
                <a:cs typeface="Arial"/>
              </a:rPr>
              <a:t>d’en</a:t>
            </a:r>
            <a:r>
              <a:rPr dirty="0" sz="23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05">
                <a:solidFill>
                  <a:srgbClr val="143451"/>
                </a:solidFill>
                <a:latin typeface="Arial"/>
                <a:cs typeface="Arial"/>
              </a:rPr>
              <a:t>parler,</a:t>
            </a: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75">
                <a:solidFill>
                  <a:srgbClr val="143451"/>
                </a:solidFill>
                <a:latin typeface="Arial"/>
                <a:cs typeface="Arial"/>
              </a:rPr>
              <a:t>et</a:t>
            </a:r>
            <a:r>
              <a:rPr dirty="0" sz="2300" spc="-15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20">
                <a:solidFill>
                  <a:srgbClr val="143451"/>
                </a:solidFill>
                <a:latin typeface="Arial"/>
                <a:cs typeface="Arial"/>
              </a:rPr>
              <a:t>très</a:t>
            </a:r>
            <a:r>
              <a:rPr dirty="0" sz="2300" spc="-2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14">
                <a:solidFill>
                  <a:srgbClr val="143451"/>
                </a:solidFill>
                <a:latin typeface="Arial"/>
                <a:cs typeface="Arial"/>
              </a:rPr>
              <a:t>souvent,</a:t>
            </a:r>
            <a:r>
              <a:rPr dirty="0" sz="2300" spc="-10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30" b="1">
                <a:solidFill>
                  <a:srgbClr val="143451"/>
                </a:solidFill>
                <a:latin typeface="Arial"/>
                <a:cs typeface="Arial"/>
              </a:rPr>
              <a:t>ce</a:t>
            </a:r>
            <a:r>
              <a:rPr dirty="0" sz="2300" spc="-13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75" b="1">
                <a:solidFill>
                  <a:srgbClr val="143451"/>
                </a:solidFill>
                <a:latin typeface="Arial"/>
                <a:cs typeface="Arial"/>
              </a:rPr>
              <a:t>quelqu’un-</a:t>
            </a:r>
            <a:r>
              <a:rPr dirty="0" sz="2300" spc="110" b="1">
                <a:solidFill>
                  <a:srgbClr val="143451"/>
                </a:solidFill>
                <a:latin typeface="Arial"/>
                <a:cs typeface="Arial"/>
              </a:rPr>
              <a:t>là,</a:t>
            </a:r>
            <a:r>
              <a:rPr dirty="0" sz="2300" spc="-14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95" b="1">
                <a:solidFill>
                  <a:srgbClr val="143451"/>
                </a:solidFill>
                <a:latin typeface="Arial"/>
                <a:cs typeface="Arial"/>
              </a:rPr>
              <a:t>c’est</a:t>
            </a:r>
            <a:r>
              <a:rPr dirty="0" sz="2300" spc="-14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70" b="1">
                <a:solidFill>
                  <a:srgbClr val="143451"/>
                </a:solidFill>
                <a:latin typeface="Arial"/>
                <a:cs typeface="Arial"/>
              </a:rPr>
              <a:t>nous,</a:t>
            </a:r>
            <a:r>
              <a:rPr dirty="0" sz="2300" spc="-135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55" b="1">
                <a:solidFill>
                  <a:srgbClr val="143451"/>
                </a:solidFill>
                <a:latin typeface="Arial"/>
                <a:cs typeface="Arial"/>
              </a:rPr>
              <a:t>les</a:t>
            </a:r>
            <a:r>
              <a:rPr dirty="0" sz="2300" spc="-140" b="1">
                <a:solidFill>
                  <a:srgbClr val="143451"/>
                </a:solidFill>
                <a:latin typeface="Arial"/>
                <a:cs typeface="Arial"/>
              </a:rPr>
              <a:t> </a:t>
            </a:r>
            <a:r>
              <a:rPr dirty="0" sz="2300" spc="125" b="1">
                <a:solidFill>
                  <a:srgbClr val="143451"/>
                </a:solidFill>
                <a:latin typeface="Arial"/>
                <a:cs typeface="Arial"/>
              </a:rPr>
              <a:t>pharmaciens</a:t>
            </a:r>
            <a:r>
              <a:rPr dirty="0" sz="2300" spc="125">
                <a:solidFill>
                  <a:srgbClr val="143451"/>
                </a:solidFill>
                <a:latin typeface="Arial"/>
                <a:cs typeface="Arial"/>
              </a:rPr>
              <a:t>.</a:t>
            </a:r>
            <a:endParaRPr sz="23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2026-03-14T10:15:32Z</dcterms:created>
  <dcterms:modified xsi:type="dcterms:W3CDTF">2026-03-14T10:15:32Z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2026-03-09T00:00:00Z</vt:filetime>
  </property>
  <property fmtid="{D5CDD505-2E9C-101B-9397-08002B2CF9AE}" pid="3" name="LastSaved">
    <vt:filetime>2026-03-14T00:00:00Z</vt:filetime>
  </property>
  <property fmtid="{D5CDD505-2E9C-101B-9397-08002B2CF9AE}" pid="4" name="Producer">
    <vt:lpwstr>macOS Version 26.3 (build 25D125) Quartz PDFContext</vt:lpwstr>
  </property>
</Properties>
</file>