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</p:sldIdLst>
  <p:sldSz cy="10287000" cx="18288000"/>
  <p:notesSz cx="10287000" cy="18288000"/>
  <p:embeddedFontLst>
    <p:embeddedFont>
      <p:font typeface="Raleway"/>
      <p:regular r:id="rId56"/>
      <p:bold r:id="rId57"/>
      <p:italic r:id="rId58"/>
      <p:boldItalic r:id="rId59"/>
    </p:embeddedFont>
    <p:embeddedFont>
      <p:font typeface="Poppins"/>
      <p:regular r:id="rId60"/>
      <p:bold r:id="rId61"/>
      <p:italic r:id="rId62"/>
      <p:boldItalic r:id="rId63"/>
    </p:embeddedFont>
    <p:embeddedFont>
      <p:font typeface="Raleway Medium"/>
      <p:regular r:id="rId64"/>
      <p:bold r:id="rId65"/>
      <p:italic r:id="rId66"/>
      <p:boldItalic r:id="rId67"/>
    </p:embeddedFont>
    <p:embeddedFont>
      <p:font typeface="Open Sans Medium"/>
      <p:regular r:id="rId68"/>
      <p:bold r:id="rId69"/>
      <p:italic r:id="rId70"/>
      <p:boldItalic r:id="rId71"/>
    </p:embeddedFont>
    <p:embeddedFont>
      <p:font typeface="Open Sans"/>
      <p:regular r:id="rId72"/>
      <p:bold r:id="rId73"/>
      <p:italic r:id="rId74"/>
      <p:boldItalic r:id="rId7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6" roundtripDataSignature="AMtx7mgdhB9YyOqhj70F/jp6gpRPX46d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9E36069-C3DC-4C9F-8328-CAF6B88DA406}">
  <a:tblStyle styleId="{A9E36069-C3DC-4C9F-8328-CAF6B88DA40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E192E3EC-CF58-475B-844F-1ED4665AB903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font" Target="fonts/OpenSans-bold.fntdata"/><Relationship Id="rId72" Type="http://schemas.openxmlformats.org/officeDocument/2006/relationships/font" Target="fonts/OpenSans-regular.fntdata"/><Relationship Id="rId31" Type="http://schemas.openxmlformats.org/officeDocument/2006/relationships/slide" Target="slides/slide26.xml"/><Relationship Id="rId75" Type="http://schemas.openxmlformats.org/officeDocument/2006/relationships/font" Target="fonts/OpenSans-boldItalic.fntdata"/><Relationship Id="rId30" Type="http://schemas.openxmlformats.org/officeDocument/2006/relationships/slide" Target="slides/slide25.xml"/><Relationship Id="rId74" Type="http://schemas.openxmlformats.org/officeDocument/2006/relationships/font" Target="fonts/OpenSans-italic.fntdata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76" Type="http://customschemas.google.com/relationships/presentationmetadata" Target="metadata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71" Type="http://schemas.openxmlformats.org/officeDocument/2006/relationships/font" Target="fonts/OpenSansMedium-boldItalic.fntdata"/><Relationship Id="rId70" Type="http://schemas.openxmlformats.org/officeDocument/2006/relationships/font" Target="fonts/OpenSansMedium-italic.fntdata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Poppins-italic.fntdata"/><Relationship Id="rId61" Type="http://schemas.openxmlformats.org/officeDocument/2006/relationships/font" Target="fonts/Poppins-bold.fntdata"/><Relationship Id="rId20" Type="http://schemas.openxmlformats.org/officeDocument/2006/relationships/slide" Target="slides/slide15.xml"/><Relationship Id="rId64" Type="http://schemas.openxmlformats.org/officeDocument/2006/relationships/font" Target="fonts/RalewayMedium-regular.fntdata"/><Relationship Id="rId63" Type="http://schemas.openxmlformats.org/officeDocument/2006/relationships/font" Target="fonts/Poppins-boldItalic.fntdata"/><Relationship Id="rId22" Type="http://schemas.openxmlformats.org/officeDocument/2006/relationships/slide" Target="slides/slide17.xml"/><Relationship Id="rId66" Type="http://schemas.openxmlformats.org/officeDocument/2006/relationships/font" Target="fonts/RalewayMedium-italic.fntdata"/><Relationship Id="rId21" Type="http://schemas.openxmlformats.org/officeDocument/2006/relationships/slide" Target="slides/slide16.xml"/><Relationship Id="rId65" Type="http://schemas.openxmlformats.org/officeDocument/2006/relationships/font" Target="fonts/RalewayMedium-bold.fntdata"/><Relationship Id="rId24" Type="http://schemas.openxmlformats.org/officeDocument/2006/relationships/slide" Target="slides/slide19.xml"/><Relationship Id="rId68" Type="http://schemas.openxmlformats.org/officeDocument/2006/relationships/font" Target="fonts/OpenSansMedium-regular.fntdata"/><Relationship Id="rId23" Type="http://schemas.openxmlformats.org/officeDocument/2006/relationships/slide" Target="slides/slide18.xml"/><Relationship Id="rId67" Type="http://schemas.openxmlformats.org/officeDocument/2006/relationships/font" Target="fonts/RalewayMedium-boldItalic.fntdata"/><Relationship Id="rId60" Type="http://schemas.openxmlformats.org/officeDocument/2006/relationships/font" Target="fonts/Poppins-regular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font" Target="fonts/OpenSansMedium-bold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font" Target="fonts/Raleway-bold.fntdata"/><Relationship Id="rId12" Type="http://schemas.openxmlformats.org/officeDocument/2006/relationships/slide" Target="slides/slide7.xml"/><Relationship Id="rId56" Type="http://schemas.openxmlformats.org/officeDocument/2006/relationships/font" Target="fonts/Raleway-regular.fntdata"/><Relationship Id="rId15" Type="http://schemas.openxmlformats.org/officeDocument/2006/relationships/slide" Target="slides/slide10.xml"/><Relationship Id="rId59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58" Type="http://schemas.openxmlformats.org/officeDocument/2006/relationships/font" Target="fonts/Raleway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c6744af3c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g3c6744af3c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L’intelligence artificielle n’est plus un futur lointain, c’est une réalité qu’on apprend à apprivoiser. Aujourd’hui, on va la regarder à travers nos lunettes de pharmaciens : comment elle change notre pratique, sans la dénaturer.</a:t>
            </a:r>
            <a:endParaRPr/>
          </a:p>
        </p:txBody>
      </p:sp>
      <p:sp>
        <p:nvSpPr>
          <p:cNvPr id="42" name="Google Shape;42;g3c6744af3c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7" name="Google Shape;147;p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c6750b30ee_0_2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3c6750b30ee_0_2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7" name="Google Shape;157;g3c6750b30ee_0_2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a110b8cdd6_0_3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g3a110b8cdd6_0_3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4" name="Google Shape;164;g3a110b8cdd6_0_37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a110b8cdd6_0_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g3a110b8cdd6_0_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7" name="Google Shape;177;g3a110b8cdd6_0_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c6750b30ee_0_1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g3c6750b30ee_0_18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6" name="Google Shape;186;g3c6750b30ee_0_18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a110b8cdd6_0_4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g3a110b8cdd6_0_4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6" name="Google Shape;196;g3a110b8cdd6_0_4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6fe9f41e7e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g36fe9f41e7e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6" name="Google Shape;206;g36fe9f41e7e_0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c6750b30ee_0_1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g3c6750b30ee_0_1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6" name="Google Shape;226;g3c6750b30ee_0_1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a110b8cdd6_0_6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g3a110b8cdd6_0_6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4" name="Google Shape;244;g3a110b8cdd6_0_6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a110b8cdd6_0_7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g3a110b8cdd6_0_7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5" name="Google Shape;255;g3a110b8cdd6_0_70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" name="Google Shape;55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a110b8cdd6_0_7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" name="Google Shape;267;g3a110b8cdd6_0_7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8" name="Google Shape;268;g3a110b8cdd6_0_74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a110b8cdd6_0_7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g3a110b8cdd6_0_7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8" name="Google Shape;278;g3a110b8cdd6_0_78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a110b8cdd6_0_6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g3a110b8cdd6_0_6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9" name="Google Shape;289;g3a110b8cdd6_0_6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a110b8cdd6_0_4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g3a110b8cdd6_0_4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« Quand on parle d’intelligence artificielle, il faut d’abord savoir de quel type d’outil on parle.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Ce tableau, tiré du guide AQPP, montre que la plupart des outils numériques utilisés en pharmacie ne sont pas de l’IA – mais qu’ils peuvent l’intégrer progressivement.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L’important, c’est de situer l’outil dans sa famille pour savoir quel niveau de vigilance appliquer. »</a:t>
            </a:r>
            <a:endParaRPr/>
          </a:p>
        </p:txBody>
      </p:sp>
      <p:sp>
        <p:nvSpPr>
          <p:cNvPr id="300" name="Google Shape;300;g3a110b8cdd6_0_4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c6750b30ee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9" name="Google Shape;309;g3c6750b30ee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0" name="Google Shape;310;g3c6750b30ee_0_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c6750b30e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" name="Google Shape;319;g3c6750b30e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0" name="Google Shape;320;g3c6750b30e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c6750b30ee_0_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" name="Google Shape;331;g3c6750b30ee_0_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2" name="Google Shape;332;g3c6750b30ee_0_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c6750b30ee_0_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3" name="Google Shape;343;g3c6750b30ee_0_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4" name="Google Shape;344;g3c6750b30ee_0_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c6750b30ee_0_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5" name="Google Shape;355;g3c6750b30ee_0_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6" name="Google Shape;356;g3c6750b30ee_0_9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c6750b30ee_0_1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7" name="Google Shape;367;g3c6750b30ee_0_1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8" name="Google Shape;368;g3c6750b30ee_0_10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" name="Google Shape;65;p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c6750b30ee_0_1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" name="Google Shape;379;g3c6750b30ee_0_1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0" name="Google Shape;380;g3c6750b30ee_0_1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c6750b30ee_0_1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1" name="Google Shape;391;g3c6750b30ee_0_1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2" name="Google Shape;392;g3c6750b30ee_0_1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c6750b30ee_0_1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3" name="Google Shape;403;g3c6750b30ee_0_1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4" name="Google Shape;404;g3c6750b30ee_0_1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c6750b30ee_0_2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5" name="Google Shape;415;g3c6750b30ee_0_2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6" name="Google Shape;416;g3c6750b30ee_0_20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af7b1e849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4" name="Google Shape;424;g3af7b1e849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5" name="Google Shape;425;g3af7b1e849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a110b8cdd6_0_11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2" name="Google Shape;432;g3a110b8cdd6_0_11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3" name="Google Shape;433;g3a110b8cdd6_0_11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a110b8cdd6_0_5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3" name="Google Shape;443;g3a110b8cdd6_0_5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« Ces enjeux ne sont pas théoriques : ils structurent déjà notre pratique.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L’effet “boîte noire”, c’est quand on ne comprend plus pourquoi l’outil a conclu ce qu’il a conclu.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Notre compétence clé, c’est de garder le jugement professionnel au cœur de la décision, même quand l’outil semble plus rapide.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Autrement dit : l’IA nous aide à penser, mais elle ne pense pas pour nous. »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g3a110b8cdd6_0_5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a110b8cdd6_0_6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" name="Google Shape;453;g3a110b8cdd6_0_6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4" name="Google Shape;454;g3a110b8cdd6_0_60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a110b8cdd6_0_8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5" name="Google Shape;465;g3a110b8cdd6_0_8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6" name="Google Shape;466;g3a110b8cdd6_0_8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a110b8cdd6_0_11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7" name="Google Shape;477;g3a110b8cdd6_0_11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8" name="Google Shape;478;g3a110b8cdd6_0_114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fe9f41e7e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g36fe9f41e7e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" name="Google Shape;74;g36fe9f41e7e_0_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a110b8cdd6_0_11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7" name="Google Shape;487;g3a110b8cdd6_0_11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8" name="Google Shape;488;g3a110b8cdd6_0_11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a110b8cdd6_0_12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7" name="Google Shape;497;g3a110b8cdd6_0_12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8" name="Google Shape;498;g3a110b8cdd6_0_12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a110b8cdd6_0_11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8" name="Google Shape;508;g3a110b8cdd6_0_11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9" name="Google Shape;509;g3a110b8cdd6_0_119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a110b8cdd6_0_12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8" name="Google Shape;518;g3a110b8cdd6_0_12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9" name="Google Shape;519;g3a110b8cdd6_0_12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a110b8cdd6_0_12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7" name="Google Shape;527;g3a110b8cdd6_0_12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8" name="Google Shape;528;g3a110b8cdd6_0_12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a110b8cdd6_0_12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7" name="Google Shape;537;g3a110b8cdd6_0_12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8" name="Google Shape;538;g3a110b8cdd6_0_12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3a110b8cdd6_0_12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0" name="Google Shape;550;g3a110b8cdd6_0_12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1" name="Google Shape;551;g3a110b8cdd6_0_12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3a110b8cdd6_0_12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3" name="Google Shape;563;g3a110b8cdd6_0_12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4" name="Google Shape;564;g3a110b8cdd6_0_126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3a110b8cdd6_0_11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6" name="Google Shape;576;g3a110b8cdd6_0_11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7" name="Google Shape;577;g3a110b8cdd6_0_11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5" name="Google Shape;585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6" name="Google Shape;586;p4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a110b8cdd6_0_5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g3a110b8cdd6_0_5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" name="Google Shape;83;g3a110b8cdd6_0_5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3a110b8cdd6_0_13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5" name="Google Shape;595;g3a110b8cdd6_0_13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96" name="Google Shape;596;g3a110b8cdd6_0_13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a110b8cdd6_0_5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g3a110b8cdd6_0_5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« Quand on parle d’intelligence artificielle, il faut d’abord savoir de quel type d’outil on parle.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Ce tableau, tiré du guide AQPP, montre que la plupart des outils numériques utilisés en pharmacie ne sont pas de l’IA – mais qu’ils peuvent l’intégrer progressivement.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L’important, c’est de situer l’outil dans sa famille pour savoir quel niveau de vigilance appliquer. »</a:t>
            </a:r>
            <a:endParaRPr/>
          </a:p>
        </p:txBody>
      </p:sp>
      <p:sp>
        <p:nvSpPr>
          <p:cNvPr id="101" name="Google Shape;101;g3a110b8cdd6_0_5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6fe9f41e7e_0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g36fe9f41e7e_0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" name="Google Shape;112;g36fe9f41e7e_0_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 On va démystifier, toucher à du concret, et surtout repartir capables d’expérimenter en toute sécurité.</a:t>
            </a:r>
            <a:endParaRPr/>
          </a:p>
        </p:txBody>
      </p:sp>
      <p:sp>
        <p:nvSpPr>
          <p:cNvPr id="122" name="Google Shape;12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6" name="Google Shape;136;p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port from figma">
  <p:cSld name="DEFAULT"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ifs">
  <p:cSld name="CUSTOM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3" name="Google Shape;13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6410325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4" name="Google Shape;14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410325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régulier">
  <p:cSld name="CUSTOM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8"/>
          <p:cNvSpPr txBox="1"/>
          <p:nvPr>
            <p:ph type="title"/>
          </p:nvPr>
        </p:nvSpPr>
        <p:spPr>
          <a:xfrm>
            <a:off x="1243500" y="1242125"/>
            <a:ext cx="15801000" cy="9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84F"/>
              </a:buClr>
              <a:buSzPts val="4800"/>
              <a:buFont typeface="Raleway"/>
              <a:buNone/>
              <a:defRPr b="0" i="0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48"/>
          <p:cNvSpPr txBox="1"/>
          <p:nvPr>
            <p:ph idx="1" type="subTitle"/>
          </p:nvPr>
        </p:nvSpPr>
        <p:spPr>
          <a:xfrm>
            <a:off x="1243475" y="701443"/>
            <a:ext cx="15801000" cy="4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B32"/>
              </a:buClr>
              <a:buSzPts val="1800"/>
              <a:buFont typeface="Raleway"/>
              <a:buNone/>
              <a:defRPr b="1" i="0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48"/>
          <p:cNvSpPr txBox="1"/>
          <p:nvPr>
            <p:ph idx="2" type="body"/>
          </p:nvPr>
        </p:nvSpPr>
        <p:spPr>
          <a:xfrm>
            <a:off x="1243500" y="2825954"/>
            <a:ext cx="15801000" cy="63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leway"/>
              <a:buChar char="●"/>
              <a:defRPr b="0" i="0" sz="20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leway"/>
              <a:buChar char="○"/>
              <a:defRPr b="0" i="0" sz="20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leway"/>
              <a:buChar char="■"/>
              <a:defRPr b="0" i="0" sz="20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leway"/>
              <a:buChar char="●"/>
              <a:defRPr b="0" i="0" sz="20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leway"/>
              <a:buChar char="○"/>
              <a:defRPr b="0" i="0" sz="20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leway"/>
              <a:buChar char="■"/>
              <a:defRPr b="0" i="0" sz="20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leway"/>
              <a:buChar char="●"/>
              <a:defRPr b="0" i="0" sz="20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leway"/>
              <a:buChar char="○"/>
              <a:defRPr b="0" i="0" sz="20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leway"/>
              <a:buChar char="■"/>
              <a:defRPr b="0" i="0" sz="20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0" name="Google Shape;20;p48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3a110b8cdd6_0_350"/>
          <p:cNvSpPr txBox="1"/>
          <p:nvPr>
            <p:ph type="ctrTitle"/>
          </p:nvPr>
        </p:nvSpPr>
        <p:spPr>
          <a:xfrm>
            <a:off x="2286000" y="1683545"/>
            <a:ext cx="13716000" cy="358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50" lIns="137150" spcFirstLastPara="1" rIns="137150" wrap="square" tIns="6855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Play"/>
              <a:buChar char="●"/>
              <a:defRPr b="0" i="0" sz="9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g3a110b8cdd6_0_350"/>
          <p:cNvSpPr txBox="1"/>
          <p:nvPr>
            <p:ph idx="1" type="subTitle"/>
          </p:nvPr>
        </p:nvSpPr>
        <p:spPr>
          <a:xfrm>
            <a:off x="2286000" y="5403057"/>
            <a:ext cx="13716000" cy="24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g3a110b8cdd6_0_350"/>
          <p:cNvSpPr txBox="1"/>
          <p:nvPr>
            <p:ph idx="10" type="dt"/>
          </p:nvPr>
        </p:nvSpPr>
        <p:spPr>
          <a:xfrm>
            <a:off x="1257300" y="9534525"/>
            <a:ext cx="41148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137150" spcFirstLastPara="1" rIns="137150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g3a110b8cdd6_0_350"/>
          <p:cNvSpPr txBox="1"/>
          <p:nvPr>
            <p:ph idx="11" type="ftr"/>
          </p:nvPr>
        </p:nvSpPr>
        <p:spPr>
          <a:xfrm>
            <a:off x="6057900" y="9534525"/>
            <a:ext cx="6172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137150" spcFirstLastPara="1" rIns="137150" wrap="square" tIns="685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g3a110b8cdd6_0_350"/>
          <p:cNvSpPr txBox="1"/>
          <p:nvPr>
            <p:ph idx="12" type="sldNum"/>
          </p:nvPr>
        </p:nvSpPr>
        <p:spPr>
          <a:xfrm>
            <a:off x="12915900" y="9534525"/>
            <a:ext cx="41148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137150" spcFirstLastPara="1" rIns="137150" wrap="square" tIns="6855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Disposition personnalisée">
  <p:cSld name="3_Disposition personnalisé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3a110b8cdd6_0_522"/>
          <p:cNvSpPr txBox="1"/>
          <p:nvPr>
            <p:ph type="title"/>
          </p:nvPr>
        </p:nvSpPr>
        <p:spPr>
          <a:xfrm>
            <a:off x="1294227" y="211016"/>
            <a:ext cx="6028200" cy="170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137150" spcFirstLastPara="1" rIns="137150" wrap="square" tIns="6855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mes New Roman"/>
              <a:buNone/>
              <a:defRPr b="1" i="0" sz="4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g3a110b8cdd6_0_522"/>
          <p:cNvSpPr txBox="1"/>
          <p:nvPr>
            <p:ph idx="1" type="body"/>
          </p:nvPr>
        </p:nvSpPr>
        <p:spPr>
          <a:xfrm>
            <a:off x="1294227" y="3194142"/>
            <a:ext cx="7139400" cy="59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555ECE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19100" lvl="2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0050" lvl="3" marL="1828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0050" lvl="4" marL="22860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00050" lvl="5" marL="2743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g3a110b8cdd6_0_522"/>
          <p:cNvSpPr txBox="1"/>
          <p:nvPr>
            <p:ph idx="2" type="body"/>
          </p:nvPr>
        </p:nvSpPr>
        <p:spPr>
          <a:xfrm>
            <a:off x="9854418" y="3198435"/>
            <a:ext cx="7139400" cy="59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555FCD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19100" lvl="2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0050" lvl="3" marL="1828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0050" lvl="4" marL="22860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00050" lvl="5" marL="2743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g3a110b8cdd6_0_1107"/>
          <p:cNvPicPr preferRelativeResize="0"/>
          <p:nvPr/>
        </p:nvPicPr>
        <p:blipFill rotWithShape="1">
          <a:blip r:embed="rId2">
            <a:alphaModFix/>
          </a:blip>
          <a:srcRect b="0" l="67720" r="0" t="76462"/>
          <a:stretch/>
        </p:blipFill>
        <p:spPr>
          <a:xfrm>
            <a:off x="14422095" y="8701275"/>
            <a:ext cx="3866550" cy="158572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g3a110b8cdd6_0_1107"/>
          <p:cNvSpPr/>
          <p:nvPr/>
        </p:nvSpPr>
        <p:spPr>
          <a:xfrm>
            <a:off x="0" y="-11961"/>
            <a:ext cx="18294731" cy="1485119"/>
          </a:xfrm>
          <a:custGeom>
            <a:rect b="b" l="l" r="r" t="t"/>
            <a:pathLst>
              <a:path extrusionOk="0" h="2293620" w="20104100">
                <a:moveTo>
                  <a:pt x="20104099" y="0"/>
                </a:moveTo>
                <a:lnTo>
                  <a:pt x="0" y="0"/>
                </a:lnTo>
                <a:lnTo>
                  <a:pt x="0" y="2293123"/>
                </a:lnTo>
                <a:lnTo>
                  <a:pt x="20104099" y="2293123"/>
                </a:lnTo>
                <a:lnTo>
                  <a:pt x="20104099" y="0"/>
                </a:lnTo>
                <a:close/>
              </a:path>
            </a:pathLst>
          </a:custGeom>
          <a:solidFill>
            <a:srgbClr val="090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g3a110b8cdd6_0_1107"/>
          <p:cNvSpPr txBox="1"/>
          <p:nvPr>
            <p:ph type="title"/>
          </p:nvPr>
        </p:nvSpPr>
        <p:spPr>
          <a:xfrm>
            <a:off x="712817" y="310546"/>
            <a:ext cx="16863300" cy="8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5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g3a110b8cdd6_0_1107"/>
          <p:cNvSpPr txBox="1"/>
          <p:nvPr>
            <p:ph idx="1" type="body"/>
          </p:nvPr>
        </p:nvSpPr>
        <p:spPr>
          <a:xfrm>
            <a:off x="711939" y="1936763"/>
            <a:ext cx="5391000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125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4500" u="none" cap="none" strike="noStrike">
                <a:solidFill>
                  <a:srgbClr val="01020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g3a110b8cdd6_0_1107"/>
          <p:cNvSpPr txBox="1"/>
          <p:nvPr>
            <p:ph idx="2" type="body"/>
          </p:nvPr>
        </p:nvSpPr>
        <p:spPr>
          <a:xfrm>
            <a:off x="9559899" y="3342842"/>
            <a:ext cx="8016300" cy="4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g3a110b8cdd6_0_1107"/>
          <p:cNvSpPr txBox="1"/>
          <p:nvPr>
            <p:ph idx="3" type="body"/>
          </p:nvPr>
        </p:nvSpPr>
        <p:spPr>
          <a:xfrm>
            <a:off x="711939" y="3342842"/>
            <a:ext cx="8016300" cy="50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g3a110b8cdd6_0_1107"/>
          <p:cNvSpPr txBox="1"/>
          <p:nvPr>
            <p:ph idx="12" type="sldNum"/>
          </p:nvPr>
        </p:nvSpPr>
        <p:spPr>
          <a:xfrm>
            <a:off x="13591701" y="9604197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357585" y="9583525"/>
            <a:ext cx="579525" cy="3143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2.png"/><Relationship Id="rId5" Type="http://schemas.openxmlformats.org/officeDocument/2006/relationships/image" Target="../media/image6.png"/><Relationship Id="rId6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vitrinelinguistique.oqlf.gouv.qc.ca/fiche-gdt/fiche/8385376/intelligence-artificielle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8.png"/><Relationship Id="rId4" Type="http://schemas.openxmlformats.org/officeDocument/2006/relationships/hyperlink" Target="https://www.nngroup.com/articles/design-thinking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6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hyperlink" Target="https://www.nice.org.uk/what-nice-does/digital-health/evidence-standards-framework-esf-for-digital-health-technologies" TargetMode="Externa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hyperlink" Target="https://www.mathworks.com/discovery/technology-readiness-level.html" TargetMode="External"/><Relationship Id="rId4" Type="http://schemas.openxmlformats.org/officeDocument/2006/relationships/image" Target="../media/image3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7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hyperlink" Target="https://pubmed.ncbi.nlm.nih.gov/37750052/" TargetMode="External"/><Relationship Id="rId4" Type="http://schemas.openxmlformats.org/officeDocument/2006/relationships/hyperlink" Target="https://pubmed.ncbi.nlm.nih.gov/34507061/" TargetMode="External"/><Relationship Id="rId5" Type="http://schemas.openxmlformats.org/officeDocument/2006/relationships/hyperlink" Target="https://pubmed.ncbi.nlm.nih.gov/33956971/" TargetMode="External"/><Relationship Id="rId6" Type="http://schemas.openxmlformats.org/officeDocument/2006/relationships/hyperlink" Target="https://pubmed.ncbi.nlm.nih.gov/38055310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hyperlink" Target="https://www.entrepreneur.com/leadership/the-pace-of-technological-change-is-faster-than-ever/386410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1B32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4" name="Google Shape;44;g3c6744af3c1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5" name="Google Shape;45;g3c6744af3c1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087350" y="0"/>
            <a:ext cx="520065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6" name="Google Shape;46;g3c6744af3c1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52550" y="7686675"/>
            <a:ext cx="38100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7" name="Google Shape;47;g3c6744af3c1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71600" y="1371600"/>
            <a:ext cx="4762500" cy="810389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g3c6744af3c1_0_0"/>
          <p:cNvSpPr/>
          <p:nvPr/>
        </p:nvSpPr>
        <p:spPr>
          <a:xfrm>
            <a:off x="1752600" y="7686675"/>
            <a:ext cx="105060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E6C6"/>
                </a:solidFill>
                <a:latin typeface="Raleway"/>
                <a:ea typeface="Raleway"/>
                <a:cs typeface="Raleway"/>
                <a:sym typeface="Raleway"/>
              </a:rPr>
              <a:t>CONFÉRENCE INTERACTIVE</a:t>
            </a:r>
            <a:endParaRPr b="1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g3c6744af3c1_0_0"/>
          <p:cNvSpPr/>
          <p:nvPr/>
        </p:nvSpPr>
        <p:spPr>
          <a:xfrm>
            <a:off x="1752600" y="8362950"/>
            <a:ext cx="54792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DÉCEMBRE 2025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g3c6744af3c1_0_0"/>
          <p:cNvSpPr/>
          <p:nvPr/>
        </p:nvSpPr>
        <p:spPr>
          <a:xfrm>
            <a:off x="1352550" y="3365807"/>
            <a:ext cx="10887000" cy="1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Intelligence artificielle :</a:t>
            </a:r>
            <a:endParaRPr b="0" i="0" sz="7200" u="none" cap="none" strike="noStrik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51" name="Google Shape;51;g3c6744af3c1_0_0"/>
          <p:cNvSpPr/>
          <p:nvPr/>
        </p:nvSpPr>
        <p:spPr>
          <a:xfrm>
            <a:off x="1371600" y="4762791"/>
            <a:ext cx="82416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en-US" sz="4200" u="none" cap="none" strike="noStrike">
                <a:solidFill>
                  <a:srgbClr val="F8F8F8"/>
                </a:solidFill>
                <a:latin typeface="Raleway"/>
                <a:ea typeface="Raleway"/>
                <a:cs typeface="Raleway"/>
                <a:sym typeface="Raleway"/>
              </a:rPr>
              <a:t>entre promesse, prudence et pratique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Démystifier l’IA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p9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1" name="Google Shape;151;p9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152" name="Google Shape;152;p9"/>
          <p:cNvGraphicFramePr/>
          <p:nvPr/>
        </p:nvGraphicFramePr>
        <p:xfrm>
          <a:off x="1382875" y="264147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{E192E3EC-CF58-475B-844F-1ED4665AB903}</a:tableStyleId>
              </a:tblPr>
              <a:tblGrid>
                <a:gridCol w="7728700"/>
                <a:gridCol w="7793550"/>
              </a:tblGrid>
              <a:tr h="683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Ce que c’est</a:t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51B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Ce que ce n’est pas</a:t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51B3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Un système qui apprend de données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Une conscience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Un outil d’aide cognitive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Un jugement clinique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Une technologie d’analyse et de prédiction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Une vérité absolue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53" name="Google Shape;153;p9"/>
          <p:cNvSpPr txBox="1"/>
          <p:nvPr/>
        </p:nvSpPr>
        <p:spPr>
          <a:xfrm>
            <a:off x="2423400" y="9516550"/>
            <a:ext cx="7547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Bertrand, </a:t>
            </a:r>
            <a:r>
              <a:rPr b="0" i="1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Technologies émergentes et santé</a:t>
            </a: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HEC Montréal (2024)</a:t>
            </a:r>
            <a:endParaRPr b="0" i="0" sz="17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159" name="Google Shape;159;g3c6750b30ee_0_213"/>
          <p:cNvPicPr preferRelativeResize="0"/>
          <p:nvPr/>
        </p:nvPicPr>
        <p:blipFill rotWithShape="1">
          <a:blip r:embed="rId3">
            <a:alphaModFix/>
          </a:blip>
          <a:srcRect b="7595" l="0" r="0" t="0"/>
          <a:stretch/>
        </p:blipFill>
        <p:spPr>
          <a:xfrm>
            <a:off x="853350" y="515925"/>
            <a:ext cx="16581300" cy="8551800"/>
          </a:xfrm>
          <a:prstGeom prst="roundRect">
            <a:avLst>
              <a:gd fmla="val 3743" name="adj"/>
            </a:avLst>
          </a:prstGeom>
          <a:noFill/>
          <a:ln>
            <a:noFill/>
          </a:ln>
        </p:spPr>
      </p:pic>
      <p:sp>
        <p:nvSpPr>
          <p:cNvPr id="160" name="Google Shape;160;g3c6750b30ee_0_213"/>
          <p:cNvSpPr txBox="1"/>
          <p:nvPr/>
        </p:nvSpPr>
        <p:spPr>
          <a:xfrm>
            <a:off x="2251275" y="9552200"/>
            <a:ext cx="5690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Diapositive générée par l’IA Gemini</a:t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a110b8cdd6_0_370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Définissons l’IA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7" name="Google Shape;167;g3a110b8cdd6_0_370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8" name="Google Shape;168;g3a110b8cdd6_0_370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" name="Google Shape;169;g3a110b8cdd6_0_370"/>
          <p:cNvSpPr txBox="1"/>
          <p:nvPr/>
        </p:nvSpPr>
        <p:spPr>
          <a:xfrm>
            <a:off x="2423400" y="9516550"/>
            <a:ext cx="14126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OQLF. </a:t>
            </a:r>
            <a:r>
              <a:rPr b="0" i="0" lang="en-US" sz="170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https://vitrinelinguistique.oqlf.gouv.qc.ca/fiche-gdt/fiche/8385376/intelligence-artificielle</a:t>
            </a: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consulté le 3 novembre 2025.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170" name="Google Shape;170;g3a110b8cdd6_0_370"/>
          <p:cNvGraphicFramePr/>
          <p:nvPr/>
        </p:nvGraphicFramePr>
        <p:xfrm>
          <a:off x="1314818" y="27988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{A9E36069-C3DC-4C9F-8328-CAF6B88DA406}</a:tableStyleId>
              </a:tblPr>
              <a:tblGrid>
                <a:gridCol w="4566000"/>
                <a:gridCol w="11092350"/>
              </a:tblGrid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Terme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051B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Définition de l’OQLF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051B3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Intelligence artificielle (IA)</a:t>
                      </a:r>
                      <a:endParaRPr b="1" sz="24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Domaine d’étude ayant pour objet la reproduction artificielle des facultés cognitives de l’intelligence humaine afin de créer des systèmes capables d’exécuter des fonctions relevant normalement de celle-ci.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Système d’intelligence artificielle (SIA)</a:t>
                      </a:r>
                      <a:endParaRPr b="1" sz="24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Système conçu pour simuler le fonctionnement de l’intelligence humaine afin d’exécuter des fonctions relevant normalement de celle-ci.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71" name="Google Shape;171;g3a110b8cdd6_0_370"/>
          <p:cNvSpPr txBox="1"/>
          <p:nvPr/>
        </p:nvSpPr>
        <p:spPr>
          <a:xfrm>
            <a:off x="1676100" y="6805690"/>
            <a:ext cx="15277800" cy="14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L’IA désigne la capacité de réaliser des tâches habituellement associées à l’intelligence humaine, comme la reconnaissance de contextes, la résolution de problèmes, la prise de décision ou la créativité.</a:t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Les SIA sont des logiciels qui intègrent une ou plusieurs formes d’IA pour accomplir ces tâches.</a:t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2" name="Google Shape;172;g3a110b8cdd6_0_370"/>
          <p:cNvCxnSpPr/>
          <p:nvPr/>
        </p:nvCxnSpPr>
        <p:spPr>
          <a:xfrm>
            <a:off x="1469575" y="6332865"/>
            <a:ext cx="0" cy="1740900"/>
          </a:xfrm>
          <a:prstGeom prst="straightConnector1">
            <a:avLst/>
          </a:prstGeom>
          <a:noFill/>
          <a:ln cap="flat" cmpd="sng" w="76200">
            <a:solidFill>
              <a:srgbClr val="00E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3" name="Google Shape;173;g3a110b8cdd6_0_370"/>
          <p:cNvSpPr txBox="1"/>
          <p:nvPr/>
        </p:nvSpPr>
        <p:spPr>
          <a:xfrm>
            <a:off x="1676100" y="633286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En somme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a110b8cdd6_0_93"/>
          <p:cNvSpPr/>
          <p:nvPr/>
        </p:nvSpPr>
        <p:spPr>
          <a:xfrm>
            <a:off x="1611900" y="4182175"/>
            <a:ext cx="150642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Selon vous, combien d’IA alimentent l’application de diffusion de musique en continu populaire?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3a110b8cdd6_0_93"/>
          <p:cNvSpPr/>
          <p:nvPr/>
        </p:nvSpPr>
        <p:spPr>
          <a:xfrm>
            <a:off x="762000" y="36333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QUESTION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1" name="Google Shape;181;g3a110b8cdd6_0_93"/>
          <p:cNvSpPr/>
          <p:nvPr/>
        </p:nvSpPr>
        <p:spPr>
          <a:xfrm>
            <a:off x="5276850" y="9601200"/>
            <a:ext cx="109182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INTRODUCTION</a:t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2" name="Google Shape;182;g3a110b8cdd6_0_93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c6750b30ee_0_182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Tous les IA ne se valent pas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9" name="Google Shape;189;g3c6750b30ee_0_182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0" name="Google Shape;190;g3c6750b30ee_0_182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191" name="Google Shape;191;g3c6750b30ee_0_182"/>
          <p:cNvGraphicFramePr/>
          <p:nvPr/>
        </p:nvGraphicFramePr>
        <p:xfrm>
          <a:off x="1168625" y="313844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{A9E36069-C3DC-4C9F-8328-CAF6B88DA406}</a:tableStyleId>
              </a:tblPr>
              <a:tblGrid>
                <a:gridCol w="3571700"/>
                <a:gridCol w="6187225"/>
                <a:gridCol w="6505950"/>
              </a:tblGrid>
              <a:tr h="362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Catégorie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Exemples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Usage légitime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</a:tr>
              <a:tr h="923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Web généraliste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ChatGPT, Copilot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Comprendre un concept, reformuler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923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Web + science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Perplexity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Exploration rapide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923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Assistants de recherche</a:t>
                      </a:r>
                      <a:endParaRPr b="1"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Consensus, Elicit, SciSpace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Identifier et résumer des études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923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Médical / Evidence Based Medicine</a:t>
                      </a:r>
                      <a:endParaRPr b="1"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OpenEvidence, AskTrip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Questions cliniques factuelles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923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Bases médicaments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RxVigilance, Micromedex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⚠️ Hors périmètre IA générative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92" name="Google Shape;192;g3c6750b30ee_0_182"/>
          <p:cNvSpPr/>
          <p:nvPr/>
        </p:nvSpPr>
        <p:spPr>
          <a:xfrm>
            <a:off x="1403500" y="2200275"/>
            <a:ext cx="153906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L’exemple des IA pour assister la recherche de littérature </a:t>
            </a:r>
            <a:endParaRPr b="0" i="0" sz="30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a110b8cdd6_0_427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Autres notions à retenir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9" name="Google Shape;199;g3a110b8cdd6_0_427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0" name="Google Shape;200;g3a110b8cdd6_0_427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1" name="Google Shape;201;g3a110b8cdd6_0_427"/>
          <p:cNvSpPr txBox="1"/>
          <p:nvPr/>
        </p:nvSpPr>
        <p:spPr>
          <a:xfrm>
            <a:off x="2423400" y="9516550"/>
            <a:ext cx="1177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AQPP, TherAppX, 2025, Évaluer et implanter les bons outils numériques en pharmacie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2" name="Google Shape;202;g3a110b8cdd6_0_427"/>
          <p:cNvSpPr txBox="1"/>
          <p:nvPr/>
        </p:nvSpPr>
        <p:spPr>
          <a:xfrm>
            <a:off x="1287450" y="2690450"/>
            <a:ext cx="15713100" cy="6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b="1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IA généraliste (ex. ChatGPT) :</a:t>
            </a: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polyvalente, non limitée à un domaine, entraînée avec des données plus générales → risque plus élevé (hallucinations, incohérences)</a:t>
            </a:r>
            <a:b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b="1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IA spécialisée (ex. outil d’aide à la décision clinique) :</a:t>
            </a: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orientée vers une tâche précise, entraînée avec des données de qualité, dans un environnement supervisé → risque encadrable (validité scientifique, biais)</a:t>
            </a:r>
            <a:b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b="1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Explicabilité ou IA explicable (XAI) : </a:t>
            </a: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démarche visant à comprendre et justifier les décisions algorithmiques → fondement de la confiance et de la responsabilité professionnelle.</a:t>
            </a:r>
            <a:endParaRPr b="0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2400"/>
              </a:spcBef>
              <a:spcAft>
                <a:spcPts val="24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Un façon de distinguer :</a:t>
            </a: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Avez-vous à faire un </a:t>
            </a:r>
            <a:r>
              <a:rPr b="0" i="1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prompt </a:t>
            </a: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ou si l’outil fait les </a:t>
            </a:r>
            <a:r>
              <a:rPr b="0" i="1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prompts </a:t>
            </a: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à votre place, pour un objectif spécifique (plus sécuritaire, </a:t>
            </a:r>
            <a:r>
              <a:rPr b="0" i="1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 théorie</a:t>
            </a: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).</a:t>
            </a:r>
            <a:b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6fe9f41e7e_0_15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Que signifie GPT?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36fe9f41e7e_0_15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0" name="Google Shape;210;g36fe9f41e7e_0_15"/>
          <p:cNvSpPr/>
          <p:nvPr/>
        </p:nvSpPr>
        <p:spPr>
          <a:xfrm>
            <a:off x="5276850" y="9601200"/>
            <a:ext cx="109182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INTRODUCTION</a:t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1" name="Google Shape;211;g36fe9f41e7e_0_15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" name="Google Shape;212;g36fe9f41e7e_0_15"/>
          <p:cNvSpPr/>
          <p:nvPr/>
        </p:nvSpPr>
        <p:spPr>
          <a:xfrm>
            <a:off x="1403500" y="2200275"/>
            <a:ext cx="153906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Generative Pre-trained Transformer</a:t>
            </a:r>
            <a:endParaRPr b="0" i="0" sz="30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3" name="Google Shape;213;g36fe9f41e7e_0_15"/>
          <p:cNvSpPr txBox="1"/>
          <p:nvPr/>
        </p:nvSpPr>
        <p:spPr>
          <a:xfrm>
            <a:off x="2318449" y="3088449"/>
            <a:ext cx="2572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</a:t>
            </a:r>
            <a:r>
              <a:rPr b="0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enerative </a:t>
            </a:r>
            <a:endParaRPr b="0" i="0" sz="3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4" name="Google Shape;214;g36fe9f41e7e_0_15"/>
          <p:cNvSpPr txBox="1"/>
          <p:nvPr/>
        </p:nvSpPr>
        <p:spPr>
          <a:xfrm>
            <a:off x="7219724" y="3631954"/>
            <a:ext cx="2698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</a:t>
            </a:r>
            <a:r>
              <a:rPr b="0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re-trained</a:t>
            </a:r>
            <a:endParaRPr b="0" i="0" sz="3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5" name="Google Shape;215;g36fe9f41e7e_0_15"/>
          <p:cNvSpPr txBox="1"/>
          <p:nvPr/>
        </p:nvSpPr>
        <p:spPr>
          <a:xfrm>
            <a:off x="12182469" y="4161263"/>
            <a:ext cx="2933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</a:t>
            </a:r>
            <a:r>
              <a:rPr b="0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ransformer</a:t>
            </a:r>
            <a:endParaRPr b="0" i="0" sz="3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6" name="Google Shape;216;g36fe9f41e7e_0_15"/>
          <p:cNvSpPr/>
          <p:nvPr/>
        </p:nvSpPr>
        <p:spPr>
          <a:xfrm>
            <a:off x="2391050" y="4109111"/>
            <a:ext cx="2933400" cy="10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Génère du texte automatiquement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7" name="Google Shape;217;g36fe9f41e7e_0_15"/>
          <p:cNvSpPr/>
          <p:nvPr/>
        </p:nvSpPr>
        <p:spPr>
          <a:xfrm>
            <a:off x="7305324" y="4686766"/>
            <a:ext cx="3477300" cy="10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Entraîné à partir de grandes quantités de données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" name="Google Shape;218;g36fe9f41e7e_0_15"/>
          <p:cNvSpPr/>
          <p:nvPr/>
        </p:nvSpPr>
        <p:spPr>
          <a:xfrm>
            <a:off x="12259099" y="5179913"/>
            <a:ext cx="4068300" cy="10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Architecture qui modélise les relations entre les mots pour produire des réponses cohérentes.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19" name="Google Shape;219;g36fe9f41e7e_0_15"/>
          <p:cNvCxnSpPr>
            <a:stCxn id="213" idx="3"/>
            <a:endCxn id="214" idx="1"/>
          </p:cNvCxnSpPr>
          <p:nvPr/>
        </p:nvCxnSpPr>
        <p:spPr>
          <a:xfrm>
            <a:off x="4891249" y="3457899"/>
            <a:ext cx="2328600" cy="543600"/>
          </a:xfrm>
          <a:prstGeom prst="curvedConnector3">
            <a:avLst>
              <a:gd fmla="val 49997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20" name="Google Shape;220;g36fe9f41e7e_0_15"/>
          <p:cNvCxnSpPr>
            <a:stCxn id="214" idx="3"/>
            <a:endCxn id="215" idx="1"/>
          </p:cNvCxnSpPr>
          <p:nvPr/>
        </p:nvCxnSpPr>
        <p:spPr>
          <a:xfrm>
            <a:off x="9918224" y="4001404"/>
            <a:ext cx="2264100" cy="529200"/>
          </a:xfrm>
          <a:prstGeom prst="curvedConnector3">
            <a:avLst>
              <a:gd fmla="val 50003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221" name="Google Shape;221;g36fe9f41e7e_0_15"/>
          <p:cNvSpPr/>
          <p:nvPr/>
        </p:nvSpPr>
        <p:spPr>
          <a:xfrm>
            <a:off x="2780100" y="7801400"/>
            <a:ext cx="127278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En somme, GPT est un modèle de langage (LLM) conçu pour prédire le mot suivant et générer du contenu à partir d’une entrée textuelle.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22" name="Google Shape;222;g36fe9f41e7e_0_15"/>
          <p:cNvCxnSpPr/>
          <p:nvPr/>
        </p:nvCxnSpPr>
        <p:spPr>
          <a:xfrm>
            <a:off x="2365350" y="7828396"/>
            <a:ext cx="3300" cy="784200"/>
          </a:xfrm>
          <a:prstGeom prst="straightConnector1">
            <a:avLst/>
          </a:prstGeom>
          <a:noFill/>
          <a:ln cap="flat" cmpd="sng" w="76200">
            <a:solidFill>
              <a:srgbClr val="00E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c6750b30ee_0_163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Qu’ont de différent les IA spécialisées?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g3c6750b30ee_0_163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0" name="Google Shape;230;g3c6750b30ee_0_163"/>
          <p:cNvSpPr/>
          <p:nvPr/>
        </p:nvSpPr>
        <p:spPr>
          <a:xfrm>
            <a:off x="5276850" y="9601200"/>
            <a:ext cx="109182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INTRODUCTION</a:t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1" name="Google Shape;231;g3c6750b30ee_0_163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" name="Google Shape;232;g3c6750b30ee_0_163"/>
          <p:cNvSpPr txBox="1"/>
          <p:nvPr/>
        </p:nvSpPr>
        <p:spPr>
          <a:xfrm>
            <a:off x="1239717" y="3591445"/>
            <a:ext cx="34773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b="0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onnées spécifiques</a:t>
            </a:r>
            <a:endParaRPr b="0" i="0" sz="3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" name="Google Shape;233;g3c6750b30ee_0_163"/>
          <p:cNvSpPr txBox="1"/>
          <p:nvPr/>
        </p:nvSpPr>
        <p:spPr>
          <a:xfrm>
            <a:off x="7348617" y="3591445"/>
            <a:ext cx="3837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b="0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nvironnement contrôlé</a:t>
            </a:r>
            <a:endParaRPr b="0" i="0" sz="3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4" name="Google Shape;234;g3c6750b30ee_0_163"/>
          <p:cNvSpPr txBox="1"/>
          <p:nvPr/>
        </p:nvSpPr>
        <p:spPr>
          <a:xfrm>
            <a:off x="12680444" y="3591445"/>
            <a:ext cx="3906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b="0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onctionnalités ciblées</a:t>
            </a:r>
            <a:endParaRPr b="0" i="0" sz="3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5" name="Google Shape;235;g3c6750b30ee_0_163"/>
          <p:cNvSpPr/>
          <p:nvPr/>
        </p:nvSpPr>
        <p:spPr>
          <a:xfrm>
            <a:off x="1312317" y="5081095"/>
            <a:ext cx="3906900" cy="10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Entraîné avec des données de haute qualité, spécifiques pour la fonction souhaitée.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6" name="Google Shape;236;g3c6750b30ee_0_163"/>
          <p:cNvSpPr/>
          <p:nvPr/>
        </p:nvSpPr>
        <p:spPr>
          <a:xfrm>
            <a:off x="7434217" y="5115220"/>
            <a:ext cx="4068300" cy="20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Supervisé par des experts du domaine, avec une bonne explicabilité des données.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7" name="Google Shape;237;g3c6750b30ee_0_163"/>
          <p:cNvSpPr/>
          <p:nvPr/>
        </p:nvSpPr>
        <p:spPr>
          <a:xfrm>
            <a:off x="12757067" y="5079085"/>
            <a:ext cx="40683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Adaptées à des tâches précises (ex de pharmacien ou pour la santé).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38" name="Google Shape;238;g3c6750b30ee_0_163"/>
          <p:cNvCxnSpPr>
            <a:stCxn id="232" idx="3"/>
            <a:endCxn id="233" idx="1"/>
          </p:cNvCxnSpPr>
          <p:nvPr/>
        </p:nvCxnSpPr>
        <p:spPr>
          <a:xfrm>
            <a:off x="4717017" y="4237945"/>
            <a:ext cx="2631600" cy="6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39" name="Google Shape;239;g3c6750b30ee_0_163"/>
          <p:cNvCxnSpPr>
            <a:stCxn id="233" idx="3"/>
            <a:endCxn id="234" idx="1"/>
          </p:cNvCxnSpPr>
          <p:nvPr/>
        </p:nvCxnSpPr>
        <p:spPr>
          <a:xfrm>
            <a:off x="11186217" y="4237945"/>
            <a:ext cx="1494300" cy="600"/>
          </a:xfrm>
          <a:prstGeom prst="curvedConnector3">
            <a:avLst>
              <a:gd fmla="val 4999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240" name="Google Shape;240;g3c6750b30ee_0_163"/>
          <p:cNvSpPr/>
          <p:nvPr/>
        </p:nvSpPr>
        <p:spPr>
          <a:xfrm>
            <a:off x="1403500" y="2200275"/>
            <a:ext cx="153906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Par rapport aux modèles généralistes comme ChatGPT</a:t>
            </a:r>
            <a:endParaRPr b="0" i="0" sz="30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a110b8cdd6_0_630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Qu’ont de différent les IA spécialisées?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7" name="Google Shape;247;g3a110b8cdd6_0_630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8" name="Google Shape;248;g3a110b8cdd6_0_630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49" name="Google Shape;249;g3a110b8cdd6_0_6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8250" y="3914400"/>
            <a:ext cx="15691500" cy="4872946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g3a110b8cdd6_0_630"/>
          <p:cNvSpPr/>
          <p:nvPr/>
        </p:nvSpPr>
        <p:spPr>
          <a:xfrm>
            <a:off x="4768275" y="3458625"/>
            <a:ext cx="6315900" cy="5972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3a110b8cdd6_0_630"/>
          <p:cNvSpPr txBox="1"/>
          <p:nvPr/>
        </p:nvSpPr>
        <p:spPr>
          <a:xfrm>
            <a:off x="4705750" y="2438850"/>
            <a:ext cx="61752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AJOUT :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Supervision encadrée sur le “moteur” (humain+automatisée)</a:t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a110b8cdd6_0_703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Trucs et astuces : Le contexte c’est la clé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g3a110b8cdd6_0_703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9" name="Google Shape;259;g3a110b8cdd6_0_703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60" name="Google Shape;260;g3a110b8cdd6_0_703"/>
          <p:cNvPicPr preferRelativeResize="0"/>
          <p:nvPr/>
        </p:nvPicPr>
        <p:blipFill rotWithShape="1">
          <a:blip r:embed="rId3">
            <a:alphaModFix/>
          </a:blip>
          <a:srcRect b="0" l="9262" r="4335" t="0"/>
          <a:stretch/>
        </p:blipFill>
        <p:spPr>
          <a:xfrm>
            <a:off x="2806863" y="3581750"/>
            <a:ext cx="12674400" cy="2038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261" name="Google Shape;261;g3a110b8cdd6_0_703"/>
          <p:cNvSpPr/>
          <p:nvPr/>
        </p:nvSpPr>
        <p:spPr>
          <a:xfrm>
            <a:off x="1951050" y="2352600"/>
            <a:ext cx="143859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Comme en communication, le pourquoi, voire le contexte, est intéressant à préciser à ChatGPT.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2" name="Google Shape;262;g3a110b8cdd6_0_703"/>
          <p:cNvSpPr/>
          <p:nvPr/>
        </p:nvSpPr>
        <p:spPr>
          <a:xfrm>
            <a:off x="1951050" y="5891050"/>
            <a:ext cx="143859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Contre-exemple: “Quel est le meilleur livre?”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3" name="Google Shape;263;g3a110b8cdd6_0_703"/>
          <p:cNvSpPr txBox="1"/>
          <p:nvPr/>
        </p:nvSpPr>
        <p:spPr>
          <a:xfrm>
            <a:off x="4487025" y="7154200"/>
            <a:ext cx="9314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❌ Requête faible : “Fais-moi un résumé.”</a:t>
            </a:r>
            <a:endParaRPr b="0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✅ Requête efficace : “Résume ce texte pour un patient atteint de diabète, niveau de lecture B1, en trois messages clés.”</a:t>
            </a:r>
            <a:endParaRPr b="0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64" name="Google Shape;264;g3a110b8cdd6_0_703"/>
          <p:cNvCxnSpPr/>
          <p:nvPr/>
        </p:nvCxnSpPr>
        <p:spPr>
          <a:xfrm>
            <a:off x="7711650" y="6757268"/>
            <a:ext cx="286470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2"/>
          <p:cNvPicPr preferRelativeResize="0"/>
          <p:nvPr/>
        </p:nvPicPr>
        <p:blipFill rotWithShape="1">
          <a:blip r:embed="rId3">
            <a:alphaModFix/>
          </a:blip>
          <a:srcRect b="24966" l="0" r="0" t="0"/>
          <a:stretch/>
        </p:blipFill>
        <p:spPr>
          <a:xfrm>
            <a:off x="9163050" y="0"/>
            <a:ext cx="9124951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"/>
          <p:cNvSpPr/>
          <p:nvPr/>
        </p:nvSpPr>
        <p:spPr>
          <a:xfrm>
            <a:off x="1371600" y="1333500"/>
            <a:ext cx="729615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Un mot sur moi, 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Michaël Cardinal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1371600" y="762000"/>
            <a:ext cx="54864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1371600" y="3264300"/>
            <a:ext cx="6674700" cy="55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Pharmacien d’abord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Papa de Lévi 17 mois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Entrepreneur en santé numérique ensuite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Ai participé aux travaux de normalisation de l’évaluation de logiciels en santé (ISO 82304-2, ISO 24973)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Administrateur à l’Ordre des pharmaciens du Québec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Citation favorite:</a:t>
            </a:r>
            <a:endParaRPr b="1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“Une bonne chance que l’IA existe” 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- Michaël Cardinal, 2025</a:t>
            </a:r>
            <a:endParaRPr b="0" i="0" sz="19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2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a110b8cdd6_0_744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Évitez l’ambiguïté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g3a110b8cdd6_0_744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2" name="Google Shape;272;g3a110b8cdd6_0_744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3" name="Google Shape;273;g3a110b8cdd6_0_744"/>
          <p:cNvSpPr/>
          <p:nvPr/>
        </p:nvSpPr>
        <p:spPr>
          <a:xfrm>
            <a:off x="1951050" y="2227700"/>
            <a:ext cx="143859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Sans quoi le LLM introduira potentiellement des biais dans votre réponse.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74" name="Google Shape;274;g3a110b8cdd6_0_744"/>
          <p:cNvPicPr preferRelativeResize="0"/>
          <p:nvPr/>
        </p:nvPicPr>
        <p:blipFill rotWithShape="1">
          <a:blip r:embed="rId3">
            <a:alphaModFix/>
          </a:blip>
          <a:srcRect b="0" l="8492" r="13879" t="0"/>
          <a:stretch/>
        </p:blipFill>
        <p:spPr>
          <a:xfrm>
            <a:off x="2785200" y="3441650"/>
            <a:ext cx="12717600" cy="5181600"/>
          </a:xfrm>
          <a:prstGeom prst="roundRect">
            <a:avLst>
              <a:gd fmla="val 8004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a110b8cdd6_0_784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Autres méthodes pour évaluer la fiabilité d’une réponse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g3a110b8cdd6_0_784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2" name="Google Shape;282;g3a110b8cdd6_0_784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3" name="Google Shape;283;g3a110b8cdd6_0_784"/>
          <p:cNvSpPr txBox="1"/>
          <p:nvPr/>
        </p:nvSpPr>
        <p:spPr>
          <a:xfrm>
            <a:off x="1287450" y="2690450"/>
            <a:ext cx="15713100" cy="24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93700" lvl="0" marL="457200" marR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Open Sans"/>
              <a:buAutoNum type="arabicPeriod"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Vérifier les sources (même si non citées).</a:t>
            </a: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937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Open Sans"/>
              <a:buAutoNum type="arabicPeriod"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Demander justification : “Explique ta démarche.”</a:t>
            </a: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937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Open Sans"/>
              <a:buAutoNum type="arabicPeriod"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Comparer plusieurs réponses identiques.</a:t>
            </a: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937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Open Sans"/>
              <a:buAutoNum type="arabicPeriod"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Exigez de l’IA la même rigueur que d’un collègue : cohérence, sources, justification, et aidez l’IA autant que vous aidez votre même collègue. Traitez l’IA comme un étudiant en pharmacie.</a:t>
            </a: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4" name="Google Shape;284;g3a110b8cdd6_0_784"/>
          <p:cNvSpPr txBox="1"/>
          <p:nvPr/>
        </p:nvSpPr>
        <p:spPr>
          <a:xfrm>
            <a:off x="1608375" y="5655694"/>
            <a:ext cx="15277800" cy="18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 somme</a:t>
            </a:r>
            <a:endParaRPr b="1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 répétition, c’est le test de vérité des modèles génératifs.</a:t>
            </a:r>
            <a:endParaRPr b="0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85" name="Google Shape;285;g3a110b8cdd6_0_784"/>
          <p:cNvCxnSpPr/>
          <p:nvPr/>
        </p:nvCxnSpPr>
        <p:spPr>
          <a:xfrm>
            <a:off x="1388950" y="5775616"/>
            <a:ext cx="12900" cy="921900"/>
          </a:xfrm>
          <a:prstGeom prst="straightConnector1">
            <a:avLst/>
          </a:prstGeom>
          <a:noFill/>
          <a:ln cap="flat" cmpd="sng" w="76200">
            <a:solidFill>
              <a:srgbClr val="00E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E6C6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91" name="Google Shape;291;g3a110b8cdd6_0_6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288000" cy="5781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92" name="Google Shape;292;g3a110b8cdd6_0_6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71600" y="2533650"/>
            <a:ext cx="15544800" cy="3447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93" name="Google Shape;293;g3a110b8cdd6_0_6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86650" y="4791075"/>
            <a:ext cx="3314700" cy="3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3a110b8cdd6_0_620"/>
          <p:cNvSpPr/>
          <p:nvPr/>
        </p:nvSpPr>
        <p:spPr>
          <a:xfrm>
            <a:off x="2295525" y="4057650"/>
            <a:ext cx="136968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OBJECTIF #2</a:t>
            </a:r>
            <a:endParaRPr b="1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g3a110b8cdd6_0_620"/>
          <p:cNvSpPr/>
          <p:nvPr/>
        </p:nvSpPr>
        <p:spPr>
          <a:xfrm>
            <a:off x="2295525" y="5114925"/>
            <a:ext cx="136968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Expérimenter</a:t>
            </a:r>
            <a:r>
              <a:rPr b="0" i="0" lang="en-US" sz="4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 - de la théorie à la pratique</a:t>
            </a:r>
            <a:endParaRPr b="0" i="0" sz="4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6" name="Google Shape;296;g3a110b8cdd6_0_620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a110b8cdd6_0_416"/>
          <p:cNvSpPr/>
          <p:nvPr/>
        </p:nvSpPr>
        <p:spPr>
          <a:xfrm>
            <a:off x="762000" y="1302233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Les familles d’outils numériques en pharmacie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3" name="Google Shape;303;g3a110b8cdd6_0_416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4" name="Google Shape;304;g3a110b8cdd6_0_416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5" name="Google Shape;305;g3a110b8cdd6_0_416"/>
          <p:cNvSpPr txBox="1"/>
          <p:nvPr/>
        </p:nvSpPr>
        <p:spPr>
          <a:xfrm>
            <a:off x="2423400" y="9516550"/>
            <a:ext cx="1177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AQPP, TherAppX, 2025, Évaluer et implanter les bons outils numériques en pharmacie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Améliorer cette diapositive" id="306" name="Google Shape;306;g3a110b8cdd6_0_416"/>
          <p:cNvPicPr preferRelativeResize="0"/>
          <p:nvPr/>
        </p:nvPicPr>
        <p:blipFill rotWithShape="1">
          <a:blip r:embed="rId3">
            <a:alphaModFix/>
          </a:blip>
          <a:srcRect b="8055" l="4038" r="4184" t="15654"/>
          <a:stretch/>
        </p:blipFill>
        <p:spPr>
          <a:xfrm>
            <a:off x="610300" y="2204350"/>
            <a:ext cx="16915800" cy="7848000"/>
          </a:xfrm>
          <a:prstGeom prst="roundRect">
            <a:avLst>
              <a:gd fmla="val 397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c6750b30ee_0_11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L’IA en pharmacie : des cas d’usage concrets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3" name="Google Shape;313;g3c6750b30ee_0_11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4" name="Google Shape;314;g3c6750b30ee_0_11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5" name="Google Shape;315;g3c6750b30ee_0_11"/>
          <p:cNvSpPr txBox="1"/>
          <p:nvPr/>
        </p:nvSpPr>
        <p:spPr>
          <a:xfrm>
            <a:off x="1287450" y="2690450"/>
            <a:ext cx="15713100" cy="1286700"/>
          </a:xfrm>
          <a:prstGeom prst="rect">
            <a:avLst/>
          </a:prstGeom>
          <a:solidFill>
            <a:srgbClr val="F8F8F8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Rappel: </a:t>
            </a: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L’IA n’est pas </a:t>
            </a:r>
            <a:r>
              <a:rPr b="0" i="1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une</a:t>
            </a: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technologie, mais </a:t>
            </a:r>
            <a:r>
              <a:rPr b="1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une méthode de calcul</a:t>
            </a: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pour faire fonctionner un outil</a:t>
            </a:r>
            <a:endParaRPr b="1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6" name="Google Shape;316;g3c6750b30ee_0_11"/>
          <p:cNvSpPr txBox="1"/>
          <p:nvPr/>
        </p:nvSpPr>
        <p:spPr>
          <a:xfrm>
            <a:off x="1459800" y="4346182"/>
            <a:ext cx="14914500" cy="29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Elle agit surtout :</a:t>
            </a:r>
            <a:endParaRPr b="0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sur des </a:t>
            </a:r>
            <a:r>
              <a:rPr b="1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tâches répétitives</a:t>
            </a:r>
            <a:endParaRPr b="1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sur des </a:t>
            </a:r>
            <a:r>
              <a:rPr b="1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données non structurées</a:t>
            </a:r>
            <a:endParaRPr b="1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 </a:t>
            </a:r>
            <a:r>
              <a:rPr b="1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amont ou en soutien</a:t>
            </a: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du jugement clinique</a:t>
            </a:r>
            <a:endParaRPr b="0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b="1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avant </a:t>
            </a: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ou </a:t>
            </a:r>
            <a:r>
              <a:rPr b="1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après</a:t>
            </a:r>
            <a:r>
              <a:rPr b="0" i="0" lang="en-US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un service en pharmacie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c6750b30ee_0_0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Cas #1 – Saisie et validation intelligente des ordonnances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3" name="Google Shape;323;g3c6750b30ee_0_0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4" name="Google Shape;324;g3c6750b30ee_0_0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5" name="Google Shape;325;g3c6750b30ee_0_0"/>
          <p:cNvSpPr txBox="1"/>
          <p:nvPr/>
        </p:nvSpPr>
        <p:spPr>
          <a:xfrm>
            <a:off x="1287450" y="2690450"/>
            <a:ext cx="1571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2400"/>
              </a:spcBef>
              <a:spcAft>
                <a:spcPts val="24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6" name="Google Shape;326;g3c6750b30ee_0_0"/>
          <p:cNvSpPr txBox="1"/>
          <p:nvPr/>
        </p:nvSpPr>
        <p:spPr>
          <a:xfrm>
            <a:off x="1110000" y="2352600"/>
            <a:ext cx="14148600" cy="60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●"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Contexte réel :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Ordonnances papier / fax / sorties d’hôpital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Soir, fin de semaine, peu de personnel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●"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Ce que l’IA fait :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Lecture et structuration automatique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Détection d’incohérences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Comparaison avec le dossier existant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●"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Ce que le pharmacien garde :</a:t>
            </a:r>
            <a:b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Validation finale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Jugement clinique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○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Responsabilité professionnelle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27" name="Google Shape;327;g3c6750b30ee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3099" y="2570227"/>
            <a:ext cx="9443600" cy="5709225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g3c6750b30ee_0_0"/>
          <p:cNvSpPr txBox="1"/>
          <p:nvPr/>
        </p:nvSpPr>
        <p:spPr>
          <a:xfrm>
            <a:off x="8348425" y="8551650"/>
            <a:ext cx="75198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Réf: Gracieuseté de Vigilance Santé</a:t>
            </a:r>
            <a:endParaRPr b="0" i="0" sz="1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c6750b30ee_0_56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Cas #1 – Pourquoi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5" name="Google Shape;335;g3c6750b30ee_0_56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6" name="Google Shape;336;g3c6750b30ee_0_56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7" name="Google Shape;337;g3c6750b30ee_0_56"/>
          <p:cNvSpPr txBox="1"/>
          <p:nvPr/>
        </p:nvSpPr>
        <p:spPr>
          <a:xfrm>
            <a:off x="1287450" y="2690450"/>
            <a:ext cx="1571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2400"/>
              </a:spcBef>
              <a:spcAft>
                <a:spcPts val="24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8" name="Google Shape;338;g3c6750b30ee_0_56"/>
          <p:cNvSpPr txBox="1"/>
          <p:nvPr/>
        </p:nvSpPr>
        <p:spPr>
          <a:xfrm>
            <a:off x="3720825" y="2352600"/>
            <a:ext cx="6285000" cy="60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Tâche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Répétitive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Standardisable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À haut risque d’erreur humaine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Données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Déjà existantes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Non ambiguës</a:t>
            </a:r>
            <a:b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Impact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Gain de temps mesurable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Réduction des erreurs de transcription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Meilleure qualité du dossier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9" name="Google Shape;339;g3c6750b30ee_0_56"/>
          <p:cNvSpPr txBox="1"/>
          <p:nvPr/>
        </p:nvSpPr>
        <p:spPr>
          <a:xfrm>
            <a:off x="10896725" y="3705200"/>
            <a:ext cx="48465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Les bons cas d’IA commencent rarement par le clinique complexe. Ils commencent par l’opérationnel critique.</a:t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40" name="Google Shape;340;g3c6750b30ee_0_56"/>
          <p:cNvCxnSpPr/>
          <p:nvPr/>
        </p:nvCxnSpPr>
        <p:spPr>
          <a:xfrm flipH="1">
            <a:off x="10646425" y="3705196"/>
            <a:ext cx="4800" cy="1709700"/>
          </a:xfrm>
          <a:prstGeom prst="straightConnector1">
            <a:avLst/>
          </a:prstGeom>
          <a:noFill/>
          <a:ln cap="flat" cmpd="sng" w="76200">
            <a:solidFill>
              <a:srgbClr val="00E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c6750b30ee_0_71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Cas #2 – IA comme copilote documentaire et clinique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47" name="Google Shape;347;g3c6750b30ee_0_71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48" name="Google Shape;348;g3c6750b30ee_0_71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9" name="Google Shape;349;g3c6750b30ee_0_71"/>
          <p:cNvSpPr txBox="1"/>
          <p:nvPr/>
        </p:nvSpPr>
        <p:spPr>
          <a:xfrm>
            <a:off x="1287450" y="2690450"/>
            <a:ext cx="1571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2400"/>
              </a:spcBef>
              <a:spcAft>
                <a:spcPts val="24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0" name="Google Shape;350;g3c6750b30ee_0_71"/>
          <p:cNvSpPr txBox="1"/>
          <p:nvPr/>
        </p:nvSpPr>
        <p:spPr>
          <a:xfrm>
            <a:off x="1110000" y="2626475"/>
            <a:ext cx="8520300" cy="57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Contexte réel :</a:t>
            </a:r>
            <a:endParaRPr b="1" i="0" sz="2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Consultation d’une heure de suivi en diabète </a:t>
            </a:r>
            <a:endParaRPr b="0" i="0" sz="2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Longue note clinique (20 minutes)</a:t>
            </a:r>
            <a:endParaRPr b="0" i="0" sz="2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Ce que l’IA fait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Reformuler une note clinique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Générer un résumé patient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Structurer un plan de suivi</a:t>
            </a:r>
            <a:b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Ce que le pharmacien conserve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Vérification finale de la note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Décision clinique finale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1" name="Google Shape;351;g3c6750b30ee_0_71"/>
          <p:cNvSpPr txBox="1"/>
          <p:nvPr/>
        </p:nvSpPr>
        <p:spPr>
          <a:xfrm>
            <a:off x="9051925" y="8364000"/>
            <a:ext cx="75198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Réf: Site web de Plume IA</a:t>
            </a:r>
            <a:endParaRPr b="0" i="0" sz="1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52" name="Google Shape;352;g3c6750b30ee_0_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56575" y="2542700"/>
            <a:ext cx="8076975" cy="520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c6750b30ee_0_95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Cas #2 – Pourquoi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9" name="Google Shape;359;g3c6750b30ee_0_95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0" name="Google Shape;360;g3c6750b30ee_0_95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1" name="Google Shape;361;g3c6750b30ee_0_95"/>
          <p:cNvSpPr txBox="1"/>
          <p:nvPr/>
        </p:nvSpPr>
        <p:spPr>
          <a:xfrm>
            <a:off x="1287450" y="2690450"/>
            <a:ext cx="1571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2400"/>
              </a:spcBef>
              <a:spcAft>
                <a:spcPts val="24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2" name="Google Shape;362;g3c6750b30ee_0_95"/>
          <p:cNvSpPr txBox="1"/>
          <p:nvPr/>
        </p:nvSpPr>
        <p:spPr>
          <a:xfrm>
            <a:off x="3720825" y="2352600"/>
            <a:ext cx="6285000" cy="69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Tâche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À caractère clinique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Devrait en principe être centrée sur la conversation avec le patient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Données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Perdues dans la conversation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Difficiles à structurer</a:t>
            </a:r>
            <a:b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Impact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Conversation de meilleure qualité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Qualité de la documentation clinique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Continuité des soins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3" name="Google Shape;363;g3c6750b30ee_0_95"/>
          <p:cNvSpPr txBox="1"/>
          <p:nvPr/>
        </p:nvSpPr>
        <p:spPr>
          <a:xfrm>
            <a:off x="10896725" y="3705200"/>
            <a:ext cx="48465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 montée d’utilisation des scribes ambiants, la forme d’IA la plus adoptée présentement, témoigne d’une volonté de changer les pratiques professionnelles.</a:t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64" name="Google Shape;364;g3c6750b30ee_0_95"/>
          <p:cNvCxnSpPr/>
          <p:nvPr/>
        </p:nvCxnSpPr>
        <p:spPr>
          <a:xfrm flipH="1">
            <a:off x="10646425" y="3781396"/>
            <a:ext cx="4800" cy="2298300"/>
          </a:xfrm>
          <a:prstGeom prst="straightConnector1">
            <a:avLst/>
          </a:prstGeom>
          <a:noFill/>
          <a:ln cap="flat" cmpd="sng" w="76200">
            <a:solidFill>
              <a:srgbClr val="00E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c6750b30ee_0_106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Cas #3 – L’IA comme assistant de recherche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71" name="Google Shape;371;g3c6750b30ee_0_106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72" name="Google Shape;372;g3c6750b30ee_0_106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3" name="Google Shape;373;g3c6750b30ee_0_106"/>
          <p:cNvSpPr txBox="1"/>
          <p:nvPr/>
        </p:nvSpPr>
        <p:spPr>
          <a:xfrm>
            <a:off x="1287450" y="2690450"/>
            <a:ext cx="1571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2400"/>
              </a:spcBef>
              <a:spcAft>
                <a:spcPts val="24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4" name="Google Shape;374;g3c6750b30ee_0_106"/>
          <p:cNvSpPr txBox="1"/>
          <p:nvPr/>
        </p:nvSpPr>
        <p:spPr>
          <a:xfrm>
            <a:off x="1110000" y="2626475"/>
            <a:ext cx="8520300" cy="57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Contexte réel :</a:t>
            </a:r>
            <a:endParaRPr b="1" i="0" sz="2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Cas clinique complexe, où la littérature secondaire et primaire est sollicitée pour l’aide à la décision</a:t>
            </a:r>
            <a:endParaRPr b="0" i="0" sz="2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Ce que l’IA fait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repère plus vite la littérature pertinente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reformule une question de recherche en éléments de réponse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résume des articles de la littérature primaire</a:t>
            </a:r>
            <a:b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Ce que le pharmacien conserve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Recommandation clinique finale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Nécessité de se fier à différentes sources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5" name="Google Shape;375;g3c6750b30ee_0_106"/>
          <p:cNvSpPr txBox="1"/>
          <p:nvPr/>
        </p:nvSpPr>
        <p:spPr>
          <a:xfrm>
            <a:off x="9480750" y="7425975"/>
            <a:ext cx="75198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Réf: Utilisation concrète d’Open Evidence</a:t>
            </a:r>
            <a:endParaRPr b="0" i="0" sz="1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76" name="Google Shape;376;g3c6750b30ee_0_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73485" y="3388088"/>
            <a:ext cx="7786641" cy="3761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"/>
          <p:cNvSpPr/>
          <p:nvPr/>
        </p:nvSpPr>
        <p:spPr>
          <a:xfrm>
            <a:off x="1371600" y="1333500"/>
            <a:ext cx="108171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Conflits d’intérêts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1371600" y="762000"/>
            <a:ext cx="54864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1371600" y="2455700"/>
            <a:ext cx="157134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B32"/>
              </a:buClr>
              <a:buSzPts val="2400"/>
              <a:buFont typeface="Open Sans"/>
              <a:buChar char="●"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PDG &amp; co-fondateur, TherAppX.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Notice sur l’IA :</a:t>
            </a: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 L’IA générative a été utilisée pour alléger la charge de travail, de façon strictement encadrée.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" name="Google Shape;70;p3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c6750b30ee_0_117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Cas #3 – Pourquoi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83" name="Google Shape;383;g3c6750b30ee_0_117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84" name="Google Shape;384;g3c6750b30ee_0_117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5" name="Google Shape;385;g3c6750b30ee_0_117"/>
          <p:cNvSpPr txBox="1"/>
          <p:nvPr/>
        </p:nvSpPr>
        <p:spPr>
          <a:xfrm>
            <a:off x="1287450" y="2690450"/>
            <a:ext cx="1571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2400"/>
              </a:spcBef>
              <a:spcAft>
                <a:spcPts val="24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6" name="Google Shape;386;g3c6750b30ee_0_117"/>
          <p:cNvSpPr txBox="1"/>
          <p:nvPr/>
        </p:nvSpPr>
        <p:spPr>
          <a:xfrm>
            <a:off x="3720825" y="2352600"/>
            <a:ext cx="6285000" cy="69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Tâche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Recherche documentaire complexe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Analyse de littérature primaire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Données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Nombreuses et non structurées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Souvent “cachées dans les études et les abstracts”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Difficiles à synthétiser</a:t>
            </a:r>
            <a:b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Impact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Considération de la littérature primaire facilitée = meilleure décision clinique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7" name="Google Shape;387;g3c6750b30ee_0_117"/>
          <p:cNvSpPr txBox="1"/>
          <p:nvPr/>
        </p:nvSpPr>
        <p:spPr>
          <a:xfrm>
            <a:off x="10896725" y="3705200"/>
            <a:ext cx="48465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Ici, l’IA ne répond pas à la question clinique. Elle aide à trouver les réponses.</a:t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88" name="Google Shape;388;g3c6750b30ee_0_117"/>
          <p:cNvCxnSpPr/>
          <p:nvPr/>
        </p:nvCxnSpPr>
        <p:spPr>
          <a:xfrm flipH="1">
            <a:off x="10646425" y="3781396"/>
            <a:ext cx="4800" cy="1174500"/>
          </a:xfrm>
          <a:prstGeom prst="straightConnector1">
            <a:avLst/>
          </a:prstGeom>
          <a:noFill/>
          <a:ln cap="flat" cmpd="sng" w="76200">
            <a:solidFill>
              <a:srgbClr val="00E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c6750b30ee_0_130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Cas #4 – L’IA comme copilote du pharmacien gestionnaire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5" name="Google Shape;395;g3c6750b30ee_0_130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6" name="Google Shape;396;g3c6750b30ee_0_130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7" name="Google Shape;397;g3c6750b30ee_0_130"/>
          <p:cNvSpPr txBox="1"/>
          <p:nvPr/>
        </p:nvSpPr>
        <p:spPr>
          <a:xfrm>
            <a:off x="1287450" y="2690450"/>
            <a:ext cx="1571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2400"/>
              </a:spcBef>
              <a:spcAft>
                <a:spcPts val="24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8" name="Google Shape;398;g3c6750b30ee_0_130"/>
          <p:cNvSpPr txBox="1"/>
          <p:nvPr/>
        </p:nvSpPr>
        <p:spPr>
          <a:xfrm>
            <a:off x="1110000" y="2626475"/>
            <a:ext cx="7738800" cy="57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Contexte réel :</a:t>
            </a:r>
            <a:endParaRPr b="1" i="0" sz="2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Multiplication des rôles du pharmacien gestionnaire (RH, conformité, opérations &amp; procédures, communication interne)</a:t>
            </a:r>
            <a:endParaRPr b="0" i="0" sz="2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Ce que l’IA fait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accélère la rédaction de la documentation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apprend des documents pour fournir des réponses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centralise la documentation éparpillée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Ce que le pharmacien conserve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Regard critique sur la gestion de risques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Gestion du changement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99" name="Google Shape;399;g3c6750b30ee_0_1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30300" y="3348663"/>
            <a:ext cx="7645500" cy="4293000"/>
          </a:xfrm>
          <a:prstGeom prst="roundRect">
            <a:avLst>
              <a:gd fmla="val 5465" name="adj"/>
            </a:avLst>
          </a:prstGeom>
          <a:noFill/>
          <a:ln>
            <a:noFill/>
          </a:ln>
        </p:spPr>
      </p:pic>
      <p:sp>
        <p:nvSpPr>
          <p:cNvPr id="400" name="Google Shape;400;g3c6750b30ee_0_130"/>
          <p:cNvSpPr txBox="1"/>
          <p:nvPr/>
        </p:nvSpPr>
        <p:spPr>
          <a:xfrm>
            <a:off x="9480750" y="7769917"/>
            <a:ext cx="75198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Réf: Site web NotebookLM</a:t>
            </a:r>
            <a:endParaRPr b="0" i="0" sz="1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c6750b30ee_0_141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Cas #4 – Pourquoi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7" name="Google Shape;407;g3c6750b30ee_0_141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8" name="Google Shape;408;g3c6750b30ee_0_141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9" name="Google Shape;409;g3c6750b30ee_0_141"/>
          <p:cNvSpPr txBox="1"/>
          <p:nvPr/>
        </p:nvSpPr>
        <p:spPr>
          <a:xfrm>
            <a:off x="1287450" y="2690450"/>
            <a:ext cx="1571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2400"/>
              </a:spcBef>
              <a:spcAft>
                <a:spcPts val="24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0" name="Google Shape;410;g3c6750b30ee_0_141"/>
          <p:cNvSpPr txBox="1"/>
          <p:nvPr/>
        </p:nvSpPr>
        <p:spPr>
          <a:xfrm>
            <a:off x="3720825" y="2352600"/>
            <a:ext cx="6285000" cy="69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Tâche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Haut niveau conceptuel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Demande une communication claire, précise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Données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Éparpillée (SOP, politiques internes, formations, courriels)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Non documentées (mémoire organisationnelle)</a:t>
            </a:r>
            <a:b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Impact :</a:t>
            </a:r>
            <a:endParaRPr b="1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Moins de répétition, recherche d’info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Consignes plus claires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Formation accélérée</a:t>
            </a:r>
            <a:endParaRPr b="0"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1" name="Google Shape;411;g3c6750b30ee_0_141"/>
          <p:cNvSpPr txBox="1"/>
          <p:nvPr/>
        </p:nvSpPr>
        <p:spPr>
          <a:xfrm>
            <a:off x="10896725" y="3705200"/>
            <a:ext cx="48465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Une meilleure gestion assistée par l’IA n’est pas un luxe. C’est une condition pour offrir des services cliniques de qualité.</a:t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12" name="Google Shape;412;g3c6750b30ee_0_141"/>
          <p:cNvCxnSpPr/>
          <p:nvPr/>
        </p:nvCxnSpPr>
        <p:spPr>
          <a:xfrm flipH="1">
            <a:off x="10646425" y="3781396"/>
            <a:ext cx="4800" cy="1581000"/>
          </a:xfrm>
          <a:prstGeom prst="straightConnector1">
            <a:avLst/>
          </a:prstGeom>
          <a:noFill/>
          <a:ln cap="flat" cmpd="sng" w="76200">
            <a:solidFill>
              <a:srgbClr val="00E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c6750b30ee_0_202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Par où commencer, suggestions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g3c6750b30ee_0_202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20" name="Google Shape;420;g3c6750b30ee_0_202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1" name="Google Shape;421;g3c6750b30ee_0_202"/>
          <p:cNvSpPr txBox="1"/>
          <p:nvPr/>
        </p:nvSpPr>
        <p:spPr>
          <a:xfrm>
            <a:off x="1287450" y="2352600"/>
            <a:ext cx="15713100" cy="6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🟢 Commencer par :</a:t>
            </a:r>
            <a:endParaRPr b="1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documentation</a:t>
            </a: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gestion</a:t>
            </a: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tâches répétitives</a:t>
            </a:r>
            <a:b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🟡 Tester :</a:t>
            </a:r>
            <a:endParaRPr b="1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sur des données non sensibles</a:t>
            </a: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avec un pilote court (2–4 semaines)</a:t>
            </a:r>
            <a:b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🔴 Éviter au départ :</a:t>
            </a:r>
            <a:endParaRPr b="1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données patient</a:t>
            </a: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décisions cliniques</a:t>
            </a: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automatisations invisibles</a:t>
            </a: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af7b1e849e_0_0"/>
          <p:cNvSpPr/>
          <p:nvPr/>
        </p:nvSpPr>
        <p:spPr>
          <a:xfrm>
            <a:off x="1611900" y="4182175"/>
            <a:ext cx="150642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Questions? 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Partages sur vos trucs et astuces?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g3af7b1e849e_0_0"/>
          <p:cNvSpPr/>
          <p:nvPr/>
        </p:nvSpPr>
        <p:spPr>
          <a:xfrm>
            <a:off x="5276850" y="9601200"/>
            <a:ext cx="109182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INTRODUCTION</a:t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9" name="Google Shape;429;g3af7b1e849e_0_0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E6C6"/>
        </a:solidFill>
      </p:bgPr>
    </p:bg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35" name="Google Shape;435;g3a110b8cdd6_0_11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288000" cy="5781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36" name="Google Shape;436;g3a110b8cdd6_0_11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71600" y="2533650"/>
            <a:ext cx="15544800" cy="3447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37" name="Google Shape;437;g3a110b8cdd6_0_11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86650" y="4791075"/>
            <a:ext cx="3314700" cy="3810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g3a110b8cdd6_0_1130"/>
          <p:cNvSpPr/>
          <p:nvPr/>
        </p:nvSpPr>
        <p:spPr>
          <a:xfrm>
            <a:off x="2295525" y="4057650"/>
            <a:ext cx="136968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OBJECTIF #3</a:t>
            </a:r>
            <a:endParaRPr b="1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g3a110b8cdd6_0_1130"/>
          <p:cNvSpPr/>
          <p:nvPr/>
        </p:nvSpPr>
        <p:spPr>
          <a:xfrm>
            <a:off x="2295525" y="5114925"/>
            <a:ext cx="136968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Transférer</a:t>
            </a:r>
            <a:r>
              <a:rPr b="0" i="0" lang="en-US" sz="4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 - passons du quoi au comment, quand et pourquoi</a:t>
            </a:r>
            <a:endParaRPr b="0" i="0" sz="4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0" name="Google Shape;440;g3a110b8cdd6_0_1130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a110b8cdd6_0_565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Principaux enjeux et limites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7" name="Google Shape;447;g3a110b8cdd6_0_565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8" name="Google Shape;448;g3a110b8cdd6_0_565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9" name="Google Shape;449;g3a110b8cdd6_0_565"/>
          <p:cNvSpPr txBox="1"/>
          <p:nvPr/>
        </p:nvSpPr>
        <p:spPr>
          <a:xfrm>
            <a:off x="2423400" y="9516550"/>
            <a:ext cx="1177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Conseil interprofessionnel du Québec (2025)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450" name="Google Shape;450;g3a110b8cdd6_0_565"/>
          <p:cNvGraphicFramePr/>
          <p:nvPr/>
        </p:nvGraphicFramePr>
        <p:xfrm>
          <a:off x="1314818" y="2504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{A9E36069-C3DC-4C9F-8328-CAF6B88DA406}</a:tableStyleId>
              </a:tblPr>
              <a:tblGrid>
                <a:gridCol w="5086000"/>
                <a:gridCol w="10572350"/>
              </a:tblGrid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Enjeu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051B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Description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051B3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Mauvais choix</a:t>
                      </a:r>
                      <a:endParaRPr b="1" sz="24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Utilisation non conforme, inadéquate ou non alignée aux besoins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Gestion du changement</a:t>
                      </a:r>
                      <a:endParaRPr b="1" sz="24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Soutien aux changements de pratique venant avec l’IA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Effet boîte noire</a:t>
                      </a:r>
                      <a:endParaRPr b="1" sz="24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Opacité des algorithmes rendant les prédictions difficiles à expliquer.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Responsabilité &amp; indépendance professionnelle</a:t>
                      </a:r>
                      <a:endParaRPr b="1" sz="24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Ambiguïté sur qui est responsable en cas d’erreur (le SIA ou le pharmacien).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Éthique, sécurité et vie privée</a:t>
                      </a:r>
                      <a:endParaRPr b="1" sz="2400" u="none" cap="none" strike="noStrike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Risques sur la confidentialité, l’équité et le partage de données à des tiers.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Confiance du public</a:t>
                      </a:r>
                      <a:endParaRPr b="1" sz="2400" u="none" cap="none" strike="noStrike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Gérer les divergences entre recommandations IA et jugement clinique.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Autres enjeux structurants</a:t>
                      </a:r>
                      <a:endParaRPr b="1" sz="2400" u="none" cap="none" strike="noStrike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Revalorisation des données, interopérabilité, intégration dans les services, gestion de l’innovation.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3a110b8cdd6_0_606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Les limites et les risques = vos compétences à développer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57" name="Google Shape;457;g3a110b8cdd6_0_606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58" name="Google Shape;458;g3a110b8cdd6_0_606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9" name="Google Shape;459;g3a110b8cdd6_0_606"/>
          <p:cNvSpPr txBox="1"/>
          <p:nvPr/>
        </p:nvSpPr>
        <p:spPr>
          <a:xfrm>
            <a:off x="2423400" y="9516550"/>
            <a:ext cx="1177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Conseil interprofessionnel du Québec (2025)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460" name="Google Shape;460;g3a110b8cdd6_0_606"/>
          <p:cNvGraphicFramePr/>
          <p:nvPr/>
        </p:nvGraphicFramePr>
        <p:xfrm>
          <a:off x="1314818" y="2504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{A9E36069-C3DC-4C9F-8328-CAF6B88DA406}</a:tableStyleId>
              </a:tblPr>
              <a:tblGrid>
                <a:gridCol w="4859900"/>
                <a:gridCol w="10798450"/>
              </a:tblGrid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Enjeu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051B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Description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051B3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Effet boîte noire</a:t>
                      </a:r>
                      <a:endParaRPr b="1" sz="24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Interpréter les recommandations tout en exerçant un jugement critique et clinique.</a:t>
                      </a:r>
                      <a:endParaRPr sz="2400" u="none" cap="none" strike="noStrik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Responsabilité &amp; indépendance professionnelle</a:t>
                      </a:r>
                      <a:endParaRPr b="1" sz="24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Évaluer la fiabilité des outils et rester maître des décisions.</a:t>
                      </a:r>
                      <a:endParaRPr sz="2400" u="none" cap="none" strike="noStrik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Éthique, sécurité et vie privée</a:t>
                      </a:r>
                      <a:endParaRPr b="1" sz="2400" u="none" cap="none" strike="noStrike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Comprendre et appliquer les exigences de confidentialité et de consentement. Apprendre ou être responsables dans l’applicabilité des cadres légaux (Loi 25, Loi 5).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Confiance du public</a:t>
                      </a:r>
                      <a:endParaRPr b="1" sz="2400" u="none" cap="none" strike="noStrike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Communiquer efficacement pour maintenir la confiance patient.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461" name="Google Shape;461;g3a110b8cdd6_0_606"/>
          <p:cNvSpPr txBox="1"/>
          <p:nvPr/>
        </p:nvSpPr>
        <p:spPr>
          <a:xfrm>
            <a:off x="1505088" y="7555863"/>
            <a:ext cx="15277800" cy="14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 somme</a:t>
            </a:r>
            <a:endParaRPr b="1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L’IA, c’est une loupe : elle agrandit autant nos forces que nos angles morts.</a:t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62" name="Google Shape;462;g3a110b8cdd6_0_606"/>
          <p:cNvCxnSpPr/>
          <p:nvPr/>
        </p:nvCxnSpPr>
        <p:spPr>
          <a:xfrm>
            <a:off x="1311300" y="7623696"/>
            <a:ext cx="3300" cy="784200"/>
          </a:xfrm>
          <a:prstGeom prst="straightConnector1">
            <a:avLst/>
          </a:prstGeom>
          <a:noFill/>
          <a:ln cap="flat" cmpd="sng" w="76200">
            <a:solidFill>
              <a:srgbClr val="00E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a110b8cdd6_0_855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Le cycle de vie idéal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g3a110b8cdd6_0_855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0" name="Google Shape;470;g3a110b8cdd6_0_855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1" name="Google Shape;471;g3a110b8cdd6_0_855"/>
          <p:cNvSpPr/>
          <p:nvPr/>
        </p:nvSpPr>
        <p:spPr>
          <a:xfrm>
            <a:off x="1403500" y="2200275"/>
            <a:ext cx="153906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Pour tout projet technologique en pharmacie, peu importe la portée</a:t>
            </a:r>
            <a:endParaRPr b="0" i="0" sz="30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2" name="Google Shape;472;g3a110b8cdd6_0_855"/>
          <p:cNvSpPr txBox="1"/>
          <p:nvPr>
            <p:ph idx="1" type="body"/>
          </p:nvPr>
        </p:nvSpPr>
        <p:spPr>
          <a:xfrm>
            <a:off x="1060058" y="3624187"/>
            <a:ext cx="161679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Toute innovation passe par les mêmes étapes : </a:t>
            </a:r>
            <a:endParaRPr b="1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besoin → test → évaluation → implantation (et ajustements)</a:t>
            </a:r>
            <a:endParaRPr b="1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1️⃣ Définir le besoin: </a:t>
            </a:r>
            <a:r>
              <a:rPr b="0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formuler le problème avec son équipe.</a:t>
            </a:r>
            <a:endParaRPr b="0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2️⃣ Prioriser, tester: </a:t>
            </a:r>
            <a:r>
              <a:rPr b="0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prédire l’impact pour prioriser, chercher des outils, tester.</a:t>
            </a:r>
            <a:endParaRPr b="0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3️⃣ Évaluer la qualité: </a:t>
            </a:r>
            <a:r>
              <a:rPr b="0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vérifier la conformité, sécurité et pertinence.</a:t>
            </a:r>
            <a:endParaRPr b="0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4️⃣ Implanter </a:t>
            </a:r>
            <a:r>
              <a:rPr b="0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et évaluer les impacts.</a:t>
            </a:r>
            <a:endParaRPr b="0" i="1" sz="2600" u="none" cap="none" strike="noStrike">
              <a:solidFill>
                <a:srgbClr val="25254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3" name="Google Shape;473;g3a110b8cdd6_0_855"/>
          <p:cNvSpPr txBox="1"/>
          <p:nvPr/>
        </p:nvSpPr>
        <p:spPr>
          <a:xfrm>
            <a:off x="1279475" y="6960479"/>
            <a:ext cx="15277800" cy="18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 somme</a:t>
            </a:r>
            <a:endParaRPr b="1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Chaque solution mérite son pilote.</a:t>
            </a:r>
            <a:endParaRPr b="0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74" name="Google Shape;474;g3a110b8cdd6_0_855"/>
          <p:cNvCxnSpPr/>
          <p:nvPr/>
        </p:nvCxnSpPr>
        <p:spPr>
          <a:xfrm>
            <a:off x="1060050" y="7004201"/>
            <a:ext cx="12900" cy="921900"/>
          </a:xfrm>
          <a:prstGeom prst="straightConnector1">
            <a:avLst/>
          </a:prstGeom>
          <a:noFill/>
          <a:ln cap="flat" cmpd="sng" w="76200">
            <a:solidFill>
              <a:srgbClr val="00E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a110b8cdd6_0_1140"/>
          <p:cNvSpPr/>
          <p:nvPr/>
        </p:nvSpPr>
        <p:spPr>
          <a:xfrm>
            <a:off x="762000" y="1333500"/>
            <a:ext cx="6269700" cy="16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Inspiré des principes en </a:t>
            </a:r>
            <a:r>
              <a:rPr b="0" i="1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design thinking</a:t>
            </a:r>
            <a:endParaRPr b="0" i="1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g3a110b8cdd6_0_1140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2" name="Google Shape;482;g3a110b8cdd6_0_1140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83" name="Google Shape;483;g3a110b8cdd6_0_11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79103" y="310362"/>
            <a:ext cx="9095201" cy="9198525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g3a110b8cdd6_0_1140"/>
          <p:cNvSpPr txBox="1"/>
          <p:nvPr/>
        </p:nvSpPr>
        <p:spPr>
          <a:xfrm>
            <a:off x="2423400" y="9516550"/>
            <a:ext cx="1177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NNG, </a:t>
            </a:r>
            <a:r>
              <a:rPr b="0" i="0" lang="en-US" sz="170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https://www.nngroup.com/articles/design-thinking/</a:t>
            </a: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consulté novembre 2025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6fe9f41e7e_0_4"/>
          <p:cNvSpPr/>
          <p:nvPr/>
        </p:nvSpPr>
        <p:spPr>
          <a:xfrm>
            <a:off x="1371600" y="1333500"/>
            <a:ext cx="153321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Pourquoi maintenant : La croisée des chemins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7" name="Google Shape;77;g36fe9f41e7e_0_4"/>
          <p:cNvSpPr/>
          <p:nvPr/>
        </p:nvSpPr>
        <p:spPr>
          <a:xfrm>
            <a:off x="1371600" y="762000"/>
            <a:ext cx="54864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8" name="Google Shape;78;g36fe9f41e7e_0_4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79" name="Google Shape;79;g36fe9f41e7e_0_4"/>
          <p:cNvGraphicFramePr/>
          <p:nvPr/>
        </p:nvGraphicFramePr>
        <p:xfrm>
          <a:off x="1371600" y="2982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{A9E36069-C3DC-4C9F-8328-CAF6B88DA406}</a:tableStyleId>
              </a:tblPr>
              <a:tblGrid>
                <a:gridCol w="7659550"/>
                <a:gridCol w="7672550"/>
              </a:tblGrid>
              <a:tr h="238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⚠️ Risques actuels</a:t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🚀 Opportunités à saisir</a:t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• Pénurie de main-d’œuvre et surcharge de tâches.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• Automatiser les tâches répétitives et libérer du temps clinique.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• Risques juridiques et réputationnels (Loi 25, erreurs IA).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• Encadrer les outils de façon professionnelle et sécuritaire.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• Perte de confiance du public si l’IA est mal utilisée.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• Redevenir un guide de confiance pour le patient numérique.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• Saturation d’outils et manque de repères clairs.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• Adopter une démarche structurée d’évaluation.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a110b8cdd6_0_1163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Comment définir un besoin?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g3a110b8cdd6_0_1163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2" name="Google Shape;492;g3a110b8cdd6_0_1163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493" name="Google Shape;493;g3a110b8cdd6_0_1163"/>
          <p:cNvGraphicFramePr/>
          <p:nvPr/>
        </p:nvGraphicFramePr>
        <p:xfrm>
          <a:off x="854200" y="2476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{A9E36069-C3DC-4C9F-8328-CAF6B88DA406}</a:tableStyleId>
              </a:tblPr>
              <a:tblGrid>
                <a:gridCol w="257150"/>
                <a:gridCol w="16510125"/>
              </a:tblGrid>
              <a:tr h="4000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Problème</a:t>
                      </a:r>
                      <a:endParaRPr b="1" sz="2600" u="none" cap="none" strike="noStrike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307D"/>
                    </a:solidFill>
                  </a:tcPr>
                </a:tc>
                <a:tc hMerge="1"/>
              </a:tr>
              <a:tr h="493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t/>
                      </a:r>
                      <a:endParaRPr sz="2600" u="none" cap="none" strike="noStrike"/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5F9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Décrire le problème identifié tel que rapportée par les employés, puis les gestionnaires</a:t>
                      </a:r>
                      <a:endParaRPr b="1"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5F9FF"/>
                    </a:solidFill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Impact du problème</a:t>
                      </a:r>
                      <a:endParaRPr b="1" sz="2600" u="none" cap="none" strike="noStrike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307D"/>
                    </a:solidFill>
                  </a:tcPr>
                </a:tc>
                <a:tc hMerge="1"/>
              </a:tr>
              <a:tr h="56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t/>
                      </a:r>
                      <a:endParaRPr sz="2600" u="none" cap="none" strike="noStrike"/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Décrire l'impact mesurable du problème (ex. temps, erreurs, satisfaction)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Objectif</a:t>
                      </a:r>
                      <a:endParaRPr b="1" sz="2600" u="none" cap="none" strike="noStrike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307D"/>
                    </a:solidFill>
                  </a:tcPr>
                </a:tc>
                <a:tc hMerge="1"/>
              </a:tr>
              <a:tr h="545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t/>
                      </a:r>
                      <a:endParaRPr sz="2600" u="none" cap="none" strike="noStrike"/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5F9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Formuler le besoin sous forme d'objectif SMART (Spécifique, Mesurable, Atteignable, Réaliste et délimité dans le Temps)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5F9FF"/>
                    </a:solidFill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Contraintes (difficultés d'implantation de la solution)</a:t>
                      </a:r>
                      <a:endParaRPr b="1" sz="2600" u="none" cap="none" strike="noStrike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307D"/>
                    </a:solidFill>
                  </a:tcPr>
                </a:tc>
                <a:tc hMerge="1"/>
              </a:tr>
              <a:tr h="629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t/>
                      </a:r>
                      <a:endParaRPr sz="2600" u="none" cap="none" strike="noStrike"/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Lister explicitement vos contraintes (ex. techniques, humaines, budgétaires)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Indicateurs de succès (attentes envers la solution)</a:t>
                      </a:r>
                      <a:endParaRPr b="1" sz="2600" u="none" cap="none" strike="noStrike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307D"/>
                    </a:solidFill>
                  </a:tcPr>
                </a:tc>
                <a:tc hMerge="1"/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t/>
                      </a:r>
                      <a:endParaRPr sz="2600" u="none" cap="none" strike="noStrike"/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Anticiper des critères de succès (ex. réduire le temps de _____ à _____ minutes, améliorer la satisfaction de _____ à _____,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éliminer _____ erreurs par semaine)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ctr">
                    <a:lnL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94" name="Google Shape;494;g3a110b8cdd6_0_1163"/>
          <p:cNvSpPr txBox="1"/>
          <p:nvPr/>
        </p:nvSpPr>
        <p:spPr>
          <a:xfrm>
            <a:off x="2423400" y="9516550"/>
            <a:ext cx="1177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AQPP, TherAppX, 2025, Évaluer et implanter les bons outils numériques en pharmacie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a110b8cdd6_0_1239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Comment définir un besoin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g3a110b8cdd6_0_1239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02" name="Google Shape;502;g3a110b8cdd6_0_1239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3" name="Google Shape;503;g3a110b8cdd6_0_1239"/>
          <p:cNvSpPr txBox="1"/>
          <p:nvPr/>
        </p:nvSpPr>
        <p:spPr>
          <a:xfrm>
            <a:off x="2423400" y="9516550"/>
            <a:ext cx="1177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AQPP, TherAppX, 2025, Évaluer et implanter les bons outils numériques en pharmacie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504" name="Google Shape;504;g3a110b8cdd6_0_1239"/>
          <p:cNvGraphicFramePr/>
          <p:nvPr/>
        </p:nvGraphicFramePr>
        <p:xfrm>
          <a:off x="2782125" y="30959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{A9E36069-C3DC-4C9F-8328-CAF6B88DA406}</a:tableStyleId>
              </a:tblPr>
              <a:tblGrid>
                <a:gridCol w="4690550"/>
                <a:gridCol w="7413225"/>
              </a:tblGrid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Bon réflexe</a:t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Pourquoi</a:t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Impliquer l’équipe</a:t>
                      </a:r>
                      <a:endParaRPr b="1" sz="26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Favorise l’adhésion et la clarté du besoin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Documenter les essais</a:t>
                      </a:r>
                      <a:endParaRPr b="1" sz="26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Aide la décision et la reddition de comptes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Partager les apprentissages</a:t>
                      </a:r>
                      <a:endParaRPr b="1" sz="26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Renforce la culture d’innovation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Évaluer régulièrement</a:t>
                      </a:r>
                      <a:endParaRPr b="1" sz="26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Maintient la pertinence et la sécurité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S’entendre sur où on en est?</a:t>
                      </a:r>
                      <a:endParaRPr b="1" sz="26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-3937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Open Sans"/>
                        <a:buChar char="●"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Découverte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-3937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Open Sans"/>
                        <a:buChar char="●"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Exploration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-3937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Open Sans"/>
                        <a:buChar char="●"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Tests / choix structurés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-3937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Open Sans"/>
                        <a:buChar char="●"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Contrats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05" name="Google Shape;505;g3a110b8cdd6_0_1239"/>
          <p:cNvSpPr/>
          <p:nvPr/>
        </p:nvSpPr>
        <p:spPr>
          <a:xfrm>
            <a:off x="1403500" y="2200275"/>
            <a:ext cx="153906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Et s’entendre sur un point de départ?</a:t>
            </a:r>
            <a:endParaRPr b="0" i="0" sz="30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a110b8cdd6_0_1197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Évaluer les solutions - quelques  repères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g3a110b8cdd6_0_1197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13" name="Google Shape;513;g3a110b8cdd6_0_1197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4" name="Google Shape;514;g3a110b8cdd6_0_1197"/>
          <p:cNvSpPr txBox="1"/>
          <p:nvPr/>
        </p:nvSpPr>
        <p:spPr>
          <a:xfrm>
            <a:off x="2423400" y="9516550"/>
            <a:ext cx="1177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AQPP, TherAppX, 2025, Évaluer et implanter les bons outils numériques en pharmacie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15" name="Google Shape;515;g3a110b8cdd6_0_1197"/>
          <p:cNvPicPr preferRelativeResize="0"/>
          <p:nvPr/>
        </p:nvPicPr>
        <p:blipFill rotWithShape="1">
          <a:blip r:embed="rId3">
            <a:alphaModFix/>
          </a:blip>
          <a:srcRect b="0" l="1155" r="0" t="24265"/>
          <a:stretch/>
        </p:blipFill>
        <p:spPr>
          <a:xfrm>
            <a:off x="1375675" y="2615150"/>
            <a:ext cx="15536650" cy="572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3a110b8cdd6_0_1228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Évaluer les solutions - quelques  repères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g3a110b8cdd6_0_1228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23" name="Google Shape;523;g3a110b8cdd6_0_1228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524" name="Google Shape;524;g3a110b8cdd6_0_1228"/>
          <p:cNvGraphicFramePr/>
          <p:nvPr/>
        </p:nvGraphicFramePr>
        <p:xfrm>
          <a:off x="1953850" y="3382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{A9E36069-C3DC-4C9F-8328-CAF6B88DA406}</a:tableStyleId>
              </a:tblPr>
              <a:tblGrid>
                <a:gridCol w="6279375"/>
                <a:gridCol w="7218375"/>
              </a:tblGrid>
              <a:tr h="21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🚩 Signe d’alerte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Interprétation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Manque de transparence sur les données dans la politique de confidentialité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Risque de non-conformité Loi 25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Promesses non vérifiables (“approuvé par des experts”)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Manque de validation scientifique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Absence de plan de support de la compagnie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Difficulté d’intégration à long terme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a110b8cdd6_0_1210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Implanter - quelques bonnes pratiques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g3a110b8cdd6_0_1210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32" name="Google Shape;532;g3a110b8cdd6_0_1210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3" name="Google Shape;533;g3a110b8cdd6_0_1210"/>
          <p:cNvSpPr txBox="1"/>
          <p:nvPr/>
        </p:nvSpPr>
        <p:spPr>
          <a:xfrm>
            <a:off x="2423400" y="9516550"/>
            <a:ext cx="1177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AQPP, TherAppX, 2025, Évaluer et implanter les bons outils numériques en pharmacie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534" name="Google Shape;534;g3a110b8cdd6_0_1210"/>
          <p:cNvGraphicFramePr/>
          <p:nvPr/>
        </p:nvGraphicFramePr>
        <p:xfrm>
          <a:off x="1678675" y="2782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{A9E36069-C3DC-4C9F-8328-CAF6B88DA406}</a:tableStyleId>
              </a:tblPr>
              <a:tblGrid>
                <a:gridCol w="3265275"/>
                <a:gridCol w="2482600"/>
                <a:gridCol w="9527350"/>
              </a:tblGrid>
              <a:tr h="619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8F8F8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Phase</a:t>
                      </a:r>
                      <a:endParaRPr b="1" sz="2600" u="none" cap="none" strike="noStrike">
                        <a:solidFill>
                          <a:srgbClr val="F8F8F8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8F8F8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Objectif</a:t>
                      </a:r>
                      <a:endParaRPr b="1" sz="2600" u="none" cap="none" strike="noStrike">
                        <a:solidFill>
                          <a:srgbClr val="F8F8F8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8F8F8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Bon réflexe</a:t>
                      </a:r>
                      <a:endParaRPr b="1" sz="2600" u="none" cap="none" strike="noStrike">
                        <a:solidFill>
                          <a:srgbClr val="F8F8F8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1. Avant le lancement (J -90 à -30)</a:t>
                      </a:r>
                      <a:endParaRPr b="1" sz="26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Préparer le terrain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 Définir le besoin et choisir les personnes ressources - Tester à petite échelle - Planifier la formation et les suivis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2. Pré-lancement (J -7 à J -1)</a:t>
                      </a:r>
                      <a:endParaRPr b="1" sz="26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Mobiliser l’équipe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 Informer tout le monde du projet - Planifier la courte formation - Vérifier la conformité Loi 25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3. Jour J et première semaine</a:t>
                      </a:r>
                      <a:endParaRPr b="1" sz="26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Soutenir l’adoption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 Accompagner la première connexion - Offrir du soutien quotidien (15 min x 3/jour) - Recueillir les irritants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4. Après 30 jours et en continu</a:t>
                      </a:r>
                      <a:endParaRPr b="1" sz="2600" u="none" cap="none" strike="noStrike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Ajuster et pérenniser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 Analyser les indicateurs (usage, satisfaction, incidents) - Faire un bilan d’équipe - Célébrer les gains visibles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3a110b8cdd6_0_1299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Implanter - autres trucs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g3a110b8cdd6_0_1299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42" name="Google Shape;542;g3a110b8cdd6_0_1299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3" name="Google Shape;543;g3a110b8cdd6_0_1299"/>
          <p:cNvSpPr txBox="1"/>
          <p:nvPr/>
        </p:nvSpPr>
        <p:spPr>
          <a:xfrm>
            <a:off x="2423400" y="9516550"/>
            <a:ext cx="1177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AQPP, TherAppX, 2025, Évaluer et implanter les bons outils numériques en pharmacie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4" name="Google Shape;544;g3a110b8cdd6_0_1299"/>
          <p:cNvSpPr txBox="1"/>
          <p:nvPr/>
        </p:nvSpPr>
        <p:spPr>
          <a:xfrm>
            <a:off x="1366625" y="3380875"/>
            <a:ext cx="8064900" cy="45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Impliquer l’équipe</a:t>
            </a: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dès le départ</a:t>
            </a:r>
            <a:b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Documenter les irritants et réussites</a:t>
            </a: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en continu</a:t>
            </a:r>
            <a:b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Communiquer souvent, brièvement</a:t>
            </a: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(mini points quotidiens)</a:t>
            </a:r>
            <a:b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Mesurer tôt les gains</a:t>
            </a: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(temps, erreurs, satisfaction)</a:t>
            </a:r>
            <a:b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Célébrer les premiers succès</a:t>
            </a:r>
            <a:endParaRPr b="1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5" name="Google Shape;545;g3a110b8cdd6_0_1299"/>
          <p:cNvSpPr txBox="1"/>
          <p:nvPr/>
        </p:nvSpPr>
        <p:spPr>
          <a:xfrm>
            <a:off x="1325225" y="2411805"/>
            <a:ext cx="6812400" cy="7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Les réflexes gagnants 🟢</a:t>
            </a:r>
            <a:endParaRPr b="1" i="0" sz="26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46" name="Google Shape;546;g3a110b8cdd6_0_1299"/>
          <p:cNvSpPr txBox="1"/>
          <p:nvPr/>
        </p:nvSpPr>
        <p:spPr>
          <a:xfrm>
            <a:off x="9899199" y="3467555"/>
            <a:ext cx="7626900" cy="53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❌ Lancer sans pilote ni plan clair</a:t>
            </a:r>
            <a:b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❌ Négliger la formation ou les suivis</a:t>
            </a:r>
            <a:b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❌ Tester un outil clinique sans évaluer la sécurité ou la Loi 25</a:t>
            </a:r>
            <a:b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❌ Utiliser l’IA générative pour des données patient</a:t>
            </a:r>
            <a:b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❌ Ne jamais faire de bilan d’équipe après 30 jours</a:t>
            </a: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7" name="Google Shape;547;g3a110b8cdd6_0_1299"/>
          <p:cNvSpPr txBox="1"/>
          <p:nvPr/>
        </p:nvSpPr>
        <p:spPr>
          <a:xfrm>
            <a:off x="9863775" y="2478110"/>
            <a:ext cx="5830500" cy="7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Les pièges à éviter 🔴</a:t>
            </a:r>
            <a:endParaRPr b="1" i="0" sz="26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3a110b8cdd6_0_1251"/>
          <p:cNvSpPr txBox="1"/>
          <p:nvPr/>
        </p:nvSpPr>
        <p:spPr>
          <a:xfrm>
            <a:off x="2443550" y="7056856"/>
            <a:ext cx="15277800" cy="18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 somme</a:t>
            </a:r>
            <a:endParaRPr b="1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Plus un outil influence une décision clinique, plus la barre de preuve monte.</a:t>
            </a:r>
            <a:endParaRPr b="0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54" name="Google Shape;554;g3a110b8cdd6_0_1251"/>
          <p:cNvCxnSpPr/>
          <p:nvPr/>
        </p:nvCxnSpPr>
        <p:spPr>
          <a:xfrm>
            <a:off x="2224125" y="7100578"/>
            <a:ext cx="12900" cy="921900"/>
          </a:xfrm>
          <a:prstGeom prst="straightConnector1">
            <a:avLst/>
          </a:prstGeom>
          <a:noFill/>
          <a:ln cap="flat" cmpd="sng" w="76200">
            <a:solidFill>
              <a:srgbClr val="00E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55" name="Google Shape;555;g3a110b8cdd6_0_1251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Tester et adopter l’innovation émergente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g3a110b8cdd6_0_1251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57" name="Google Shape;557;g3a110b8cdd6_0_1251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8" name="Google Shape;558;g3a110b8cdd6_0_1251"/>
          <p:cNvSpPr txBox="1"/>
          <p:nvPr/>
        </p:nvSpPr>
        <p:spPr>
          <a:xfrm>
            <a:off x="2423400" y="9319675"/>
            <a:ext cx="13644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Adaptation de cadre NICE ESF, </a:t>
            </a:r>
            <a:r>
              <a:rPr b="0" i="0" lang="en-US" sz="170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https://www.nice.org.uk/what-nice-does/digital-health/evidence-standards-framework-esf-for-digital-health-technologies</a:t>
            </a: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9" name="Google Shape;559;g3a110b8cdd6_0_1251"/>
          <p:cNvSpPr/>
          <p:nvPr/>
        </p:nvSpPr>
        <p:spPr>
          <a:xfrm>
            <a:off x="1403500" y="2200275"/>
            <a:ext cx="153906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Adapter la rigueur à la nature et au risque de l’outil</a:t>
            </a:r>
            <a:endParaRPr b="0" i="0" sz="30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560" name="Google Shape;560;g3a110b8cdd6_0_1251"/>
          <p:cNvGraphicFramePr/>
          <p:nvPr/>
        </p:nvGraphicFramePr>
        <p:xfrm>
          <a:off x="2120350" y="3338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{A9E36069-C3DC-4C9F-8328-CAF6B88DA406}</a:tableStyleId>
              </a:tblPr>
              <a:tblGrid>
                <a:gridCol w="2123825"/>
                <a:gridCol w="5100500"/>
                <a:gridCol w="6822975"/>
              </a:tblGrid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Type d’outil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Exemples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Exigences minimales</a:t>
                      </a:r>
                      <a:endParaRPr b="1" sz="24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Faible risque</a:t>
                      </a:r>
                      <a:endParaRPr b="1"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Application bien-être, gestion d’horaire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Conformité et sécurité minimale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Moyen risque</a:t>
                      </a:r>
                      <a:endParaRPr b="1"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Suivi patient, communication clinique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Validation fonctionnelle + confidentialité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Élevé risque (SIA)</a:t>
                      </a:r>
                      <a:endParaRPr b="1"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Aide à la décision clinique, thérapie numérique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Preuves cliniques, transparence IA, supervision professionnelle</a:t>
                      </a:r>
                      <a:endParaRPr sz="24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3a110b8cdd6_0_1267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Le concept de maturité technologique (TRL)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g3a110b8cdd6_0_1267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68" name="Google Shape;568;g3a110b8cdd6_0_1267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9" name="Google Shape;569;g3a110b8cdd6_0_1267"/>
          <p:cNvSpPr txBox="1"/>
          <p:nvPr/>
        </p:nvSpPr>
        <p:spPr>
          <a:xfrm>
            <a:off x="2423400" y="9489357"/>
            <a:ext cx="13644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Mathworks, </a:t>
            </a:r>
            <a:r>
              <a:rPr b="0" i="0" lang="en-US" sz="170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https://www.mathworks.com/discovery/technology-readiness-level.html</a:t>
            </a: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570" name="Google Shape;570;g3a110b8cdd6_0_1267"/>
          <p:cNvGraphicFramePr/>
          <p:nvPr/>
        </p:nvGraphicFramePr>
        <p:xfrm>
          <a:off x="762000" y="33243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{A9E36069-C3DC-4C9F-8328-CAF6B88DA406}</a:tableStyleId>
              </a:tblPr>
              <a:tblGrid>
                <a:gridCol w="1973925"/>
                <a:gridCol w="5876450"/>
                <a:gridCol w="4651225"/>
              </a:tblGrid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Niveau</a:t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Description</a:t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en-US" sz="2600" u="none" cap="none" strike="noStrike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Exemple</a:t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1–3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Concept ou prototype de recherche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Startup en phase bêta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4–6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Validation en environnement contrôlé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Pilote en clinique ou pharmacie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7–9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Produit validé, déployé à grande échelle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Outil certifié, adopté par réseau</a:t>
                      </a:r>
                      <a:endParaRPr sz="2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571" name="Google Shape;571;g3a110b8cdd6_0_12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436000" y="2830575"/>
            <a:ext cx="4528700" cy="4687205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g3a110b8cdd6_0_1267"/>
          <p:cNvSpPr txBox="1"/>
          <p:nvPr/>
        </p:nvSpPr>
        <p:spPr>
          <a:xfrm>
            <a:off x="1852800" y="7517781"/>
            <a:ext cx="15277800" cy="18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 somme</a:t>
            </a:r>
            <a:endParaRPr b="1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Plus la techno est jeune, plus le pilote doit être petit, documenté et supervisé.</a:t>
            </a:r>
            <a:endParaRPr b="0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73" name="Google Shape;573;g3a110b8cdd6_0_1267"/>
          <p:cNvCxnSpPr/>
          <p:nvPr/>
        </p:nvCxnSpPr>
        <p:spPr>
          <a:xfrm>
            <a:off x="1633375" y="7561503"/>
            <a:ext cx="12900" cy="921900"/>
          </a:xfrm>
          <a:prstGeom prst="straightConnector1">
            <a:avLst/>
          </a:prstGeom>
          <a:noFill/>
          <a:ln cap="flat" cmpd="sng" w="76200">
            <a:solidFill>
              <a:srgbClr val="00E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3a110b8cdd6_0_1179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Se connaître, dans tout cela…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g3a110b8cdd6_0_1179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81" name="Google Shape;581;g3a110b8cdd6_0_1179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82" name="Google Shape;582;g3a110b8cdd6_0_1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92975" y="2291962"/>
            <a:ext cx="10902058" cy="6730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88" name="Google Shape;588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410325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89" name="Google Shape;589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3550" y="3200400"/>
            <a:ext cx="2943225" cy="3886200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44"/>
          <p:cNvSpPr/>
          <p:nvPr/>
        </p:nvSpPr>
        <p:spPr>
          <a:xfrm>
            <a:off x="1460213" y="5658000"/>
            <a:ext cx="34899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Conclusion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44"/>
          <p:cNvSpPr/>
          <p:nvPr/>
        </p:nvSpPr>
        <p:spPr>
          <a:xfrm>
            <a:off x="7130250" y="1333500"/>
            <a:ext cx="9786000" cy="76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Messages clés</a:t>
            </a:r>
            <a:endParaRPr b="1" i="0" sz="26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1. Comprendre</a:t>
            </a:r>
            <a:endParaRPr b="1" i="0" sz="26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L’IA n’est pas une rupture, c’est une continuité du numérique.</a:t>
            </a:r>
            <a:endParaRPr b="0" i="0" sz="26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👉 Savoir en parler, c’est déjà bien.</a:t>
            </a:r>
            <a:endParaRPr b="0" i="0" sz="26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2. Expérimenter</a:t>
            </a:r>
            <a:endParaRPr b="1" i="0" sz="26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Tester avec méthode, documenter, partager.</a:t>
            </a:r>
            <a:endParaRPr b="0" i="0" sz="26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👉 Chaque essai bien encadré fait progresser la pratique.</a:t>
            </a:r>
            <a:endParaRPr b="0" i="0" sz="26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3. Transférer</a:t>
            </a:r>
            <a:endParaRPr b="1" i="0" sz="26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Encadrer, évaluer, ajuster.</a:t>
            </a:r>
            <a:endParaRPr b="0" i="0" sz="26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👉 L’innovation devient durable quand elle est professionnelle.</a:t>
            </a:r>
            <a:endParaRPr b="0" i="0" sz="26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2" name="Google Shape;592;p44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a110b8cdd6_0_537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Le pharmacien dans tout cela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g3a110b8cdd6_0_537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7" name="Google Shape;87;g3a110b8cdd6_0_537"/>
          <p:cNvSpPr/>
          <p:nvPr/>
        </p:nvSpPr>
        <p:spPr>
          <a:xfrm>
            <a:off x="5276850" y="9601200"/>
            <a:ext cx="109182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INTRODUCTION</a:t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" name="Google Shape;88;g3a110b8cdd6_0_537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g3a110b8cdd6_0_537"/>
          <p:cNvSpPr/>
          <p:nvPr/>
        </p:nvSpPr>
        <p:spPr>
          <a:xfrm>
            <a:off x="1403500" y="2200275"/>
            <a:ext cx="153906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Il est mieux placé que jamais pour encadrer et utiliser l’IA</a:t>
            </a:r>
            <a:endParaRPr b="0" i="0" sz="30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0" name="Google Shape;90;g3a110b8cdd6_0_537"/>
          <p:cNvSpPr txBox="1"/>
          <p:nvPr/>
        </p:nvSpPr>
        <p:spPr>
          <a:xfrm>
            <a:off x="2084100" y="3769225"/>
            <a:ext cx="2438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Jugement</a:t>
            </a:r>
            <a:endParaRPr b="0" i="0" sz="3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" name="Google Shape;91;g3a110b8cdd6_0_537"/>
          <p:cNvSpPr txBox="1"/>
          <p:nvPr/>
        </p:nvSpPr>
        <p:spPr>
          <a:xfrm>
            <a:off x="7165475" y="3770150"/>
            <a:ext cx="2568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Confiance</a:t>
            </a:r>
            <a:endParaRPr b="0" i="0" sz="3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g3a110b8cdd6_0_537"/>
          <p:cNvSpPr txBox="1"/>
          <p:nvPr/>
        </p:nvSpPr>
        <p:spPr>
          <a:xfrm>
            <a:off x="12042470" y="3770150"/>
            <a:ext cx="2933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Affaires</a:t>
            </a:r>
            <a:endParaRPr b="0" i="0" sz="3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" name="Google Shape;93;g3a110b8cdd6_0_537"/>
          <p:cNvSpPr/>
          <p:nvPr/>
        </p:nvSpPr>
        <p:spPr>
          <a:xfrm>
            <a:off x="2156700" y="4789875"/>
            <a:ext cx="3706500" cy="19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L’IA ne remplace pas le jugement clinique : elle a besoin d’un professionnel capable de le valider.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4" name="Google Shape;94;g3a110b8cdd6_0_537"/>
          <p:cNvSpPr/>
          <p:nvPr/>
        </p:nvSpPr>
        <p:spPr>
          <a:xfrm>
            <a:off x="7165475" y="4824950"/>
            <a:ext cx="3731100" cy="19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Les pharmaciens sont souvent le premier point de contact et inspire confiance.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5" name="Google Shape;95;g3a110b8cdd6_0_537"/>
          <p:cNvSpPr/>
          <p:nvPr/>
        </p:nvSpPr>
        <p:spPr>
          <a:xfrm>
            <a:off x="12119100" y="4788800"/>
            <a:ext cx="4255200" cy="19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La profession est souvent la première à se numériser vu ses objectifs de rentabilité et de qualité de services.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96" name="Google Shape;96;g3a110b8cdd6_0_537"/>
          <p:cNvCxnSpPr>
            <a:stCxn id="90" idx="3"/>
            <a:endCxn id="91" idx="1"/>
          </p:cNvCxnSpPr>
          <p:nvPr/>
        </p:nvCxnSpPr>
        <p:spPr>
          <a:xfrm>
            <a:off x="4522200" y="4138675"/>
            <a:ext cx="2643300" cy="9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97" name="Google Shape;97;g3a110b8cdd6_0_537"/>
          <p:cNvCxnSpPr>
            <a:stCxn id="91" idx="3"/>
            <a:endCxn id="92" idx="1"/>
          </p:cNvCxnSpPr>
          <p:nvPr/>
        </p:nvCxnSpPr>
        <p:spPr>
          <a:xfrm>
            <a:off x="9733475" y="4139600"/>
            <a:ext cx="2309100" cy="600"/>
          </a:xfrm>
          <a:prstGeom prst="curvedConnector3">
            <a:avLst>
              <a:gd fmla="val 4999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3a110b8cdd6_0_1316"/>
          <p:cNvSpPr/>
          <p:nvPr/>
        </p:nvSpPr>
        <p:spPr>
          <a:xfrm>
            <a:off x="762000" y="1333500"/>
            <a:ext cx="16764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Autres références utiles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g3a110b8cdd6_0_1316"/>
          <p:cNvSpPr/>
          <p:nvPr/>
        </p:nvSpPr>
        <p:spPr>
          <a:xfrm>
            <a:off x="762000" y="762000"/>
            <a:ext cx="16764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00" name="Google Shape;600;g3a110b8cdd6_0_1316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1" name="Google Shape;601;g3a110b8cdd6_0_1316"/>
          <p:cNvSpPr txBox="1"/>
          <p:nvPr>
            <p:ph idx="1" type="body"/>
          </p:nvPr>
        </p:nvSpPr>
        <p:spPr>
          <a:xfrm>
            <a:off x="1294238" y="2697488"/>
            <a:ext cx="14939100" cy="52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/>
          </a:bodyPr>
          <a:lstStyle/>
          <a:p>
            <a:pPr indent="-495300" lvl="0" marL="6858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555ECE"/>
              </a:buClr>
              <a:buSzPts val="30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Études-exemples d’IA appliquée en pharmacie:</a:t>
            </a:r>
            <a:endParaRPr b="1" i="0" sz="24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95300" lvl="0" marL="6858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Open Sans"/>
              <a:buChar char="-"/>
            </a:pPr>
            <a:r>
              <a:rPr b="0" i="0" lang="en-US" sz="240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Evaluating the Sensitivity, Specificity, and Accuracy of ChatGPT-3.5, ChatGPT-4, Bing AI, and Bard Against Conventional Drug-Drug Interactions Clinical Tools</a:t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95300" lvl="0" marL="6858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Open Sans"/>
              <a:buChar char="-"/>
            </a:pPr>
            <a:r>
              <a:rPr b="0" i="0" lang="en-US" sz="240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A randomized controlled trial of a therapeutic relational agent for reducing substance misuse during the COVID-19 pandemic</a:t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95300" lvl="0" marL="6858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Open Sans"/>
              <a:buChar char="-"/>
            </a:pPr>
            <a:r>
              <a:rPr b="0" i="0" lang="en-US" sz="240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5"/>
              </a:rPr>
              <a:t>Pharmacists' perceptions of a machine learning model for the identification of atypical medication orders</a:t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95300" lvl="0" marL="685800" marR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rgbClr val="000000"/>
              </a:buClr>
              <a:buSzPts val="2400"/>
              <a:buFont typeface="Open Sans"/>
              <a:buChar char="-"/>
            </a:pPr>
            <a:r>
              <a:rPr b="0" i="0" lang="en-US" sz="240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6"/>
              </a:rPr>
              <a:t>Evaluation of Machine Learning Approaches for Predicting Warfarin Discharge Dose in Cardiac Surgery Patients: Retrospective Algorithm Development and Validation Study</a:t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110b8cdd6_0_526"/>
          <p:cNvSpPr/>
          <p:nvPr/>
        </p:nvSpPr>
        <p:spPr>
          <a:xfrm>
            <a:off x="904350" y="1333500"/>
            <a:ext cx="56781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L’IA au service des pharmaciens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4" name="Google Shape;104;g3a110b8cdd6_0_526"/>
          <p:cNvSpPr/>
          <p:nvPr/>
        </p:nvSpPr>
        <p:spPr>
          <a:xfrm>
            <a:off x="904350" y="762000"/>
            <a:ext cx="166215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5" name="Google Shape;105;g3a110b8cdd6_0_526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" name="Google Shape;106;g3a110b8cdd6_0_526"/>
          <p:cNvSpPr txBox="1"/>
          <p:nvPr/>
        </p:nvSpPr>
        <p:spPr>
          <a:xfrm>
            <a:off x="2400775" y="9385750"/>
            <a:ext cx="3658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Réf. : </a:t>
            </a: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Dr. Tazeen H. Rizvi, Linkedin, 14 juin 2024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7" name="Google Shape;107;g3a110b8cdd6_0_5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19938" y="131888"/>
            <a:ext cx="10953558" cy="1002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a110b8cdd6_0_526"/>
          <p:cNvSpPr txBox="1"/>
          <p:nvPr/>
        </p:nvSpPr>
        <p:spPr>
          <a:xfrm>
            <a:off x="694375" y="3092525"/>
            <a:ext cx="5364900" cy="52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L’IA aura, à terme, des applications dans tout le continuum de soins en pharmacie:</a:t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762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Char char="●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Recherches cliniques, développement du médicament</a:t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762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Aide à la décision thérapeutique et pré-analyse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762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Collecte de données et alertes prédictives</a:t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762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Char char="●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Éducation patient, plans de soins personnalisés</a:t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762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Char char="●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Robotisation : optimisation du flux de travail</a:t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762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Char char="●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Administratif (ex: gestion des horaires, création de procédures)</a:t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fe9f41e7e_0_59"/>
          <p:cNvSpPr/>
          <p:nvPr/>
        </p:nvSpPr>
        <p:spPr>
          <a:xfrm>
            <a:off x="1371600" y="1333500"/>
            <a:ext cx="153321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384F"/>
                </a:solidFill>
                <a:latin typeface="Raleway"/>
                <a:ea typeface="Raleway"/>
                <a:cs typeface="Raleway"/>
                <a:sym typeface="Raleway"/>
              </a:rPr>
              <a:t>Pourquoi maintenant : La croisée des chemins</a:t>
            </a:r>
            <a:endParaRPr b="0" i="0" sz="4800" u="none" cap="none" strike="noStrike">
              <a:solidFill>
                <a:srgbClr val="FF384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5" name="Google Shape;115;g36fe9f41e7e_0_59"/>
          <p:cNvSpPr/>
          <p:nvPr/>
        </p:nvSpPr>
        <p:spPr>
          <a:xfrm>
            <a:off x="1371600" y="762000"/>
            <a:ext cx="54864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6" name="Google Shape;116;g36fe9f41e7e_0_59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7" name="Google Shape;117;g36fe9f41e7e_0_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5876" y="2762099"/>
            <a:ext cx="14216259" cy="5083283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g36fe9f41e7e_0_59"/>
          <p:cNvSpPr txBox="1"/>
          <p:nvPr/>
        </p:nvSpPr>
        <p:spPr>
          <a:xfrm>
            <a:off x="2527595" y="8031715"/>
            <a:ext cx="4188600" cy="5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4150" lIns="134150" spcFirstLastPara="1" rIns="134150" wrap="square" tIns="1341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1"/>
              <a:buFont typeface="Arial"/>
              <a:buNone/>
            </a:pPr>
            <a:r>
              <a:rPr b="0" i="0" lang="en-US" sz="1760" u="sng" cap="none" strike="noStrike">
                <a:solidFill>
                  <a:srgbClr val="0563C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Réf: Entrepreneur, 2021</a:t>
            </a:r>
            <a:endParaRPr b="0" i="0" sz="176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/>
          <p:nvPr/>
        </p:nvSpPr>
        <p:spPr>
          <a:xfrm>
            <a:off x="1371600" y="4829175"/>
            <a:ext cx="43326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8F8F8"/>
                </a:solidFill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Objectifs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1371600" y="4257675"/>
            <a:ext cx="44127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800" u="none" cap="none" strike="noStrike">
                <a:solidFill>
                  <a:srgbClr val="F8F8F8"/>
                </a:solidFill>
                <a:latin typeface="Raleway"/>
                <a:ea typeface="Raleway"/>
                <a:cs typeface="Raleway"/>
                <a:sym typeface="Raleway"/>
              </a:rPr>
              <a:t>IA EN PHARMACIE</a:t>
            </a:r>
            <a:endParaRPr b="1" i="0" sz="1800" u="none" cap="none" strike="noStrike">
              <a:solidFill>
                <a:srgbClr val="F8F8F8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8515725" y="3456675"/>
            <a:ext cx="7971600" cy="13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Comprendre </a:t>
            </a: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les types d’IA, leurs applications et leurs enjeux éthiques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7" name="Google Shape;12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08447" y="3456675"/>
            <a:ext cx="458050" cy="43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4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rgbClr val="646464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rgbClr val="64646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8515725" y="4659382"/>
            <a:ext cx="6766800" cy="10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Expérimenter </a:t>
            </a: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des cas d’usage simples et sécuritaires.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0" name="Google Shape;13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08447" y="4659382"/>
            <a:ext cx="458050" cy="43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4"/>
          <p:cNvSpPr/>
          <p:nvPr/>
        </p:nvSpPr>
        <p:spPr>
          <a:xfrm>
            <a:off x="8515725" y="5931182"/>
            <a:ext cx="6766800" cy="6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Transférer </a:t>
            </a:r>
            <a:r>
              <a:rPr b="0" i="0" lang="en-US" sz="2400" u="none" cap="none" strike="noStrike">
                <a:solidFill>
                  <a:srgbClr val="051B32"/>
                </a:solidFill>
                <a:latin typeface="Open Sans"/>
                <a:ea typeface="Open Sans"/>
                <a:cs typeface="Open Sans"/>
                <a:sym typeface="Open Sans"/>
              </a:rPr>
              <a:t>les bonnes pratiques d’évaluation et d’implantation à votre pratique.</a:t>
            </a:r>
            <a:endParaRPr b="0" i="0" sz="2400" u="none" cap="none" strike="noStrike">
              <a:solidFill>
                <a:srgbClr val="051B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2" name="Google Shape;13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08447" y="5931182"/>
            <a:ext cx="458050" cy="43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E6C6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38" name="Google Shape;13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288000" cy="5781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9" name="Google Shape;13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71600" y="2533650"/>
            <a:ext cx="15544800" cy="3447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40" name="Google Shape;140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86650" y="4791075"/>
            <a:ext cx="3314700" cy="3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5"/>
          <p:cNvSpPr/>
          <p:nvPr/>
        </p:nvSpPr>
        <p:spPr>
          <a:xfrm>
            <a:off x="2295525" y="4057650"/>
            <a:ext cx="136968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OBJECTIF #1</a:t>
            </a:r>
            <a:endParaRPr b="1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"/>
          <p:cNvSpPr/>
          <p:nvPr/>
        </p:nvSpPr>
        <p:spPr>
          <a:xfrm>
            <a:off x="2295525" y="5114925"/>
            <a:ext cx="136968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Comprendre</a:t>
            </a:r>
            <a:r>
              <a:rPr b="0" i="0" lang="en-US" sz="4800" u="none" cap="none" strike="noStrike">
                <a:solidFill>
                  <a:srgbClr val="051B32"/>
                </a:solidFill>
                <a:latin typeface="Raleway"/>
                <a:ea typeface="Raleway"/>
                <a:cs typeface="Raleway"/>
                <a:sym typeface="Raleway"/>
              </a:rPr>
              <a:t> - se doter d’un langage commun</a:t>
            </a:r>
            <a:endParaRPr b="0" i="0" sz="4800" u="none" cap="none" strike="noStrike">
              <a:solidFill>
                <a:srgbClr val="051B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3" name="Google Shape;143;p5"/>
          <p:cNvSpPr txBox="1"/>
          <p:nvPr>
            <p:ph idx="12" type="sldNum"/>
          </p:nvPr>
        </p:nvSpPr>
        <p:spPr>
          <a:xfrm>
            <a:off x="16374297" y="9508900"/>
            <a:ext cx="57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1" i="0" lang="en-US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ichaël Cardinal v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