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4"/>
  </p:notesMasterIdLst>
  <p:handoutMasterIdLst>
    <p:handoutMasterId r:id="rId105"/>
  </p:handoutMasterIdLst>
  <p:sldIdLst>
    <p:sldId id="257" r:id="rId2"/>
    <p:sldId id="266" r:id="rId3"/>
    <p:sldId id="301" r:id="rId4"/>
    <p:sldId id="3430" r:id="rId5"/>
    <p:sldId id="3431" r:id="rId6"/>
    <p:sldId id="303" r:id="rId7"/>
    <p:sldId id="3316" r:id="rId8"/>
    <p:sldId id="3508" r:id="rId9"/>
    <p:sldId id="3500" r:id="rId10"/>
    <p:sldId id="3337" r:id="rId11"/>
    <p:sldId id="3444" r:id="rId12"/>
    <p:sldId id="3381" r:id="rId13"/>
    <p:sldId id="3509" r:id="rId14"/>
    <p:sldId id="3510" r:id="rId15"/>
    <p:sldId id="3318" r:id="rId16"/>
    <p:sldId id="3501" r:id="rId17"/>
    <p:sldId id="3434" r:id="rId18"/>
    <p:sldId id="3450" r:id="rId19"/>
    <p:sldId id="3433" r:id="rId20"/>
    <p:sldId id="3435" r:id="rId21"/>
    <p:sldId id="3436" r:id="rId22"/>
    <p:sldId id="3438" r:id="rId23"/>
    <p:sldId id="3502" r:id="rId24"/>
    <p:sldId id="2147483522" r:id="rId25"/>
    <p:sldId id="2147483523" r:id="rId26"/>
    <p:sldId id="3439" r:id="rId27"/>
    <p:sldId id="3437" r:id="rId28"/>
    <p:sldId id="3440" r:id="rId29"/>
    <p:sldId id="3441" r:id="rId30"/>
    <p:sldId id="3442" r:id="rId31"/>
    <p:sldId id="3443" r:id="rId32"/>
    <p:sldId id="3445" r:id="rId33"/>
    <p:sldId id="3504" r:id="rId34"/>
    <p:sldId id="3446" r:id="rId35"/>
    <p:sldId id="3512" r:id="rId36"/>
    <p:sldId id="3513" r:id="rId37"/>
    <p:sldId id="3514" r:id="rId38"/>
    <p:sldId id="2147483521" r:id="rId39"/>
    <p:sldId id="2147483471" r:id="rId40"/>
    <p:sldId id="3448" r:id="rId41"/>
    <p:sldId id="3449" r:id="rId42"/>
    <p:sldId id="3451" r:id="rId43"/>
    <p:sldId id="3455" r:id="rId44"/>
    <p:sldId id="3452" r:id="rId45"/>
    <p:sldId id="3454" r:id="rId46"/>
    <p:sldId id="3456" r:id="rId47"/>
    <p:sldId id="3457" r:id="rId48"/>
    <p:sldId id="3458" r:id="rId49"/>
    <p:sldId id="2147483525" r:id="rId50"/>
    <p:sldId id="2147483524" r:id="rId51"/>
    <p:sldId id="2147483526" r:id="rId52"/>
    <p:sldId id="3459" r:id="rId53"/>
    <p:sldId id="3461" r:id="rId54"/>
    <p:sldId id="3462" r:id="rId55"/>
    <p:sldId id="3460" r:id="rId56"/>
    <p:sldId id="3463" r:id="rId57"/>
    <p:sldId id="3464" r:id="rId58"/>
    <p:sldId id="2147483532" r:id="rId59"/>
    <p:sldId id="3465" r:id="rId60"/>
    <p:sldId id="3466" r:id="rId61"/>
    <p:sldId id="2147483527" r:id="rId62"/>
    <p:sldId id="2147483528" r:id="rId63"/>
    <p:sldId id="3467" r:id="rId64"/>
    <p:sldId id="3468" r:id="rId65"/>
    <p:sldId id="3476" r:id="rId66"/>
    <p:sldId id="3477" r:id="rId67"/>
    <p:sldId id="3478" r:id="rId68"/>
    <p:sldId id="3479" r:id="rId69"/>
    <p:sldId id="3408" r:id="rId70"/>
    <p:sldId id="3409" r:id="rId71"/>
    <p:sldId id="3410" r:id="rId72"/>
    <p:sldId id="3480" r:id="rId73"/>
    <p:sldId id="3505" r:id="rId74"/>
    <p:sldId id="3506" r:id="rId75"/>
    <p:sldId id="2147483529" r:id="rId76"/>
    <p:sldId id="2147483530" r:id="rId77"/>
    <p:sldId id="2147483531" r:id="rId78"/>
    <p:sldId id="3503" r:id="rId79"/>
    <p:sldId id="3432" r:id="rId80"/>
    <p:sldId id="3481" r:id="rId81"/>
    <p:sldId id="3482" r:id="rId82"/>
    <p:sldId id="3483" r:id="rId83"/>
    <p:sldId id="3484" r:id="rId84"/>
    <p:sldId id="3485" r:id="rId85"/>
    <p:sldId id="3486" r:id="rId86"/>
    <p:sldId id="3488" r:id="rId87"/>
    <p:sldId id="3490" r:id="rId88"/>
    <p:sldId id="3487" r:id="rId89"/>
    <p:sldId id="3489" r:id="rId90"/>
    <p:sldId id="3491" r:id="rId91"/>
    <p:sldId id="3492" r:id="rId92"/>
    <p:sldId id="3493" r:id="rId93"/>
    <p:sldId id="3495" r:id="rId94"/>
    <p:sldId id="3496" r:id="rId95"/>
    <p:sldId id="318" r:id="rId96"/>
    <p:sldId id="3334" r:id="rId97"/>
    <p:sldId id="3473" r:id="rId98"/>
    <p:sldId id="3472" r:id="rId99"/>
    <p:sldId id="3471" r:id="rId100"/>
    <p:sldId id="3497" r:id="rId101"/>
    <p:sldId id="3498" r:id="rId102"/>
    <p:sldId id="3499" r:id="rId10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66FF33"/>
    <a:srgbClr val="6FBADB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810" autoAdjust="0"/>
  </p:normalViewPr>
  <p:slideViewPr>
    <p:cSldViewPr snapToGrid="0" showGuides="1">
      <p:cViewPr varScale="1">
        <p:scale>
          <a:sx n="54" d="100"/>
          <a:sy n="54" d="100"/>
        </p:scale>
        <p:origin x="682" y="69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249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3187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viewProps" Target="viewProp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theme" Target="theme/theme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ableStyles" Target="tableStyle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microsoft.com/office/2016/11/relationships/changesInfo" Target="changesInfos/changesInfo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éphane Coté" userId="5f03fe12-35dd-47b2-af57-a731a6c976aa" providerId="ADAL" clId="{28A8DC20-CAE6-45B8-B4B0-814D540E83BA}"/>
    <pc:docChg chg="undo custSel addSld delSld modSld sldOrd">
      <pc:chgData name="Stéphane Coté" userId="5f03fe12-35dd-47b2-af57-a731a6c976aa" providerId="ADAL" clId="{28A8DC20-CAE6-45B8-B4B0-814D540E83BA}" dt="2026-03-17T00:59:52.091" v="433" actId="1582"/>
      <pc:docMkLst>
        <pc:docMk/>
      </pc:docMkLst>
      <pc:sldChg chg="addSp modSp mod">
        <pc:chgData name="Stéphane Coté" userId="5f03fe12-35dd-47b2-af57-a731a6c976aa" providerId="ADAL" clId="{28A8DC20-CAE6-45B8-B4B0-814D540E83BA}" dt="2026-03-05T01:57:40.685" v="79" actId="1076"/>
        <pc:sldMkLst>
          <pc:docMk/>
          <pc:sldMk cId="2931672261" sldId="3458"/>
        </pc:sldMkLst>
        <pc:picChg chg="add mod">
          <ac:chgData name="Stéphane Coté" userId="5f03fe12-35dd-47b2-af57-a731a6c976aa" providerId="ADAL" clId="{28A8DC20-CAE6-45B8-B4B0-814D540E83BA}" dt="2026-03-05T01:57:40.685" v="79" actId="1076"/>
          <ac:picMkLst>
            <pc:docMk/>
            <pc:sldMk cId="2931672261" sldId="3458"/>
            <ac:picMk id="2" creationId="{C8FA177A-A5E0-A893-3577-890DEDFCBF44}"/>
          </ac:picMkLst>
        </pc:picChg>
      </pc:sldChg>
      <pc:sldChg chg="addSp delSp modSp mod">
        <pc:chgData name="Stéphane Coté" userId="5f03fe12-35dd-47b2-af57-a731a6c976aa" providerId="ADAL" clId="{28A8DC20-CAE6-45B8-B4B0-814D540E83BA}" dt="2026-03-05T01:58:23.343" v="86" actId="20577"/>
        <pc:sldMkLst>
          <pc:docMk/>
          <pc:sldMk cId="1459371317" sldId="3462"/>
        </pc:sldMkLst>
        <pc:spChg chg="mod">
          <ac:chgData name="Stéphane Coté" userId="5f03fe12-35dd-47b2-af57-a731a6c976aa" providerId="ADAL" clId="{28A8DC20-CAE6-45B8-B4B0-814D540E83BA}" dt="2026-03-05T01:58:23.343" v="86" actId="20577"/>
          <ac:spMkLst>
            <pc:docMk/>
            <pc:sldMk cId="1459371317" sldId="3462"/>
            <ac:spMk id="3" creationId="{B050BD84-DD3F-C310-7442-3E89BC927935}"/>
          </ac:spMkLst>
        </pc:spChg>
        <pc:picChg chg="add mod">
          <ac:chgData name="Stéphane Coté" userId="5f03fe12-35dd-47b2-af57-a731a6c976aa" providerId="ADAL" clId="{28A8DC20-CAE6-45B8-B4B0-814D540E83BA}" dt="2026-03-05T01:58:20.040" v="84" actId="14100"/>
          <ac:picMkLst>
            <pc:docMk/>
            <pc:sldMk cId="1459371317" sldId="3462"/>
            <ac:picMk id="6" creationId="{6BCB4183-AA8A-2984-D410-27D0FAFDEA73}"/>
          </ac:picMkLst>
        </pc:picChg>
      </pc:sldChg>
      <pc:sldChg chg="addSp delSp modSp mod">
        <pc:chgData name="Stéphane Coté" userId="5f03fe12-35dd-47b2-af57-a731a6c976aa" providerId="ADAL" clId="{28A8DC20-CAE6-45B8-B4B0-814D540E83BA}" dt="2026-03-17T00:59:02.312" v="424" actId="14100"/>
        <pc:sldMkLst>
          <pc:docMk/>
          <pc:sldMk cId="3757212470" sldId="3464"/>
        </pc:sldMkLst>
        <pc:spChg chg="mod">
          <ac:chgData name="Stéphane Coté" userId="5f03fe12-35dd-47b2-af57-a731a6c976aa" providerId="ADAL" clId="{28A8DC20-CAE6-45B8-B4B0-814D540E83BA}" dt="2026-03-17T00:58:56.212" v="422" actId="20577"/>
          <ac:spMkLst>
            <pc:docMk/>
            <pc:sldMk cId="3757212470" sldId="3464"/>
            <ac:spMk id="3" creationId="{9D8CEC6C-B889-883F-9CEE-842410F7D322}"/>
          </ac:spMkLst>
        </pc:spChg>
        <pc:picChg chg="add del mod">
          <ac:chgData name="Stéphane Coté" userId="5f03fe12-35dd-47b2-af57-a731a6c976aa" providerId="ADAL" clId="{28A8DC20-CAE6-45B8-B4B0-814D540E83BA}" dt="2026-03-17T00:58:27.034" v="407" actId="478"/>
          <ac:picMkLst>
            <pc:docMk/>
            <pc:sldMk cId="3757212470" sldId="3464"/>
            <ac:picMk id="6" creationId="{09CFAB71-F4F9-50DE-1516-59BF72D26873}"/>
          </ac:picMkLst>
        </pc:picChg>
        <pc:picChg chg="del">
          <ac:chgData name="Stéphane Coté" userId="5f03fe12-35dd-47b2-af57-a731a6c976aa" providerId="ADAL" clId="{28A8DC20-CAE6-45B8-B4B0-814D540E83BA}" dt="2026-03-17T00:57:54.892" v="399" actId="478"/>
          <ac:picMkLst>
            <pc:docMk/>
            <pc:sldMk cId="3757212470" sldId="3464"/>
            <ac:picMk id="7" creationId="{1F9468B1-8D8B-CFE4-027A-97A979125CDC}"/>
          </ac:picMkLst>
        </pc:picChg>
        <pc:picChg chg="add mod">
          <ac:chgData name="Stéphane Coté" userId="5f03fe12-35dd-47b2-af57-a731a6c976aa" providerId="ADAL" clId="{28A8DC20-CAE6-45B8-B4B0-814D540E83BA}" dt="2026-03-17T00:59:02.312" v="424" actId="14100"/>
          <ac:picMkLst>
            <pc:docMk/>
            <pc:sldMk cId="3757212470" sldId="3464"/>
            <ac:picMk id="9" creationId="{BE56219C-8DC7-94F5-0EA8-22DD9B4F7078}"/>
          </ac:picMkLst>
        </pc:picChg>
      </pc:sldChg>
      <pc:sldChg chg="addSp modSp mod">
        <pc:chgData name="Stéphane Coté" userId="5f03fe12-35dd-47b2-af57-a731a6c976aa" providerId="ADAL" clId="{28A8DC20-CAE6-45B8-B4B0-814D540E83BA}" dt="2026-03-05T02:11:55.767" v="141" actId="14100"/>
        <pc:sldMkLst>
          <pc:docMk/>
          <pc:sldMk cId="752194687" sldId="3503"/>
        </pc:sldMkLst>
        <pc:spChg chg="mod">
          <ac:chgData name="Stéphane Coté" userId="5f03fe12-35dd-47b2-af57-a731a6c976aa" providerId="ADAL" clId="{28A8DC20-CAE6-45B8-B4B0-814D540E83BA}" dt="2026-03-05T02:00:57.682" v="133" actId="20577"/>
          <ac:spMkLst>
            <pc:docMk/>
            <pc:sldMk cId="752194687" sldId="3503"/>
            <ac:spMk id="6" creationId="{D5D0E35D-57DF-E390-88F1-524348CA0A49}"/>
          </ac:spMkLst>
        </pc:spChg>
        <pc:picChg chg="add mod">
          <ac:chgData name="Stéphane Coté" userId="5f03fe12-35dd-47b2-af57-a731a6c976aa" providerId="ADAL" clId="{28A8DC20-CAE6-45B8-B4B0-814D540E83BA}" dt="2026-03-05T02:11:55.767" v="141" actId="14100"/>
          <ac:picMkLst>
            <pc:docMk/>
            <pc:sldMk cId="752194687" sldId="3503"/>
            <ac:picMk id="5" creationId="{DF57716D-8E49-0BB0-E163-E6006B5FAD0C}"/>
          </ac:picMkLst>
        </pc:picChg>
      </pc:sldChg>
      <pc:sldChg chg="modSp add mod">
        <pc:chgData name="Stéphane Coté" userId="5f03fe12-35dd-47b2-af57-a731a6c976aa" providerId="ADAL" clId="{28A8DC20-CAE6-45B8-B4B0-814D540E83BA}" dt="2026-03-15T19:13:24.785" v="391" actId="14100"/>
        <pc:sldMkLst>
          <pc:docMk/>
          <pc:sldMk cId="29536116" sldId="2147483527"/>
        </pc:sldMkLst>
        <pc:spChg chg="mod">
          <ac:chgData name="Stéphane Coté" userId="5f03fe12-35dd-47b2-af57-a731a6c976aa" providerId="ADAL" clId="{28A8DC20-CAE6-45B8-B4B0-814D540E83BA}" dt="2026-03-15T19:13:24.785" v="391" actId="14100"/>
          <ac:spMkLst>
            <pc:docMk/>
            <pc:sldMk cId="29536116" sldId="2147483527"/>
            <ac:spMk id="12" creationId="{5B2D04A0-F4B0-A594-BB25-23BABA9C054A}"/>
          </ac:spMkLst>
        </pc:spChg>
      </pc:sldChg>
      <pc:sldChg chg="add">
        <pc:chgData name="Stéphane Coté" userId="5f03fe12-35dd-47b2-af57-a731a6c976aa" providerId="ADAL" clId="{28A8DC20-CAE6-45B8-B4B0-814D540E83BA}" dt="2026-03-05T02:00:01.624" v="94"/>
        <pc:sldMkLst>
          <pc:docMk/>
          <pc:sldMk cId="1603748418" sldId="2147483528"/>
        </pc:sldMkLst>
      </pc:sldChg>
      <pc:sldChg chg="add">
        <pc:chgData name="Stéphane Coté" userId="5f03fe12-35dd-47b2-af57-a731a6c976aa" providerId="ADAL" clId="{28A8DC20-CAE6-45B8-B4B0-814D540E83BA}" dt="2026-03-05T02:00:46.846" v="96"/>
        <pc:sldMkLst>
          <pc:docMk/>
          <pc:sldMk cId="2960496885" sldId="2147483529"/>
        </pc:sldMkLst>
      </pc:sldChg>
      <pc:sldChg chg="addSp delSp modSp add mod ord">
        <pc:chgData name="Stéphane Coté" userId="5f03fe12-35dd-47b2-af57-a731a6c976aa" providerId="ADAL" clId="{28A8DC20-CAE6-45B8-B4B0-814D540E83BA}" dt="2026-03-05T16:29:54.388" v="388"/>
        <pc:sldMkLst>
          <pc:docMk/>
          <pc:sldMk cId="255922646" sldId="2147483530"/>
        </pc:sldMkLst>
        <pc:spChg chg="mod">
          <ac:chgData name="Stéphane Coté" userId="5f03fe12-35dd-47b2-af57-a731a6c976aa" providerId="ADAL" clId="{28A8DC20-CAE6-45B8-B4B0-814D540E83BA}" dt="2026-03-05T16:21:53.331" v="290" actId="27636"/>
          <ac:spMkLst>
            <pc:docMk/>
            <pc:sldMk cId="255922646" sldId="2147483530"/>
            <ac:spMk id="6" creationId="{F5B914A7-7299-DDBA-16C6-032907323549}"/>
          </ac:spMkLst>
        </pc:spChg>
        <pc:spChg chg="add mod">
          <ac:chgData name="Stéphane Coté" userId="5f03fe12-35dd-47b2-af57-a731a6c976aa" providerId="ADAL" clId="{28A8DC20-CAE6-45B8-B4B0-814D540E83BA}" dt="2026-03-05T16:25:09.085" v="372" actId="27636"/>
          <ac:spMkLst>
            <pc:docMk/>
            <pc:sldMk cId="255922646" sldId="2147483530"/>
            <ac:spMk id="9" creationId="{FC705B1C-A838-F913-9D85-BDA6D10D24BC}"/>
          </ac:spMkLst>
        </pc:spChg>
        <pc:spChg chg="add mod">
          <ac:chgData name="Stéphane Coté" userId="5f03fe12-35dd-47b2-af57-a731a6c976aa" providerId="ADAL" clId="{28A8DC20-CAE6-45B8-B4B0-814D540E83BA}" dt="2026-03-05T16:24:53.183" v="364" actId="1076"/>
          <ac:spMkLst>
            <pc:docMk/>
            <pc:sldMk cId="255922646" sldId="2147483530"/>
            <ac:spMk id="10" creationId="{E6D86B35-B7C9-8B4B-A333-342C96B97508}"/>
          </ac:spMkLst>
        </pc:spChg>
      </pc:sldChg>
      <pc:sldChg chg="addSp delSp modSp add mod ord">
        <pc:chgData name="Stéphane Coté" userId="5f03fe12-35dd-47b2-af57-a731a6c976aa" providerId="ADAL" clId="{28A8DC20-CAE6-45B8-B4B0-814D540E83BA}" dt="2026-03-05T16:29:57.360" v="390"/>
        <pc:sldMkLst>
          <pc:docMk/>
          <pc:sldMk cId="2820869125" sldId="2147483531"/>
        </pc:sldMkLst>
        <pc:picChg chg="mod">
          <ac:chgData name="Stéphane Coté" userId="5f03fe12-35dd-47b2-af57-a731a6c976aa" providerId="ADAL" clId="{28A8DC20-CAE6-45B8-B4B0-814D540E83BA}" dt="2026-03-05T16:25:38.687" v="386" actId="14100"/>
          <ac:picMkLst>
            <pc:docMk/>
            <pc:sldMk cId="2820869125" sldId="2147483531"/>
            <ac:picMk id="5" creationId="{E6351DB0-7BEE-BDE7-F937-33B8AEAC64F6}"/>
          </ac:picMkLst>
        </pc:picChg>
      </pc:sldChg>
      <pc:sldChg chg="addSp delSp modSp add mod">
        <pc:chgData name="Stéphane Coté" userId="5f03fe12-35dd-47b2-af57-a731a6c976aa" providerId="ADAL" clId="{28A8DC20-CAE6-45B8-B4B0-814D540E83BA}" dt="2026-03-17T00:59:52.091" v="433" actId="1582"/>
        <pc:sldMkLst>
          <pc:docMk/>
          <pc:sldMk cId="138122032" sldId="2147483532"/>
        </pc:sldMkLst>
        <pc:spChg chg="del">
          <ac:chgData name="Stéphane Coté" userId="5f03fe12-35dd-47b2-af57-a731a6c976aa" providerId="ADAL" clId="{28A8DC20-CAE6-45B8-B4B0-814D540E83BA}" dt="2026-03-17T00:57:21.169" v="393" actId="478"/>
          <ac:spMkLst>
            <pc:docMk/>
            <pc:sldMk cId="138122032" sldId="2147483532"/>
            <ac:spMk id="3" creationId="{B4168758-DE31-1544-4962-3459FECD09A7}"/>
          </ac:spMkLst>
        </pc:spChg>
        <pc:spChg chg="add mod">
          <ac:chgData name="Stéphane Coté" userId="5f03fe12-35dd-47b2-af57-a731a6c976aa" providerId="ADAL" clId="{28A8DC20-CAE6-45B8-B4B0-814D540E83BA}" dt="2026-03-17T00:59:52.091" v="433" actId="1582"/>
          <ac:spMkLst>
            <pc:docMk/>
            <pc:sldMk cId="138122032" sldId="2147483532"/>
            <ac:spMk id="8" creationId="{2B7AE6FD-E4D0-BE71-9F0C-D0EA47B98130}"/>
          </ac:spMkLst>
        </pc:spChg>
        <pc:picChg chg="add mod">
          <ac:chgData name="Stéphane Coté" userId="5f03fe12-35dd-47b2-af57-a731a6c976aa" providerId="ADAL" clId="{28A8DC20-CAE6-45B8-B4B0-814D540E83BA}" dt="2026-03-17T00:57:26.642" v="398" actId="1076"/>
          <ac:picMkLst>
            <pc:docMk/>
            <pc:sldMk cId="138122032" sldId="2147483532"/>
            <ac:picMk id="6" creationId="{6C7A3BB3-6AFC-0BA6-412A-11331186AAA4}"/>
          </ac:picMkLst>
        </pc:picChg>
        <pc:picChg chg="del">
          <ac:chgData name="Stéphane Coté" userId="5f03fe12-35dd-47b2-af57-a731a6c976aa" providerId="ADAL" clId="{28A8DC20-CAE6-45B8-B4B0-814D540E83BA}" dt="2026-03-17T00:57:21.922" v="394" actId="478"/>
          <ac:picMkLst>
            <pc:docMk/>
            <pc:sldMk cId="138122032" sldId="2147483532"/>
            <ac:picMk id="7" creationId="{6DCEAFB8-F322-7084-D666-6A2FD2912CA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CAAC74A-664E-43D3-859E-B35855730D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10C658-31F9-4A67-8267-E3463B262A3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AD794A-17F4-48F7-A14F-39DCAE091952}" type="datetimeFigureOut">
              <a:rPr lang="en-US" smtClean="0"/>
              <a:t>3/16/2026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7BBBF1-3A7A-4F4B-8592-578ABE65B71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2F046-B531-4374-9A89-AC21BCA06E1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2DFAA7-D3C3-4D01-9299-453E25D16D4E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5273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9T13:24:05.2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21389,'2894'0'0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9T13:24:07.4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99 24575,'28'-2'0,"43"-6"0,-8-1 0,283-30 0,147 0 0,3 38 0,-256 2 0,58 7 0,312 49 0,-550-46 0,89 27 0,18 5 0,-93-29 0,0-3 0,107 2 0,-151-13 67,65-2 185,-85 1-492,1-1-1,0 0 0,-1-1 1,1 1-1,-1-2 1,15-6-1,-3-3-6585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9T13:24:09.6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63 24575,'5'-1'0,"-1"1"0,1-1 0,0 0 0,0-1 0,-1 1 0,6-3 0,16-5 0,12 1 0,150-27 0,-173 34 0,0 1 0,0 0 0,0 2 0,19 2 0,-28-3 0,0 1 0,0-1 0,0 1 0,-1 0 0,1 0 0,0 0 0,-1 1 0,1 0 0,-1 0 0,0 1 0,0-1 0,0 1 0,4 5 0,-7-7 0,-1 0 0,1 1 0,-1-1 0,0 1 0,1-1 0,-1 1 0,-1 0 0,1-1 0,0 1 0,-1 0 0,1-1 0,-1 1 0,0 0 0,1 0 0,-2-1 0,1 1 0,0 0 0,0 0 0,-1 0 0,0-1 0,-1 6 0,-3 4 0,0-1 0,-1 1 0,-11 17 0,2-5 0,4-2 0,1 1 0,0 1 0,2-1 0,1 1 0,-5 27 0,5-10 0,2 1 0,0 51 0,5-83-273,0 0 0,1 1 0,0-1 0,4 13 0,2-1-6553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9T13:24:10.1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9T13:33:25.2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9T13:33:25.2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9T13:33:25.2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4C6A87-CC60-415C-BFEE-13D1CAD6861A}" type="datetimeFigureOut">
              <a:rPr lang="en-US" smtClean="0"/>
              <a:t>3/16/2026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51814-3B91-4036-94D2-3977634EE214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625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51814-3B91-4036-94D2-3977634EE214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78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E18A1-BFEC-B244-B116-FACCD748B490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0207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4B5FD-CF8A-87AE-2A30-256E221B2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09DCE7-E2C1-1022-87EF-D4C690A949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8D6410-FAAD-D143-5189-287F0143B7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98060A-C15D-7DFE-D493-B60DDA7AFD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E18A1-BFEC-B244-B116-FACCD748B490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30474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Présentateur: Stéphane </a:t>
            </a:r>
          </a:p>
          <a:p>
            <a:r>
              <a:rPr lang="fr-CA" dirty="0"/>
              <a:t> – découper le document en plusieurs parties –  mentionner la question pertinente pour les cliniciens à laquelle chaque partie de ce document servira à répondre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E18A1-BFEC-B244-B116-FACCD748B490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7652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51814-3B91-4036-94D2-3977634EE214}" type="slidenum">
              <a:rPr lang="en-US" smtClean="0"/>
              <a:t>92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742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2E9D9-17BD-FFC6-05E8-7EB45F9D5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2BFA3A-2616-CB0D-3A79-454E2D083C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D91ABCB-79B2-9227-3DE1-25909FEC6A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4C0BAF1-0D04-C442-BAE4-7AFF8B4F64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51814-3B91-4036-94D2-3977634EE214}" type="slidenum">
              <a:rPr lang="en-US" smtClean="0"/>
              <a:t>94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8381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06F8E-65FF-159A-D9EA-22B17FDCA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07D27E3-CA9E-DFFF-96D2-A84F0D7616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AEA3E86-6018-6899-3C86-652DB13217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A604770-B2CD-301A-5211-727F4AAF48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51814-3B91-4036-94D2-3977634EE214}" type="slidenum">
              <a:rPr lang="en-US" smtClean="0"/>
              <a:t>100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3653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7A83A-02DC-3C41-5A7D-BE656BBD8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38669D5-B23E-F7D6-125B-A2FE4F0448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E62F4E6-28E9-486F-E6DF-174BB297D3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CCEE135-0E4A-E27D-C2A2-89305B7B88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51814-3B91-4036-94D2-3977634EE214}" type="slidenum">
              <a:rPr lang="en-US" smtClean="0"/>
              <a:t>101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5862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B7B42-CA0B-D7CC-72A5-9ABA51842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D3585AD-B220-032E-8FE4-49C621DDB7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AC3BCD4-1BC4-E853-08AD-86479F32E4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4AF1AC1-C974-BE6E-0204-887FEDE419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51814-3B91-4036-94D2-3977634EE214}" type="slidenum">
              <a:rPr lang="en-US" smtClean="0"/>
              <a:t>102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737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6607FB0-0FB2-41FD-B334-74C7B05B8C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D02598E-521E-41CD-B068-134834CFF4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44817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4A5F51-C7E6-44CC-ADF3-1C83AA35D0DC}"/>
              </a:ext>
            </a:extLst>
          </p:cNvPr>
          <p:cNvSpPr/>
          <p:nvPr userDrawn="1"/>
        </p:nvSpPr>
        <p:spPr>
          <a:xfrm>
            <a:off x="0" y="4448175"/>
            <a:ext cx="12192000" cy="240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8B51C6-9166-4F67-995A-396809E65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475" y="4551363"/>
            <a:ext cx="11520488" cy="1176337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51C9A4-8764-4CB3-AC26-C957C0E84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475" y="5830888"/>
            <a:ext cx="11520488" cy="5508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810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4C5F727-FA73-47F4-8647-79441AA996E3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4FD2F3-3119-48E2-B464-A93E23C5A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476250"/>
            <a:ext cx="5165724" cy="2557463"/>
          </a:xfrm>
        </p:spPr>
        <p:txBody>
          <a:bodyPr anchor="ctr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7C6E-3441-429B-A81D-87F8344C0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476250"/>
            <a:ext cx="5795963" cy="25574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ECDD1-1369-42FD-BD19-6797742A1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9303FD92-1AC4-4708-B13E-C97E00210D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6" y="3233941"/>
            <a:ext cx="11520486" cy="2966833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4979D5-6F1E-40A2-9A8E-8C5AE1AA3B62}"/>
              </a:ext>
            </a:extLst>
          </p:cNvPr>
          <p:cNvSpPr/>
          <p:nvPr userDrawn="1"/>
        </p:nvSpPr>
        <p:spPr>
          <a:xfrm>
            <a:off x="0" y="476250"/>
            <a:ext cx="165100" cy="25574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79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4C5F727-FA73-47F4-8647-79441AA996E3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4979D5-6F1E-40A2-9A8E-8C5AE1AA3B62}"/>
              </a:ext>
            </a:extLst>
          </p:cNvPr>
          <p:cNvSpPr/>
          <p:nvPr userDrawn="1"/>
        </p:nvSpPr>
        <p:spPr>
          <a:xfrm>
            <a:off x="0" y="0"/>
            <a:ext cx="513805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4FD2F3-3119-48E2-B464-A93E23C5A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9197" y="1296176"/>
            <a:ext cx="5272764" cy="1551573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7C6E-3441-429B-A81D-87F8344C0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9198" y="3073967"/>
            <a:ext cx="5272764" cy="25574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ECDD1-1369-42FD-BD19-6797742A1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9303FD92-1AC4-4708-B13E-C97E00210D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17601" y="1016000"/>
            <a:ext cx="5138058" cy="497840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06EB3B-6A54-45E7-B23D-F9515CC15D12}"/>
              </a:ext>
            </a:extLst>
          </p:cNvPr>
          <p:cNvSpPr/>
          <p:nvPr userDrawn="1"/>
        </p:nvSpPr>
        <p:spPr>
          <a:xfrm>
            <a:off x="0" y="5994400"/>
            <a:ext cx="4093029" cy="863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E110354-15BA-4B22-B7CF-3D5BFA5C722D}"/>
              </a:ext>
            </a:extLst>
          </p:cNvPr>
          <p:cNvSpPr/>
          <p:nvPr userDrawn="1"/>
        </p:nvSpPr>
        <p:spPr>
          <a:xfrm>
            <a:off x="2162630" y="873210"/>
            <a:ext cx="4093029" cy="1385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357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4C5F727-FA73-47F4-8647-79441AA996E3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4FD2F3-3119-48E2-B464-A93E23C5A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1783831"/>
            <a:ext cx="3111954" cy="3290338"/>
          </a:xfrm>
        </p:spPr>
        <p:txBody>
          <a:bodyPr anchor="ctr"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7C6E-3441-429B-A81D-87F8344C0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9370" y="1783832"/>
            <a:ext cx="4402592" cy="3290338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ECDD1-1369-42FD-BD19-6797742A1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9303FD92-1AC4-4708-B13E-C97E00210D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72114" y="0"/>
            <a:ext cx="3628571" cy="685800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16C293-C1E0-4EA5-BDE5-D226D72FC08B}"/>
              </a:ext>
            </a:extLst>
          </p:cNvPr>
          <p:cNvSpPr/>
          <p:nvPr userDrawn="1"/>
        </p:nvSpPr>
        <p:spPr>
          <a:xfrm>
            <a:off x="371475" y="5297714"/>
            <a:ext cx="3111954" cy="156028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770C08-8FFF-4293-8E7D-DBFEE4E3E443}"/>
              </a:ext>
            </a:extLst>
          </p:cNvPr>
          <p:cNvSpPr/>
          <p:nvPr userDrawn="1"/>
        </p:nvSpPr>
        <p:spPr>
          <a:xfrm>
            <a:off x="7489370" y="0"/>
            <a:ext cx="4402593" cy="15602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620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D497887-B1EF-4184-95F4-276A92D54B8F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93C6CC-9D8D-4981-8106-72C617756BD8}"/>
              </a:ext>
            </a:extLst>
          </p:cNvPr>
          <p:cNvSpPr/>
          <p:nvPr userDrawn="1"/>
        </p:nvSpPr>
        <p:spPr>
          <a:xfrm>
            <a:off x="0" y="1389743"/>
            <a:ext cx="12192000" cy="407851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FFEDF-1F62-45E5-8000-9689D9DFC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331584"/>
            <a:ext cx="10515600" cy="1500187"/>
          </a:xfrm>
        </p:spPr>
        <p:txBody>
          <a:bodyPr anchor="ctr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F2E6F7-3BE5-4484-A73E-3EFDB7348B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68071"/>
            <a:ext cx="10515600" cy="805542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10129-98D8-456D-9925-F02A38DE1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9AEFA0-9379-4E32-9D66-976465036916}"/>
              </a:ext>
            </a:extLst>
          </p:cNvPr>
          <p:cNvSpPr/>
          <p:nvPr userDrawn="1"/>
        </p:nvSpPr>
        <p:spPr>
          <a:xfrm>
            <a:off x="371475" y="580571"/>
            <a:ext cx="1573439" cy="150018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FFB43B-30D9-4055-B912-4E3C85B03657}"/>
              </a:ext>
            </a:extLst>
          </p:cNvPr>
          <p:cNvSpPr/>
          <p:nvPr userDrawn="1"/>
        </p:nvSpPr>
        <p:spPr>
          <a:xfrm>
            <a:off x="7097486" y="5105274"/>
            <a:ext cx="4794477" cy="72596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814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D497887-B1EF-4184-95F4-276A92D54B8F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93C6CC-9D8D-4981-8106-72C617756BD8}"/>
              </a:ext>
            </a:extLst>
          </p:cNvPr>
          <p:cNvSpPr/>
          <p:nvPr userDrawn="1"/>
        </p:nvSpPr>
        <p:spPr>
          <a:xfrm>
            <a:off x="0" y="0"/>
            <a:ext cx="6096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391EAACA-1322-4E60-917E-C7408F539D5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6" y="260350"/>
            <a:ext cx="11520488" cy="6009821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FFEDF-1F62-45E5-8000-9689D9DFC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4750" y="3957831"/>
            <a:ext cx="9620250" cy="1500187"/>
          </a:xfrm>
        </p:spPr>
        <p:txBody>
          <a:bodyPr anchor="ctr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10129-98D8-456D-9925-F02A38DE1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noProof="0" smtClean="0"/>
              <a:t>‹N°›</a:t>
            </a:fld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3296215-27AE-462B-9127-E1C932633896}"/>
              </a:ext>
            </a:extLst>
          </p:cNvPr>
          <p:cNvSpPr/>
          <p:nvPr userDrawn="1"/>
        </p:nvSpPr>
        <p:spPr>
          <a:xfrm>
            <a:off x="1093471" y="3843394"/>
            <a:ext cx="1722120" cy="1729060"/>
          </a:xfrm>
          <a:custGeom>
            <a:avLst/>
            <a:gdLst>
              <a:gd name="connsiteX0" fmla="*/ 0 w 2730500"/>
              <a:gd name="connsiteY0" fmla="*/ 0 h 2730500"/>
              <a:gd name="connsiteX1" fmla="*/ 2730500 w 2730500"/>
              <a:gd name="connsiteY1" fmla="*/ 0 h 2730500"/>
              <a:gd name="connsiteX2" fmla="*/ 2730500 w 2730500"/>
              <a:gd name="connsiteY2" fmla="*/ 672834 h 2730500"/>
              <a:gd name="connsiteX3" fmla="*/ 2606675 w 2730500"/>
              <a:gd name="connsiteY3" fmla="*/ 672834 h 2730500"/>
              <a:gd name="connsiteX4" fmla="*/ 2606675 w 2730500"/>
              <a:gd name="connsiteY4" fmla="*/ 116870 h 2730500"/>
              <a:gd name="connsiteX5" fmla="*/ 123826 w 2730500"/>
              <a:gd name="connsiteY5" fmla="*/ 116870 h 2730500"/>
              <a:gd name="connsiteX6" fmla="*/ 123826 w 2730500"/>
              <a:gd name="connsiteY6" fmla="*/ 2613630 h 2730500"/>
              <a:gd name="connsiteX7" fmla="*/ 2606675 w 2730500"/>
              <a:gd name="connsiteY7" fmla="*/ 2613630 h 2730500"/>
              <a:gd name="connsiteX8" fmla="*/ 2606675 w 2730500"/>
              <a:gd name="connsiteY8" fmla="*/ 2066205 h 2730500"/>
              <a:gd name="connsiteX9" fmla="*/ 2730500 w 2730500"/>
              <a:gd name="connsiteY9" fmla="*/ 2066205 h 2730500"/>
              <a:gd name="connsiteX10" fmla="*/ 2730500 w 2730500"/>
              <a:gd name="connsiteY10" fmla="*/ 2730500 h 2730500"/>
              <a:gd name="connsiteX11" fmla="*/ 0 w 2730500"/>
              <a:gd name="connsiteY11" fmla="*/ 2730500 h 273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30500" h="2730500">
                <a:moveTo>
                  <a:pt x="0" y="0"/>
                </a:moveTo>
                <a:lnTo>
                  <a:pt x="2730500" y="0"/>
                </a:lnTo>
                <a:lnTo>
                  <a:pt x="2730500" y="672834"/>
                </a:lnTo>
                <a:lnTo>
                  <a:pt x="2606675" y="672834"/>
                </a:lnTo>
                <a:lnTo>
                  <a:pt x="2606675" y="116870"/>
                </a:lnTo>
                <a:lnTo>
                  <a:pt x="123826" y="116870"/>
                </a:lnTo>
                <a:lnTo>
                  <a:pt x="123826" y="2613630"/>
                </a:lnTo>
                <a:lnTo>
                  <a:pt x="2606675" y="2613630"/>
                </a:lnTo>
                <a:lnTo>
                  <a:pt x="2606675" y="2066205"/>
                </a:lnTo>
                <a:lnTo>
                  <a:pt x="2730500" y="2066205"/>
                </a:lnTo>
                <a:lnTo>
                  <a:pt x="2730500" y="2730500"/>
                </a:lnTo>
                <a:lnTo>
                  <a:pt x="0" y="27305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4798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D497887-B1EF-4184-95F4-276A92D54B8F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2DB7CFEB-6952-4BC3-B9E0-0C382490F9E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00675" y="260350"/>
            <a:ext cx="6499502" cy="5940425"/>
          </a:xfrm>
          <a:custGeom>
            <a:avLst/>
            <a:gdLst>
              <a:gd name="connsiteX0" fmla="*/ 4432576 w 6499502"/>
              <a:gd name="connsiteY0" fmla="*/ 4057650 h 5940425"/>
              <a:gd name="connsiteX1" fmla="*/ 6499502 w 6499502"/>
              <a:gd name="connsiteY1" fmla="*/ 4057650 h 5940425"/>
              <a:gd name="connsiteX2" fmla="*/ 6499502 w 6499502"/>
              <a:gd name="connsiteY2" fmla="*/ 5940425 h 5940425"/>
              <a:gd name="connsiteX3" fmla="*/ 4432576 w 6499502"/>
              <a:gd name="connsiteY3" fmla="*/ 5940425 h 5940425"/>
              <a:gd name="connsiteX4" fmla="*/ 2216288 w 6499502"/>
              <a:gd name="connsiteY4" fmla="*/ 4057650 h 5940425"/>
              <a:gd name="connsiteX5" fmla="*/ 4283214 w 6499502"/>
              <a:gd name="connsiteY5" fmla="*/ 4057650 h 5940425"/>
              <a:gd name="connsiteX6" fmla="*/ 4283214 w 6499502"/>
              <a:gd name="connsiteY6" fmla="*/ 5940425 h 5940425"/>
              <a:gd name="connsiteX7" fmla="*/ 2216288 w 6499502"/>
              <a:gd name="connsiteY7" fmla="*/ 5940425 h 5940425"/>
              <a:gd name="connsiteX8" fmla="*/ 0 w 6499502"/>
              <a:gd name="connsiteY8" fmla="*/ 4057650 h 5940425"/>
              <a:gd name="connsiteX9" fmla="*/ 2066926 w 6499502"/>
              <a:gd name="connsiteY9" fmla="*/ 4057650 h 5940425"/>
              <a:gd name="connsiteX10" fmla="*/ 2066926 w 6499502"/>
              <a:gd name="connsiteY10" fmla="*/ 5940425 h 5940425"/>
              <a:gd name="connsiteX11" fmla="*/ 0 w 6499502"/>
              <a:gd name="connsiteY11" fmla="*/ 5940425 h 5940425"/>
              <a:gd name="connsiteX12" fmla="*/ 4432576 w 6499502"/>
              <a:gd name="connsiteY12" fmla="*/ 2028825 h 5940425"/>
              <a:gd name="connsiteX13" fmla="*/ 6499502 w 6499502"/>
              <a:gd name="connsiteY13" fmla="*/ 2028825 h 5940425"/>
              <a:gd name="connsiteX14" fmla="*/ 6499502 w 6499502"/>
              <a:gd name="connsiteY14" fmla="*/ 3911600 h 5940425"/>
              <a:gd name="connsiteX15" fmla="*/ 4432576 w 6499502"/>
              <a:gd name="connsiteY15" fmla="*/ 3911600 h 5940425"/>
              <a:gd name="connsiteX16" fmla="*/ 2216288 w 6499502"/>
              <a:gd name="connsiteY16" fmla="*/ 2028825 h 5940425"/>
              <a:gd name="connsiteX17" fmla="*/ 4283214 w 6499502"/>
              <a:gd name="connsiteY17" fmla="*/ 2028825 h 5940425"/>
              <a:gd name="connsiteX18" fmla="*/ 4283214 w 6499502"/>
              <a:gd name="connsiteY18" fmla="*/ 3911600 h 5940425"/>
              <a:gd name="connsiteX19" fmla="*/ 2216288 w 6499502"/>
              <a:gd name="connsiteY19" fmla="*/ 3911600 h 5940425"/>
              <a:gd name="connsiteX20" fmla="*/ 0 w 6499502"/>
              <a:gd name="connsiteY20" fmla="*/ 2028825 h 5940425"/>
              <a:gd name="connsiteX21" fmla="*/ 2066926 w 6499502"/>
              <a:gd name="connsiteY21" fmla="*/ 2028825 h 5940425"/>
              <a:gd name="connsiteX22" fmla="*/ 2066926 w 6499502"/>
              <a:gd name="connsiteY22" fmla="*/ 3911600 h 5940425"/>
              <a:gd name="connsiteX23" fmla="*/ 0 w 6499502"/>
              <a:gd name="connsiteY23" fmla="*/ 3911600 h 5940425"/>
              <a:gd name="connsiteX24" fmla="*/ 4432576 w 6499502"/>
              <a:gd name="connsiteY24" fmla="*/ 0 h 5940425"/>
              <a:gd name="connsiteX25" fmla="*/ 6499502 w 6499502"/>
              <a:gd name="connsiteY25" fmla="*/ 0 h 5940425"/>
              <a:gd name="connsiteX26" fmla="*/ 6499502 w 6499502"/>
              <a:gd name="connsiteY26" fmla="*/ 1882775 h 5940425"/>
              <a:gd name="connsiteX27" fmla="*/ 4432576 w 6499502"/>
              <a:gd name="connsiteY27" fmla="*/ 1882775 h 5940425"/>
              <a:gd name="connsiteX28" fmla="*/ 2216288 w 6499502"/>
              <a:gd name="connsiteY28" fmla="*/ 0 h 5940425"/>
              <a:gd name="connsiteX29" fmla="*/ 4283214 w 6499502"/>
              <a:gd name="connsiteY29" fmla="*/ 0 h 5940425"/>
              <a:gd name="connsiteX30" fmla="*/ 4283214 w 6499502"/>
              <a:gd name="connsiteY30" fmla="*/ 1882775 h 5940425"/>
              <a:gd name="connsiteX31" fmla="*/ 2216288 w 6499502"/>
              <a:gd name="connsiteY31" fmla="*/ 1882775 h 5940425"/>
              <a:gd name="connsiteX32" fmla="*/ 0 w 6499502"/>
              <a:gd name="connsiteY32" fmla="*/ 0 h 5940425"/>
              <a:gd name="connsiteX33" fmla="*/ 2066926 w 6499502"/>
              <a:gd name="connsiteY33" fmla="*/ 0 h 5940425"/>
              <a:gd name="connsiteX34" fmla="*/ 2066926 w 6499502"/>
              <a:gd name="connsiteY34" fmla="*/ 1882775 h 5940425"/>
              <a:gd name="connsiteX35" fmla="*/ 0 w 6499502"/>
              <a:gd name="connsiteY35" fmla="*/ 1882775 h 594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499502" h="5940425">
                <a:moveTo>
                  <a:pt x="4432576" y="4057650"/>
                </a:moveTo>
                <a:lnTo>
                  <a:pt x="6499502" y="4057650"/>
                </a:lnTo>
                <a:lnTo>
                  <a:pt x="6499502" y="5940425"/>
                </a:lnTo>
                <a:lnTo>
                  <a:pt x="4432576" y="5940425"/>
                </a:lnTo>
                <a:close/>
                <a:moveTo>
                  <a:pt x="2216288" y="4057650"/>
                </a:moveTo>
                <a:lnTo>
                  <a:pt x="4283214" y="4057650"/>
                </a:lnTo>
                <a:lnTo>
                  <a:pt x="4283214" y="5940425"/>
                </a:lnTo>
                <a:lnTo>
                  <a:pt x="2216288" y="5940425"/>
                </a:lnTo>
                <a:close/>
                <a:moveTo>
                  <a:pt x="0" y="4057650"/>
                </a:moveTo>
                <a:lnTo>
                  <a:pt x="2066926" y="4057650"/>
                </a:lnTo>
                <a:lnTo>
                  <a:pt x="2066926" y="5940425"/>
                </a:lnTo>
                <a:lnTo>
                  <a:pt x="0" y="5940425"/>
                </a:lnTo>
                <a:close/>
                <a:moveTo>
                  <a:pt x="4432576" y="2028825"/>
                </a:moveTo>
                <a:lnTo>
                  <a:pt x="6499502" y="2028825"/>
                </a:lnTo>
                <a:lnTo>
                  <a:pt x="6499502" y="3911600"/>
                </a:lnTo>
                <a:lnTo>
                  <a:pt x="4432576" y="3911600"/>
                </a:lnTo>
                <a:close/>
                <a:moveTo>
                  <a:pt x="2216288" y="2028825"/>
                </a:moveTo>
                <a:lnTo>
                  <a:pt x="4283214" y="2028825"/>
                </a:lnTo>
                <a:lnTo>
                  <a:pt x="4283214" y="3911600"/>
                </a:lnTo>
                <a:lnTo>
                  <a:pt x="2216288" y="3911600"/>
                </a:lnTo>
                <a:close/>
                <a:moveTo>
                  <a:pt x="0" y="2028825"/>
                </a:moveTo>
                <a:lnTo>
                  <a:pt x="2066926" y="2028825"/>
                </a:lnTo>
                <a:lnTo>
                  <a:pt x="2066926" y="3911600"/>
                </a:lnTo>
                <a:lnTo>
                  <a:pt x="0" y="3911600"/>
                </a:lnTo>
                <a:close/>
                <a:moveTo>
                  <a:pt x="4432576" y="0"/>
                </a:moveTo>
                <a:lnTo>
                  <a:pt x="6499502" y="0"/>
                </a:lnTo>
                <a:lnTo>
                  <a:pt x="6499502" y="1882775"/>
                </a:lnTo>
                <a:lnTo>
                  <a:pt x="4432576" y="1882775"/>
                </a:lnTo>
                <a:close/>
                <a:moveTo>
                  <a:pt x="2216288" y="0"/>
                </a:moveTo>
                <a:lnTo>
                  <a:pt x="4283214" y="0"/>
                </a:lnTo>
                <a:lnTo>
                  <a:pt x="4283214" y="1882775"/>
                </a:lnTo>
                <a:lnTo>
                  <a:pt x="2216288" y="1882775"/>
                </a:lnTo>
                <a:close/>
                <a:moveTo>
                  <a:pt x="0" y="0"/>
                </a:moveTo>
                <a:lnTo>
                  <a:pt x="2066926" y="0"/>
                </a:lnTo>
                <a:lnTo>
                  <a:pt x="2066926" y="1882775"/>
                </a:lnTo>
                <a:lnTo>
                  <a:pt x="0" y="188277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>
            <a:no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FFEDF-1F62-45E5-8000-9689D9DFC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1596928"/>
            <a:ext cx="4810125" cy="3267268"/>
          </a:xfrm>
        </p:spPr>
        <p:txBody>
          <a:bodyPr anchor="ctr"/>
          <a:lstStyle>
            <a:lvl1pPr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10129-98D8-456D-9925-F02A38DE1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noProof="0" smtClean="0"/>
              <a:t>‹N°›</a:t>
            </a:fld>
            <a:endParaRPr lang="en-US" noProof="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3E3CFC-9652-4E07-82D7-0EC3304CAA1F}"/>
              </a:ext>
            </a:extLst>
          </p:cNvPr>
          <p:cNvSpPr/>
          <p:nvPr userDrawn="1"/>
        </p:nvSpPr>
        <p:spPr>
          <a:xfrm>
            <a:off x="3933498" y="4952673"/>
            <a:ext cx="1248102" cy="12481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6B43515-5C7A-4125-B76D-8A24D2BBE5EC}"/>
              </a:ext>
            </a:extLst>
          </p:cNvPr>
          <p:cNvSpPr/>
          <p:nvPr userDrawn="1"/>
        </p:nvSpPr>
        <p:spPr>
          <a:xfrm>
            <a:off x="371475" y="1011911"/>
            <a:ext cx="496540" cy="4965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C9A713B-4176-4C86-9E87-4ADBD6F444FB}"/>
              </a:ext>
            </a:extLst>
          </p:cNvPr>
          <p:cNvSpPr/>
          <p:nvPr userDrawn="1"/>
        </p:nvSpPr>
        <p:spPr>
          <a:xfrm>
            <a:off x="620587" y="671713"/>
            <a:ext cx="247428" cy="24742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622333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D497887-B1EF-4184-95F4-276A92D54B8F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FFEDF-1F62-45E5-8000-9689D9DFC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3917949"/>
            <a:ext cx="6915150" cy="2268337"/>
          </a:xfrm>
        </p:spPr>
        <p:txBody>
          <a:bodyPr anchor="ctr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10129-98D8-456D-9925-F02A38DE1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noProof="0" smtClean="0"/>
              <a:t>‹N°›</a:t>
            </a:fld>
            <a:endParaRPr lang="en-US" noProof="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3E3CFC-9652-4E07-82D7-0EC3304CAA1F}"/>
              </a:ext>
            </a:extLst>
          </p:cNvPr>
          <p:cNvSpPr/>
          <p:nvPr userDrawn="1"/>
        </p:nvSpPr>
        <p:spPr>
          <a:xfrm>
            <a:off x="5222179" y="2327274"/>
            <a:ext cx="2176462" cy="15112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FA0623C-0B34-4074-8AA0-6428A5AF07A3}"/>
              </a:ext>
            </a:extLst>
          </p:cNvPr>
          <p:cNvSpPr/>
          <p:nvPr userDrawn="1"/>
        </p:nvSpPr>
        <p:spPr>
          <a:xfrm>
            <a:off x="7468839" y="3917949"/>
            <a:ext cx="2176462" cy="228282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B5D335A5-A601-4D8A-AEF5-F34792FF565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71474" y="260351"/>
            <a:ext cx="11520489" cy="5940424"/>
          </a:xfrm>
          <a:custGeom>
            <a:avLst/>
            <a:gdLst>
              <a:gd name="connsiteX0" fmla="*/ 9344026 w 11520489"/>
              <a:gd name="connsiteY0" fmla="*/ 3657598 h 5940424"/>
              <a:gd name="connsiteX1" fmla="*/ 11520489 w 11520489"/>
              <a:gd name="connsiteY1" fmla="*/ 3657598 h 5940424"/>
              <a:gd name="connsiteX2" fmla="*/ 11520489 w 11520489"/>
              <a:gd name="connsiteY2" fmla="*/ 5940424 h 5940424"/>
              <a:gd name="connsiteX3" fmla="*/ 9344026 w 11520489"/>
              <a:gd name="connsiteY3" fmla="*/ 5940424 h 5940424"/>
              <a:gd name="connsiteX4" fmla="*/ 9344026 w 11520489"/>
              <a:gd name="connsiteY4" fmla="*/ 2066924 h 5940424"/>
              <a:gd name="connsiteX5" fmla="*/ 11520489 w 11520489"/>
              <a:gd name="connsiteY5" fmla="*/ 2066924 h 5940424"/>
              <a:gd name="connsiteX6" fmla="*/ 11520489 w 11520489"/>
              <a:gd name="connsiteY6" fmla="*/ 3578224 h 5940424"/>
              <a:gd name="connsiteX7" fmla="*/ 9344026 w 11520489"/>
              <a:gd name="connsiteY7" fmla="*/ 3578224 h 5940424"/>
              <a:gd name="connsiteX8" fmla="*/ 7097365 w 11520489"/>
              <a:gd name="connsiteY8" fmla="*/ 2066924 h 5940424"/>
              <a:gd name="connsiteX9" fmla="*/ 9273828 w 11520489"/>
              <a:gd name="connsiteY9" fmla="*/ 2066924 h 5940424"/>
              <a:gd name="connsiteX10" fmla="*/ 9273828 w 11520489"/>
              <a:gd name="connsiteY10" fmla="*/ 3578224 h 5940424"/>
              <a:gd name="connsiteX11" fmla="*/ 7097365 w 11520489"/>
              <a:gd name="connsiteY11" fmla="*/ 3578224 h 5940424"/>
              <a:gd name="connsiteX12" fmla="*/ 2604044 w 11520489"/>
              <a:gd name="connsiteY12" fmla="*/ 2066923 h 5940424"/>
              <a:gd name="connsiteX13" fmla="*/ 4780506 w 11520489"/>
              <a:gd name="connsiteY13" fmla="*/ 2066923 h 5940424"/>
              <a:gd name="connsiteX14" fmla="*/ 4780506 w 11520489"/>
              <a:gd name="connsiteY14" fmla="*/ 3578222 h 5940424"/>
              <a:gd name="connsiteX15" fmla="*/ 2604044 w 11520489"/>
              <a:gd name="connsiteY15" fmla="*/ 3578222 h 5940424"/>
              <a:gd name="connsiteX16" fmla="*/ 0 w 11520489"/>
              <a:gd name="connsiteY16" fmla="*/ 2066923 h 5940424"/>
              <a:gd name="connsiteX17" fmla="*/ 2533843 w 11520489"/>
              <a:gd name="connsiteY17" fmla="*/ 2066923 h 5940424"/>
              <a:gd name="connsiteX18" fmla="*/ 2533843 w 11520489"/>
              <a:gd name="connsiteY18" fmla="*/ 3578222 h 5940424"/>
              <a:gd name="connsiteX19" fmla="*/ 0 w 11520489"/>
              <a:gd name="connsiteY19" fmla="*/ 3578222 h 5940424"/>
              <a:gd name="connsiteX20" fmla="*/ 2604046 w 11520489"/>
              <a:gd name="connsiteY20" fmla="*/ 0 h 5940424"/>
              <a:gd name="connsiteX21" fmla="*/ 4780509 w 11520489"/>
              <a:gd name="connsiteY21" fmla="*/ 0 h 5940424"/>
              <a:gd name="connsiteX22" fmla="*/ 4780509 w 11520489"/>
              <a:gd name="connsiteY22" fmla="*/ 1987550 h 5940424"/>
              <a:gd name="connsiteX23" fmla="*/ 2604046 w 11520489"/>
              <a:gd name="connsiteY23" fmla="*/ 1987550 h 5940424"/>
              <a:gd name="connsiteX24" fmla="*/ 2 w 11520489"/>
              <a:gd name="connsiteY24" fmla="*/ 0 h 5940424"/>
              <a:gd name="connsiteX25" fmla="*/ 2533845 w 11520489"/>
              <a:gd name="connsiteY25" fmla="*/ 0 h 5940424"/>
              <a:gd name="connsiteX26" fmla="*/ 2533845 w 11520489"/>
              <a:gd name="connsiteY26" fmla="*/ 1987550 h 5940424"/>
              <a:gd name="connsiteX27" fmla="*/ 2 w 11520489"/>
              <a:gd name="connsiteY27" fmla="*/ 1987550 h 5940424"/>
              <a:gd name="connsiteX28" fmla="*/ 7097365 w 11520489"/>
              <a:gd name="connsiteY28" fmla="*/ 0 h 5940424"/>
              <a:gd name="connsiteX29" fmla="*/ 9273828 w 11520489"/>
              <a:gd name="connsiteY29" fmla="*/ 0 h 5940424"/>
              <a:gd name="connsiteX30" fmla="*/ 9273828 w 11520489"/>
              <a:gd name="connsiteY30" fmla="*/ 1987550 h 5940424"/>
              <a:gd name="connsiteX31" fmla="*/ 7097365 w 11520489"/>
              <a:gd name="connsiteY31" fmla="*/ 1987550 h 5940424"/>
              <a:gd name="connsiteX32" fmla="*/ 4850705 w 11520489"/>
              <a:gd name="connsiteY32" fmla="*/ 0 h 5940424"/>
              <a:gd name="connsiteX33" fmla="*/ 7027168 w 11520489"/>
              <a:gd name="connsiteY33" fmla="*/ 0 h 5940424"/>
              <a:gd name="connsiteX34" fmla="*/ 7027168 w 11520489"/>
              <a:gd name="connsiteY34" fmla="*/ 1987550 h 5940424"/>
              <a:gd name="connsiteX35" fmla="*/ 4850705 w 11520489"/>
              <a:gd name="connsiteY35" fmla="*/ 1987550 h 5940424"/>
              <a:gd name="connsiteX36" fmla="*/ 9344025 w 11520489"/>
              <a:gd name="connsiteY36" fmla="*/ 0 h 5940424"/>
              <a:gd name="connsiteX37" fmla="*/ 11520488 w 11520489"/>
              <a:gd name="connsiteY37" fmla="*/ 0 h 5940424"/>
              <a:gd name="connsiteX38" fmla="*/ 11520488 w 11520489"/>
              <a:gd name="connsiteY38" fmla="*/ 1987550 h 5940424"/>
              <a:gd name="connsiteX39" fmla="*/ 9344025 w 11520489"/>
              <a:gd name="connsiteY39" fmla="*/ 1987550 h 5940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1520489" h="5940424">
                <a:moveTo>
                  <a:pt x="9344026" y="3657598"/>
                </a:moveTo>
                <a:lnTo>
                  <a:pt x="11520489" y="3657598"/>
                </a:lnTo>
                <a:lnTo>
                  <a:pt x="11520489" y="5940424"/>
                </a:lnTo>
                <a:lnTo>
                  <a:pt x="9344026" y="5940424"/>
                </a:lnTo>
                <a:close/>
                <a:moveTo>
                  <a:pt x="9344026" y="2066924"/>
                </a:moveTo>
                <a:lnTo>
                  <a:pt x="11520489" y="2066924"/>
                </a:lnTo>
                <a:lnTo>
                  <a:pt x="11520489" y="3578224"/>
                </a:lnTo>
                <a:lnTo>
                  <a:pt x="9344026" y="3578224"/>
                </a:lnTo>
                <a:close/>
                <a:moveTo>
                  <a:pt x="7097365" y="2066924"/>
                </a:moveTo>
                <a:lnTo>
                  <a:pt x="9273828" y="2066924"/>
                </a:lnTo>
                <a:lnTo>
                  <a:pt x="9273828" y="3578224"/>
                </a:lnTo>
                <a:lnTo>
                  <a:pt x="7097365" y="3578224"/>
                </a:lnTo>
                <a:close/>
                <a:moveTo>
                  <a:pt x="2604044" y="2066923"/>
                </a:moveTo>
                <a:lnTo>
                  <a:pt x="4780506" y="2066923"/>
                </a:lnTo>
                <a:lnTo>
                  <a:pt x="4780506" y="3578222"/>
                </a:lnTo>
                <a:lnTo>
                  <a:pt x="2604044" y="3578222"/>
                </a:lnTo>
                <a:close/>
                <a:moveTo>
                  <a:pt x="0" y="2066923"/>
                </a:moveTo>
                <a:lnTo>
                  <a:pt x="2533843" y="2066923"/>
                </a:lnTo>
                <a:lnTo>
                  <a:pt x="2533843" y="3578222"/>
                </a:lnTo>
                <a:lnTo>
                  <a:pt x="0" y="3578222"/>
                </a:lnTo>
                <a:close/>
                <a:moveTo>
                  <a:pt x="2604046" y="0"/>
                </a:moveTo>
                <a:lnTo>
                  <a:pt x="4780509" y="0"/>
                </a:lnTo>
                <a:lnTo>
                  <a:pt x="4780509" y="1987550"/>
                </a:lnTo>
                <a:lnTo>
                  <a:pt x="2604046" y="1987550"/>
                </a:lnTo>
                <a:close/>
                <a:moveTo>
                  <a:pt x="2" y="0"/>
                </a:moveTo>
                <a:lnTo>
                  <a:pt x="2533845" y="0"/>
                </a:lnTo>
                <a:lnTo>
                  <a:pt x="2533845" y="1987550"/>
                </a:lnTo>
                <a:lnTo>
                  <a:pt x="2" y="1987550"/>
                </a:lnTo>
                <a:close/>
                <a:moveTo>
                  <a:pt x="7097365" y="0"/>
                </a:moveTo>
                <a:lnTo>
                  <a:pt x="9273828" y="0"/>
                </a:lnTo>
                <a:lnTo>
                  <a:pt x="9273828" y="1987550"/>
                </a:lnTo>
                <a:lnTo>
                  <a:pt x="7097365" y="1987550"/>
                </a:lnTo>
                <a:close/>
                <a:moveTo>
                  <a:pt x="4850705" y="0"/>
                </a:moveTo>
                <a:lnTo>
                  <a:pt x="7027168" y="0"/>
                </a:lnTo>
                <a:lnTo>
                  <a:pt x="7027168" y="1987550"/>
                </a:lnTo>
                <a:lnTo>
                  <a:pt x="4850705" y="1987550"/>
                </a:lnTo>
                <a:close/>
                <a:moveTo>
                  <a:pt x="9344025" y="0"/>
                </a:moveTo>
                <a:lnTo>
                  <a:pt x="11520488" y="0"/>
                </a:lnTo>
                <a:lnTo>
                  <a:pt x="11520488" y="1987550"/>
                </a:lnTo>
                <a:lnTo>
                  <a:pt x="9344025" y="19875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t">
            <a:no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83340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D497887-B1EF-4184-95F4-276A92D54B8F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FFEDF-1F62-45E5-8000-9689D9DFC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300" y="4406207"/>
            <a:ext cx="10439400" cy="1175444"/>
          </a:xfrm>
        </p:spPr>
        <p:txBody>
          <a:bodyPr anchor="ctr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10129-98D8-456D-9925-F02A38DE1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noProof="0" smtClean="0"/>
              <a:t>‹N°›</a:t>
            </a:fld>
            <a:endParaRPr lang="en-US" noProof="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3E3CFC-9652-4E07-82D7-0EC3304CAA1F}"/>
              </a:ext>
            </a:extLst>
          </p:cNvPr>
          <p:cNvSpPr/>
          <p:nvPr userDrawn="1"/>
        </p:nvSpPr>
        <p:spPr>
          <a:xfrm>
            <a:off x="0" y="0"/>
            <a:ext cx="12191999" cy="28479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230D70C6-13FD-45D4-8FB6-26C56B8FF2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6" y="260350"/>
            <a:ext cx="11520488" cy="3657599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0ED78A-2A17-41C4-9030-D406C56DDF4A}"/>
              </a:ext>
            </a:extLst>
          </p:cNvPr>
          <p:cNvSpPr/>
          <p:nvPr userDrawn="1"/>
        </p:nvSpPr>
        <p:spPr>
          <a:xfrm>
            <a:off x="5795961" y="3914082"/>
            <a:ext cx="600075" cy="2918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544582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A6C789F-805A-4494-8430-C63414191AC2}"/>
              </a:ext>
            </a:extLst>
          </p:cNvPr>
          <p:cNvSpPr/>
          <p:nvPr userDrawn="1"/>
        </p:nvSpPr>
        <p:spPr>
          <a:xfrm>
            <a:off x="371475" y="1526382"/>
            <a:ext cx="3595688" cy="45624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A73287-EED0-4EEC-8007-E2C13366027B}"/>
              </a:ext>
            </a:extLst>
          </p:cNvPr>
          <p:cNvSpPr/>
          <p:nvPr userDrawn="1"/>
        </p:nvSpPr>
        <p:spPr>
          <a:xfrm>
            <a:off x="8224838" y="1526382"/>
            <a:ext cx="3595688" cy="45624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3A6AA5-A315-455E-B5C7-E53E3746E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0534E-DE82-45F4-8E2E-DA97F16917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026" y="1724025"/>
            <a:ext cx="3143250" cy="41910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F1116B-C8B0-450D-83F6-49C4ABB22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51282" y="1712119"/>
            <a:ext cx="3142800" cy="41910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182A82-4FBE-4689-B739-692549B40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4DC80855-A1B8-4B65-B6F6-2AA6239EC2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967163" y="1233488"/>
            <a:ext cx="4257675" cy="514826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615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A73287-EED0-4EEC-8007-E2C13366027B}"/>
              </a:ext>
            </a:extLst>
          </p:cNvPr>
          <p:cNvSpPr/>
          <p:nvPr userDrawn="1"/>
        </p:nvSpPr>
        <p:spPr>
          <a:xfrm>
            <a:off x="6200775" y="1233487"/>
            <a:ext cx="5619751" cy="27336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3A6AA5-A315-455E-B5C7-E53E3746E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F1116B-C8B0-450D-83F6-49C4ABB22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3054" y="1357414"/>
            <a:ext cx="5255193" cy="240486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182A82-4FBE-4689-B739-692549B40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4DC80855-A1B8-4B65-B6F6-2AA6239EC2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1233488"/>
            <a:ext cx="5757863" cy="241560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B9795E85-7B91-41BB-9DF4-A4893AA48FF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00775" y="3967163"/>
            <a:ext cx="5619750" cy="241458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372D75-4BAD-4C47-AE7D-0F2711031EEC}"/>
              </a:ext>
            </a:extLst>
          </p:cNvPr>
          <p:cNvSpPr/>
          <p:nvPr userDrawn="1"/>
        </p:nvSpPr>
        <p:spPr>
          <a:xfrm>
            <a:off x="371475" y="3643799"/>
            <a:ext cx="5757863" cy="27336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0534E-DE82-45F4-8E2E-DA97F16917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2406" y="3848474"/>
            <a:ext cx="5256000" cy="24048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018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6607FB0-0FB2-41FD-B334-74C7B05B8C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1508BC1-7ABB-42C8-B268-3C6F4FD455DE}"/>
              </a:ext>
            </a:extLst>
          </p:cNvPr>
          <p:cNvSpPr/>
          <p:nvPr userDrawn="1"/>
        </p:nvSpPr>
        <p:spPr>
          <a:xfrm>
            <a:off x="200025" y="-1"/>
            <a:ext cx="1199197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D02598E-521E-41CD-B068-134834CFF4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1500" y="0"/>
            <a:ext cx="6034088" cy="68579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4A5F51-C7E6-44CC-ADF3-1C83AA35D0DC}"/>
              </a:ext>
            </a:extLst>
          </p:cNvPr>
          <p:cNvSpPr/>
          <p:nvPr userDrawn="1"/>
        </p:nvSpPr>
        <p:spPr>
          <a:xfrm>
            <a:off x="0" y="1"/>
            <a:ext cx="371475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8B51C6-9166-4F67-995A-396809E65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05625" y="1512889"/>
            <a:ext cx="4986338" cy="3262311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51C9A4-8764-4CB3-AC26-C957C0E84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05625" y="4927600"/>
            <a:ext cx="4986338" cy="97631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0855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A6AA5-A315-455E-B5C7-E53E3746E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182A82-4FBE-4689-B739-692549B40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4DC80855-A1B8-4B65-B6F6-2AA6239EC2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1233488"/>
            <a:ext cx="11520488" cy="2381361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372D75-4BAD-4C47-AE7D-0F2711031EEC}"/>
              </a:ext>
            </a:extLst>
          </p:cNvPr>
          <p:cNvSpPr/>
          <p:nvPr userDrawn="1"/>
        </p:nvSpPr>
        <p:spPr>
          <a:xfrm>
            <a:off x="371475" y="3643799"/>
            <a:ext cx="11520488" cy="27336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F1116B-C8B0-450D-83F6-49C4ABB22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3054" y="3808206"/>
            <a:ext cx="5255193" cy="240486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0534E-DE82-45F4-8E2E-DA97F16917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2406" y="3808236"/>
            <a:ext cx="5256000" cy="24048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15E3050-1157-4448-A84E-5AC72FC84A7F}"/>
              </a:ext>
            </a:extLst>
          </p:cNvPr>
          <p:cNvCxnSpPr/>
          <p:nvPr userDrawn="1"/>
        </p:nvCxnSpPr>
        <p:spPr>
          <a:xfrm>
            <a:off x="6131719" y="3774712"/>
            <a:ext cx="0" cy="24718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53863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BCBF1-64A6-4051-BC31-B793E99731A6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15DEB4D-1697-4E72-B2BF-F5EA1EF3B009}"/>
              </a:ext>
            </a:extLst>
          </p:cNvPr>
          <p:cNvSpPr/>
          <p:nvPr userDrawn="1"/>
        </p:nvSpPr>
        <p:spPr>
          <a:xfrm>
            <a:off x="7162799" y="3052634"/>
            <a:ext cx="1368533" cy="113014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3A6AA5-A315-455E-B5C7-E53E3746E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1334424"/>
            <a:ext cx="4448175" cy="1520824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182A82-4FBE-4689-B739-692549B40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noProof="0" smtClean="0"/>
              <a:t>‹N°›</a:t>
            </a:fld>
            <a:endParaRPr lang="en-US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F1116B-C8B0-450D-83F6-49C4ABB22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09563" y="3118775"/>
            <a:ext cx="2927311" cy="3081999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0534E-DE82-45F4-8E2E-DA97F16917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1475" y="3118776"/>
            <a:ext cx="2926800" cy="3081922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84421AF3-217F-49BD-BF47-1140F3F445D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908415" y="-4277"/>
            <a:ext cx="7283585" cy="6204974"/>
          </a:xfrm>
          <a:custGeom>
            <a:avLst/>
            <a:gdLst>
              <a:gd name="connsiteX0" fmla="*/ 4914900 w 7283585"/>
              <a:gd name="connsiteY0" fmla="*/ 4064000 h 6204974"/>
              <a:gd name="connsiteX1" fmla="*/ 7283585 w 7283585"/>
              <a:gd name="connsiteY1" fmla="*/ 4064000 h 6204974"/>
              <a:gd name="connsiteX2" fmla="*/ 7283585 w 7283585"/>
              <a:gd name="connsiteY2" fmla="*/ 6204974 h 6204974"/>
              <a:gd name="connsiteX3" fmla="*/ 4914900 w 7283585"/>
              <a:gd name="connsiteY3" fmla="*/ 6204974 h 6204974"/>
              <a:gd name="connsiteX4" fmla="*/ 4914900 w 7283585"/>
              <a:gd name="connsiteY4" fmla="*/ 2032000 h 6204974"/>
              <a:gd name="connsiteX5" fmla="*/ 7283585 w 7283585"/>
              <a:gd name="connsiteY5" fmla="*/ 2032000 h 6204974"/>
              <a:gd name="connsiteX6" fmla="*/ 7283585 w 7283585"/>
              <a:gd name="connsiteY6" fmla="*/ 3946525 h 6204974"/>
              <a:gd name="connsiteX7" fmla="*/ 4914900 w 7283585"/>
              <a:gd name="connsiteY7" fmla="*/ 3946525 h 6204974"/>
              <a:gd name="connsiteX8" fmla="*/ 2457450 w 7283585"/>
              <a:gd name="connsiteY8" fmla="*/ 2032000 h 6204974"/>
              <a:gd name="connsiteX9" fmla="*/ 4826135 w 7283585"/>
              <a:gd name="connsiteY9" fmla="*/ 2032000 h 6204974"/>
              <a:gd name="connsiteX10" fmla="*/ 4826135 w 7283585"/>
              <a:gd name="connsiteY10" fmla="*/ 3946525 h 6204974"/>
              <a:gd name="connsiteX11" fmla="*/ 2457450 w 7283585"/>
              <a:gd name="connsiteY11" fmla="*/ 3946525 h 6204974"/>
              <a:gd name="connsiteX12" fmla="*/ 0 w 7283585"/>
              <a:gd name="connsiteY12" fmla="*/ 8552 h 6204974"/>
              <a:gd name="connsiteX13" fmla="*/ 2368685 w 7283585"/>
              <a:gd name="connsiteY13" fmla="*/ 8552 h 6204974"/>
              <a:gd name="connsiteX14" fmla="*/ 2368685 w 7283585"/>
              <a:gd name="connsiteY14" fmla="*/ 1923077 h 6204974"/>
              <a:gd name="connsiteX15" fmla="*/ 0 w 7283585"/>
              <a:gd name="connsiteY15" fmla="*/ 1923077 h 6204974"/>
              <a:gd name="connsiteX16" fmla="*/ 2457450 w 7283585"/>
              <a:gd name="connsiteY16" fmla="*/ 4276 h 6204974"/>
              <a:gd name="connsiteX17" fmla="*/ 4826135 w 7283585"/>
              <a:gd name="connsiteY17" fmla="*/ 4276 h 6204974"/>
              <a:gd name="connsiteX18" fmla="*/ 4826135 w 7283585"/>
              <a:gd name="connsiteY18" fmla="*/ 1918801 h 6204974"/>
              <a:gd name="connsiteX19" fmla="*/ 2457450 w 7283585"/>
              <a:gd name="connsiteY19" fmla="*/ 1918801 h 6204974"/>
              <a:gd name="connsiteX20" fmla="*/ 4914900 w 7283585"/>
              <a:gd name="connsiteY20" fmla="*/ 0 h 6204974"/>
              <a:gd name="connsiteX21" fmla="*/ 7283585 w 7283585"/>
              <a:gd name="connsiteY21" fmla="*/ 0 h 6204974"/>
              <a:gd name="connsiteX22" fmla="*/ 7283585 w 7283585"/>
              <a:gd name="connsiteY22" fmla="*/ 1914525 h 6204974"/>
              <a:gd name="connsiteX23" fmla="*/ 4914900 w 7283585"/>
              <a:gd name="connsiteY23" fmla="*/ 1914525 h 620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283585" h="6204974">
                <a:moveTo>
                  <a:pt x="4914900" y="4064000"/>
                </a:moveTo>
                <a:lnTo>
                  <a:pt x="7283585" y="4064000"/>
                </a:lnTo>
                <a:lnTo>
                  <a:pt x="7283585" y="6204974"/>
                </a:lnTo>
                <a:lnTo>
                  <a:pt x="4914900" y="6204974"/>
                </a:lnTo>
                <a:close/>
                <a:moveTo>
                  <a:pt x="4914900" y="2032000"/>
                </a:moveTo>
                <a:lnTo>
                  <a:pt x="7283585" y="2032000"/>
                </a:lnTo>
                <a:lnTo>
                  <a:pt x="7283585" y="3946525"/>
                </a:lnTo>
                <a:lnTo>
                  <a:pt x="4914900" y="3946525"/>
                </a:lnTo>
                <a:close/>
                <a:moveTo>
                  <a:pt x="2457450" y="2032000"/>
                </a:moveTo>
                <a:lnTo>
                  <a:pt x="4826135" y="2032000"/>
                </a:lnTo>
                <a:lnTo>
                  <a:pt x="4826135" y="3946525"/>
                </a:lnTo>
                <a:lnTo>
                  <a:pt x="2457450" y="3946525"/>
                </a:lnTo>
                <a:close/>
                <a:moveTo>
                  <a:pt x="0" y="8552"/>
                </a:moveTo>
                <a:lnTo>
                  <a:pt x="2368685" y="8552"/>
                </a:lnTo>
                <a:lnTo>
                  <a:pt x="2368685" y="1923077"/>
                </a:lnTo>
                <a:lnTo>
                  <a:pt x="0" y="1923077"/>
                </a:lnTo>
                <a:close/>
                <a:moveTo>
                  <a:pt x="2457450" y="4276"/>
                </a:moveTo>
                <a:lnTo>
                  <a:pt x="4826135" y="4276"/>
                </a:lnTo>
                <a:lnTo>
                  <a:pt x="4826135" y="1918801"/>
                </a:lnTo>
                <a:lnTo>
                  <a:pt x="2457450" y="1918801"/>
                </a:lnTo>
                <a:close/>
                <a:moveTo>
                  <a:pt x="4914900" y="0"/>
                </a:moveTo>
                <a:lnTo>
                  <a:pt x="7283585" y="0"/>
                </a:lnTo>
                <a:lnTo>
                  <a:pt x="7283585" y="1914525"/>
                </a:lnTo>
                <a:lnTo>
                  <a:pt x="4914900" y="19145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>
            <a:no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75378D9-445B-4812-AE73-9B2CF92DCDF1}"/>
              </a:ext>
            </a:extLst>
          </p:cNvPr>
          <p:cNvSpPr/>
          <p:nvPr userDrawn="1"/>
        </p:nvSpPr>
        <p:spPr>
          <a:xfrm>
            <a:off x="6210299" y="2027725"/>
            <a:ext cx="1073287" cy="9186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569B8CC-B741-4501-A871-F6CC58941F5C}"/>
              </a:ext>
            </a:extLst>
          </p:cNvPr>
          <p:cNvSpPr/>
          <p:nvPr userDrawn="1"/>
        </p:nvSpPr>
        <p:spPr>
          <a:xfrm>
            <a:off x="8661263" y="4055448"/>
            <a:ext cx="1073287" cy="9186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ED9C5BC-5F16-4DC8-BAA3-30A378B7F5FB}"/>
              </a:ext>
            </a:extLst>
          </p:cNvPr>
          <p:cNvCxnSpPr>
            <a:cxnSpLocks/>
          </p:cNvCxnSpPr>
          <p:nvPr userDrawn="1"/>
        </p:nvCxnSpPr>
        <p:spPr>
          <a:xfrm>
            <a:off x="3452019" y="3106075"/>
            <a:ext cx="0" cy="30947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2F0E9B02-FBE7-4B3F-833A-FCDE146B2DAD}"/>
              </a:ext>
            </a:extLst>
          </p:cNvPr>
          <p:cNvSpPr/>
          <p:nvPr userDrawn="1"/>
        </p:nvSpPr>
        <p:spPr>
          <a:xfrm>
            <a:off x="0" y="1405862"/>
            <a:ext cx="300037" cy="14652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589608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BCBF1-64A6-4051-BC31-B793E99731A6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73E3AB81-FB3C-492F-8AB9-CFC37EECCE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260350"/>
            <a:ext cx="11520488" cy="612140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F2C4CC9-6F35-4EBF-857F-EBD298D77347}"/>
              </a:ext>
            </a:extLst>
          </p:cNvPr>
          <p:cNvSpPr/>
          <p:nvPr userDrawn="1"/>
        </p:nvSpPr>
        <p:spPr>
          <a:xfrm>
            <a:off x="1578741" y="2299953"/>
            <a:ext cx="4420009" cy="308192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1D54A23-014A-49B4-9E28-7641C8A4F0C1}"/>
              </a:ext>
            </a:extLst>
          </p:cNvPr>
          <p:cNvSpPr/>
          <p:nvPr userDrawn="1"/>
        </p:nvSpPr>
        <p:spPr>
          <a:xfrm>
            <a:off x="6184487" y="2299953"/>
            <a:ext cx="4420009" cy="308192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3A6AA5-A315-455E-B5C7-E53E3746E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504" y="1233488"/>
            <a:ext cx="9016993" cy="761076"/>
          </a:xfrm>
        </p:spPr>
        <p:txBody>
          <a:bodyPr anchor="ctr">
            <a:no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182A82-4FBE-4689-B739-692549B40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F1116B-C8B0-450D-83F6-49C4ABB22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8091" y="2424864"/>
            <a:ext cx="4132800" cy="28332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0534E-DE82-45F4-8E2E-DA97F16917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22820" y="2424864"/>
            <a:ext cx="4131850" cy="2832101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9587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3E1565-5B33-4914-9800-50B8400266FF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DE438B2E-01A6-453B-928D-97D9843816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5756" y="260350"/>
            <a:ext cx="11520488" cy="630078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110570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404FC023-3732-4036-B4DA-F34DC45303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1"/>
            <a:ext cx="12191999" cy="6857999"/>
          </a:xfrm>
          <a:custGeom>
            <a:avLst/>
            <a:gdLst>
              <a:gd name="connsiteX0" fmla="*/ 9194799 w 12191999"/>
              <a:gd name="connsiteY0" fmla="*/ 4114799 h 6108699"/>
              <a:gd name="connsiteX1" fmla="*/ 12191999 w 12191999"/>
              <a:gd name="connsiteY1" fmla="*/ 4114799 h 6108699"/>
              <a:gd name="connsiteX2" fmla="*/ 12191999 w 12191999"/>
              <a:gd name="connsiteY2" fmla="*/ 6108699 h 6108699"/>
              <a:gd name="connsiteX3" fmla="*/ 9194799 w 12191999"/>
              <a:gd name="connsiteY3" fmla="*/ 6108699 h 6108699"/>
              <a:gd name="connsiteX4" fmla="*/ 6129865 w 12191999"/>
              <a:gd name="connsiteY4" fmla="*/ 4114799 h 6108699"/>
              <a:gd name="connsiteX5" fmla="*/ 9127065 w 12191999"/>
              <a:gd name="connsiteY5" fmla="*/ 4114799 h 6108699"/>
              <a:gd name="connsiteX6" fmla="*/ 9127065 w 12191999"/>
              <a:gd name="connsiteY6" fmla="*/ 6108699 h 6108699"/>
              <a:gd name="connsiteX7" fmla="*/ 6129865 w 12191999"/>
              <a:gd name="connsiteY7" fmla="*/ 6108699 h 6108699"/>
              <a:gd name="connsiteX8" fmla="*/ 3064933 w 12191999"/>
              <a:gd name="connsiteY8" fmla="*/ 4114799 h 6108699"/>
              <a:gd name="connsiteX9" fmla="*/ 6062132 w 12191999"/>
              <a:gd name="connsiteY9" fmla="*/ 4114799 h 6108699"/>
              <a:gd name="connsiteX10" fmla="*/ 6062132 w 12191999"/>
              <a:gd name="connsiteY10" fmla="*/ 6108699 h 6108699"/>
              <a:gd name="connsiteX11" fmla="*/ 3064933 w 12191999"/>
              <a:gd name="connsiteY11" fmla="*/ 6108699 h 6108699"/>
              <a:gd name="connsiteX12" fmla="*/ 0 w 12191999"/>
              <a:gd name="connsiteY12" fmla="*/ 4114799 h 6108699"/>
              <a:gd name="connsiteX13" fmla="*/ 2997200 w 12191999"/>
              <a:gd name="connsiteY13" fmla="*/ 4114799 h 6108699"/>
              <a:gd name="connsiteX14" fmla="*/ 2997200 w 12191999"/>
              <a:gd name="connsiteY14" fmla="*/ 6108699 h 6108699"/>
              <a:gd name="connsiteX15" fmla="*/ 0 w 12191999"/>
              <a:gd name="connsiteY15" fmla="*/ 6108699 h 6108699"/>
              <a:gd name="connsiteX16" fmla="*/ 9194799 w 12191999"/>
              <a:gd name="connsiteY16" fmla="*/ 2057400 h 6108699"/>
              <a:gd name="connsiteX17" fmla="*/ 12191999 w 12191999"/>
              <a:gd name="connsiteY17" fmla="*/ 2057400 h 6108699"/>
              <a:gd name="connsiteX18" fmla="*/ 12191999 w 12191999"/>
              <a:gd name="connsiteY18" fmla="*/ 4051299 h 6108699"/>
              <a:gd name="connsiteX19" fmla="*/ 9194799 w 12191999"/>
              <a:gd name="connsiteY19" fmla="*/ 4051299 h 6108699"/>
              <a:gd name="connsiteX20" fmla="*/ 6129865 w 12191999"/>
              <a:gd name="connsiteY20" fmla="*/ 2057400 h 6108699"/>
              <a:gd name="connsiteX21" fmla="*/ 9127065 w 12191999"/>
              <a:gd name="connsiteY21" fmla="*/ 2057400 h 6108699"/>
              <a:gd name="connsiteX22" fmla="*/ 9127065 w 12191999"/>
              <a:gd name="connsiteY22" fmla="*/ 4051299 h 6108699"/>
              <a:gd name="connsiteX23" fmla="*/ 6129865 w 12191999"/>
              <a:gd name="connsiteY23" fmla="*/ 4051299 h 6108699"/>
              <a:gd name="connsiteX24" fmla="*/ 3064934 w 12191999"/>
              <a:gd name="connsiteY24" fmla="*/ 2057400 h 6108699"/>
              <a:gd name="connsiteX25" fmla="*/ 6062132 w 12191999"/>
              <a:gd name="connsiteY25" fmla="*/ 2057400 h 6108699"/>
              <a:gd name="connsiteX26" fmla="*/ 6062132 w 12191999"/>
              <a:gd name="connsiteY26" fmla="*/ 4051299 h 6108699"/>
              <a:gd name="connsiteX27" fmla="*/ 3064934 w 12191999"/>
              <a:gd name="connsiteY27" fmla="*/ 4051299 h 6108699"/>
              <a:gd name="connsiteX28" fmla="*/ 0 w 12191999"/>
              <a:gd name="connsiteY28" fmla="*/ 2057400 h 6108699"/>
              <a:gd name="connsiteX29" fmla="*/ 2997200 w 12191999"/>
              <a:gd name="connsiteY29" fmla="*/ 2057400 h 6108699"/>
              <a:gd name="connsiteX30" fmla="*/ 2997200 w 12191999"/>
              <a:gd name="connsiteY30" fmla="*/ 4051299 h 6108699"/>
              <a:gd name="connsiteX31" fmla="*/ 0 w 12191999"/>
              <a:gd name="connsiteY31" fmla="*/ 4051299 h 6108699"/>
              <a:gd name="connsiteX32" fmla="*/ 9194799 w 12191999"/>
              <a:gd name="connsiteY32" fmla="*/ 0 h 6108699"/>
              <a:gd name="connsiteX33" fmla="*/ 12191999 w 12191999"/>
              <a:gd name="connsiteY33" fmla="*/ 0 h 6108699"/>
              <a:gd name="connsiteX34" fmla="*/ 12191999 w 12191999"/>
              <a:gd name="connsiteY34" fmla="*/ 1993900 h 6108699"/>
              <a:gd name="connsiteX35" fmla="*/ 9194799 w 12191999"/>
              <a:gd name="connsiteY35" fmla="*/ 1993900 h 6108699"/>
              <a:gd name="connsiteX36" fmla="*/ 6129865 w 12191999"/>
              <a:gd name="connsiteY36" fmla="*/ 0 h 6108699"/>
              <a:gd name="connsiteX37" fmla="*/ 9127065 w 12191999"/>
              <a:gd name="connsiteY37" fmla="*/ 0 h 6108699"/>
              <a:gd name="connsiteX38" fmla="*/ 9127065 w 12191999"/>
              <a:gd name="connsiteY38" fmla="*/ 1993900 h 6108699"/>
              <a:gd name="connsiteX39" fmla="*/ 6129865 w 12191999"/>
              <a:gd name="connsiteY39" fmla="*/ 1993900 h 6108699"/>
              <a:gd name="connsiteX40" fmla="*/ 3064934 w 12191999"/>
              <a:gd name="connsiteY40" fmla="*/ 0 h 6108699"/>
              <a:gd name="connsiteX41" fmla="*/ 6062132 w 12191999"/>
              <a:gd name="connsiteY41" fmla="*/ 0 h 6108699"/>
              <a:gd name="connsiteX42" fmla="*/ 6062132 w 12191999"/>
              <a:gd name="connsiteY42" fmla="*/ 1993900 h 6108699"/>
              <a:gd name="connsiteX43" fmla="*/ 3064934 w 12191999"/>
              <a:gd name="connsiteY43" fmla="*/ 1993900 h 6108699"/>
              <a:gd name="connsiteX44" fmla="*/ 1 w 12191999"/>
              <a:gd name="connsiteY44" fmla="*/ 0 h 6108699"/>
              <a:gd name="connsiteX45" fmla="*/ 2997201 w 12191999"/>
              <a:gd name="connsiteY45" fmla="*/ 0 h 6108699"/>
              <a:gd name="connsiteX46" fmla="*/ 2997201 w 12191999"/>
              <a:gd name="connsiteY46" fmla="*/ 1993900 h 6108699"/>
              <a:gd name="connsiteX47" fmla="*/ 1 w 12191999"/>
              <a:gd name="connsiteY47" fmla="*/ 1993900 h 6108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2191999" h="6108699">
                <a:moveTo>
                  <a:pt x="9194799" y="4114799"/>
                </a:moveTo>
                <a:lnTo>
                  <a:pt x="12191999" y="4114799"/>
                </a:lnTo>
                <a:lnTo>
                  <a:pt x="12191999" y="6108699"/>
                </a:lnTo>
                <a:lnTo>
                  <a:pt x="9194799" y="6108699"/>
                </a:lnTo>
                <a:close/>
                <a:moveTo>
                  <a:pt x="6129865" y="4114799"/>
                </a:moveTo>
                <a:lnTo>
                  <a:pt x="9127065" y="4114799"/>
                </a:lnTo>
                <a:lnTo>
                  <a:pt x="9127065" y="6108699"/>
                </a:lnTo>
                <a:lnTo>
                  <a:pt x="6129865" y="6108699"/>
                </a:lnTo>
                <a:close/>
                <a:moveTo>
                  <a:pt x="3064933" y="4114799"/>
                </a:moveTo>
                <a:lnTo>
                  <a:pt x="6062132" y="4114799"/>
                </a:lnTo>
                <a:lnTo>
                  <a:pt x="6062132" y="6108699"/>
                </a:lnTo>
                <a:lnTo>
                  <a:pt x="3064933" y="6108699"/>
                </a:lnTo>
                <a:close/>
                <a:moveTo>
                  <a:pt x="0" y="4114799"/>
                </a:moveTo>
                <a:lnTo>
                  <a:pt x="2997200" y="4114799"/>
                </a:lnTo>
                <a:lnTo>
                  <a:pt x="2997200" y="6108699"/>
                </a:lnTo>
                <a:lnTo>
                  <a:pt x="0" y="6108699"/>
                </a:lnTo>
                <a:close/>
                <a:moveTo>
                  <a:pt x="9194799" y="2057400"/>
                </a:moveTo>
                <a:lnTo>
                  <a:pt x="12191999" y="2057400"/>
                </a:lnTo>
                <a:lnTo>
                  <a:pt x="12191999" y="4051299"/>
                </a:lnTo>
                <a:lnTo>
                  <a:pt x="9194799" y="4051299"/>
                </a:lnTo>
                <a:close/>
                <a:moveTo>
                  <a:pt x="6129865" y="2057400"/>
                </a:moveTo>
                <a:lnTo>
                  <a:pt x="9127065" y="2057400"/>
                </a:lnTo>
                <a:lnTo>
                  <a:pt x="9127065" y="4051299"/>
                </a:lnTo>
                <a:lnTo>
                  <a:pt x="6129865" y="4051299"/>
                </a:lnTo>
                <a:close/>
                <a:moveTo>
                  <a:pt x="3064934" y="2057400"/>
                </a:moveTo>
                <a:lnTo>
                  <a:pt x="6062132" y="2057400"/>
                </a:lnTo>
                <a:lnTo>
                  <a:pt x="6062132" y="4051299"/>
                </a:lnTo>
                <a:lnTo>
                  <a:pt x="3064934" y="4051299"/>
                </a:lnTo>
                <a:close/>
                <a:moveTo>
                  <a:pt x="0" y="2057400"/>
                </a:moveTo>
                <a:lnTo>
                  <a:pt x="2997200" y="2057400"/>
                </a:lnTo>
                <a:lnTo>
                  <a:pt x="2997200" y="4051299"/>
                </a:lnTo>
                <a:lnTo>
                  <a:pt x="0" y="4051299"/>
                </a:lnTo>
                <a:close/>
                <a:moveTo>
                  <a:pt x="9194799" y="0"/>
                </a:moveTo>
                <a:lnTo>
                  <a:pt x="12191999" y="0"/>
                </a:lnTo>
                <a:lnTo>
                  <a:pt x="12191999" y="1993900"/>
                </a:lnTo>
                <a:lnTo>
                  <a:pt x="9194799" y="1993900"/>
                </a:lnTo>
                <a:close/>
                <a:moveTo>
                  <a:pt x="6129865" y="0"/>
                </a:moveTo>
                <a:lnTo>
                  <a:pt x="9127065" y="0"/>
                </a:lnTo>
                <a:lnTo>
                  <a:pt x="9127065" y="1993900"/>
                </a:lnTo>
                <a:lnTo>
                  <a:pt x="6129865" y="1993900"/>
                </a:lnTo>
                <a:close/>
                <a:moveTo>
                  <a:pt x="3064934" y="0"/>
                </a:moveTo>
                <a:lnTo>
                  <a:pt x="6062132" y="0"/>
                </a:lnTo>
                <a:lnTo>
                  <a:pt x="6062132" y="1993900"/>
                </a:lnTo>
                <a:lnTo>
                  <a:pt x="3064934" y="1993900"/>
                </a:lnTo>
                <a:close/>
                <a:moveTo>
                  <a:pt x="1" y="0"/>
                </a:moveTo>
                <a:lnTo>
                  <a:pt x="2997201" y="0"/>
                </a:lnTo>
                <a:lnTo>
                  <a:pt x="2997201" y="1993900"/>
                </a:lnTo>
                <a:lnTo>
                  <a:pt x="1" y="19939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>
            <a:no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6092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260350"/>
            <a:ext cx="4492625" cy="630078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D9C7DFC2-3A77-4761-A9AF-98963C5CCA0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81575" y="260350"/>
            <a:ext cx="2740025" cy="630078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39076" y="260350"/>
            <a:ext cx="4052888" cy="380365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64BDA74-9644-41EB-984D-939D27B60F3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39076" y="4165600"/>
            <a:ext cx="4052888" cy="239553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4738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233488"/>
            <a:ext cx="12192001" cy="4391024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8F30468-CC2E-4430-88DD-81D548B988FA}"/>
              </a:ext>
            </a:extLst>
          </p:cNvPr>
          <p:cNvGrpSpPr/>
          <p:nvPr userDrawn="1"/>
        </p:nvGrpSpPr>
        <p:grpSpPr>
          <a:xfrm>
            <a:off x="371474" y="260350"/>
            <a:ext cx="644525" cy="973138"/>
            <a:chOff x="371475" y="671713"/>
            <a:chExt cx="496540" cy="83673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F6F92E0-2218-46A5-A183-84468D9B72A2}"/>
                </a:ext>
              </a:extLst>
            </p:cNvPr>
            <p:cNvSpPr/>
            <p:nvPr userDrawn="1"/>
          </p:nvSpPr>
          <p:spPr>
            <a:xfrm>
              <a:off x="371475" y="1011911"/>
              <a:ext cx="496540" cy="4965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B476586-864B-4C72-91AF-8CF8796C6DE8}"/>
                </a:ext>
              </a:extLst>
            </p:cNvPr>
            <p:cNvSpPr/>
            <p:nvPr userDrawn="1"/>
          </p:nvSpPr>
          <p:spPr>
            <a:xfrm>
              <a:off x="620587" y="671713"/>
              <a:ext cx="247428" cy="24742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38B3D026-83A3-4D78-8B11-A20A6F47170C}"/>
              </a:ext>
            </a:extLst>
          </p:cNvPr>
          <p:cNvSpPr/>
          <p:nvPr userDrawn="1"/>
        </p:nvSpPr>
        <p:spPr>
          <a:xfrm>
            <a:off x="10795001" y="5642462"/>
            <a:ext cx="1397000" cy="12155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599560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71FC10-F7C3-4841-A705-B83FDE093009}"/>
              </a:ext>
            </a:extLst>
          </p:cNvPr>
          <p:cNvSpPr/>
          <p:nvPr userDrawn="1"/>
        </p:nvSpPr>
        <p:spPr>
          <a:xfrm>
            <a:off x="9398000" y="0"/>
            <a:ext cx="2793999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60350"/>
            <a:ext cx="11891963" cy="630078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350859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BA5B3-8B1C-4C1C-B4EB-C9A8AC24A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7" cy="75564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54C622-8EF1-4AE4-AB25-19D71A5C5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39EF0319-0CF7-4AB8-BE69-FEE9B6C298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1233488"/>
            <a:ext cx="2466000" cy="496728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FAA6CD-8686-4F0E-9F34-3D74AC34027E}"/>
              </a:ext>
            </a:extLst>
          </p:cNvPr>
          <p:cNvSpPr/>
          <p:nvPr userDrawn="1"/>
        </p:nvSpPr>
        <p:spPr>
          <a:xfrm>
            <a:off x="2892285" y="1233488"/>
            <a:ext cx="3210339" cy="1271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A658D4-2F70-44A3-A7C3-BF6A1D7BE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4445" y="1330963"/>
            <a:ext cx="2986019" cy="1076636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5AFBAA-25FF-494A-937E-3DFC5F737803}"/>
              </a:ext>
            </a:extLst>
          </p:cNvPr>
          <p:cNvSpPr/>
          <p:nvPr userDrawn="1"/>
        </p:nvSpPr>
        <p:spPr>
          <a:xfrm>
            <a:off x="2892284" y="2542916"/>
            <a:ext cx="3210339" cy="365785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F57B0C-62A3-4053-936D-9841C7D76D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004445" y="2623930"/>
            <a:ext cx="2986019" cy="344888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F36B08A9-4F2C-4D72-A755-CBF0DAD5A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51738" y="1233487"/>
            <a:ext cx="2464907" cy="496728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D8F79B-BFE6-4B3E-8853-5C61FDFF46D9}"/>
              </a:ext>
            </a:extLst>
          </p:cNvPr>
          <p:cNvSpPr/>
          <p:nvPr userDrawn="1"/>
        </p:nvSpPr>
        <p:spPr>
          <a:xfrm>
            <a:off x="8673131" y="1233488"/>
            <a:ext cx="3210339" cy="12715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B3569E-E4EC-433C-AFDA-E50961675D8F}"/>
              </a:ext>
            </a:extLst>
          </p:cNvPr>
          <p:cNvSpPr/>
          <p:nvPr userDrawn="1"/>
        </p:nvSpPr>
        <p:spPr>
          <a:xfrm>
            <a:off x="8673130" y="2542916"/>
            <a:ext cx="3210339" cy="365785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2A6524-3EAC-4E27-BF8E-8F87E480F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786099" y="1333189"/>
            <a:ext cx="2984400" cy="1074410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FB94EC-1786-4ACB-B9A8-28216C7AB6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786099" y="2623930"/>
            <a:ext cx="2984400" cy="344888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188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BA5B3-8B1C-4C1C-B4EB-C9A8AC24A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7" cy="75564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54C622-8EF1-4AE4-AB25-19D71A5C5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39EF0319-0CF7-4AB8-BE69-FEE9B6C298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63827" y="1233488"/>
            <a:ext cx="4828135" cy="496728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FAA6CD-8686-4F0E-9F34-3D74AC34027E}"/>
              </a:ext>
            </a:extLst>
          </p:cNvPr>
          <p:cNvSpPr/>
          <p:nvPr userDrawn="1"/>
        </p:nvSpPr>
        <p:spPr>
          <a:xfrm>
            <a:off x="371476" y="1233488"/>
            <a:ext cx="3210339" cy="1271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A658D4-2F70-44A3-A7C3-BF6A1D7BE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3636" y="1330963"/>
            <a:ext cx="2986019" cy="1076636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5AFBAA-25FF-494A-937E-3DFC5F737803}"/>
              </a:ext>
            </a:extLst>
          </p:cNvPr>
          <p:cNvSpPr/>
          <p:nvPr userDrawn="1"/>
        </p:nvSpPr>
        <p:spPr>
          <a:xfrm>
            <a:off x="371475" y="2542916"/>
            <a:ext cx="3210339" cy="365785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F57B0C-62A3-4053-936D-9841C7D76D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3636" y="2623930"/>
            <a:ext cx="2986019" cy="344888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D8F79B-BFE6-4B3E-8853-5C61FDFF46D9}"/>
              </a:ext>
            </a:extLst>
          </p:cNvPr>
          <p:cNvSpPr/>
          <p:nvPr userDrawn="1"/>
        </p:nvSpPr>
        <p:spPr>
          <a:xfrm>
            <a:off x="3717652" y="1233488"/>
            <a:ext cx="3210339" cy="12715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B3569E-E4EC-433C-AFDA-E50961675D8F}"/>
              </a:ext>
            </a:extLst>
          </p:cNvPr>
          <p:cNvSpPr/>
          <p:nvPr userDrawn="1"/>
        </p:nvSpPr>
        <p:spPr>
          <a:xfrm>
            <a:off x="3717651" y="2542916"/>
            <a:ext cx="3210339" cy="365785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2A6524-3EAC-4E27-BF8E-8F87E480F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830620" y="1333189"/>
            <a:ext cx="2984400" cy="1074410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FB94EC-1786-4ACB-B9A8-28216C7AB6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30620" y="2623930"/>
            <a:ext cx="2984400" cy="344888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851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6607FB0-0FB2-41FD-B334-74C7B05B8C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D02598E-521E-41CD-B068-134834CFF4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8B51C6-9166-4F67-995A-396809E65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36610" y="1779589"/>
            <a:ext cx="5318781" cy="2182811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51C9A4-8764-4CB3-AC26-C957C0E84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36610" y="4079083"/>
            <a:ext cx="5318781" cy="976311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0443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BA5B3-8B1C-4C1C-B4EB-C9A8AC24A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7" cy="75564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54C622-8EF1-4AE4-AB25-19D71A5C5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39EF0319-0CF7-4AB8-BE69-FEE9B6C298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1233488"/>
            <a:ext cx="11520487" cy="496728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2A6524-3EAC-4E27-BF8E-8F87E480F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61798" y="2910543"/>
            <a:ext cx="5058000" cy="518457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FB94EC-1786-4ACB-B9A8-28216C7AB6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61798" y="3523420"/>
            <a:ext cx="5058000" cy="2181641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A658D4-2F70-44A3-A7C3-BF6A1D7BE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5142" y="2910543"/>
            <a:ext cx="5058397" cy="518457"/>
          </a:xfrm>
        </p:spPr>
        <p:txBody>
          <a:bodyPr anchor="ctr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F57B0C-62A3-4053-936D-9841C7D76D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5142" y="3523420"/>
            <a:ext cx="5058397" cy="2181641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4194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DB43705-0B3F-4F77-A8BB-08EC09D36A56}"/>
              </a:ext>
            </a:extLst>
          </p:cNvPr>
          <p:cNvSpPr/>
          <p:nvPr userDrawn="1"/>
        </p:nvSpPr>
        <p:spPr>
          <a:xfrm>
            <a:off x="0" y="0"/>
            <a:ext cx="12192000" cy="2146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2BA5B3-8B1C-4C1C-B4EB-C9A8AC24A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7" cy="755649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54C622-8EF1-4AE4-AB25-19D71A5C5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2A6524-3EAC-4E27-BF8E-8F87E480F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61797" y="3634443"/>
            <a:ext cx="5630165" cy="518457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FB94EC-1786-4ACB-B9A8-28216C7AB6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61797" y="4247320"/>
            <a:ext cx="5630165" cy="1953455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A658D4-2F70-44A3-A7C3-BF6A1D7BE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476" y="3634443"/>
            <a:ext cx="5582064" cy="518457"/>
          </a:xfrm>
        </p:spPr>
        <p:txBody>
          <a:bodyPr anchor="ctr"/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F57B0C-62A3-4053-936D-9841C7D76D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1476" y="4247320"/>
            <a:ext cx="5582064" cy="1953455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16CD8AAD-701B-4F23-AB47-6FC68078713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6" y="1593851"/>
            <a:ext cx="5582064" cy="1929569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2B9551A7-E41A-4D0E-925B-71270CA0F33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1738" y="1593850"/>
            <a:ext cx="5582064" cy="1929569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4248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0C1024-E4C7-44C6-ADC4-870B3D482C3F}"/>
              </a:ext>
            </a:extLst>
          </p:cNvPr>
          <p:cNvSpPr/>
          <p:nvPr userDrawn="1"/>
        </p:nvSpPr>
        <p:spPr>
          <a:xfrm>
            <a:off x="6441279" y="3761720"/>
            <a:ext cx="5446800" cy="24009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B43705-0B3F-4F77-A8BB-08EC09D36A56}"/>
              </a:ext>
            </a:extLst>
          </p:cNvPr>
          <p:cNvSpPr/>
          <p:nvPr userDrawn="1"/>
        </p:nvSpPr>
        <p:spPr>
          <a:xfrm>
            <a:off x="371474" y="1271588"/>
            <a:ext cx="5445125" cy="240095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2BA5B3-8B1C-4C1C-B4EB-C9A8AC24A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7" cy="755649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54C622-8EF1-4AE4-AB25-19D71A5C5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2A6524-3EAC-4E27-BF8E-8F87E480F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10169" y="3956706"/>
            <a:ext cx="5109021" cy="518457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FB94EC-1786-4ACB-B9A8-28216C7AB6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10169" y="4569583"/>
            <a:ext cx="5109021" cy="1412117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A658D4-2F70-44A3-A7C3-BF6A1D7BE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836" y="1462743"/>
            <a:ext cx="5108400" cy="518457"/>
          </a:xfrm>
        </p:spPr>
        <p:txBody>
          <a:bodyPr anchor="ctr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F57B0C-62A3-4053-936D-9841C7D76D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9836" y="2075621"/>
            <a:ext cx="5108400" cy="1391480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9DFBCB44-5019-402B-BEC3-12F7F5526F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80101" y="1271588"/>
            <a:ext cx="6012000" cy="2400955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8CD826C9-080C-4638-B261-376BD8B31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1475" y="3758268"/>
            <a:ext cx="6011800" cy="2400955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4903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5460C4-49C1-4270-BC58-5EEBC7761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7E138685-E3C5-48A4-8460-3BEDDDEDA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1233488"/>
            <a:ext cx="5572125" cy="397351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B6811C8C-D1DA-4EE5-888B-A30D6285BA5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19837" y="2227263"/>
            <a:ext cx="5572125" cy="397351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5661614-E5E5-43DF-A12A-7BE84E58EE3B}"/>
              </a:ext>
            </a:extLst>
          </p:cNvPr>
          <p:cNvSpPr/>
          <p:nvPr userDrawn="1"/>
        </p:nvSpPr>
        <p:spPr>
          <a:xfrm>
            <a:off x="371475" y="5271760"/>
            <a:ext cx="5572125" cy="9290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161B260-71A2-402A-A38D-FE2C484B7F99}"/>
              </a:ext>
            </a:extLst>
          </p:cNvPr>
          <p:cNvSpPr/>
          <p:nvPr userDrawn="1"/>
        </p:nvSpPr>
        <p:spPr>
          <a:xfrm>
            <a:off x="6319836" y="1233488"/>
            <a:ext cx="5572125" cy="92901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15B70BB-4776-4914-92C9-092579FD6E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4987" y="5380667"/>
            <a:ext cx="5245100" cy="71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8899736-796A-4B23-9534-D8784DD9A2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83348" y="1342395"/>
            <a:ext cx="5245100" cy="71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28786417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565E0AE-C9AC-4E26-B4A4-DDEE620D897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15B70BB-4776-4914-92C9-092579FD6E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7699" y="4517395"/>
            <a:ext cx="5372096" cy="71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8899736-796A-4B23-9534-D8784DD9A2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54749" y="1642105"/>
            <a:ext cx="5372096" cy="71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023CF6-0A85-4867-A5CF-F75DDBC4C20A}"/>
              </a:ext>
            </a:extLst>
          </p:cNvPr>
          <p:cNvSpPr/>
          <p:nvPr userDrawn="1"/>
        </p:nvSpPr>
        <p:spPr>
          <a:xfrm>
            <a:off x="0" y="0"/>
            <a:ext cx="1854199" cy="1752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9F3577-4130-4F32-9302-DA8838D30560}"/>
              </a:ext>
            </a:extLst>
          </p:cNvPr>
          <p:cNvSpPr/>
          <p:nvPr userDrawn="1"/>
        </p:nvSpPr>
        <p:spPr>
          <a:xfrm>
            <a:off x="10337800" y="5122548"/>
            <a:ext cx="1854199" cy="1752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7E138685-E3C5-48A4-8460-3BEDDDEDA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7699" y="571500"/>
            <a:ext cx="5372097" cy="383984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B6811C8C-D1DA-4EE5-888B-A30D6285BA5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54748" y="2429505"/>
            <a:ext cx="5372097" cy="3856995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8698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565E0AE-C9AC-4E26-B4A4-DDEE620D897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023CF6-0A85-4867-A5CF-F75DDBC4C20A}"/>
              </a:ext>
            </a:extLst>
          </p:cNvPr>
          <p:cNvSpPr/>
          <p:nvPr userDrawn="1"/>
        </p:nvSpPr>
        <p:spPr>
          <a:xfrm>
            <a:off x="0" y="1932303"/>
            <a:ext cx="12192000" cy="291719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7E138685-E3C5-48A4-8460-3BEDDDEDA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7699" y="1470977"/>
            <a:ext cx="5372097" cy="383984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B6811C8C-D1DA-4EE5-888B-A30D6285BA5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54748" y="1462403"/>
            <a:ext cx="5372097" cy="3856995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15B70BB-4776-4914-92C9-092579FD6E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7699" y="5451475"/>
            <a:ext cx="5372096" cy="71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/>
              <a:t>Add your text here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8899736-796A-4B23-9534-D8784DD9A2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54748" y="591502"/>
            <a:ext cx="5372096" cy="71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/>
              <a:t>Add your text here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F4B4D45-80E3-42F8-B437-4182608210C3}"/>
              </a:ext>
            </a:extLst>
          </p:cNvPr>
          <p:cNvGrpSpPr/>
          <p:nvPr userDrawn="1"/>
        </p:nvGrpSpPr>
        <p:grpSpPr>
          <a:xfrm>
            <a:off x="5387974" y="422433"/>
            <a:ext cx="644525" cy="973138"/>
            <a:chOff x="371475" y="671713"/>
            <a:chExt cx="496540" cy="836738"/>
          </a:xfrm>
          <a:solidFill>
            <a:schemeClr val="accent6"/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670E361-AF23-4722-9250-CCF26B3C5884}"/>
                </a:ext>
              </a:extLst>
            </p:cNvPr>
            <p:cNvSpPr/>
            <p:nvPr userDrawn="1"/>
          </p:nvSpPr>
          <p:spPr>
            <a:xfrm>
              <a:off x="371475" y="1011911"/>
              <a:ext cx="496540" cy="4965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DE16CED-9FCD-4407-99EF-FFBE689DA9F1}"/>
                </a:ext>
              </a:extLst>
            </p:cNvPr>
            <p:cNvSpPr/>
            <p:nvPr userDrawn="1"/>
          </p:nvSpPr>
          <p:spPr>
            <a:xfrm>
              <a:off x="620587" y="671713"/>
              <a:ext cx="247428" cy="24742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A147081-5AFB-463F-B27C-7A0C4CA0573B}"/>
              </a:ext>
            </a:extLst>
          </p:cNvPr>
          <p:cNvGrpSpPr/>
          <p:nvPr userDrawn="1"/>
        </p:nvGrpSpPr>
        <p:grpSpPr>
          <a:xfrm flipH="1">
            <a:off x="6248401" y="5451475"/>
            <a:ext cx="644525" cy="973138"/>
            <a:chOff x="371475" y="671713"/>
            <a:chExt cx="496540" cy="836738"/>
          </a:xfrm>
          <a:solidFill>
            <a:schemeClr val="accent6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E24567E-B0AE-4E55-A5FB-3019A9598162}"/>
                </a:ext>
              </a:extLst>
            </p:cNvPr>
            <p:cNvSpPr/>
            <p:nvPr userDrawn="1"/>
          </p:nvSpPr>
          <p:spPr>
            <a:xfrm>
              <a:off x="371475" y="1011911"/>
              <a:ext cx="496540" cy="4965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918E6C0-B582-4943-9462-FE9740846585}"/>
                </a:ext>
              </a:extLst>
            </p:cNvPr>
            <p:cNvSpPr/>
            <p:nvPr userDrawn="1"/>
          </p:nvSpPr>
          <p:spPr>
            <a:xfrm>
              <a:off x="620587" y="671713"/>
              <a:ext cx="247428" cy="24742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4933882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565E0AE-C9AC-4E26-B4A4-DDEE620D897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7E138685-E3C5-48A4-8460-3BEDDDEDA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19200" cy="685800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B6811C8C-D1DA-4EE5-888B-A30D6285BA5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2201" y="0"/>
            <a:ext cx="6019799" cy="685800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15B70BB-4776-4914-92C9-092579FD6E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5351" y="5008563"/>
            <a:ext cx="4910400" cy="71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8899736-796A-4B23-9534-D8784DD9A2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35593" y="5008563"/>
            <a:ext cx="4908708" cy="71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33037322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565E0AE-C9AC-4E26-B4A4-DDEE620D897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023CF6-0A85-4867-A5CF-F75DDBC4C20A}"/>
              </a:ext>
            </a:extLst>
          </p:cNvPr>
          <p:cNvSpPr/>
          <p:nvPr userDrawn="1"/>
        </p:nvSpPr>
        <p:spPr>
          <a:xfrm>
            <a:off x="0" y="0"/>
            <a:ext cx="5372096" cy="6857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7E138685-E3C5-48A4-8460-3BEDDDEDA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260350"/>
            <a:ext cx="5618153" cy="630078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7E2F46B-C34E-40D3-9D43-BBA43EDFC924}"/>
              </a:ext>
            </a:extLst>
          </p:cNvPr>
          <p:cNvSpPr/>
          <p:nvPr userDrawn="1"/>
        </p:nvSpPr>
        <p:spPr>
          <a:xfrm>
            <a:off x="6819906" y="-18257"/>
            <a:ext cx="5372096" cy="6857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B6811C8C-D1DA-4EE5-888B-A30D6285BA5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0147" y="260350"/>
            <a:ext cx="5619600" cy="630078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15B70BB-4776-4914-92C9-092579FD6E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5351" y="5008563"/>
            <a:ext cx="4910400" cy="71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8899736-796A-4B23-9534-D8784DD9A2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35593" y="5008563"/>
            <a:ext cx="4908708" cy="71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36337101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5460C4-49C1-4270-BC58-5EEBC7761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2950CCA-59F9-4C47-A5BA-294E9EDCBABE}"/>
              </a:ext>
            </a:extLst>
          </p:cNvPr>
          <p:cNvSpPr/>
          <p:nvPr userDrawn="1"/>
        </p:nvSpPr>
        <p:spPr>
          <a:xfrm>
            <a:off x="371475" y="1233488"/>
            <a:ext cx="2776354" cy="49672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B5BF167-B9E6-4F02-9FA8-3CA79D552F0E}"/>
              </a:ext>
            </a:extLst>
          </p:cNvPr>
          <p:cNvSpPr/>
          <p:nvPr userDrawn="1"/>
        </p:nvSpPr>
        <p:spPr>
          <a:xfrm>
            <a:off x="3286186" y="1233488"/>
            <a:ext cx="2776354" cy="49672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48694DE-D82B-49DB-8A45-D1DD4C9BCEF1}"/>
              </a:ext>
            </a:extLst>
          </p:cNvPr>
          <p:cNvSpPr/>
          <p:nvPr userDrawn="1"/>
        </p:nvSpPr>
        <p:spPr>
          <a:xfrm>
            <a:off x="6200897" y="1233488"/>
            <a:ext cx="2776354" cy="496728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07C1370-8D38-4641-8D37-30A1218A4372}"/>
              </a:ext>
            </a:extLst>
          </p:cNvPr>
          <p:cNvSpPr/>
          <p:nvPr userDrawn="1"/>
        </p:nvSpPr>
        <p:spPr>
          <a:xfrm>
            <a:off x="9115608" y="1246188"/>
            <a:ext cx="2776354" cy="496728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E3EDDE5-9B23-44D7-8546-0B2365B42B16}"/>
              </a:ext>
            </a:extLst>
          </p:cNvPr>
          <p:cNvCxnSpPr/>
          <p:nvPr userDrawn="1"/>
        </p:nvCxnSpPr>
        <p:spPr>
          <a:xfrm>
            <a:off x="591252" y="3721100"/>
            <a:ext cx="2336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9D259D5-D3C0-4B60-B2D9-9B6DFFD270D8}"/>
              </a:ext>
            </a:extLst>
          </p:cNvPr>
          <p:cNvCxnSpPr/>
          <p:nvPr userDrawn="1"/>
        </p:nvCxnSpPr>
        <p:spPr>
          <a:xfrm>
            <a:off x="3505963" y="3721100"/>
            <a:ext cx="2336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710C392-9E34-4640-AC70-210A1B8C47B5}"/>
              </a:ext>
            </a:extLst>
          </p:cNvPr>
          <p:cNvCxnSpPr/>
          <p:nvPr userDrawn="1"/>
        </p:nvCxnSpPr>
        <p:spPr>
          <a:xfrm>
            <a:off x="6420674" y="3721100"/>
            <a:ext cx="2336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7A92E0B-B060-48FA-A650-36894FF4B216}"/>
              </a:ext>
            </a:extLst>
          </p:cNvPr>
          <p:cNvCxnSpPr/>
          <p:nvPr userDrawn="1"/>
        </p:nvCxnSpPr>
        <p:spPr>
          <a:xfrm>
            <a:off x="9335385" y="3721100"/>
            <a:ext cx="2336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D9056F2B-EAFD-4A57-BB92-D14816C84D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76300" y="1739900"/>
            <a:ext cx="1689100" cy="1397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Picture Placeholder 33">
            <a:extLst>
              <a:ext uri="{FF2B5EF4-FFF2-40B4-BE49-F238E27FC236}">
                <a16:creationId xmlns:a16="http://schemas.microsoft.com/office/drawing/2014/main" id="{E65006DE-F797-4019-BB72-F484F9FE7E5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29813" y="4263232"/>
            <a:ext cx="1689100" cy="1397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Picture Placeholder 33">
            <a:extLst>
              <a:ext uri="{FF2B5EF4-FFF2-40B4-BE49-F238E27FC236}">
                <a16:creationId xmlns:a16="http://schemas.microsoft.com/office/drawing/2014/main" id="{0947D252-5545-4406-8764-B7712464DA5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44524" y="1739900"/>
            <a:ext cx="1689100" cy="1397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Picture Placeholder 33">
            <a:extLst>
              <a:ext uri="{FF2B5EF4-FFF2-40B4-BE49-F238E27FC236}">
                <a16:creationId xmlns:a16="http://schemas.microsoft.com/office/drawing/2014/main" id="{DD89F80C-C1D7-4F63-BAD2-F4EE1F9A162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659235" y="4263232"/>
            <a:ext cx="1689100" cy="1397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08BBFEC8-B6BE-4768-9284-26D98C06FF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90550" y="3949700"/>
            <a:ext cx="2336800" cy="1854200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D12C79C2-427D-418B-8FFA-C27D8F2C986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05963" y="1595835"/>
            <a:ext cx="2336800" cy="1854200"/>
          </a:xfrm>
        </p:spPr>
        <p:txBody>
          <a:bodyPr anchor="b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0FD568C4-A06D-4A56-B7D6-AF338F5C32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20674" y="3949700"/>
            <a:ext cx="2336800" cy="1854200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3" name="Text Placeholder 39">
            <a:extLst>
              <a:ext uri="{FF2B5EF4-FFF2-40B4-BE49-F238E27FC236}">
                <a16:creationId xmlns:a16="http://schemas.microsoft.com/office/drawing/2014/main" id="{76B41443-1233-4172-B61C-7CC516D8880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35385" y="1595835"/>
            <a:ext cx="2336800" cy="1854200"/>
          </a:xfrm>
        </p:spPr>
        <p:txBody>
          <a:bodyPr anchor="b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21080789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B607F24-5B01-4964-9736-E876BC347E5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6168473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2950CCA-59F9-4C47-A5BA-294E9EDCBABE}"/>
              </a:ext>
            </a:extLst>
          </p:cNvPr>
          <p:cNvSpPr/>
          <p:nvPr userDrawn="1"/>
        </p:nvSpPr>
        <p:spPr>
          <a:xfrm>
            <a:off x="6769101" y="0"/>
            <a:ext cx="2711082" cy="228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44232AA-36A1-4A85-8868-9D12848EB106}"/>
              </a:ext>
            </a:extLst>
          </p:cNvPr>
          <p:cNvSpPr/>
          <p:nvPr userDrawn="1"/>
        </p:nvSpPr>
        <p:spPr>
          <a:xfrm>
            <a:off x="9480918" y="2286000"/>
            <a:ext cx="2711082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B045D93-056D-486E-A634-890ECB9AF9C2}"/>
              </a:ext>
            </a:extLst>
          </p:cNvPr>
          <p:cNvSpPr/>
          <p:nvPr userDrawn="1"/>
        </p:nvSpPr>
        <p:spPr>
          <a:xfrm>
            <a:off x="6769100" y="4572000"/>
            <a:ext cx="2711082" cy="228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67CD5E4-19A9-4EFD-BBF1-2B1FBC9BB9BD}"/>
              </a:ext>
            </a:extLst>
          </p:cNvPr>
          <p:cNvSpPr/>
          <p:nvPr userDrawn="1"/>
        </p:nvSpPr>
        <p:spPr>
          <a:xfrm>
            <a:off x="9480918" y="0"/>
            <a:ext cx="2711082" cy="228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A533582-AC3E-4F3B-9602-085EB97AD294}"/>
              </a:ext>
            </a:extLst>
          </p:cNvPr>
          <p:cNvSpPr/>
          <p:nvPr userDrawn="1"/>
        </p:nvSpPr>
        <p:spPr>
          <a:xfrm>
            <a:off x="6768364" y="2286000"/>
            <a:ext cx="2711082" cy="228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F0B1BD9-4AC2-4549-9001-383664C7F224}"/>
              </a:ext>
            </a:extLst>
          </p:cNvPr>
          <p:cNvSpPr/>
          <p:nvPr userDrawn="1"/>
        </p:nvSpPr>
        <p:spPr>
          <a:xfrm>
            <a:off x="9480918" y="4572000"/>
            <a:ext cx="2711082" cy="228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32B2DC05-AAD7-458D-B737-BE8CCA1FFA99}"/>
              </a:ext>
            </a:extLst>
          </p:cNvPr>
          <p:cNvSpPr/>
          <p:nvPr userDrawn="1"/>
        </p:nvSpPr>
        <p:spPr>
          <a:xfrm rot="5400000">
            <a:off x="9422986" y="1050373"/>
            <a:ext cx="298174" cy="185254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E423C01B-EB10-48EF-8F1C-C2A7E1923E3E}"/>
              </a:ext>
            </a:extLst>
          </p:cNvPr>
          <p:cNvSpPr/>
          <p:nvPr userDrawn="1"/>
        </p:nvSpPr>
        <p:spPr>
          <a:xfrm rot="16200000">
            <a:off x="9238100" y="3336373"/>
            <a:ext cx="298174" cy="18525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Isosceles Triangle 43">
            <a:extLst>
              <a:ext uri="{FF2B5EF4-FFF2-40B4-BE49-F238E27FC236}">
                <a16:creationId xmlns:a16="http://schemas.microsoft.com/office/drawing/2014/main" id="{BB0D5D5D-BB46-489A-A006-03E52FDA0AB6}"/>
              </a:ext>
            </a:extLst>
          </p:cNvPr>
          <p:cNvSpPr/>
          <p:nvPr userDrawn="1"/>
        </p:nvSpPr>
        <p:spPr>
          <a:xfrm rot="5400000">
            <a:off x="9422986" y="5622373"/>
            <a:ext cx="298174" cy="185254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Picture Placeholder 33">
            <a:extLst>
              <a:ext uri="{FF2B5EF4-FFF2-40B4-BE49-F238E27FC236}">
                <a16:creationId xmlns:a16="http://schemas.microsoft.com/office/drawing/2014/main" id="{2D0DCA06-9544-45C9-BE22-EBB853AE757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133588" y="561678"/>
            <a:ext cx="1405742" cy="116264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6" name="Picture Placeholder 33">
            <a:extLst>
              <a:ext uri="{FF2B5EF4-FFF2-40B4-BE49-F238E27FC236}">
                <a16:creationId xmlns:a16="http://schemas.microsoft.com/office/drawing/2014/main" id="{21403A13-F195-405D-B352-4B77969E358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421034" y="2847678"/>
            <a:ext cx="1405742" cy="116264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7" name="Picture Placeholder 33">
            <a:extLst>
              <a:ext uri="{FF2B5EF4-FFF2-40B4-BE49-F238E27FC236}">
                <a16:creationId xmlns:a16="http://schemas.microsoft.com/office/drawing/2014/main" id="{390C9BE2-4328-41D9-82FB-F6FEE7026C5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133588" y="5133678"/>
            <a:ext cx="1405742" cy="116264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8" name="Picture Placeholder 6">
            <a:extLst>
              <a:ext uri="{FF2B5EF4-FFF2-40B4-BE49-F238E27FC236}">
                <a16:creationId xmlns:a16="http://schemas.microsoft.com/office/drawing/2014/main" id="{7E57D58E-479C-4409-8D5F-7CAC3178A77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71475" y="1233488"/>
            <a:ext cx="6168473" cy="562451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Text Placeholder 39">
            <a:extLst>
              <a:ext uri="{FF2B5EF4-FFF2-40B4-BE49-F238E27FC236}">
                <a16:creationId xmlns:a16="http://schemas.microsoft.com/office/drawing/2014/main" id="{1EE624A7-7FE4-44DC-B710-D995C25C9C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956242" y="215900"/>
            <a:ext cx="2336800" cy="18542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34CC27D1-7AB7-4922-81C5-41E9C01BAAE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68059" y="2501900"/>
            <a:ext cx="2336800" cy="18542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19" name="Text Placeholder 39">
            <a:extLst>
              <a:ext uri="{FF2B5EF4-FFF2-40B4-BE49-F238E27FC236}">
                <a16:creationId xmlns:a16="http://schemas.microsoft.com/office/drawing/2014/main" id="{03F0CFEB-33B8-47FE-BC44-44AF273543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956241" y="4787900"/>
            <a:ext cx="2336800" cy="18542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2014259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6607FB0-0FB2-41FD-B334-74C7B05B8C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A59197-7C21-44E6-8A97-DE0ABD1E6909}"/>
              </a:ext>
            </a:extLst>
          </p:cNvPr>
          <p:cNvSpPr/>
          <p:nvPr userDrawn="1"/>
        </p:nvSpPr>
        <p:spPr>
          <a:xfrm>
            <a:off x="0" y="0"/>
            <a:ext cx="64135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D02598E-521E-41CD-B068-134834CFF4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16500" y="472281"/>
            <a:ext cx="7175500" cy="591343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8B51C6-9166-4F67-995A-396809E65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476" y="1779589"/>
            <a:ext cx="4416424" cy="2182811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51C9A4-8764-4CB3-AC26-C957C0E84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476" y="4079083"/>
            <a:ext cx="4416424" cy="97631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626B81-8882-4179-8C3A-BEA9BBEF2A62}"/>
              </a:ext>
            </a:extLst>
          </p:cNvPr>
          <p:cNvSpPr/>
          <p:nvPr userDrawn="1"/>
        </p:nvSpPr>
        <p:spPr>
          <a:xfrm>
            <a:off x="5021263" y="368300"/>
            <a:ext cx="3159760" cy="11668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8364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8" name="Picture Placeholder 6">
            <a:extLst>
              <a:ext uri="{FF2B5EF4-FFF2-40B4-BE49-F238E27FC236}">
                <a16:creationId xmlns:a16="http://schemas.microsoft.com/office/drawing/2014/main" id="{7E57D58E-479C-4409-8D5F-7CAC3178A77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71475" y="1233488"/>
            <a:ext cx="11520487" cy="3049754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/>
          <a:lstStyle/>
          <a:p>
            <a:fld id="{03DC2DEF-D2FE-4B45-ABA4-9F153FD1C98A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20" name="Picture Placeholder 33">
            <a:extLst>
              <a:ext uri="{FF2B5EF4-FFF2-40B4-BE49-F238E27FC236}">
                <a16:creationId xmlns:a16="http://schemas.microsoft.com/office/drawing/2014/main" id="{917F3183-F8DC-409E-BDAF-E3190E5CC10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466711" y="2999731"/>
            <a:ext cx="1405742" cy="116264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Picture Placeholder 33">
            <a:extLst>
              <a:ext uri="{FF2B5EF4-FFF2-40B4-BE49-F238E27FC236}">
                <a16:creationId xmlns:a16="http://schemas.microsoft.com/office/drawing/2014/main" id="{8DCF90EE-8A0F-46BB-A8EC-27CB7826EB0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108135" y="2999731"/>
            <a:ext cx="1405742" cy="116264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Picture Placeholder 33">
            <a:extLst>
              <a:ext uri="{FF2B5EF4-FFF2-40B4-BE49-F238E27FC236}">
                <a16:creationId xmlns:a16="http://schemas.microsoft.com/office/drawing/2014/main" id="{4B6BCE84-A7A7-4701-966F-9F969C523C5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749558" y="2999731"/>
            <a:ext cx="1405742" cy="116264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Picture Placeholder 33">
            <a:extLst>
              <a:ext uri="{FF2B5EF4-FFF2-40B4-BE49-F238E27FC236}">
                <a16:creationId xmlns:a16="http://schemas.microsoft.com/office/drawing/2014/main" id="{2F810615-16AA-4D3F-93BB-1074BABE12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435088" y="2999731"/>
            <a:ext cx="1405742" cy="116264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9E999B4-BC91-4EF5-915C-59E58E141134}"/>
              </a:ext>
            </a:extLst>
          </p:cNvPr>
          <p:cNvSpPr/>
          <p:nvPr userDrawn="1"/>
        </p:nvSpPr>
        <p:spPr>
          <a:xfrm>
            <a:off x="979920" y="4514247"/>
            <a:ext cx="2379325" cy="1686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E3D72D1-545E-4FA9-B18F-DBE257DA9472}"/>
              </a:ext>
            </a:extLst>
          </p:cNvPr>
          <p:cNvSpPr/>
          <p:nvPr userDrawn="1"/>
        </p:nvSpPr>
        <p:spPr>
          <a:xfrm>
            <a:off x="3621344" y="4514247"/>
            <a:ext cx="2379325" cy="16865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1FF2C74-7F94-4D15-9530-4844CA0ABABA}"/>
              </a:ext>
            </a:extLst>
          </p:cNvPr>
          <p:cNvSpPr/>
          <p:nvPr userDrawn="1"/>
        </p:nvSpPr>
        <p:spPr>
          <a:xfrm>
            <a:off x="6262766" y="4514247"/>
            <a:ext cx="2379325" cy="168652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65048BF-5755-467D-94DA-799CD1A9ED70}"/>
              </a:ext>
            </a:extLst>
          </p:cNvPr>
          <p:cNvSpPr/>
          <p:nvPr userDrawn="1"/>
        </p:nvSpPr>
        <p:spPr>
          <a:xfrm>
            <a:off x="8904188" y="4514247"/>
            <a:ext cx="2379325" cy="168652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Text Placeholder 39">
            <a:extLst>
              <a:ext uri="{FF2B5EF4-FFF2-40B4-BE49-F238E27FC236}">
                <a16:creationId xmlns:a16="http://schemas.microsoft.com/office/drawing/2014/main" id="{3C8488B4-AC1B-43A6-A416-3F5BC72456F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91465" y="4598182"/>
            <a:ext cx="2156235" cy="1330436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950DB978-3832-472D-9958-42D6A712EA6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32888" y="4598182"/>
            <a:ext cx="2156235" cy="1330436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7A9C8821-D3DD-40C3-83BD-38D19040571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74310" y="4598182"/>
            <a:ext cx="2156235" cy="1330436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C3FC554A-BF67-40BD-BD4F-B2EA17BBDB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5732" y="4598182"/>
            <a:ext cx="2156235" cy="1330436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2ECF54D-C7AE-4FFE-A9FA-ECD663CD2A09}"/>
              </a:ext>
            </a:extLst>
          </p:cNvPr>
          <p:cNvCxnSpPr>
            <a:cxnSpLocks/>
          </p:cNvCxnSpPr>
          <p:nvPr userDrawn="1"/>
        </p:nvCxnSpPr>
        <p:spPr>
          <a:xfrm>
            <a:off x="979920" y="4357837"/>
            <a:ext cx="237932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FB84BED-8481-4D23-AE06-31529215FE6C}"/>
              </a:ext>
            </a:extLst>
          </p:cNvPr>
          <p:cNvCxnSpPr>
            <a:cxnSpLocks/>
          </p:cNvCxnSpPr>
          <p:nvPr userDrawn="1"/>
        </p:nvCxnSpPr>
        <p:spPr>
          <a:xfrm>
            <a:off x="3621344" y="4357837"/>
            <a:ext cx="2379325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A09D405-9228-4697-A91F-4E5A2B5B6512}"/>
              </a:ext>
            </a:extLst>
          </p:cNvPr>
          <p:cNvCxnSpPr>
            <a:cxnSpLocks/>
          </p:cNvCxnSpPr>
          <p:nvPr userDrawn="1"/>
        </p:nvCxnSpPr>
        <p:spPr>
          <a:xfrm>
            <a:off x="6262767" y="4357837"/>
            <a:ext cx="2379325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645748A-37E1-4661-B50F-D1FCAF7F3088}"/>
              </a:ext>
            </a:extLst>
          </p:cNvPr>
          <p:cNvCxnSpPr>
            <a:cxnSpLocks/>
          </p:cNvCxnSpPr>
          <p:nvPr userDrawn="1"/>
        </p:nvCxnSpPr>
        <p:spPr>
          <a:xfrm>
            <a:off x="8904191" y="4357837"/>
            <a:ext cx="2379325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08721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8" name="Picture Placeholder 6">
            <a:extLst>
              <a:ext uri="{FF2B5EF4-FFF2-40B4-BE49-F238E27FC236}">
                <a16:creationId xmlns:a16="http://schemas.microsoft.com/office/drawing/2014/main" id="{7E57D58E-479C-4409-8D5F-7CAC3178A77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71476" y="1233488"/>
            <a:ext cx="4140890" cy="514826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/>
          <a:lstStyle/>
          <a:p>
            <a:fld id="{03DC2DEF-D2FE-4B45-ABA4-9F153FD1C98A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DD2DC66-11E4-4714-A8DE-E8AC34D49655}"/>
              </a:ext>
            </a:extLst>
          </p:cNvPr>
          <p:cNvSpPr/>
          <p:nvPr userDrawn="1"/>
        </p:nvSpPr>
        <p:spPr>
          <a:xfrm>
            <a:off x="4615257" y="1233489"/>
            <a:ext cx="2371952" cy="51482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6748F93-9B1D-4874-A164-A654BF7D6C8C}"/>
              </a:ext>
            </a:extLst>
          </p:cNvPr>
          <p:cNvGrpSpPr/>
          <p:nvPr userDrawn="1"/>
        </p:nvGrpSpPr>
        <p:grpSpPr>
          <a:xfrm>
            <a:off x="4842107" y="2462886"/>
            <a:ext cx="1918252" cy="2689468"/>
            <a:chOff x="4790661" y="2266122"/>
            <a:chExt cx="1918252" cy="285253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4AEF10CE-C943-4C6B-9DBF-5A0E63CDC89B}"/>
                </a:ext>
              </a:extLst>
            </p:cNvPr>
            <p:cNvCxnSpPr/>
            <p:nvPr userDrawn="1"/>
          </p:nvCxnSpPr>
          <p:spPr>
            <a:xfrm>
              <a:off x="4790661" y="2266122"/>
              <a:ext cx="191825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428B198-0637-4F15-900F-6709BFE4BDEA}"/>
                </a:ext>
              </a:extLst>
            </p:cNvPr>
            <p:cNvCxnSpPr/>
            <p:nvPr userDrawn="1"/>
          </p:nvCxnSpPr>
          <p:spPr>
            <a:xfrm>
              <a:off x="4790661" y="3692387"/>
              <a:ext cx="191825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7F29A1B0-F4AB-4243-979A-50FADE3330EA}"/>
                </a:ext>
              </a:extLst>
            </p:cNvPr>
            <p:cNvCxnSpPr/>
            <p:nvPr userDrawn="1"/>
          </p:nvCxnSpPr>
          <p:spPr>
            <a:xfrm>
              <a:off x="4790661" y="5118652"/>
              <a:ext cx="191825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894F998-0FDF-4CA2-802E-4FCFA7674171}"/>
              </a:ext>
            </a:extLst>
          </p:cNvPr>
          <p:cNvGrpSpPr/>
          <p:nvPr userDrawn="1"/>
        </p:nvGrpSpPr>
        <p:grpSpPr>
          <a:xfrm>
            <a:off x="7090100" y="2462886"/>
            <a:ext cx="4801862" cy="2689468"/>
            <a:chOff x="4790661" y="2266122"/>
            <a:chExt cx="1918252" cy="2852530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C1F0C0C8-87C4-49FB-B35B-E937E9D0BEC5}"/>
                </a:ext>
              </a:extLst>
            </p:cNvPr>
            <p:cNvCxnSpPr/>
            <p:nvPr userDrawn="1"/>
          </p:nvCxnSpPr>
          <p:spPr>
            <a:xfrm>
              <a:off x="4790661" y="2266122"/>
              <a:ext cx="191825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857C5D3-7E33-4894-8AC3-0FD1BEB12F40}"/>
                </a:ext>
              </a:extLst>
            </p:cNvPr>
            <p:cNvCxnSpPr/>
            <p:nvPr userDrawn="1"/>
          </p:nvCxnSpPr>
          <p:spPr>
            <a:xfrm>
              <a:off x="4790661" y="3692387"/>
              <a:ext cx="191825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00BA9F8-92BF-42F0-BD46-D9B7E7422F75}"/>
                </a:ext>
              </a:extLst>
            </p:cNvPr>
            <p:cNvCxnSpPr/>
            <p:nvPr userDrawn="1"/>
          </p:nvCxnSpPr>
          <p:spPr>
            <a:xfrm>
              <a:off x="4790661" y="5118652"/>
              <a:ext cx="191825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 Placeholder 39">
            <a:extLst>
              <a:ext uri="{FF2B5EF4-FFF2-40B4-BE49-F238E27FC236}">
                <a16:creationId xmlns:a16="http://schemas.microsoft.com/office/drawing/2014/main" id="{9760B601-DCBC-47C8-95BE-A5DFCCBAD0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166507" y="1463643"/>
            <a:ext cx="4725455" cy="758822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179CBA0C-6465-4209-AF3F-548A57F20CE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66507" y="2741755"/>
            <a:ext cx="4725455" cy="758822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99852211-6BD9-4B69-BBC9-F2181F272D2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66507" y="4069997"/>
            <a:ext cx="4725455" cy="758822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EEF11D65-7095-41D2-9630-E2EB44552E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166507" y="5394355"/>
            <a:ext cx="4725455" cy="758822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3" name="Picture Placeholder 33">
            <a:extLst>
              <a:ext uri="{FF2B5EF4-FFF2-40B4-BE49-F238E27FC236}">
                <a16:creationId xmlns:a16="http://schemas.microsoft.com/office/drawing/2014/main" id="{1644FD94-AD03-4C4F-A1A5-085DD8F566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27571" y="1437538"/>
            <a:ext cx="1147325" cy="811033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4" name="Picture Placeholder 33">
            <a:extLst>
              <a:ext uri="{FF2B5EF4-FFF2-40B4-BE49-F238E27FC236}">
                <a16:creationId xmlns:a16="http://schemas.microsoft.com/office/drawing/2014/main" id="{9A1BE0BE-1FFD-445C-B6BA-E4A602D2211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227571" y="2715650"/>
            <a:ext cx="1147325" cy="811033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5" name="Picture Placeholder 33">
            <a:extLst>
              <a:ext uri="{FF2B5EF4-FFF2-40B4-BE49-F238E27FC236}">
                <a16:creationId xmlns:a16="http://schemas.microsoft.com/office/drawing/2014/main" id="{B577AF17-6C7E-48B9-B267-0874B232A71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227571" y="4043892"/>
            <a:ext cx="1147325" cy="811033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6" name="Picture Placeholder 33">
            <a:extLst>
              <a:ext uri="{FF2B5EF4-FFF2-40B4-BE49-F238E27FC236}">
                <a16:creationId xmlns:a16="http://schemas.microsoft.com/office/drawing/2014/main" id="{98A01AB1-3434-46C7-B1B3-90AFD4B1799F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227571" y="5368250"/>
            <a:ext cx="1147325" cy="811033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0925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/>
          <a:lstStyle/>
          <a:p>
            <a:fld id="{03DC2DEF-D2FE-4B45-ABA4-9F153FD1C98A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1DD2DC66-11E4-4714-A8DE-E8AC34D49655}"/>
              </a:ext>
            </a:extLst>
          </p:cNvPr>
          <p:cNvSpPr/>
          <p:nvPr userDrawn="1"/>
        </p:nvSpPr>
        <p:spPr>
          <a:xfrm>
            <a:off x="371475" y="1233488"/>
            <a:ext cx="2293200" cy="24276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AF541B1-4F4B-40BC-BF0B-B80864399D0C}"/>
              </a:ext>
            </a:extLst>
          </p:cNvPr>
          <p:cNvSpPr/>
          <p:nvPr userDrawn="1"/>
        </p:nvSpPr>
        <p:spPr>
          <a:xfrm>
            <a:off x="371475" y="3773172"/>
            <a:ext cx="2293200" cy="2427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B837A4A-8DA3-4F45-9468-2C7DE5B35803}"/>
              </a:ext>
            </a:extLst>
          </p:cNvPr>
          <p:cNvSpPr/>
          <p:nvPr userDrawn="1"/>
        </p:nvSpPr>
        <p:spPr>
          <a:xfrm>
            <a:off x="6170635" y="1233487"/>
            <a:ext cx="2294237" cy="24276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9CA034F-F360-4CF5-B944-C16768254C5A}"/>
              </a:ext>
            </a:extLst>
          </p:cNvPr>
          <p:cNvSpPr/>
          <p:nvPr userDrawn="1"/>
        </p:nvSpPr>
        <p:spPr>
          <a:xfrm>
            <a:off x="6170635" y="3773171"/>
            <a:ext cx="2294237" cy="24276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Picture Placeholder 33">
            <a:extLst>
              <a:ext uri="{FF2B5EF4-FFF2-40B4-BE49-F238E27FC236}">
                <a16:creationId xmlns:a16="http://schemas.microsoft.com/office/drawing/2014/main" id="{1644FD94-AD03-4C4F-A1A5-085DD8F566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5473" y="1713955"/>
            <a:ext cx="1805204" cy="14666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CA01639-D8FA-4F18-8FE5-E923F5A1BB48}"/>
              </a:ext>
            </a:extLst>
          </p:cNvPr>
          <p:cNvSpPr/>
          <p:nvPr userDrawn="1"/>
        </p:nvSpPr>
        <p:spPr>
          <a:xfrm>
            <a:off x="2730561" y="1233488"/>
            <a:ext cx="3342248" cy="24276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F02D09E-3C25-405E-BF24-A884A07C224A}"/>
              </a:ext>
            </a:extLst>
          </p:cNvPr>
          <p:cNvSpPr/>
          <p:nvPr userDrawn="1"/>
        </p:nvSpPr>
        <p:spPr>
          <a:xfrm>
            <a:off x="2730561" y="3773171"/>
            <a:ext cx="3342248" cy="24276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Text Placeholder 39">
            <a:extLst>
              <a:ext uri="{FF2B5EF4-FFF2-40B4-BE49-F238E27FC236}">
                <a16:creationId xmlns:a16="http://schemas.microsoft.com/office/drawing/2014/main" id="{9760B601-DCBC-47C8-95BE-A5DFCCBAD0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900245" y="1460126"/>
            <a:ext cx="3002880" cy="1974324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35" name="Text Placeholder 39">
            <a:extLst>
              <a:ext uri="{FF2B5EF4-FFF2-40B4-BE49-F238E27FC236}">
                <a16:creationId xmlns:a16="http://schemas.microsoft.com/office/drawing/2014/main" id="{33BDF68D-A417-4526-95BD-83DC0A4FA5B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900245" y="3999809"/>
            <a:ext cx="3002880" cy="1974324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C6F0F84-9668-4EA8-A3F5-3AD5AED3EFDD}"/>
              </a:ext>
            </a:extLst>
          </p:cNvPr>
          <p:cNvSpPr/>
          <p:nvPr userDrawn="1"/>
        </p:nvSpPr>
        <p:spPr>
          <a:xfrm>
            <a:off x="8549714" y="1233488"/>
            <a:ext cx="3342248" cy="24276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19CCCFCB-4EAD-47A3-8F4A-307EE022DD53}"/>
              </a:ext>
            </a:extLst>
          </p:cNvPr>
          <p:cNvSpPr/>
          <p:nvPr userDrawn="1"/>
        </p:nvSpPr>
        <p:spPr>
          <a:xfrm>
            <a:off x="8549714" y="3773171"/>
            <a:ext cx="3342248" cy="24276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Text Placeholder 39">
            <a:extLst>
              <a:ext uri="{FF2B5EF4-FFF2-40B4-BE49-F238E27FC236}">
                <a16:creationId xmlns:a16="http://schemas.microsoft.com/office/drawing/2014/main" id="{058CD71F-A7E3-4F68-ADE3-4E6B1BAE312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719398" y="1460126"/>
            <a:ext cx="3002880" cy="1974324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50" name="Text Placeholder 39">
            <a:extLst>
              <a:ext uri="{FF2B5EF4-FFF2-40B4-BE49-F238E27FC236}">
                <a16:creationId xmlns:a16="http://schemas.microsoft.com/office/drawing/2014/main" id="{6EC40EC2-3775-4AF2-965D-0235107D834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719398" y="3999809"/>
            <a:ext cx="3002880" cy="1974324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51" name="Picture Placeholder 33">
            <a:extLst>
              <a:ext uri="{FF2B5EF4-FFF2-40B4-BE49-F238E27FC236}">
                <a16:creationId xmlns:a16="http://schemas.microsoft.com/office/drawing/2014/main" id="{F196EA03-E36C-4E2A-A82F-8FA76EC2DBFC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15473" y="4253638"/>
            <a:ext cx="1805204" cy="14666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Picture Placeholder 33">
            <a:extLst>
              <a:ext uri="{FF2B5EF4-FFF2-40B4-BE49-F238E27FC236}">
                <a16:creationId xmlns:a16="http://schemas.microsoft.com/office/drawing/2014/main" id="{9A754FAD-4B3A-4A76-9F0D-84DA72FD822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415151" y="4253638"/>
            <a:ext cx="1805204" cy="14666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3" name="Picture Placeholder 33">
            <a:extLst>
              <a:ext uri="{FF2B5EF4-FFF2-40B4-BE49-F238E27FC236}">
                <a16:creationId xmlns:a16="http://schemas.microsoft.com/office/drawing/2014/main" id="{7A45718F-1012-47C4-BF29-7462E5C6CB90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415151" y="1713954"/>
            <a:ext cx="1805204" cy="14666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7322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1DD2DC66-11E4-4714-A8DE-E8AC34D49655}"/>
              </a:ext>
            </a:extLst>
          </p:cNvPr>
          <p:cNvSpPr/>
          <p:nvPr userDrawn="1"/>
        </p:nvSpPr>
        <p:spPr>
          <a:xfrm>
            <a:off x="371474" y="1660868"/>
            <a:ext cx="2686613" cy="24276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CD9ECBB-3A0A-409C-B1C0-C8F4C3087894}"/>
              </a:ext>
            </a:extLst>
          </p:cNvPr>
          <p:cNvSpPr/>
          <p:nvPr userDrawn="1"/>
        </p:nvSpPr>
        <p:spPr>
          <a:xfrm>
            <a:off x="3316099" y="1660868"/>
            <a:ext cx="2686613" cy="2427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FB4FA2C-0414-484D-95CD-C5E17E33E238}"/>
              </a:ext>
            </a:extLst>
          </p:cNvPr>
          <p:cNvSpPr/>
          <p:nvPr userDrawn="1"/>
        </p:nvSpPr>
        <p:spPr>
          <a:xfrm>
            <a:off x="6260723" y="1660868"/>
            <a:ext cx="2686613" cy="24276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D0DE753-6478-4950-8F99-15952FCB6521}"/>
              </a:ext>
            </a:extLst>
          </p:cNvPr>
          <p:cNvSpPr/>
          <p:nvPr userDrawn="1"/>
        </p:nvSpPr>
        <p:spPr>
          <a:xfrm>
            <a:off x="9205348" y="1660868"/>
            <a:ext cx="2686613" cy="24276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/>
          <a:lstStyle/>
          <a:p>
            <a:fld id="{03DC2DEF-D2FE-4B45-ABA4-9F153FD1C98A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icture Placeholder 33">
            <a:extLst>
              <a:ext uri="{FF2B5EF4-FFF2-40B4-BE49-F238E27FC236}">
                <a16:creationId xmlns:a16="http://schemas.microsoft.com/office/drawing/2014/main" id="{1644FD94-AD03-4C4F-A1A5-085DD8F566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7420" y="1761485"/>
            <a:ext cx="2494721" cy="22263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Picture Placeholder 33">
            <a:extLst>
              <a:ext uri="{FF2B5EF4-FFF2-40B4-BE49-F238E27FC236}">
                <a16:creationId xmlns:a16="http://schemas.microsoft.com/office/drawing/2014/main" id="{85BB27A3-DB87-46F4-8CA4-3C04A088E78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412045" y="1761485"/>
            <a:ext cx="2494721" cy="22263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Picture Placeholder 33">
            <a:extLst>
              <a:ext uri="{FF2B5EF4-FFF2-40B4-BE49-F238E27FC236}">
                <a16:creationId xmlns:a16="http://schemas.microsoft.com/office/drawing/2014/main" id="{F356E399-83ED-4937-A1CC-F591866C0E8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356669" y="1761485"/>
            <a:ext cx="2494721" cy="22263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Picture Placeholder 33">
            <a:extLst>
              <a:ext uri="{FF2B5EF4-FFF2-40B4-BE49-F238E27FC236}">
                <a16:creationId xmlns:a16="http://schemas.microsoft.com/office/drawing/2014/main" id="{0967254B-CF1D-4F0D-A7F6-EC4E117B750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301294" y="1761485"/>
            <a:ext cx="2494721" cy="22263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Text Placeholder 39">
            <a:extLst>
              <a:ext uri="{FF2B5EF4-FFF2-40B4-BE49-F238E27FC236}">
                <a16:creationId xmlns:a16="http://schemas.microsoft.com/office/drawing/2014/main" id="{0CEF6C35-6F7B-43AD-9E4D-44C2F8A7DF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1474" y="4302782"/>
            <a:ext cx="2686613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33" name="Text Placeholder 39">
            <a:extLst>
              <a:ext uri="{FF2B5EF4-FFF2-40B4-BE49-F238E27FC236}">
                <a16:creationId xmlns:a16="http://schemas.microsoft.com/office/drawing/2014/main" id="{44EF032C-161A-4C58-B624-66488C255E1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1474" y="5058156"/>
            <a:ext cx="2686613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37" name="Text Placeholder 39">
            <a:extLst>
              <a:ext uri="{FF2B5EF4-FFF2-40B4-BE49-F238E27FC236}">
                <a16:creationId xmlns:a16="http://schemas.microsoft.com/office/drawing/2014/main" id="{ACF86334-F4A8-4CCD-944F-524700CD838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16099" y="4302782"/>
            <a:ext cx="2686613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2000" b="1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38" name="Text Placeholder 39">
            <a:extLst>
              <a:ext uri="{FF2B5EF4-FFF2-40B4-BE49-F238E27FC236}">
                <a16:creationId xmlns:a16="http://schemas.microsoft.com/office/drawing/2014/main" id="{135B4AC9-821C-4D70-8A4A-1992394DE43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16099" y="5058156"/>
            <a:ext cx="2686613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2CF516C-7598-43D3-95E9-5633F8F4469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60723" y="4302782"/>
            <a:ext cx="2686613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2000" b="1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12A6084C-5383-4EFC-8D49-33C5B61E649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60723" y="5058156"/>
            <a:ext cx="2686613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EFC5493B-D3CF-41B9-A996-7FBE932504B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205350" y="4302782"/>
            <a:ext cx="2686613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2000" b="1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4" name="Text Placeholder 39">
            <a:extLst>
              <a:ext uri="{FF2B5EF4-FFF2-40B4-BE49-F238E27FC236}">
                <a16:creationId xmlns:a16="http://schemas.microsoft.com/office/drawing/2014/main" id="{33A98F60-C169-44C1-9654-2239C9C1F29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205350" y="5058156"/>
            <a:ext cx="2686613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1884734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FBB81E01-55F6-44A7-8ACB-B172EA0F9FB3}"/>
              </a:ext>
            </a:extLst>
          </p:cNvPr>
          <p:cNvSpPr/>
          <p:nvPr userDrawn="1"/>
        </p:nvSpPr>
        <p:spPr>
          <a:xfrm>
            <a:off x="467420" y="3895002"/>
            <a:ext cx="2494721" cy="2067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AD85DF7-0BE8-4B88-98A1-F5062CDAA964}"/>
              </a:ext>
            </a:extLst>
          </p:cNvPr>
          <p:cNvSpPr/>
          <p:nvPr userDrawn="1"/>
        </p:nvSpPr>
        <p:spPr>
          <a:xfrm>
            <a:off x="3412044" y="3895002"/>
            <a:ext cx="2494721" cy="20672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F69394C-95D0-4D10-A34D-A35EF27D2806}"/>
              </a:ext>
            </a:extLst>
          </p:cNvPr>
          <p:cNvSpPr/>
          <p:nvPr userDrawn="1"/>
        </p:nvSpPr>
        <p:spPr>
          <a:xfrm>
            <a:off x="6356668" y="3895002"/>
            <a:ext cx="2494721" cy="2067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6DBF753-694A-4503-A33B-73C09E8EE3A5}"/>
              </a:ext>
            </a:extLst>
          </p:cNvPr>
          <p:cNvSpPr/>
          <p:nvPr userDrawn="1"/>
        </p:nvSpPr>
        <p:spPr>
          <a:xfrm>
            <a:off x="9301294" y="3895002"/>
            <a:ext cx="2494721" cy="20672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/>
          <a:lstStyle/>
          <a:p>
            <a:fld id="{03DC2DEF-D2FE-4B45-ABA4-9F153FD1C98A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icture Placeholder 33">
            <a:extLst>
              <a:ext uri="{FF2B5EF4-FFF2-40B4-BE49-F238E27FC236}">
                <a16:creationId xmlns:a16="http://schemas.microsoft.com/office/drawing/2014/main" id="{1644FD94-AD03-4C4F-A1A5-085DD8F566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7420" y="1522949"/>
            <a:ext cx="2494721" cy="22263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Picture Placeholder 33">
            <a:extLst>
              <a:ext uri="{FF2B5EF4-FFF2-40B4-BE49-F238E27FC236}">
                <a16:creationId xmlns:a16="http://schemas.microsoft.com/office/drawing/2014/main" id="{85BB27A3-DB87-46F4-8CA4-3C04A088E78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412045" y="1522949"/>
            <a:ext cx="2494721" cy="22263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Picture Placeholder 33">
            <a:extLst>
              <a:ext uri="{FF2B5EF4-FFF2-40B4-BE49-F238E27FC236}">
                <a16:creationId xmlns:a16="http://schemas.microsoft.com/office/drawing/2014/main" id="{F356E399-83ED-4937-A1CC-F591866C0E8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356669" y="1522949"/>
            <a:ext cx="2494721" cy="22263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Picture Placeholder 33">
            <a:extLst>
              <a:ext uri="{FF2B5EF4-FFF2-40B4-BE49-F238E27FC236}">
                <a16:creationId xmlns:a16="http://schemas.microsoft.com/office/drawing/2014/main" id="{0967254B-CF1D-4F0D-A7F6-EC4E117B750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301294" y="1522949"/>
            <a:ext cx="2494721" cy="22263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Text Placeholder 39">
            <a:extLst>
              <a:ext uri="{FF2B5EF4-FFF2-40B4-BE49-F238E27FC236}">
                <a16:creationId xmlns:a16="http://schemas.microsoft.com/office/drawing/2014/main" id="{0CEF6C35-6F7B-43AD-9E4D-44C2F8A7DF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4610" y="4123880"/>
            <a:ext cx="2220341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33" name="Text Placeholder 39">
            <a:extLst>
              <a:ext uri="{FF2B5EF4-FFF2-40B4-BE49-F238E27FC236}">
                <a16:creationId xmlns:a16="http://schemas.microsoft.com/office/drawing/2014/main" id="{44EF032C-161A-4C58-B624-66488C255E1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4610" y="4879254"/>
            <a:ext cx="2220341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37" name="Text Placeholder 39">
            <a:extLst>
              <a:ext uri="{FF2B5EF4-FFF2-40B4-BE49-F238E27FC236}">
                <a16:creationId xmlns:a16="http://schemas.microsoft.com/office/drawing/2014/main" id="{ACF86334-F4A8-4CCD-944F-524700CD838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549235" y="4123880"/>
            <a:ext cx="2220341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38" name="Text Placeholder 39">
            <a:extLst>
              <a:ext uri="{FF2B5EF4-FFF2-40B4-BE49-F238E27FC236}">
                <a16:creationId xmlns:a16="http://schemas.microsoft.com/office/drawing/2014/main" id="{135B4AC9-821C-4D70-8A4A-1992394DE43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549235" y="4879254"/>
            <a:ext cx="2220341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2CF516C-7598-43D3-95E9-5633F8F4469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493859" y="4123880"/>
            <a:ext cx="2220341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12A6084C-5383-4EFC-8D49-33C5B61E649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93859" y="4879254"/>
            <a:ext cx="2220341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EFC5493B-D3CF-41B9-A996-7FBE932504B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38486" y="4123880"/>
            <a:ext cx="2220341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4" name="Text Placeholder 39">
            <a:extLst>
              <a:ext uri="{FF2B5EF4-FFF2-40B4-BE49-F238E27FC236}">
                <a16:creationId xmlns:a16="http://schemas.microsoft.com/office/drawing/2014/main" id="{33A98F60-C169-44C1-9654-2239C9C1F29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38486" y="4879254"/>
            <a:ext cx="2220341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5653828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/>
          <a:lstStyle/>
          <a:p>
            <a:fld id="{03DC2DEF-D2FE-4B45-ABA4-9F153FD1C98A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56084AEC-DB39-4367-A213-BB2FE4AD38BE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900613" y="1233488"/>
            <a:ext cx="6991350" cy="4967287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928258E-48B5-471F-BC61-B45FB2CA51BA}"/>
              </a:ext>
            </a:extLst>
          </p:cNvPr>
          <p:cNvSpPr/>
          <p:nvPr userDrawn="1"/>
        </p:nvSpPr>
        <p:spPr>
          <a:xfrm>
            <a:off x="371474" y="1233488"/>
            <a:ext cx="4419187" cy="49672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867FAC3-5109-4D5D-8105-FC48313396C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6100" y="1450975"/>
            <a:ext cx="4065588" cy="455295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96796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/>
          <a:lstStyle/>
          <a:p>
            <a:fld id="{03DC2DEF-D2FE-4B45-ABA4-9F153FD1C98A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56084AEC-DB39-4367-A213-BB2FE4AD38BE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371475" y="1233488"/>
            <a:ext cx="11520488" cy="4967287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5297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/>
          <a:lstStyle/>
          <a:p>
            <a:fld id="{03DC2DEF-D2FE-4B45-ABA4-9F153FD1C98A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56084AEC-DB39-4367-A213-BB2FE4AD38BE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371475" y="1233488"/>
            <a:ext cx="7450621" cy="4967287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1D1D3DC-359F-47D3-A498-6E5DEF615BD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40675" y="1233488"/>
            <a:ext cx="3951288" cy="4967287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59300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/>
          <a:lstStyle/>
          <a:p>
            <a:fld id="{03DC2DEF-D2FE-4B45-ABA4-9F153FD1C98A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56084AEC-DB39-4367-A213-BB2FE4AD38BE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381415" y="1233488"/>
            <a:ext cx="5512490" cy="4967287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7" name="Chart Placeholder 3">
            <a:extLst>
              <a:ext uri="{FF2B5EF4-FFF2-40B4-BE49-F238E27FC236}">
                <a16:creationId xmlns:a16="http://schemas.microsoft.com/office/drawing/2014/main" id="{6750280A-6976-42F9-B984-8601DD1972DC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379473" y="1233488"/>
            <a:ext cx="5512490" cy="4967287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E63221D-DF23-4F80-AB42-A74C1B1CB425}"/>
              </a:ext>
            </a:extLst>
          </p:cNvPr>
          <p:cNvCxnSpPr/>
          <p:nvPr userDrawn="1"/>
        </p:nvCxnSpPr>
        <p:spPr>
          <a:xfrm>
            <a:off x="6125817" y="1233488"/>
            <a:ext cx="0" cy="4967287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395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/>
          <a:lstStyle/>
          <a:p>
            <a:fld id="{03DC2DEF-D2FE-4B45-ABA4-9F153FD1C98A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56084AEC-DB39-4367-A213-BB2FE4AD38BE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10622" y="1362696"/>
            <a:ext cx="5552246" cy="2294899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9" name="Chart Placeholder 3">
            <a:extLst>
              <a:ext uri="{FF2B5EF4-FFF2-40B4-BE49-F238E27FC236}">
                <a16:creationId xmlns:a16="http://schemas.microsoft.com/office/drawing/2014/main" id="{3CC4F2FB-E360-40E2-BDA5-455EB243C216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00682" y="3781218"/>
            <a:ext cx="5552246" cy="2294899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0" name="Chart Placeholder 3">
            <a:extLst>
              <a:ext uri="{FF2B5EF4-FFF2-40B4-BE49-F238E27FC236}">
                <a16:creationId xmlns:a16="http://schemas.microsoft.com/office/drawing/2014/main" id="{6373EAFD-6648-4861-97FB-A3961B86C81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6208643" y="1367561"/>
            <a:ext cx="5552246" cy="2294899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1" name="Chart Placeholder 3">
            <a:extLst>
              <a:ext uri="{FF2B5EF4-FFF2-40B4-BE49-F238E27FC236}">
                <a16:creationId xmlns:a16="http://schemas.microsoft.com/office/drawing/2014/main" id="{CF0E102C-57E1-46ED-BE41-21C356F42BAD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6198703" y="3786083"/>
            <a:ext cx="5552246" cy="2294899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8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6607FB0-0FB2-41FD-B334-74C7B05B8C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517DDCC-4521-4225-8F36-D4B39128409A}"/>
              </a:ext>
            </a:extLst>
          </p:cNvPr>
          <p:cNvSpPr/>
          <p:nvPr userDrawn="1"/>
        </p:nvSpPr>
        <p:spPr>
          <a:xfrm>
            <a:off x="8991600" y="3965574"/>
            <a:ext cx="3200400" cy="289242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6570C8-2343-4B74-AF97-DC7CE5D92865}"/>
              </a:ext>
            </a:extLst>
          </p:cNvPr>
          <p:cNvSpPr/>
          <p:nvPr userDrawn="1"/>
        </p:nvSpPr>
        <p:spPr>
          <a:xfrm>
            <a:off x="0" y="0"/>
            <a:ext cx="3200400" cy="289242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D02598E-521E-41CD-B068-134834CFF4FF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371476" y="278606"/>
            <a:ext cx="11520487" cy="315039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B27536-7968-45BB-9FA8-DF1A47A47827}"/>
              </a:ext>
            </a:extLst>
          </p:cNvPr>
          <p:cNvSpPr/>
          <p:nvPr userDrawn="1"/>
        </p:nvSpPr>
        <p:spPr>
          <a:xfrm>
            <a:off x="371476" y="3429000"/>
            <a:ext cx="11520487" cy="2771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8B51C6-9166-4F67-995A-396809E6533C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1510507" y="3886201"/>
            <a:ext cx="9242424" cy="1104900"/>
          </a:xfrm>
        </p:spPr>
        <p:txBody>
          <a:bodyPr anchor="ctr">
            <a:normAutofit/>
          </a:bodyPr>
          <a:lstStyle>
            <a:lvl1pPr algn="ct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51C9A4-8764-4CB3-AC26-C957C0E84BCD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1510507" y="5130801"/>
            <a:ext cx="9242424" cy="5334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3791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6607FB0-0FB2-41FD-B334-74C7B05B8C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D02598E-521E-41CD-B068-134834CFF4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8B51C6-9166-4F67-995A-396809E6533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27201" y="2337595"/>
            <a:ext cx="8737600" cy="2182811"/>
          </a:xfrm>
        </p:spPr>
        <p:txBody>
          <a:bodyPr anchor="ctr">
            <a:normAutofit/>
          </a:bodyPr>
          <a:lstStyle>
            <a:lvl1pPr algn="ctr">
              <a:defRPr sz="115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7575380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C3DD3-9184-4434-93FC-DDB3E5B53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02458-F7EC-4A75-A897-E73CF8028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D31584-D229-4F6C-BA8E-36782FDA8D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2B7AE8-665C-4FF6-B292-B525984D9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31890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2ACFC-0D65-4857-AAEE-904747F38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594C5E-E06C-488C-AC82-331C53B94F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EC8C27-FA57-408C-8D6B-844D81BC83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68A18F-96D4-4F1F-BF6B-EDFACBF8D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416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FD2F3-3119-48E2-B464-A93E23C5A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7C6E-3441-429B-A81D-87F8344C06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ECDD1-1369-42FD-BD19-6797742A1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79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9C071DB-1B6B-4FC3-A099-12F35734D22D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768407-2D97-4F4F-8CB8-4D3668680B64}"/>
              </a:ext>
            </a:extLst>
          </p:cNvPr>
          <p:cNvSpPr/>
          <p:nvPr userDrawn="1"/>
        </p:nvSpPr>
        <p:spPr>
          <a:xfrm>
            <a:off x="371475" y="1460501"/>
            <a:ext cx="5724525" cy="474027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4FD2F3-3119-48E2-B464-A93E23C5A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600" y="260351"/>
            <a:ext cx="9702800" cy="973137"/>
          </a:xfrm>
        </p:spPr>
        <p:txBody>
          <a:bodyPr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7C6E-3441-429B-A81D-87F8344C0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100" y="1638299"/>
            <a:ext cx="5346700" cy="4381501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ECDD1-1369-42FD-BD19-6797742A1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D4AFEBD-46AA-4A09-AD19-CDD123811A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460501"/>
            <a:ext cx="5795963" cy="4740274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7171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4C5F727-FA73-47F4-8647-79441AA996E3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4FD2F3-3119-48E2-B464-A93E23C5A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260351"/>
            <a:ext cx="5495926" cy="2138362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7C6E-3441-429B-A81D-87F8344C0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5" y="2603500"/>
            <a:ext cx="5495926" cy="3573463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ECDD1-1369-42FD-BD19-6797742A1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noProof="0" smtClean="0"/>
              <a:t>‹N°›</a:t>
            </a:fld>
            <a:endParaRPr lang="en-US" noProof="0" dirty="0"/>
          </a:p>
        </p:txBody>
      </p:sp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08C777B1-9A90-4B1E-A6AE-9339286077E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191224" y="637283"/>
            <a:ext cx="2692800" cy="2782540"/>
          </a:xfrm>
          <a:custGeom>
            <a:avLst/>
            <a:gdLst>
              <a:gd name="connsiteX0" fmla="*/ 0 w 2692800"/>
              <a:gd name="connsiteY0" fmla="*/ 0 h 2693640"/>
              <a:gd name="connsiteX1" fmla="*/ 2692800 w 2692800"/>
              <a:gd name="connsiteY1" fmla="*/ 0 h 2693640"/>
              <a:gd name="connsiteX2" fmla="*/ 2692800 w 2692800"/>
              <a:gd name="connsiteY2" fmla="*/ 2693640 h 2693640"/>
              <a:gd name="connsiteX3" fmla="*/ 0 w 2692800"/>
              <a:gd name="connsiteY3" fmla="*/ 2693640 h 269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92800" h="2693640">
                <a:moveTo>
                  <a:pt x="0" y="0"/>
                </a:moveTo>
                <a:lnTo>
                  <a:pt x="2692800" y="0"/>
                </a:lnTo>
                <a:lnTo>
                  <a:pt x="2692800" y="2693640"/>
                </a:lnTo>
                <a:lnTo>
                  <a:pt x="0" y="26936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ID" sz="1800" dirty="0"/>
            </a:lvl1pPr>
          </a:lstStyle>
          <a:p>
            <a:pPr marL="0" lvl="0" indent="0" algn="ctr">
              <a:buNone/>
            </a:pPr>
            <a:r>
              <a:rPr lang="en-US" noProof="0" dirty="0"/>
              <a:t>Add Image Here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0FEA994A-8056-4F3D-9365-B6A362A93EE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498424" y="3430043"/>
            <a:ext cx="2692800" cy="2772320"/>
          </a:xfrm>
          <a:custGeom>
            <a:avLst/>
            <a:gdLst>
              <a:gd name="connsiteX0" fmla="*/ 0 w 2692800"/>
              <a:gd name="connsiteY0" fmla="*/ 0 h 2693640"/>
              <a:gd name="connsiteX1" fmla="*/ 2692800 w 2692800"/>
              <a:gd name="connsiteY1" fmla="*/ 0 h 2693640"/>
              <a:gd name="connsiteX2" fmla="*/ 2692800 w 2692800"/>
              <a:gd name="connsiteY2" fmla="*/ 2693640 h 2693640"/>
              <a:gd name="connsiteX3" fmla="*/ 0 w 2692800"/>
              <a:gd name="connsiteY3" fmla="*/ 2693640 h 269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92800" h="2693640">
                <a:moveTo>
                  <a:pt x="0" y="0"/>
                </a:moveTo>
                <a:lnTo>
                  <a:pt x="2692800" y="0"/>
                </a:lnTo>
                <a:lnTo>
                  <a:pt x="2692800" y="2693640"/>
                </a:lnTo>
                <a:lnTo>
                  <a:pt x="0" y="26936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ID" sz="1800" dirty="0"/>
            </a:lvl1pPr>
          </a:lstStyle>
          <a:p>
            <a:pPr marL="0" lvl="0" indent="0" algn="ctr">
              <a:buNone/>
            </a:pPr>
            <a:r>
              <a:rPr lang="en-US" noProof="0" dirty="0"/>
              <a:t>Add Image Here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29E334-587D-4420-9285-C2A5F494582B}"/>
              </a:ext>
            </a:extLst>
          </p:cNvPr>
          <p:cNvSpPr/>
          <p:nvPr userDrawn="1"/>
        </p:nvSpPr>
        <p:spPr>
          <a:xfrm>
            <a:off x="9289522" y="3527226"/>
            <a:ext cx="1248102" cy="12481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BD4601-EF26-4D7C-8CB6-95488F17575B}"/>
              </a:ext>
            </a:extLst>
          </p:cNvPr>
          <p:cNvSpPr/>
          <p:nvPr userDrawn="1"/>
        </p:nvSpPr>
        <p:spPr>
          <a:xfrm>
            <a:off x="8621786" y="2848323"/>
            <a:ext cx="496540" cy="4965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949C41-2679-4E9D-A28C-F0C979F5702B}"/>
              </a:ext>
            </a:extLst>
          </p:cNvPr>
          <p:cNvSpPr/>
          <p:nvPr userDrawn="1"/>
        </p:nvSpPr>
        <p:spPr>
          <a:xfrm>
            <a:off x="8870898" y="2508125"/>
            <a:ext cx="247428" cy="24742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454B05D-55FD-4118-B899-4095FF50870D}"/>
              </a:ext>
            </a:extLst>
          </p:cNvPr>
          <p:cNvSpPr/>
          <p:nvPr userDrawn="1"/>
        </p:nvSpPr>
        <p:spPr>
          <a:xfrm>
            <a:off x="0" y="933450"/>
            <a:ext cx="300037" cy="14652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40533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4C5F727-FA73-47F4-8647-79441AA996E3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4FD2F3-3119-48E2-B464-A93E23C5A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1016000"/>
            <a:ext cx="3997324" cy="2501899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7C6E-3441-429B-A81D-87F8344C0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5" y="3619500"/>
            <a:ext cx="3997325" cy="25574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ECDD1-1369-42FD-BD19-6797742A1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9303FD92-1AC4-4708-B13E-C97E00210D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02201" y="619125"/>
            <a:ext cx="3454400" cy="558165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F6824EBC-CC6E-4D5A-B85A-DAC55ACE853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432801" y="260351"/>
            <a:ext cx="3454400" cy="5581649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3661888-890D-4E0C-8076-65EDFDB7DE27}"/>
              </a:ext>
            </a:extLst>
          </p:cNvPr>
          <p:cNvSpPr/>
          <p:nvPr userDrawn="1"/>
        </p:nvSpPr>
        <p:spPr>
          <a:xfrm>
            <a:off x="8432801" y="5842000"/>
            <a:ext cx="3459162" cy="3587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AE48EF9-5BAF-4BD7-A6BE-866C0307B69F}"/>
              </a:ext>
            </a:extLst>
          </p:cNvPr>
          <p:cNvSpPr/>
          <p:nvPr userDrawn="1"/>
        </p:nvSpPr>
        <p:spPr>
          <a:xfrm>
            <a:off x="4902201" y="239509"/>
            <a:ext cx="3459162" cy="3587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8D4A5F4-99AC-4FB3-8A59-AB8D7B4FC7D7}"/>
              </a:ext>
            </a:extLst>
          </p:cNvPr>
          <p:cNvSpPr/>
          <p:nvPr userDrawn="1"/>
        </p:nvSpPr>
        <p:spPr>
          <a:xfrm>
            <a:off x="0" y="1384300"/>
            <a:ext cx="177800" cy="4457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13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060ACE-E228-45FD-83E3-FF4D1CCF7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7" cy="758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8AF9FF-2A4E-41E6-956B-69BC625CC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474" y="1233488"/>
            <a:ext cx="11520487" cy="4943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EE1F87C-C7F2-4F14-86B1-854B7B0C580E}"/>
              </a:ext>
            </a:extLst>
          </p:cNvPr>
          <p:cNvSpPr/>
          <p:nvPr userDrawn="1"/>
        </p:nvSpPr>
        <p:spPr>
          <a:xfrm>
            <a:off x="11229975" y="6512060"/>
            <a:ext cx="962025" cy="3459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FD9470-E137-41DF-A5CA-C7B4B9856E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03DC2DEF-D2FE-4B45-ABA4-9F153FD1C98A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AB12CC-D752-4664-B92F-BAEFF0416B7E}"/>
              </a:ext>
            </a:extLst>
          </p:cNvPr>
          <p:cNvSpPr/>
          <p:nvPr userDrawn="1"/>
        </p:nvSpPr>
        <p:spPr>
          <a:xfrm>
            <a:off x="0" y="260350"/>
            <a:ext cx="300037" cy="755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583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63" r:id="rId5"/>
    <p:sldLayoutId id="2147483650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51" r:id="rId13"/>
    <p:sldLayoutId id="2147483670" r:id="rId14"/>
    <p:sldLayoutId id="2147483671" r:id="rId15"/>
    <p:sldLayoutId id="2147483672" r:id="rId16"/>
    <p:sldLayoutId id="2147483673" r:id="rId17"/>
    <p:sldLayoutId id="2147483652" r:id="rId18"/>
    <p:sldLayoutId id="2147483674" r:id="rId19"/>
    <p:sldLayoutId id="2147483675" r:id="rId20"/>
    <p:sldLayoutId id="2147483676" r:id="rId21"/>
    <p:sldLayoutId id="2147483677" r:id="rId22"/>
    <p:sldLayoutId id="2147483655" r:id="rId23"/>
    <p:sldLayoutId id="2147483678" r:id="rId24"/>
    <p:sldLayoutId id="2147483679" r:id="rId25"/>
    <p:sldLayoutId id="2147483680" r:id="rId26"/>
    <p:sldLayoutId id="2147483681" r:id="rId27"/>
    <p:sldLayoutId id="2147483653" r:id="rId28"/>
    <p:sldLayoutId id="2147483682" r:id="rId29"/>
    <p:sldLayoutId id="2147483683" r:id="rId30"/>
    <p:sldLayoutId id="2147483684" r:id="rId31"/>
    <p:sldLayoutId id="2147483685" r:id="rId32"/>
    <p:sldLayoutId id="2147483654" r:id="rId33"/>
    <p:sldLayoutId id="2147483686" r:id="rId34"/>
    <p:sldLayoutId id="2147483687" r:id="rId35"/>
    <p:sldLayoutId id="2147483689" r:id="rId36"/>
    <p:sldLayoutId id="2147483688" r:id="rId37"/>
    <p:sldLayoutId id="2147483690" r:id="rId38"/>
    <p:sldLayoutId id="2147483691" r:id="rId39"/>
    <p:sldLayoutId id="2147483692" r:id="rId40"/>
    <p:sldLayoutId id="2147483693" r:id="rId41"/>
    <p:sldLayoutId id="2147483694" r:id="rId42"/>
    <p:sldLayoutId id="2147483695" r:id="rId43"/>
    <p:sldLayoutId id="2147483696" r:id="rId44"/>
    <p:sldLayoutId id="2147483697" r:id="rId45"/>
    <p:sldLayoutId id="2147483698" r:id="rId46"/>
    <p:sldLayoutId id="2147483699" r:id="rId47"/>
    <p:sldLayoutId id="2147483700" r:id="rId48"/>
    <p:sldLayoutId id="2147483701" r:id="rId49"/>
    <p:sldLayoutId id="2147483702" r:id="rId50"/>
    <p:sldLayoutId id="2147483656" r:id="rId51"/>
    <p:sldLayoutId id="2147483657" r:id="rId5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4" userDrawn="1">
          <p15:clr>
            <a:srgbClr val="F26B43"/>
          </p15:clr>
        </p15:guide>
        <p15:guide id="2" pos="234" userDrawn="1">
          <p15:clr>
            <a:srgbClr val="F26B43"/>
          </p15:clr>
        </p15:guide>
        <p15:guide id="3" orient="horz" pos="4133" userDrawn="1">
          <p15:clr>
            <a:srgbClr val="F26B43"/>
          </p15:clr>
        </p15:guide>
        <p15:guide id="4" pos="7491" userDrawn="1">
          <p15:clr>
            <a:srgbClr val="F26B43"/>
          </p15:clr>
        </p15:guide>
        <p15:guide id="5" orient="horz" pos="640" userDrawn="1">
          <p15:clr>
            <a:srgbClr val="F26B43"/>
          </p15:clr>
        </p15:guide>
        <p15:guide id="6" orient="horz" pos="777" userDrawn="1">
          <p15:clr>
            <a:srgbClr val="F26B43"/>
          </p15:clr>
        </p15:guide>
        <p15:guide id="7" orient="horz" pos="4020" userDrawn="1">
          <p15:clr>
            <a:srgbClr val="F26B43"/>
          </p15:clr>
        </p15:guide>
        <p15:guide id="8" orient="horz" pos="390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8.png"/><Relationship Id="rId4" Type="http://schemas.openxmlformats.org/officeDocument/2006/relationships/image" Target="../media/image73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78.png"/><Relationship Id="rId7" Type="http://schemas.openxmlformats.org/officeDocument/2006/relationships/image" Target="../media/image610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2.xml"/><Relationship Id="rId11" Type="http://schemas.openxmlformats.org/officeDocument/2006/relationships/image" Target="../media/image630.png"/><Relationship Id="rId5" Type="http://schemas.openxmlformats.org/officeDocument/2006/relationships/image" Target="../media/image600.png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620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8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1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0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1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7.png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A36B8AD2-BBEA-1CAB-DBED-A2E4DE8446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1028" name="Picture 4" descr="Image générée">
            <a:extLst>
              <a:ext uri="{FF2B5EF4-FFF2-40B4-BE49-F238E27FC236}">
                <a16:creationId xmlns:a16="http://schemas.microsoft.com/office/drawing/2014/main" id="{E65003D3-E96E-9500-6631-5C520E1EC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56" y="-1"/>
            <a:ext cx="8682095" cy="5926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ubtitle 3">
            <a:extLst>
              <a:ext uri="{FF2B5EF4-FFF2-40B4-BE49-F238E27FC236}">
                <a16:creationId xmlns:a16="http://schemas.microsoft.com/office/drawing/2014/main" id="{69CCB098-F012-84FE-4E07-03275D0FA786}"/>
              </a:ext>
            </a:extLst>
          </p:cNvPr>
          <p:cNvSpPr txBox="1">
            <a:spLocks/>
          </p:cNvSpPr>
          <p:nvPr/>
        </p:nvSpPr>
        <p:spPr>
          <a:xfrm>
            <a:off x="-5456" y="5949386"/>
            <a:ext cx="8871663" cy="908613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/>
          </a:p>
        </p:txBody>
      </p:sp>
      <p:sp>
        <p:nvSpPr>
          <p:cNvPr id="3" name="Subtitle 3">
            <a:extLst>
              <a:ext uri="{FF2B5EF4-FFF2-40B4-BE49-F238E27FC236}">
                <a16:creationId xmlns:a16="http://schemas.microsoft.com/office/drawing/2014/main" id="{C6D24F99-E026-485A-96CD-AEC98137262A}"/>
              </a:ext>
            </a:extLst>
          </p:cNvPr>
          <p:cNvSpPr txBox="1">
            <a:spLocks/>
          </p:cNvSpPr>
          <p:nvPr/>
        </p:nvSpPr>
        <p:spPr>
          <a:xfrm>
            <a:off x="901319" y="5926239"/>
            <a:ext cx="7015765" cy="9317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Stéphane </a:t>
            </a:r>
            <a:r>
              <a:rPr lang="en-US" sz="2800" dirty="0" err="1"/>
              <a:t>Côté,pharmacien</a:t>
            </a:r>
            <a:r>
              <a:rPr lang="en-US" sz="2800" dirty="0"/>
              <a:t> DESS</a:t>
            </a:r>
          </a:p>
          <a:p>
            <a:r>
              <a:rPr lang="en-US" sz="2800" dirty="0" err="1"/>
              <a:t>Professeur</a:t>
            </a:r>
            <a:r>
              <a:rPr lang="en-US" sz="2800" dirty="0"/>
              <a:t> de Clinique </a:t>
            </a:r>
            <a:r>
              <a:rPr lang="en-US" sz="2800" dirty="0" err="1"/>
              <a:t>U.Laval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95496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D6AFE-0BFE-400B-A9FA-412CE690F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physiologie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49DC0-C10B-4747-05A7-092F02A28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10</a:t>
            </a:fld>
            <a:endParaRPr lang="en-US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E6E5070-1C5E-F44B-BA8A-0E7D29FCE0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4373" y="69918"/>
            <a:ext cx="8507627" cy="6858000"/>
          </a:xfrm>
          <a:prstGeom prst="rect">
            <a:avLst/>
          </a:prstGeom>
        </p:spPr>
      </p:pic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1E0D2DC0-75D3-3F78-3CBC-3B958FAD0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09608"/>
            <a:ext cx="3727299" cy="4943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A" sz="1800" dirty="0"/>
              <a:t> -  asymptomatique ( environ 20%)</a:t>
            </a:r>
          </a:p>
          <a:p>
            <a:pPr marL="0" indent="0">
              <a:buNone/>
            </a:pPr>
            <a:r>
              <a:rPr lang="en-US" sz="1800" dirty="0"/>
              <a:t> - </a:t>
            </a:r>
            <a:r>
              <a:rPr lang="en-US" sz="1800" dirty="0" err="1"/>
              <a:t>symptomatique</a:t>
            </a:r>
            <a:r>
              <a:rPr lang="en-US" sz="1800" dirty="0"/>
              <a:t> (environ 80%)</a:t>
            </a:r>
          </a:p>
          <a:p>
            <a:pPr marL="0" indent="0">
              <a:buNone/>
            </a:pPr>
            <a:r>
              <a:rPr lang="en-US" sz="1800" dirty="0"/>
              <a:t>     *</a:t>
            </a:r>
            <a:r>
              <a:rPr lang="fr-CA" sz="1800" dirty="0"/>
              <a:t> bouffées de chaleurs seules (30%)</a:t>
            </a:r>
          </a:p>
          <a:p>
            <a:pPr marL="0" indent="0">
              <a:buNone/>
            </a:pPr>
            <a:r>
              <a:rPr lang="fr-CA" sz="1800" dirty="0"/>
              <a:t>     * autres symptômes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19000617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F3AF2-8D0A-C38D-98FD-A3D2059BD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B14856-0F9C-C635-FC50-703A836C1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100</a:t>
            </a:fld>
            <a:endParaRPr lang="en-US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5ACFA84-F750-528F-D153-57F788527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1463" y="141455"/>
            <a:ext cx="9120014" cy="6716545"/>
          </a:xfrm>
          <a:prstGeom prst="rect">
            <a:avLst/>
          </a:prstGeom>
        </p:spPr>
      </p:pic>
      <p:sp>
        <p:nvSpPr>
          <p:cNvPr id="10" name="Title 5">
            <a:extLst>
              <a:ext uri="{FF2B5EF4-FFF2-40B4-BE49-F238E27FC236}">
                <a16:creationId xmlns:a16="http://schemas.microsoft.com/office/drawing/2014/main" id="{039F6B9D-685A-2F8D-2100-EBD7AE424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260351"/>
            <a:ext cx="2799988" cy="758824"/>
          </a:xfrm>
        </p:spPr>
        <p:txBody>
          <a:bodyPr/>
          <a:lstStyle/>
          <a:p>
            <a:r>
              <a:rPr lang="en-US" dirty="0"/>
              <a:t> andropause   </a:t>
            </a:r>
          </a:p>
        </p:txBody>
      </p:sp>
    </p:spTree>
    <p:extLst>
      <p:ext uri="{BB962C8B-B14F-4D97-AF65-F5344CB8AC3E}">
        <p14:creationId xmlns:p14="http://schemas.microsoft.com/office/powerpoint/2010/main" val="336955628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7FB332-ECD5-F77A-6D92-17C745686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FF4A6F-F7DD-C896-40BA-12790C70A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101</a:t>
            </a:fld>
            <a:endParaRPr 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711350B-CC99-7B4E-81F3-CBF4F08483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7133" y="69918"/>
            <a:ext cx="9304867" cy="6858000"/>
          </a:xfrm>
          <a:prstGeom prst="rect">
            <a:avLst/>
          </a:prstGeom>
        </p:spPr>
      </p:pic>
      <p:sp>
        <p:nvSpPr>
          <p:cNvPr id="5" name="Title 5">
            <a:extLst>
              <a:ext uri="{FF2B5EF4-FFF2-40B4-BE49-F238E27FC236}">
                <a16:creationId xmlns:a16="http://schemas.microsoft.com/office/drawing/2014/main" id="{0B49D46A-2602-0248-BD46-D8890E31C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260351"/>
            <a:ext cx="2799988" cy="758824"/>
          </a:xfrm>
        </p:spPr>
        <p:txBody>
          <a:bodyPr/>
          <a:lstStyle/>
          <a:p>
            <a:r>
              <a:rPr lang="en-US" dirty="0"/>
              <a:t> andropause   </a:t>
            </a:r>
          </a:p>
        </p:txBody>
      </p:sp>
    </p:spTree>
    <p:extLst>
      <p:ext uri="{BB962C8B-B14F-4D97-AF65-F5344CB8AC3E}">
        <p14:creationId xmlns:p14="http://schemas.microsoft.com/office/powerpoint/2010/main" val="48751681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B2BF93-E329-6A17-158F-1507887D0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8086F3-BFAC-1CB6-C450-55C6C79FE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102</a:t>
            </a:fld>
            <a:endParaRPr 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490CA0-6599-5B26-A2A2-E777795ECF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7843" y="69918"/>
            <a:ext cx="9086126" cy="4965141"/>
          </a:xfrm>
          <a:prstGeom prst="rect">
            <a:avLst/>
          </a:prstGeom>
        </p:spPr>
      </p:pic>
      <p:sp>
        <p:nvSpPr>
          <p:cNvPr id="5" name="Title 5">
            <a:extLst>
              <a:ext uri="{FF2B5EF4-FFF2-40B4-BE49-F238E27FC236}">
                <a16:creationId xmlns:a16="http://schemas.microsoft.com/office/drawing/2014/main" id="{D7F5C99A-D3CE-78A0-E739-6417F86B4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260351"/>
            <a:ext cx="2799988" cy="758824"/>
          </a:xfrm>
        </p:spPr>
        <p:txBody>
          <a:bodyPr/>
          <a:lstStyle/>
          <a:p>
            <a:r>
              <a:rPr lang="en-US" dirty="0"/>
              <a:t> andropause   </a:t>
            </a:r>
          </a:p>
        </p:txBody>
      </p:sp>
    </p:spTree>
    <p:extLst>
      <p:ext uri="{BB962C8B-B14F-4D97-AF65-F5344CB8AC3E}">
        <p14:creationId xmlns:p14="http://schemas.microsoft.com/office/powerpoint/2010/main" val="3270659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4B769-9FC1-4036-18E2-F0047F1B7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DC6E2-B3B1-D2E9-5370-C244F2EA5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260351"/>
            <a:ext cx="2464322" cy="758824"/>
          </a:xfrm>
        </p:spPr>
        <p:txBody>
          <a:bodyPr/>
          <a:lstStyle/>
          <a:p>
            <a:r>
              <a:rPr lang="fr-CA" dirty="0"/>
              <a:t>STRAW 10+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C28464-ED14-3F0D-5B86-B16F8BC8C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11</a:t>
            </a:fld>
            <a:endParaRPr lang="en-U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E9CEA34-462F-9E43-C7D1-45D961219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69918"/>
            <a:ext cx="94488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056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10CA4-96F6-A790-C414-4F013F4AB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physiologie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2ACF3C-6F80-BF3E-25AD-E4D06F0A5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12</a:t>
            </a:fld>
            <a:endParaRPr lang="en-U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6DC1530-E7D7-66B1-097F-CBDABE78DB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1281" y="0"/>
            <a:ext cx="6764588" cy="6867848"/>
          </a:xfrm>
          <a:prstGeom prst="rect">
            <a:avLst/>
          </a:prstGeom>
        </p:spPr>
      </p:pic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7B34C1B9-5164-4027-DA25-698819304B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4" y="1169193"/>
            <a:ext cx="11520487" cy="4943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comment </a:t>
            </a:r>
            <a:r>
              <a:rPr lang="en-US" sz="1800" dirty="0" err="1"/>
              <a:t>fonctionne</a:t>
            </a:r>
            <a:r>
              <a:rPr lang="en-US" sz="1800" dirty="0"/>
              <a:t> le corps</a:t>
            </a:r>
          </a:p>
          <a:p>
            <a:pPr marL="0" indent="0">
              <a:buNone/>
            </a:pPr>
            <a:r>
              <a:rPr lang="en-US" sz="1800" dirty="0"/>
              <a:t>      </a:t>
            </a:r>
            <a:r>
              <a:rPr lang="fr-CA" sz="1800" dirty="0"/>
              <a:t>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9143600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E8AA5C-049A-F840-F344-17A013B2B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89FFF-F6E1-74BF-A258-487479177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physiologie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525A0-CB92-6B5F-BCE0-CC41DEFE4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13</a:t>
            </a:fld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A82326CC-6C16-8D56-1D62-78CB6BAB8B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4" y="1169193"/>
            <a:ext cx="11520487" cy="4943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comment </a:t>
            </a:r>
            <a:r>
              <a:rPr lang="en-US" sz="1800" dirty="0" err="1"/>
              <a:t>fonctionne</a:t>
            </a:r>
            <a:r>
              <a:rPr lang="en-US" sz="1800" dirty="0"/>
              <a:t> le corps</a:t>
            </a:r>
          </a:p>
          <a:p>
            <a:pPr marL="0" indent="0">
              <a:buNone/>
            </a:pPr>
            <a:r>
              <a:rPr lang="en-US" sz="1800" dirty="0"/>
              <a:t>      </a:t>
            </a:r>
            <a:r>
              <a:rPr lang="fr-CA" sz="1800" dirty="0"/>
              <a:t> </a:t>
            </a:r>
            <a:endParaRPr lang="en-US" sz="18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A1B00AC-0C9C-7AC5-BE64-5628551DC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080" y="745332"/>
            <a:ext cx="8457881" cy="4306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18175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B1F4D3-1885-4EED-C893-8F9603611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804FB-E8AA-7F90-A5BA-D28E70840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physiologie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04F067-9C91-2C77-85E1-2B44C269C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14</a:t>
            </a:fld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653001B5-711D-9D64-CF22-2EDDC4052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4" y="1169193"/>
            <a:ext cx="11520487" cy="4943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comment </a:t>
            </a:r>
            <a:r>
              <a:rPr lang="en-US" sz="1800" dirty="0" err="1"/>
              <a:t>fonctionne</a:t>
            </a:r>
            <a:r>
              <a:rPr lang="en-US" sz="1800" dirty="0"/>
              <a:t> le corps</a:t>
            </a:r>
          </a:p>
          <a:p>
            <a:pPr marL="0" indent="0">
              <a:buNone/>
            </a:pPr>
            <a:r>
              <a:rPr lang="en-US" sz="1800" dirty="0"/>
              <a:t>      </a:t>
            </a:r>
            <a:r>
              <a:rPr lang="fr-CA" sz="1800" dirty="0"/>
              <a:t> </a:t>
            </a:r>
            <a:endParaRPr lang="en-US" sz="18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ECD6145-2A1C-1C4A-8DE4-97E843B16E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6626" y="1750060"/>
            <a:ext cx="9893934" cy="335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6349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D6AFE-0BFE-400B-A9FA-412CE690F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/>
              <a:t>Physiologie</a:t>
            </a:r>
            <a:br>
              <a:rPr lang="fr-CA" dirty="0"/>
            </a:br>
            <a:r>
              <a:rPr lang="fr-CA" dirty="0"/>
              <a:t>bouffées de chaleur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49DC0-C10B-4747-05A7-092F02A28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15</a:t>
            </a:fld>
            <a:endParaRPr lang="en-U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11D7EE2-0EAF-2048-F2CE-804FD4869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0181" y="595312"/>
            <a:ext cx="7715250" cy="5667375"/>
          </a:xfrm>
          <a:prstGeom prst="rect">
            <a:avLst/>
          </a:prstGeom>
        </p:spPr>
      </p:pic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F67FCFF6-8AC1-ADAF-3C90-8F4D682934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4" y="1169193"/>
            <a:ext cx="11520487" cy="4943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- </a:t>
            </a:r>
            <a:r>
              <a:rPr lang="en-US" sz="1800" dirty="0">
                <a:latin typeface="Wingdings" panose="05000000000000000000" pitchFamily="2" charset="2"/>
              </a:rPr>
              <a:t>â</a:t>
            </a:r>
            <a:r>
              <a:rPr lang="en-US" sz="1800" dirty="0"/>
              <a:t> production </a:t>
            </a:r>
            <a:r>
              <a:rPr lang="en-US" sz="1800" dirty="0" err="1"/>
              <a:t>ovarienne</a:t>
            </a:r>
            <a:r>
              <a:rPr lang="en-US" sz="1800" dirty="0"/>
              <a:t> </a:t>
            </a:r>
            <a:r>
              <a:rPr lang="en-US" sz="1800" dirty="0" err="1"/>
              <a:t>d’estradiol</a:t>
            </a:r>
            <a:endParaRPr lang="en-US" sz="1800" dirty="0"/>
          </a:p>
          <a:p>
            <a:pPr marL="0" indent="0">
              <a:buNone/>
            </a:pPr>
            <a:r>
              <a:rPr lang="en-US" sz="1800" dirty="0"/>
              <a:t>      </a:t>
            </a:r>
            <a:r>
              <a:rPr lang="fr-CA" sz="1800" dirty="0"/>
              <a:t> * perte du rétrocontrôle inhibiteur</a:t>
            </a:r>
          </a:p>
          <a:p>
            <a:pPr marL="0" indent="0">
              <a:buNone/>
            </a:pPr>
            <a:r>
              <a:rPr lang="fr-CA" sz="1800" dirty="0"/>
              <a:t>          sur neurones </a:t>
            </a:r>
            <a:r>
              <a:rPr lang="fr-CA" sz="1800" dirty="0" err="1"/>
              <a:t>KNDy</a:t>
            </a:r>
            <a:r>
              <a:rPr lang="fr-CA" sz="1800" dirty="0"/>
              <a:t> </a:t>
            </a:r>
          </a:p>
          <a:p>
            <a:pPr marL="0" indent="0">
              <a:buNone/>
            </a:pPr>
            <a:r>
              <a:rPr lang="fr-CA" sz="1800" dirty="0"/>
              <a:t>                -   </a:t>
            </a:r>
            <a:r>
              <a:rPr lang="fr-CA" sz="1800" dirty="0">
                <a:latin typeface="Wingdings" panose="05000000000000000000" pitchFamily="2" charset="2"/>
              </a:rPr>
              <a:t></a:t>
            </a:r>
            <a:r>
              <a:rPr lang="fr-CA" sz="1800" dirty="0"/>
              <a:t> </a:t>
            </a:r>
            <a:r>
              <a:rPr lang="fr-CA" sz="1800" dirty="0" err="1"/>
              <a:t>neurokinine</a:t>
            </a:r>
            <a:r>
              <a:rPr lang="fr-CA" sz="1800" dirty="0"/>
              <a:t> B (NKB)</a:t>
            </a:r>
          </a:p>
          <a:p>
            <a:pPr marL="0" indent="0">
              <a:buNone/>
            </a:pPr>
            <a:r>
              <a:rPr lang="fr-CA" sz="1800" dirty="0"/>
              <a:t>                -  </a:t>
            </a:r>
            <a:r>
              <a:rPr lang="fr-CA" sz="1800" dirty="0">
                <a:latin typeface="Wingdings" panose="05000000000000000000" pitchFamily="2" charset="2"/>
              </a:rPr>
              <a:t>â</a:t>
            </a:r>
            <a:r>
              <a:rPr lang="fr-CA" sz="1800" dirty="0"/>
              <a:t> </a:t>
            </a:r>
            <a:r>
              <a:rPr lang="fr-CA" sz="1800" dirty="0" err="1"/>
              <a:t>dynorphine</a:t>
            </a:r>
            <a:endParaRPr lang="fr-CA" sz="1800" dirty="0"/>
          </a:p>
          <a:p>
            <a:pPr marL="0" indent="0">
              <a:buNone/>
            </a:pPr>
            <a:r>
              <a:rPr lang="fr-CA" sz="1800" dirty="0"/>
              <a:t>                 - neurones </a:t>
            </a:r>
            <a:r>
              <a:rPr lang="fr-CA" sz="1800" dirty="0" err="1"/>
              <a:t>KNDy</a:t>
            </a:r>
            <a:r>
              <a:rPr lang="fr-CA" sz="1800" dirty="0"/>
              <a:t> devient</a:t>
            </a:r>
          </a:p>
          <a:p>
            <a:pPr marL="0" indent="0">
              <a:buNone/>
            </a:pPr>
            <a:r>
              <a:rPr lang="fr-CA" sz="1800" dirty="0"/>
              <a:t>                      hyperactif </a:t>
            </a:r>
          </a:p>
          <a:p>
            <a:pPr marL="0" indent="0">
              <a:buNone/>
            </a:pPr>
            <a:r>
              <a:rPr lang="fr-CA" sz="1800" dirty="0"/>
              <a:t> - déséquilibre des neurotransmetteurs</a:t>
            </a:r>
          </a:p>
          <a:p>
            <a:pPr marL="0" indent="0">
              <a:buNone/>
            </a:pPr>
            <a:r>
              <a:rPr lang="fr-CA" sz="1800" dirty="0"/>
              <a:t>   au niveau du centre de</a:t>
            </a:r>
          </a:p>
          <a:p>
            <a:pPr marL="0" indent="0">
              <a:buNone/>
            </a:pPr>
            <a:r>
              <a:rPr lang="fr-CA" sz="1800" dirty="0"/>
              <a:t>   thermorégulation</a:t>
            </a:r>
          </a:p>
          <a:p>
            <a:pPr marL="0" indent="0">
              <a:buNone/>
            </a:pPr>
            <a:r>
              <a:rPr lang="fr-CA" sz="1800" dirty="0"/>
              <a:t>     * </a:t>
            </a:r>
            <a:r>
              <a:rPr lang="fr-CA" sz="1800" dirty="0">
                <a:latin typeface="Wingdings" panose="05000000000000000000" pitchFamily="2" charset="2"/>
              </a:rPr>
              <a:t>â</a:t>
            </a:r>
            <a:r>
              <a:rPr lang="fr-CA" sz="1800" dirty="0"/>
              <a:t> sérotonine   </a:t>
            </a:r>
          </a:p>
          <a:p>
            <a:pPr marL="0" indent="0">
              <a:buNone/>
            </a:pPr>
            <a:r>
              <a:rPr lang="fr-CA" sz="1800" dirty="0"/>
              <a:t>     * </a:t>
            </a:r>
            <a:r>
              <a:rPr lang="fr-CA" sz="1800" dirty="0">
                <a:latin typeface="Wingdings" panose="05000000000000000000" pitchFamily="2" charset="2"/>
              </a:rPr>
              <a:t></a:t>
            </a:r>
            <a:r>
              <a:rPr lang="fr-CA" sz="1800" dirty="0"/>
              <a:t> noradrénaline  </a:t>
            </a:r>
          </a:p>
          <a:p>
            <a:pPr marL="0" indent="0">
              <a:buNone/>
            </a:pPr>
            <a:r>
              <a:rPr lang="fr-CA" sz="1800" dirty="0"/>
              <a:t>        ( </a:t>
            </a:r>
            <a:r>
              <a:rPr lang="fr-CA" sz="1800" dirty="0">
                <a:latin typeface="Wingdings" panose="05000000000000000000" pitchFamily="2" charset="2"/>
              </a:rPr>
              <a:t>â</a:t>
            </a:r>
            <a:r>
              <a:rPr lang="fr-CA" sz="1800" dirty="0"/>
              <a:t>  récepteurs α 2 )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803837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E0E7E-F391-0D46-3C5E-BFF73DC89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9ADC30-2BE4-7F32-0D2B-AC0180ADD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16</a:t>
            </a:fld>
            <a:endParaRPr lang="en-US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0CF4869-CDB3-5F10-412D-F011A8B5A1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272018" cy="6858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073A09B-B2ED-88F1-B196-E9C05C4A00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6319" y="43697"/>
            <a:ext cx="634612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8875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8A44B-2D88-B18D-F896-0C27CCA2D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09AAC-A986-3022-6482-0E4078872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physiologie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381CEC-8589-3A8E-176B-B561D543E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17</a:t>
            </a:fld>
            <a:endParaRPr lang="en-US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EC16048-1A22-E808-519F-4E0A4BA9B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720" y="-104172"/>
            <a:ext cx="12231440" cy="70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0632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71396-E06C-4A3B-E3FC-D231DB898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DD378-2EA8-6574-BBD8-019A89AB0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physiologie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94530F-F63E-69BC-8160-A3988B24E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18</a:t>
            </a:fld>
            <a:endParaRPr lang="en-U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C42A94A-B783-4E2B-0B30-58BDBCAC6A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9319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19921-B0B8-1FF6-0E94-7A8AF0169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01CE2-58A2-5F5F-1554-FE27CEFB7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physiologie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D7E8D7-D38F-5DCA-30B9-57CDE7E4E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19</a:t>
            </a:fld>
            <a:endParaRPr lang="en-US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017FF30-1ABC-1FDE-3295-CEC0134998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0471"/>
            <a:ext cx="12292314" cy="707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53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E253D32-8B7B-47D0-BB63-402C3DB9B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Conflits</a:t>
            </a:r>
            <a:r>
              <a:rPr lang="en-US" dirty="0"/>
              <a:t> </a:t>
            </a:r>
            <a:r>
              <a:rPr lang="en-US" dirty="0" err="1"/>
              <a:t>d’intérêt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D6EB617-E017-4B26-9576-8578E94897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CA" b="1" dirty="0"/>
              <a:t>Stéphane Côté, pharmacien</a:t>
            </a:r>
          </a:p>
          <a:p>
            <a:pPr marL="0" indent="0" eaLnBrk="1" hangingPunct="1">
              <a:buNone/>
              <a:defRPr/>
            </a:pPr>
            <a:r>
              <a:rPr lang="fr-CA" altLang="fr-FR" sz="2400" dirty="0">
                <a:effectLst/>
              </a:rPr>
              <a:t>Le présentateur a reçu des subventions de recherche, a siégé à des comités consultatifs et a donné des conférences pour les organisations suivantes: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fr-CA" altLang="fr-FR" sz="2000" dirty="0" err="1">
                <a:effectLst/>
              </a:rPr>
              <a:t>Apotex</a:t>
            </a:r>
            <a:endParaRPr lang="fr-CA" altLang="fr-FR" sz="2000" dirty="0">
              <a:effectLst/>
            </a:endParaRPr>
          </a:p>
          <a:p>
            <a:pPr lvl="1" eaLnBrk="1" hangingPunct="1">
              <a:buFont typeface="Arial" charset="0"/>
              <a:buChar char="•"/>
              <a:defRPr/>
            </a:pPr>
            <a:r>
              <a:rPr lang="fr-CA" altLang="fr-FR" sz="2000" dirty="0">
                <a:effectLst/>
              </a:rPr>
              <a:t>Bayer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fr-CA" altLang="fr-FR" sz="2000" dirty="0">
                <a:effectLst/>
              </a:rPr>
              <a:t>Boehringer 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fr-CA" altLang="fr-FR" sz="2000" dirty="0">
                <a:effectLst/>
              </a:rPr>
              <a:t>INESS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fr-CA" altLang="fr-FR" sz="2000" dirty="0">
                <a:effectLst/>
              </a:rPr>
              <a:t>Janssen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fr-CA" altLang="fr-FR" sz="2000" dirty="0">
                <a:effectLst/>
              </a:rPr>
              <a:t>OPQ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fr-CA" altLang="fr-FR" sz="2000" dirty="0">
                <a:effectLst/>
              </a:rPr>
              <a:t>Pfizer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fr-CA" altLang="fr-FR" sz="2000" dirty="0">
                <a:effectLst/>
              </a:rPr>
              <a:t>Merck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fr-CA" altLang="fr-FR" sz="2000" dirty="0" err="1">
                <a:effectLst/>
              </a:rPr>
              <a:t>Valeant</a:t>
            </a:r>
            <a:endParaRPr lang="fr-CA" altLang="fr-FR" sz="2000" dirty="0">
              <a:effectLst/>
            </a:endParaRPr>
          </a:p>
          <a:p>
            <a:pPr lvl="1" eaLnBrk="1" hangingPunct="1">
              <a:buFont typeface="Arial" charset="0"/>
              <a:buChar char="•"/>
              <a:defRPr/>
            </a:pPr>
            <a:r>
              <a:rPr lang="fr-CA" altLang="fr-FR" sz="2000" dirty="0" err="1"/>
              <a:t>Trudell</a:t>
            </a:r>
            <a:endParaRPr lang="fr-CA" altLang="fr-FR" sz="2000" dirty="0">
              <a:effectLst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C183CA-19AD-485E-AEC5-FC032D453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2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145F0C-5700-48B4-C80D-54CDF424CEB7}"/>
              </a:ext>
            </a:extLst>
          </p:cNvPr>
          <p:cNvSpPr txBox="1"/>
          <p:nvPr/>
        </p:nvSpPr>
        <p:spPr>
          <a:xfrm>
            <a:off x="2474116" y="6176963"/>
            <a:ext cx="7122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SzPct val="100000"/>
            </a:pPr>
            <a:r>
              <a:rPr lang="fr-CA" sz="1800" dirty="0">
                <a:latin typeface="Arial" panose="020B0604020202020204" pitchFamily="34" charset="0"/>
                <a:cs typeface="Arial" panose="020B0604020202020204" pitchFamily="34" charset="0"/>
              </a:rPr>
              <a:t>Je suis le seul responsable de ce que je dirai lors de la présentation </a:t>
            </a:r>
          </a:p>
        </p:txBody>
      </p:sp>
    </p:spTree>
    <p:extLst>
      <p:ext uri="{BB962C8B-B14F-4D97-AF65-F5344CB8AC3E}">
        <p14:creationId xmlns:p14="http://schemas.microsoft.com/office/powerpoint/2010/main" val="13003119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27ADB-96F3-C51F-BC6D-59870660E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53AD7-6AEE-B2B5-9C4C-B33017320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physiologie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66CCAC-FAE0-14F5-1468-476E34B22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20</a:t>
            </a:fld>
            <a:endParaRPr lang="en-US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109C10D-81A1-4A0A-822E-E97C7C714F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126" y="1499584"/>
            <a:ext cx="970597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9218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519F7-09C4-FF4D-55D7-30287AE92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0F55E-46D2-C981-5F9D-E7F025FDA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ménopause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3B928C-02E6-7C83-8347-EB352F7C5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21</a:t>
            </a:fld>
            <a:endParaRPr lang="en-U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7BFB741-E783-AC0B-10FA-6DFEDCB9BE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7435" y="260351"/>
            <a:ext cx="9268147" cy="659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0288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4A7F9-A459-CF1B-BC0F-4D143F401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E1DAC-3721-7D4D-FE7B-7D6C8C2FA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ménopause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E43FEE-6F6C-AE79-37F6-24AFA99E3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22</a:t>
            </a:fld>
            <a:endParaRPr lang="en-U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A62D126-65AE-4E64-B44D-BB7E4F18A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4761" y="0"/>
            <a:ext cx="92472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0580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4AB7B-FCC5-F477-358E-B9FDF121E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34A3D-96BA-06F8-B2A9-812F6E31A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Traitement de la Ménopause en 1910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3EEBD5-B866-71D6-0A9D-57795A33B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23</a:t>
            </a:fld>
            <a:endParaRPr lang="en-US" dirty="0"/>
          </a:p>
        </p:txBody>
      </p:sp>
      <p:pic>
        <p:nvPicPr>
          <p:cNvPr id="1026" name="Picture 2" descr="Image générée">
            <a:extLst>
              <a:ext uri="{FF2B5EF4-FFF2-40B4-BE49-F238E27FC236}">
                <a16:creationId xmlns:a16="http://schemas.microsoft.com/office/drawing/2014/main" id="{D7CF0116-6C45-4084-C038-07CDE91F1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322" y="926579"/>
            <a:ext cx="5805668" cy="5805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3139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6EC95-17E8-11B9-7780-14F1A43C7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A1810-7ADF-F69F-4682-29C9DEE1B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7" cy="552449"/>
          </a:xfrm>
        </p:spPr>
        <p:txBody>
          <a:bodyPr>
            <a:normAutofit fontScale="90000"/>
          </a:bodyPr>
          <a:lstStyle/>
          <a:p>
            <a:pPr algn="ctr"/>
            <a:r>
              <a:rPr lang="fr-CA" dirty="0"/>
              <a:t>Ménopause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CE14EF-CBA7-A071-A3CF-EF3CCDF0E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24</a:t>
            </a:fld>
            <a:endParaRPr lang="en-U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757AB81-4D8A-0833-A848-719936AF0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" y="812800"/>
            <a:ext cx="10586720" cy="5975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4039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9D14D6-BEFA-C59C-5051-F7BDCD04B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1A441-774E-E001-F33B-912AD7B43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190231"/>
            <a:ext cx="11520487" cy="531130"/>
          </a:xfrm>
        </p:spPr>
        <p:txBody>
          <a:bodyPr>
            <a:normAutofit fontScale="90000"/>
          </a:bodyPr>
          <a:lstStyle/>
          <a:p>
            <a:pPr algn="ctr"/>
            <a:r>
              <a:rPr lang="fr-CA" dirty="0"/>
              <a:t>WHI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513CFC-5C72-B1B6-D9A9-760AD5EF6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25</a:t>
            </a:fld>
            <a:endParaRPr lang="en-US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0F3E46B-20B8-C0BE-34BD-AF4C716B9C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650240"/>
            <a:ext cx="10909300" cy="582168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FD1CB27-EED7-E781-8884-BDB1C01EA52D}"/>
              </a:ext>
            </a:extLst>
          </p:cNvPr>
          <p:cNvSpPr txBox="1">
            <a:spLocks/>
          </p:cNvSpPr>
          <p:nvPr/>
        </p:nvSpPr>
        <p:spPr>
          <a:xfrm>
            <a:off x="7294879" y="6374766"/>
            <a:ext cx="3688081" cy="5524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1600" b="0" dirty="0"/>
              <a:t>Manson J </a:t>
            </a:r>
            <a:r>
              <a:rPr lang="fr-CA" sz="1600" b="0" dirty="0" err="1"/>
              <a:t>Menopause</a:t>
            </a:r>
            <a:r>
              <a:rPr lang="fr-CA" sz="1600" b="0" dirty="0"/>
              <a:t> 2020;27: 918‐928</a:t>
            </a:r>
          </a:p>
        </p:txBody>
      </p:sp>
    </p:spTree>
    <p:extLst>
      <p:ext uri="{BB962C8B-B14F-4D97-AF65-F5344CB8AC3E}">
        <p14:creationId xmlns:p14="http://schemas.microsoft.com/office/powerpoint/2010/main" val="22437721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00D1A-0D5C-4773-C754-DC40AD990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3AAC7-3325-0206-6406-8EB057D84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ménopause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C5FE98-50F1-90A6-E4F7-FC65AF688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26</a:t>
            </a:fld>
            <a:endParaRPr lang="en-U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77AEC73-70DF-AD81-ADD1-F118262FC9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038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9869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4083A-B9E5-2072-41B0-8D5136B53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3486A-7F0C-1AD0-AA58-87F3EF624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ménopause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6AE5D-2635-40D5-CDB7-C3AC2A131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27</a:t>
            </a:fld>
            <a:endParaRPr lang="en-U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7107985-5F2E-EF64-7A48-C0E1FB700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1847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BD1E4-B194-C977-5F59-E736C63C5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8A2F47-E830-FC22-AEE8-07FBD25FB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28</a:t>
            </a:fld>
            <a:endParaRPr lang="en-US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78506697-31F4-0D7F-C39D-5EE602E51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CE7487D-897A-CC3D-904C-154A419C5F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74"/>
            <a:ext cx="12192000" cy="6850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467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1AB58-9148-9266-E48E-B91C51675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64A710-40F7-544E-90F0-C074CAFEB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29</a:t>
            </a:fld>
            <a:endParaRPr lang="en-US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185FFC47-440A-66A7-FF46-3DC2A9711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5BEF77E-19AF-28EB-8D0C-AA57FAFE91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0" y="0"/>
            <a:ext cx="121749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636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E253D32-8B7B-47D0-BB63-402C3DB9B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Objectifs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D6EB617-E017-4B26-9576-8578E94897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fr-CA" dirty="0"/>
              <a:t>Actualiser les connaissances physiologiques et physiopathologiques</a:t>
            </a:r>
          </a:p>
          <a:p>
            <a:pPr marL="0" indent="0">
              <a:buNone/>
            </a:pPr>
            <a:r>
              <a:rPr lang="fr-CA" dirty="0"/>
              <a:t>        * Comprendre les mécanismes endocriniens de la ménopause et de</a:t>
            </a:r>
          </a:p>
          <a:p>
            <a:pPr marL="0" indent="0">
              <a:buNone/>
            </a:pPr>
            <a:r>
              <a:rPr lang="fr-CA" dirty="0"/>
              <a:t>            l’andropause</a:t>
            </a:r>
          </a:p>
          <a:p>
            <a:pPr marL="0" indent="0">
              <a:buNone/>
            </a:pPr>
            <a:r>
              <a:rPr lang="fr-CA" dirty="0"/>
              <a:t>         * Comparer les similitudes et différences</a:t>
            </a:r>
          </a:p>
          <a:p>
            <a:pPr marL="0" indent="0">
              <a:buNone/>
            </a:pPr>
            <a:r>
              <a:rPr lang="fr-CA" dirty="0"/>
              <a:t>2. Identifier les conséquences cliniques et métaboliques</a:t>
            </a:r>
          </a:p>
          <a:p>
            <a:pPr marL="0" indent="0">
              <a:buNone/>
            </a:pPr>
            <a:r>
              <a:rPr lang="fr-CA" dirty="0"/>
              <a:t>3. Discuter les stratégies thérapeutiques</a:t>
            </a:r>
          </a:p>
          <a:p>
            <a:pPr marL="0" indent="0">
              <a:buNone/>
            </a:pPr>
            <a:r>
              <a:rPr lang="fr-CA" dirty="0"/>
              <a:t>4. Favoriser une approche centrée sur le patient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C183CA-19AD-485E-AEC5-FC032D453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0357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43A88-BBCD-BE31-FBA5-56DEC53AA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508B73-7801-52DC-DF9E-ED42319B9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30</a:t>
            </a:fld>
            <a:endParaRPr lang="en-US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FDDDA1DB-B70A-806E-D43A-B8B43FA76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153C906-6E1F-181F-F11C-262939BBF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37"/>
            <a:ext cx="12192000" cy="6850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5430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AF9CF-1713-5941-6A00-1B84F4BC0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84F61E-5025-2D1B-629F-320FD68BD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31</a:t>
            </a:fld>
            <a:endParaRPr lang="en-US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A61037CD-AFF8-6BFD-8025-E2B62C46A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B45E8D8-42DD-F21C-5FF5-EFE1AF78FD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0"/>
            <a:ext cx="12192000" cy="685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8130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95A26-C586-C3E8-CC6D-D062210E2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21AB60-53B3-ED8C-C33D-15ED29D34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32</a:t>
            </a:fld>
            <a:endParaRPr lang="en-US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0D4302A-2B29-452E-E09F-94E9E4886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23" y="1030093"/>
            <a:ext cx="11697162" cy="322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1944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E3486-6EFB-1425-0015-9422E0AF5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88E813-FF0A-17F7-95F3-7E7B5D4E4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33</a:t>
            </a:fld>
            <a:endParaRPr lang="en-US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D5B8365-6731-8EC7-D46B-5589EC1343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1655" y="381964"/>
            <a:ext cx="3812665" cy="5485039"/>
          </a:xfrm>
          <a:prstGeom prst="rect">
            <a:avLst/>
          </a:prstGeom>
        </p:spPr>
      </p:pic>
      <p:sp>
        <p:nvSpPr>
          <p:cNvPr id="3" name="Espace réservé du texte 9">
            <a:extLst>
              <a:ext uri="{FF2B5EF4-FFF2-40B4-BE49-F238E27FC236}">
                <a16:creationId xmlns:a16="http://schemas.microsoft.com/office/drawing/2014/main" id="{B0FEA7DE-806F-E971-3397-AAA57C3061D6}"/>
              </a:ext>
            </a:extLst>
          </p:cNvPr>
          <p:cNvSpPr txBox="1">
            <a:spLocks/>
          </p:cNvSpPr>
          <p:nvPr/>
        </p:nvSpPr>
        <p:spPr>
          <a:xfrm>
            <a:off x="3312702" y="1733830"/>
            <a:ext cx="2960914" cy="1390653"/>
          </a:xfrm>
          <a:prstGeom prst="rect">
            <a:avLst/>
          </a:prstGeom>
          <a:noFill/>
        </p:spPr>
        <p:txBody>
          <a:bodyPr/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fr-CA" sz="1200" dirty="0">
                <a:solidFill>
                  <a:schemeClr val="tx1"/>
                </a:solidFill>
              </a:rPr>
              <a:t>madame Boucher</a:t>
            </a:r>
          </a:p>
          <a:p>
            <a:endParaRPr lang="fr-CA" dirty="0">
              <a:solidFill>
                <a:schemeClr val="tx1"/>
              </a:solidFill>
            </a:endParaRPr>
          </a:p>
          <a:p>
            <a:r>
              <a:rPr lang="fr-CA" dirty="0" err="1">
                <a:solidFill>
                  <a:schemeClr val="tx1"/>
                </a:solidFill>
              </a:rPr>
              <a:t>Dx</a:t>
            </a:r>
            <a:r>
              <a:rPr lang="fr-CA" dirty="0">
                <a:solidFill>
                  <a:schemeClr val="tx1"/>
                </a:solidFill>
              </a:rPr>
              <a:t>. ménopause</a:t>
            </a:r>
          </a:p>
          <a:p>
            <a:endParaRPr lang="fr-CA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CA" dirty="0">
                <a:solidFill>
                  <a:schemeClr val="tx1"/>
                </a:solidFill>
              </a:rPr>
              <a:t>Voir pharmacien</a:t>
            </a:r>
          </a:p>
          <a:p>
            <a:pPr marL="0" indent="0">
              <a:buNone/>
            </a:pPr>
            <a:r>
              <a:rPr lang="fr-CA" dirty="0">
                <a:solidFill>
                  <a:schemeClr val="tx1"/>
                </a:solidFill>
              </a:rPr>
              <a:t>Pour traitement</a:t>
            </a:r>
          </a:p>
          <a:p>
            <a:pPr marL="0" indent="0">
              <a:buNone/>
            </a:pPr>
            <a:r>
              <a:rPr lang="fr-CA" dirty="0">
                <a:solidFill>
                  <a:schemeClr val="tx1"/>
                </a:solidFill>
              </a:rPr>
              <a:t>pharmacologique</a:t>
            </a:r>
          </a:p>
        </p:txBody>
      </p:sp>
      <p:sp>
        <p:nvSpPr>
          <p:cNvPr id="5" name="Espace réservé du texte 9">
            <a:extLst>
              <a:ext uri="{FF2B5EF4-FFF2-40B4-BE49-F238E27FC236}">
                <a16:creationId xmlns:a16="http://schemas.microsoft.com/office/drawing/2014/main" id="{0DA44866-7038-B1B9-E29B-5B480D13107F}"/>
              </a:ext>
            </a:extLst>
          </p:cNvPr>
          <p:cNvSpPr txBox="1">
            <a:spLocks/>
          </p:cNvSpPr>
          <p:nvPr/>
        </p:nvSpPr>
        <p:spPr>
          <a:xfrm>
            <a:off x="7618991" y="1376944"/>
            <a:ext cx="3899909" cy="1390653"/>
          </a:xfrm>
          <a:prstGeom prst="rect">
            <a:avLst/>
          </a:prstGeom>
          <a:noFill/>
        </p:spPr>
        <p:txBody>
          <a:bodyPr/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A" sz="4000" b="1" dirty="0">
                <a:solidFill>
                  <a:schemeClr val="tx1"/>
                </a:solidFill>
              </a:rPr>
              <a:t>Êtes vous prêts ?</a:t>
            </a:r>
          </a:p>
        </p:txBody>
      </p:sp>
    </p:spTree>
    <p:extLst>
      <p:ext uri="{BB962C8B-B14F-4D97-AF65-F5344CB8AC3E}">
        <p14:creationId xmlns:p14="http://schemas.microsoft.com/office/powerpoint/2010/main" val="29950743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49E19-91CE-AF88-97D8-B72ECF169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C837C-7D44-F466-C03B-7B12DE523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2232829" cy="758824"/>
          </a:xfrm>
        </p:spPr>
        <p:txBody>
          <a:bodyPr>
            <a:normAutofit fontScale="90000"/>
          </a:bodyPr>
          <a:lstStyle/>
          <a:p>
            <a:r>
              <a:rPr lang="fr-CA" dirty="0"/>
              <a:t>Bouffées </a:t>
            </a:r>
            <a:br>
              <a:rPr lang="fr-CA" dirty="0"/>
            </a:br>
            <a:r>
              <a:rPr lang="fr-CA" dirty="0"/>
              <a:t>de chaleur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4C573-0ABC-97F5-604B-169637F79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34</a:t>
            </a:fld>
            <a:endParaRPr lang="en-US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DEE1B25-2FAB-5820-225E-F82F63D202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5856" y="260351"/>
            <a:ext cx="9587696" cy="341144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C3968F6E-7200-CED4-8399-D11C97188780}"/>
              </a:ext>
            </a:extLst>
          </p:cNvPr>
          <p:cNvSpPr txBox="1">
            <a:spLocks/>
          </p:cNvSpPr>
          <p:nvPr/>
        </p:nvSpPr>
        <p:spPr>
          <a:xfrm>
            <a:off x="4215495" y="4747474"/>
            <a:ext cx="6711006" cy="758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dirty="0"/>
              <a:t>Bouffées de chaleur           sudation </a:t>
            </a:r>
          </a:p>
        </p:txBody>
      </p:sp>
      <p:sp>
        <p:nvSpPr>
          <p:cNvPr id="10" name="Non égal 9">
            <a:extLst>
              <a:ext uri="{FF2B5EF4-FFF2-40B4-BE49-F238E27FC236}">
                <a16:creationId xmlns:a16="http://schemas.microsoft.com/office/drawing/2014/main" id="{5A968EAE-3CEC-39DD-B5DD-3D6CA380C3B6}"/>
              </a:ext>
            </a:extLst>
          </p:cNvPr>
          <p:cNvSpPr/>
          <p:nvPr/>
        </p:nvSpPr>
        <p:spPr>
          <a:xfrm>
            <a:off x="8090703" y="4850370"/>
            <a:ext cx="844952" cy="553032"/>
          </a:xfrm>
          <a:prstGeom prst="mathNotEqual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3370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6ED59-00F9-AFF8-B7C8-72079F154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C1291-2490-B6B6-470A-F43D066F6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2232829" cy="758824"/>
          </a:xfrm>
        </p:spPr>
        <p:txBody>
          <a:bodyPr>
            <a:normAutofit fontScale="90000"/>
          </a:bodyPr>
          <a:lstStyle/>
          <a:p>
            <a:r>
              <a:rPr lang="fr-CA" dirty="0"/>
              <a:t>Bouffées </a:t>
            </a:r>
            <a:br>
              <a:rPr lang="fr-CA" dirty="0"/>
            </a:br>
            <a:r>
              <a:rPr lang="fr-CA" dirty="0"/>
              <a:t>de chaleur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F945B4-40D1-CC8C-1926-6FFE32B2C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35</a:t>
            </a:fld>
            <a:endParaRPr lang="en-U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2613A67-6798-224C-87C2-4A58C14ECD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4720" y="0"/>
            <a:ext cx="6654799" cy="6858000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274E8229-C963-01C4-93BA-2CFC95BB4864}"/>
              </a:ext>
            </a:extLst>
          </p:cNvPr>
          <p:cNvSpPr/>
          <p:nvPr/>
        </p:nvSpPr>
        <p:spPr>
          <a:xfrm>
            <a:off x="10431780" y="1686560"/>
            <a:ext cx="1087120" cy="8737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5C1BAC9-DA36-B89E-C83F-27710D20EA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41" y="1384617"/>
            <a:ext cx="4365591" cy="3593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3696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FE766-4603-02DB-0D8B-A2A14C19C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66230-C9C6-39B0-D926-20094B920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2232829" cy="758824"/>
          </a:xfrm>
        </p:spPr>
        <p:txBody>
          <a:bodyPr>
            <a:normAutofit fontScale="90000"/>
          </a:bodyPr>
          <a:lstStyle/>
          <a:p>
            <a:r>
              <a:rPr lang="fr-CA" dirty="0"/>
              <a:t>Bouffées </a:t>
            </a:r>
            <a:br>
              <a:rPr lang="fr-CA" dirty="0"/>
            </a:br>
            <a:r>
              <a:rPr lang="fr-CA" dirty="0"/>
              <a:t>de chaleur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8D0EBB-ADA4-B400-8F63-CA8C74F27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36</a:t>
            </a:fld>
            <a:endParaRPr lang="en-U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A40F03-5E9E-C896-369B-25F4C9D602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4720" y="0"/>
            <a:ext cx="6654799" cy="685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7528685-EB8C-5136-5D0A-B8C8DAAF98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97132"/>
            <a:ext cx="4343400" cy="3790950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7F947A91-E840-9AAB-6C2C-C85BF1E842C2}"/>
              </a:ext>
            </a:extLst>
          </p:cNvPr>
          <p:cNvSpPr/>
          <p:nvPr/>
        </p:nvSpPr>
        <p:spPr>
          <a:xfrm>
            <a:off x="10431780" y="1686560"/>
            <a:ext cx="1087120" cy="8737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1BE7F4F-DD04-DBCE-B8A4-ABAE6AFC8A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475" y="1279606"/>
            <a:ext cx="3845838" cy="168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4458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009451-C715-3E2E-6197-7C157929A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3205" y="178027"/>
            <a:ext cx="10515600" cy="1325563"/>
          </a:xfrm>
        </p:spPr>
        <p:txBody>
          <a:bodyPr>
            <a:normAutofit/>
          </a:bodyPr>
          <a:lstStyle/>
          <a:p>
            <a:r>
              <a:rPr lang="fr-FR" sz="3900" b="1" dirty="0"/>
              <a:t>La surstimulation des neurones </a:t>
            </a:r>
            <a:r>
              <a:rPr lang="fr-FR" sz="3900" b="1" dirty="0" err="1"/>
              <a:t>KNDy</a:t>
            </a:r>
            <a:endParaRPr lang="fr-FR" sz="3900" b="1" dirty="0"/>
          </a:p>
        </p:txBody>
      </p:sp>
      <p:pic>
        <p:nvPicPr>
          <p:cNvPr id="8" name="Espace réservé du contenu 4">
            <a:extLst>
              <a:ext uri="{FF2B5EF4-FFF2-40B4-BE49-F238E27FC236}">
                <a16:creationId xmlns:a16="http://schemas.microsoft.com/office/drawing/2014/main" id="{CDC425E5-D7AC-7E9A-E09A-286F30C4B7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515" t="30084" r="7599" b="12483"/>
          <a:stretch/>
        </p:blipFill>
        <p:spPr>
          <a:xfrm>
            <a:off x="3764756" y="1438827"/>
            <a:ext cx="8210255" cy="464590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2ACA4B4-3745-3473-E89E-71950F7B7A27}"/>
              </a:ext>
            </a:extLst>
          </p:cNvPr>
          <p:cNvSpPr txBox="1"/>
          <p:nvPr/>
        </p:nvSpPr>
        <p:spPr>
          <a:xfrm>
            <a:off x="5266938" y="1393737"/>
            <a:ext cx="308263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500" b="1" dirty="0"/>
              <a:t>Préménopause             Ménopause 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F348D794-2C7F-9388-0F14-8AC8E083FE4A}"/>
              </a:ext>
            </a:extLst>
          </p:cNvPr>
          <p:cNvCxnSpPr>
            <a:cxnSpLocks/>
          </p:cNvCxnSpPr>
          <p:nvPr/>
        </p:nvCxnSpPr>
        <p:spPr>
          <a:xfrm>
            <a:off x="6675477" y="1865453"/>
            <a:ext cx="0" cy="37926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lipse 13">
            <a:extLst>
              <a:ext uri="{FF2B5EF4-FFF2-40B4-BE49-F238E27FC236}">
                <a16:creationId xmlns:a16="http://schemas.microsoft.com/office/drawing/2014/main" id="{4AFF1252-75FD-4E88-F274-7CB631541095}"/>
              </a:ext>
            </a:extLst>
          </p:cNvPr>
          <p:cNvSpPr/>
          <p:nvPr/>
        </p:nvSpPr>
        <p:spPr>
          <a:xfrm>
            <a:off x="7037404" y="4392953"/>
            <a:ext cx="678872" cy="748146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F810A4CC-0688-8DFD-057F-8A6C1BF09885}"/>
              </a:ext>
            </a:extLst>
          </p:cNvPr>
          <p:cNvSpPr/>
          <p:nvPr/>
        </p:nvSpPr>
        <p:spPr>
          <a:xfrm>
            <a:off x="5476206" y="4454052"/>
            <a:ext cx="678872" cy="748146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C12AA2-15E1-A2A3-93A5-75CA2374C028}"/>
              </a:ext>
            </a:extLst>
          </p:cNvPr>
          <p:cNvSpPr/>
          <p:nvPr/>
        </p:nvSpPr>
        <p:spPr>
          <a:xfrm>
            <a:off x="741459" y="1674889"/>
            <a:ext cx="3840701" cy="2687446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Espace réservé du contenu 4">
            <a:extLst>
              <a:ext uri="{FF2B5EF4-FFF2-40B4-BE49-F238E27FC236}">
                <a16:creationId xmlns:a16="http://schemas.microsoft.com/office/drawing/2014/main" id="{0CF193D6-A140-FC94-2121-20778163D6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139" y="1800955"/>
            <a:ext cx="4713891" cy="2732679"/>
          </a:xfrm>
        </p:spPr>
        <p:txBody>
          <a:bodyPr>
            <a:normAutofit lnSpcReduction="10000"/>
          </a:bodyPr>
          <a:lstStyle/>
          <a:p>
            <a:pPr marL="228600" indent="0">
              <a:buNone/>
            </a:pPr>
            <a:r>
              <a:rPr lang="fr-FR" sz="4000" dirty="0"/>
              <a:t>Si on bloque les récepteurs de </a:t>
            </a:r>
            <a:r>
              <a:rPr lang="fr-FR" sz="4000" dirty="0" err="1"/>
              <a:t>Neurokinines</a:t>
            </a:r>
            <a:r>
              <a:rPr lang="fr-FR" sz="4000" dirty="0"/>
              <a:t> B: </a:t>
            </a:r>
          </a:p>
          <a:p>
            <a:pPr marL="228600" indent="0">
              <a:buNone/>
            </a:pPr>
            <a:r>
              <a:rPr lang="fr-FR" sz="3600" b="1" dirty="0"/>
              <a:t>-On bloque la formation des SVM</a:t>
            </a:r>
          </a:p>
        </p:txBody>
      </p:sp>
    </p:spTree>
    <p:extLst>
      <p:ext uri="{BB962C8B-B14F-4D97-AF65-F5344CB8AC3E}">
        <p14:creationId xmlns:p14="http://schemas.microsoft.com/office/powerpoint/2010/main" val="28384744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A8DFE-53AA-BDF1-710A-5595BFE38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nombre, Parallèle&#10;&#10;Le contenu généré par l’IA peut être incorrect.">
            <a:extLst>
              <a:ext uri="{FF2B5EF4-FFF2-40B4-BE49-F238E27FC236}">
                <a16:creationId xmlns:a16="http://schemas.microsoft.com/office/drawing/2014/main" id="{245E51BC-201D-5B5D-94EA-75006F27A5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492" y="406400"/>
            <a:ext cx="9484188" cy="645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2304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2F181F-7057-6DFE-9C6A-6F89B6276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30DD5A61-18A8-4730-9C03-F0BB0F832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7268" y="222422"/>
            <a:ext cx="7565879" cy="6042454"/>
          </a:xfrm>
          <a:prstGeom prst="rect">
            <a:avLst/>
          </a:prstGeom>
        </p:spPr>
      </p:pic>
      <p:sp>
        <p:nvSpPr>
          <p:cNvPr id="2" name="Right Brace 1">
            <a:extLst>
              <a:ext uri="{FF2B5EF4-FFF2-40B4-BE49-F238E27FC236}">
                <a16:creationId xmlns:a16="http://schemas.microsoft.com/office/drawing/2014/main" id="{DF9D5866-0A8E-1B8E-9F14-B3EF8F130364}"/>
              </a:ext>
            </a:extLst>
          </p:cNvPr>
          <p:cNvSpPr/>
          <p:nvPr/>
        </p:nvSpPr>
        <p:spPr>
          <a:xfrm>
            <a:off x="8365787" y="222422"/>
            <a:ext cx="165370" cy="828165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7EE8E610-C29F-1120-6119-061B65039445}"/>
              </a:ext>
            </a:extLst>
          </p:cNvPr>
          <p:cNvSpPr/>
          <p:nvPr/>
        </p:nvSpPr>
        <p:spPr>
          <a:xfrm>
            <a:off x="9249981" y="1143309"/>
            <a:ext cx="205304" cy="1502614"/>
          </a:xfrm>
          <a:prstGeom prst="rightBrace">
            <a:avLst>
              <a:gd name="adj1" fmla="val 0"/>
              <a:gd name="adj2" fmla="val 50000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7E1FF477-34CB-BDB8-0402-CBF868DD9C9D}"/>
              </a:ext>
            </a:extLst>
          </p:cNvPr>
          <p:cNvSpPr/>
          <p:nvPr/>
        </p:nvSpPr>
        <p:spPr>
          <a:xfrm>
            <a:off x="9237008" y="2745128"/>
            <a:ext cx="205304" cy="1502614"/>
          </a:xfrm>
          <a:prstGeom prst="rightBrace">
            <a:avLst>
              <a:gd name="adj1" fmla="val 0"/>
              <a:gd name="adj2" fmla="val 50000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111D1DBD-4CD7-A5DC-5387-7D6DF9144C60}"/>
              </a:ext>
            </a:extLst>
          </p:cNvPr>
          <p:cNvSpPr/>
          <p:nvPr/>
        </p:nvSpPr>
        <p:spPr>
          <a:xfrm>
            <a:off x="9613147" y="4317765"/>
            <a:ext cx="289610" cy="1878753"/>
          </a:xfrm>
          <a:prstGeom prst="rightBrace">
            <a:avLst>
              <a:gd name="adj1" fmla="val 0"/>
              <a:gd name="adj2" fmla="val 50000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7C5B50-991A-81EE-71CE-839B6AED00EC}"/>
              </a:ext>
            </a:extLst>
          </p:cNvPr>
          <p:cNvSpPr txBox="1"/>
          <p:nvPr/>
        </p:nvSpPr>
        <p:spPr>
          <a:xfrm>
            <a:off x="8813260" y="515566"/>
            <a:ext cx="2607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C00000"/>
                </a:solidFill>
              </a:rPr>
              <a:t>Identité de la patiente?</a:t>
            </a:r>
            <a:endParaRPr lang="en-CA" dirty="0">
              <a:solidFill>
                <a:srgbClr val="C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E31D10-A060-CB34-8C45-EDEA9A4DA4A2}"/>
              </a:ext>
            </a:extLst>
          </p:cNvPr>
          <p:cNvSpPr txBox="1"/>
          <p:nvPr/>
        </p:nvSpPr>
        <p:spPr>
          <a:xfrm>
            <a:off x="9572017" y="1601821"/>
            <a:ext cx="2607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C00000"/>
                </a:solidFill>
              </a:rPr>
              <a:t>O</a:t>
            </a:r>
            <a:r>
              <a:rPr lang="fr-CA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ù</a:t>
            </a:r>
            <a:r>
              <a:rPr lang="fr-CA" dirty="0">
                <a:solidFill>
                  <a:srgbClr val="C00000"/>
                </a:solidFill>
              </a:rPr>
              <a:t> en sont les bilans hépatiques?</a:t>
            </a:r>
            <a:endParaRPr lang="en-CA" dirty="0">
              <a:solidFill>
                <a:srgbClr val="C0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8D7898-B951-4AF7-4D52-A30772C4D140}"/>
              </a:ext>
            </a:extLst>
          </p:cNvPr>
          <p:cNvSpPr txBox="1"/>
          <p:nvPr/>
        </p:nvSpPr>
        <p:spPr>
          <a:xfrm>
            <a:off x="9572017" y="2882630"/>
            <a:ext cx="18482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C00000"/>
                </a:solidFill>
              </a:rPr>
              <a:t>Quelle est la gravité des effets secondaires ressentis?</a:t>
            </a:r>
            <a:endParaRPr lang="en-CA" dirty="0">
              <a:solidFill>
                <a:srgbClr val="C0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82ADF6-6B80-4E79-4F29-CB2998BDBC51}"/>
              </a:ext>
            </a:extLst>
          </p:cNvPr>
          <p:cNvSpPr txBox="1"/>
          <p:nvPr/>
        </p:nvSpPr>
        <p:spPr>
          <a:xfrm>
            <a:off x="10038943" y="4639615"/>
            <a:ext cx="202335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A" dirty="0">
                <a:solidFill>
                  <a:srgbClr val="C00000"/>
                </a:solidFill>
              </a:rPr>
              <a:t>Quelle est l’efficacité et l’impact sur la qualité de la vie de ce </a:t>
            </a:r>
            <a:r>
              <a:rPr lang="fr-CA" dirty="0" err="1">
                <a:solidFill>
                  <a:srgbClr val="C00000"/>
                </a:solidFill>
              </a:rPr>
              <a:t>Rx</a:t>
            </a:r>
            <a:r>
              <a:rPr lang="fr-CA" dirty="0">
                <a:solidFill>
                  <a:srgbClr val="C00000"/>
                </a:solidFill>
              </a:rPr>
              <a:t>?</a:t>
            </a:r>
          </a:p>
          <a:p>
            <a:endParaRPr lang="en-CA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533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D4C32-5A20-F889-83A6-D8E59740B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A2FD6A3-1CCA-D7CD-3EAD-8F02318D9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 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3632D11-EB61-4EB6-C5D2-6094078453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fr-CA" dirty="0"/>
              <a:t>Madame Vachon 49 ans</a:t>
            </a:r>
          </a:p>
          <a:p>
            <a:pPr marL="0" indent="0">
              <a:buNone/>
            </a:pPr>
            <a:r>
              <a:rPr lang="fr-CA" dirty="0"/>
              <a:t>       </a:t>
            </a:r>
            <a:r>
              <a:rPr lang="fr-CA" dirty="0" err="1"/>
              <a:t>rx</a:t>
            </a:r>
            <a:r>
              <a:rPr lang="fr-CA" dirty="0"/>
              <a:t>.:</a:t>
            </a:r>
          </a:p>
          <a:p>
            <a:pPr marL="0" indent="0">
              <a:buNone/>
            </a:pPr>
            <a:r>
              <a:rPr lang="fr-CA" dirty="0"/>
              <a:t>       1- estradiol gel (</a:t>
            </a:r>
            <a:r>
              <a:rPr lang="fr-CA" dirty="0" err="1"/>
              <a:t>Oestrogel</a:t>
            </a:r>
            <a:r>
              <a:rPr lang="fr-CA" dirty="0"/>
              <a:t>) 3 pompes DIE</a:t>
            </a:r>
          </a:p>
          <a:p>
            <a:pPr marL="0" indent="0">
              <a:buNone/>
            </a:pPr>
            <a:r>
              <a:rPr lang="fr-CA" dirty="0"/>
              <a:t>       2-progestérone (</a:t>
            </a:r>
            <a:r>
              <a:rPr lang="fr-CA" dirty="0" err="1"/>
              <a:t>Prométrium</a:t>
            </a:r>
            <a:r>
              <a:rPr lang="fr-CA" dirty="0"/>
              <a:t>)  200mg DIE</a:t>
            </a:r>
          </a:p>
          <a:p>
            <a:pPr marL="0" indent="0">
              <a:buNone/>
            </a:pPr>
            <a:r>
              <a:rPr lang="fr-CA" dirty="0"/>
              <a:t>       3- DHEA 50mg DIE</a:t>
            </a:r>
          </a:p>
          <a:p>
            <a:pPr marL="0" indent="0">
              <a:buNone/>
            </a:pPr>
            <a:r>
              <a:rPr lang="fr-CA" dirty="0"/>
              <a:t>       4- testostérone gel (</a:t>
            </a:r>
            <a:r>
              <a:rPr lang="fr-CA" dirty="0" err="1"/>
              <a:t>Androgel</a:t>
            </a:r>
            <a:r>
              <a:rPr lang="fr-CA" dirty="0"/>
              <a:t>) 1 pompe DIE 7/7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 au dossier, la patiente prend </a:t>
            </a:r>
          </a:p>
          <a:p>
            <a:pPr marL="0" indent="0">
              <a:buNone/>
            </a:pPr>
            <a:r>
              <a:rPr lang="fr-CA" dirty="0"/>
              <a:t>       * Lolo DIE sans période d’arrêt </a:t>
            </a:r>
          </a:p>
          <a:p>
            <a:pPr marL="0" indent="0">
              <a:buNone/>
            </a:pPr>
            <a:r>
              <a:rPr lang="fr-CA" dirty="0"/>
              <a:t>      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9E23EB-69F3-0A72-0DA3-351028EC3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2967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4F806-A0A0-5B6B-3E48-DB948EE1A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A6E13-00B1-E7E8-29D2-45534435A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2232829" cy="758824"/>
          </a:xfrm>
        </p:spPr>
        <p:txBody>
          <a:bodyPr>
            <a:normAutofit fontScale="90000"/>
          </a:bodyPr>
          <a:lstStyle/>
          <a:p>
            <a:r>
              <a:rPr lang="fr-CA" dirty="0"/>
              <a:t>Bouffées </a:t>
            </a:r>
            <a:br>
              <a:rPr lang="fr-CA" dirty="0"/>
            </a:br>
            <a:r>
              <a:rPr lang="fr-CA" dirty="0"/>
              <a:t>de chaleur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A5AF85-B01B-C54C-8556-B00B81266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40</a:t>
            </a:fld>
            <a:endParaRPr lang="en-US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019322E-F0E9-B187-DF78-8EA8AC907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8036" y="-69918"/>
            <a:ext cx="12290036" cy="6927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0260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D201C-295B-0BD5-4510-42CD50050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37811-5EA1-6126-8331-52F6CC6F1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2232829" cy="758824"/>
          </a:xfrm>
        </p:spPr>
        <p:txBody>
          <a:bodyPr>
            <a:normAutofit fontScale="90000"/>
          </a:bodyPr>
          <a:lstStyle/>
          <a:p>
            <a:r>
              <a:rPr lang="fr-CA" dirty="0"/>
              <a:t>Bouffées </a:t>
            </a:r>
            <a:br>
              <a:rPr lang="fr-CA" dirty="0"/>
            </a:br>
            <a:r>
              <a:rPr lang="fr-CA" dirty="0"/>
              <a:t>de chaleur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258439-055C-E429-45F9-F7D924524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41</a:t>
            </a:fld>
            <a:endParaRPr lang="en-U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8572630-BA70-DE63-16D0-F11DE1375B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8181" y="0"/>
            <a:ext cx="86438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6511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36BFC-692B-61A8-2DA4-ACD591BF9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79E30-2E99-16C5-6B94-F69A8CFCA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2232829" cy="758824"/>
          </a:xfrm>
        </p:spPr>
        <p:txBody>
          <a:bodyPr>
            <a:normAutofit fontScale="90000"/>
          </a:bodyPr>
          <a:lstStyle/>
          <a:p>
            <a:r>
              <a:rPr lang="fr-CA" dirty="0"/>
              <a:t>Bouffées </a:t>
            </a:r>
            <a:br>
              <a:rPr lang="fr-CA" dirty="0"/>
            </a:br>
            <a:r>
              <a:rPr lang="fr-CA" dirty="0"/>
              <a:t>de chaleur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5B58D4-B118-91AD-F012-BBE014A07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42</a:t>
            </a:fld>
            <a:endParaRPr lang="en-US" dirty="0"/>
          </a:p>
        </p:txBody>
      </p:sp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886084C6-196E-B6E4-1E55-C559876AE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8348" y="0"/>
            <a:ext cx="94736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2840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1DA65-2420-B983-B34D-16365873E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062D7-BA09-21E7-5897-ED38FC61C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3760687" cy="549877"/>
          </a:xfrm>
        </p:spPr>
        <p:txBody>
          <a:bodyPr>
            <a:normAutofit fontScale="90000"/>
          </a:bodyPr>
          <a:lstStyle/>
          <a:p>
            <a:r>
              <a:rPr lang="fr-CA" dirty="0"/>
              <a:t>Sécheresse vaginale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ED932C-B5B3-1329-4A4A-4036EECD2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43</a:t>
            </a:fld>
            <a:endParaRPr lang="en-US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CF7D420-A81C-F16F-7163-C3B93449C0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5" y="999365"/>
            <a:ext cx="11157995" cy="231146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9E42BA4-1897-6F92-6C19-911FE5EA36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75" y="3681112"/>
            <a:ext cx="11147425" cy="153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5971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837C7-F254-B9F1-A1BC-9B79FE1E8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E0406-5AA2-36E0-FE1E-1AA82CA11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2232829" cy="758824"/>
          </a:xfrm>
        </p:spPr>
        <p:txBody>
          <a:bodyPr>
            <a:normAutofit fontScale="90000"/>
          </a:bodyPr>
          <a:lstStyle/>
          <a:p>
            <a:r>
              <a:rPr lang="fr-CA" dirty="0"/>
              <a:t>Sécheresse</a:t>
            </a:r>
            <a:br>
              <a:rPr lang="fr-CA" dirty="0"/>
            </a:br>
            <a:r>
              <a:rPr lang="fr-CA" dirty="0"/>
              <a:t>vaginale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2A9736-DB45-C64D-6050-1DF9038A9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44</a:t>
            </a:fld>
            <a:endParaRPr lang="en-US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B9354A1-483F-2574-A0BB-D15F91C531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4304" y="0"/>
            <a:ext cx="95876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3948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C3C83-55E3-4067-A7CC-94C9F1CC1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B7132-A071-5138-38AA-7D97D1CC3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260350"/>
            <a:ext cx="5346419" cy="735073"/>
          </a:xfrm>
        </p:spPr>
        <p:txBody>
          <a:bodyPr>
            <a:normAutofit/>
          </a:bodyPr>
          <a:lstStyle/>
          <a:p>
            <a:r>
              <a:rPr lang="fr-CA" dirty="0"/>
              <a:t>Atrophie vulvovaginale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763DD0-4C05-9226-9246-465AE28A4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45</a:t>
            </a:fld>
            <a:endParaRPr lang="en-U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5974432-E7FB-25FD-8BB3-88C4C54E6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47" y="1123036"/>
            <a:ext cx="11776215" cy="356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9876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BCF1C-40B7-4519-AA22-00F4E74D4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80009-D2B4-3909-0790-F5095FA50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260350"/>
            <a:ext cx="5346419" cy="735073"/>
          </a:xfrm>
        </p:spPr>
        <p:txBody>
          <a:bodyPr>
            <a:normAutofit/>
          </a:bodyPr>
          <a:lstStyle/>
          <a:p>
            <a:r>
              <a:rPr lang="fr-CA" dirty="0"/>
              <a:t>Atrophie vulvovaginale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4053-6BE2-C8E0-1FDE-427A596AA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46</a:t>
            </a:fld>
            <a:endParaRPr lang="en-US" dirty="0"/>
          </a:p>
        </p:txBody>
      </p:sp>
      <p:pic>
        <p:nvPicPr>
          <p:cNvPr id="8" name="Image 7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9D49A07A-A3A4-80D1-C0BB-57366DFBB4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42" y="985189"/>
            <a:ext cx="11932378" cy="483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1374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4075E-D0C3-2217-013C-C177B55E4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72D509-E9FB-E85C-6ECD-2253BC741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47</a:t>
            </a:fld>
            <a:endParaRPr lang="en-US" dirty="0"/>
          </a:p>
        </p:txBody>
      </p:sp>
      <p:pic>
        <p:nvPicPr>
          <p:cNvPr id="3" name="Image 2" descr="Une image contenant texte, capture d’écran, nombre, Parallèle&#10;&#10;Le contenu généré par l’IA peut être incorrect.">
            <a:extLst>
              <a:ext uri="{FF2B5EF4-FFF2-40B4-BE49-F238E27FC236}">
                <a16:creationId xmlns:a16="http://schemas.microsoft.com/office/drawing/2014/main" id="{CD23C050-CC3A-E4DD-07BC-B2465DF45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796"/>
            <a:ext cx="12192000" cy="678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7834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6A47C-E771-6FCA-A99D-993898EE7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50EC49-84A3-D612-1779-0AAE5D145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48</a:t>
            </a:fld>
            <a:endParaRPr 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0ED4B0D-85DA-9888-9FAC-40D628155E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0096" y="-1"/>
            <a:ext cx="12322096" cy="702915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8FA177A-A5E0-A893-3577-890DEDFCBF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040" y="6261187"/>
            <a:ext cx="5943600" cy="59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6722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29A66-D5A1-96C6-BC8C-A9E21AC29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CAF77A37-27C3-96ED-93C4-29231947F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03DC2DEF-D2FE-4B45-ABA4-9F153FD1C98A}" type="slidenum">
              <a:rPr lang="en-US" smtClean="0"/>
              <a:pPr>
                <a:spcAft>
                  <a:spcPts val="600"/>
                </a:spcAft>
              </a:pPr>
              <a:t>49</a:t>
            </a:fld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1590AC7-3E9A-35D5-6BB3-CF95FEC30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" y="319139"/>
            <a:ext cx="11948160" cy="548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944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8A496E-067A-F7D0-11B4-60B3E6ED1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B38156C-65B6-9319-7B6B-DA88744A3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 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4976B94-8BAF-1B49-BF88-112FDD6E1D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CA" dirty="0"/>
              <a:t>2. Monsieur Boucher 56 ans</a:t>
            </a:r>
          </a:p>
          <a:p>
            <a:pPr marL="0" indent="0">
              <a:buNone/>
            </a:pPr>
            <a:r>
              <a:rPr lang="fr-CA" dirty="0"/>
              <a:t>      </a:t>
            </a:r>
            <a:r>
              <a:rPr lang="fr-CA" dirty="0" err="1"/>
              <a:t>rx</a:t>
            </a:r>
            <a:r>
              <a:rPr lang="fr-CA" dirty="0"/>
              <a:t>.:</a:t>
            </a:r>
          </a:p>
          <a:p>
            <a:pPr marL="0" indent="0">
              <a:buNone/>
            </a:pPr>
            <a:r>
              <a:rPr lang="fr-CA" dirty="0"/>
              <a:t>      1- testostérone gel (</a:t>
            </a:r>
            <a:r>
              <a:rPr lang="fr-CA" dirty="0" err="1"/>
              <a:t>Androgel</a:t>
            </a:r>
            <a:r>
              <a:rPr lang="fr-CA" dirty="0"/>
              <a:t>) 1 pompe</a:t>
            </a:r>
          </a:p>
          <a:p>
            <a:pPr marL="0" indent="0">
              <a:buNone/>
            </a:pPr>
            <a:r>
              <a:rPr lang="fr-CA" dirty="0"/>
              <a:t> </a:t>
            </a:r>
          </a:p>
          <a:p>
            <a:pPr marL="0" indent="0">
              <a:buNone/>
            </a:pPr>
            <a:r>
              <a:rPr lang="fr-CA" dirty="0"/>
              <a:t>     au dossier , il prend</a:t>
            </a:r>
          </a:p>
          <a:p>
            <a:pPr marL="0" indent="0">
              <a:buNone/>
            </a:pPr>
            <a:r>
              <a:rPr lang="fr-CA" dirty="0"/>
              <a:t>     </a:t>
            </a:r>
            <a:r>
              <a:rPr lang="fr-CA" dirty="0" err="1"/>
              <a:t>sildenafil</a:t>
            </a:r>
            <a:r>
              <a:rPr lang="fr-CA" dirty="0"/>
              <a:t> (Viagra ) 100mg 1/2h avant relation</a:t>
            </a:r>
          </a:p>
          <a:p>
            <a:pPr marL="0" indent="0">
              <a:buNone/>
            </a:pPr>
            <a:r>
              <a:rPr lang="fr-CA" dirty="0"/>
              <a:t>     efficace mais aimerais avoir plus de ‘drive/énergie sexuel’’ et</a:t>
            </a:r>
          </a:p>
          <a:p>
            <a:pPr marL="0" indent="0">
              <a:buNone/>
            </a:pPr>
            <a:r>
              <a:rPr lang="fr-CA" dirty="0"/>
              <a:t>     veux laisser tomber le </a:t>
            </a:r>
            <a:r>
              <a:rPr lang="fr-CA" dirty="0" err="1"/>
              <a:t>sildenafil</a:t>
            </a:r>
            <a:r>
              <a:rPr lang="fr-CA" dirty="0"/>
              <a:t> car se sent coupable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5752E4-8551-A453-B29D-890BC28C0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9449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AE4C3-7230-EE3F-407B-61BF80FC6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3483DBF6-FB00-C66C-9BE2-FB3B508FA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03DC2DEF-D2FE-4B45-ABA4-9F153FD1C98A}" type="slidenum">
              <a:rPr lang="en-US" smtClean="0"/>
              <a:pPr>
                <a:spcAft>
                  <a:spcPts val="600"/>
                </a:spcAft>
              </a:pPr>
              <a:t>50</a:t>
            </a:fld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6348BFC-940E-B717-411E-83FCD1E5C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8404"/>
            <a:ext cx="12192000" cy="606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68159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2692C-AF39-3139-C1C1-AB82AFE51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A2CC8913-C34E-13FC-6219-C876F2A75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03DC2DEF-D2FE-4B45-ABA4-9F153FD1C98A}" type="slidenum">
              <a:rPr lang="en-US" smtClean="0"/>
              <a:pPr>
                <a:spcAft>
                  <a:spcPts val="600"/>
                </a:spcAft>
              </a:pPr>
              <a:t>51</a:t>
            </a:fld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47C8000-777C-AE56-6138-4A7CF8D758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2291"/>
            <a:ext cx="12192000" cy="551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3001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AFD5A-0BD0-7089-E6C7-70C9A8B6E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4D7219-F606-B51B-8A97-F371C9CCD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52</a:t>
            </a:fld>
            <a:endParaRPr lang="en-U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D170DAF-A8A0-7FF0-3463-3CE02531CE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037" y="571018"/>
            <a:ext cx="11210925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2093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9B05-9C7C-07A9-7ACA-F81A17378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6F51A-9F9F-61C9-5EBA-01F1B1CE3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027" y="179327"/>
            <a:ext cx="3344000" cy="1232785"/>
          </a:xfrm>
        </p:spPr>
        <p:txBody>
          <a:bodyPr>
            <a:normAutofit fontScale="90000"/>
          </a:bodyPr>
          <a:lstStyle/>
          <a:p>
            <a:r>
              <a:rPr lang="fr-CA" dirty="0"/>
              <a:t>Troubles </a:t>
            </a:r>
            <a:br>
              <a:rPr lang="fr-CA" dirty="0"/>
            </a:br>
            <a:r>
              <a:rPr lang="fr-CA" dirty="0"/>
              <a:t>androgénique</a:t>
            </a:r>
            <a:br>
              <a:rPr lang="fr-CA" dirty="0"/>
            </a:br>
            <a:r>
              <a:rPr lang="fr-CA" dirty="0"/>
              <a:t>chez la femme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E92200-2937-9CB1-F947-AA67C8150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53</a:t>
            </a:fld>
            <a:endParaRPr lang="en-US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A9132F6-5042-DF53-32AC-4EDC83EB2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8868" y="81023"/>
            <a:ext cx="7120032" cy="6858000"/>
          </a:xfrm>
          <a:prstGeom prst="rect">
            <a:avLst/>
          </a:prstGeom>
        </p:spPr>
      </p:pic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9A2A5FEA-31B5-2F11-B4F4-9B161F384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280" y="1508988"/>
            <a:ext cx="4119991" cy="287781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800" dirty="0"/>
              <a:t>- </a:t>
            </a:r>
            <a:r>
              <a:rPr lang="en-US" sz="1800" dirty="0">
                <a:latin typeface="Wingdings" panose="05000000000000000000" pitchFamily="2" charset="2"/>
              </a:rPr>
              <a:t>â</a:t>
            </a:r>
            <a:r>
              <a:rPr lang="en-US" sz="1800" dirty="0"/>
              <a:t> </a:t>
            </a:r>
            <a:r>
              <a:rPr lang="fr-CA" sz="1800" dirty="0"/>
              <a:t>production de 25% à la ménopause </a:t>
            </a:r>
            <a:endParaRPr lang="en-US" sz="1800" dirty="0"/>
          </a:p>
          <a:p>
            <a:pPr marL="0" indent="0">
              <a:buNone/>
            </a:pPr>
            <a:r>
              <a:rPr lang="en-US" sz="1800" dirty="0"/>
              <a:t>      </a:t>
            </a:r>
            <a:r>
              <a:rPr lang="fr-CA" sz="1800" dirty="0"/>
              <a:t> * diminution la production de 40-50%</a:t>
            </a:r>
          </a:p>
          <a:p>
            <a:pPr marL="0" indent="0">
              <a:buNone/>
            </a:pPr>
            <a:r>
              <a:rPr lang="fr-CA" sz="1800" dirty="0"/>
              <a:t>           si ovariectomie bilatérale</a:t>
            </a:r>
          </a:p>
          <a:p>
            <a:pPr>
              <a:buFontTx/>
              <a:buChar char="-"/>
            </a:pPr>
            <a:r>
              <a:rPr lang="fr-CA" sz="1800" dirty="0"/>
              <a:t>dosage du SHBG (5-40 nmol/L) et de la</a:t>
            </a:r>
          </a:p>
          <a:p>
            <a:pPr marL="0" indent="0">
              <a:buNone/>
            </a:pPr>
            <a:r>
              <a:rPr lang="fr-CA" sz="1800" dirty="0"/>
              <a:t>   </a:t>
            </a:r>
            <a:r>
              <a:rPr lang="it-IT" sz="1800" dirty="0"/>
              <a:t> testostérone  totale (0.4 - 2.4 nmol/L) </a:t>
            </a:r>
          </a:p>
          <a:p>
            <a:pPr marL="0" indent="0">
              <a:buNone/>
            </a:pPr>
            <a:r>
              <a:rPr lang="it-IT" sz="1800" dirty="0"/>
              <a:t>    pour le calcul de la testostérone libre</a:t>
            </a:r>
          </a:p>
          <a:p>
            <a:pPr marL="0" indent="0">
              <a:buNone/>
            </a:pPr>
            <a:r>
              <a:rPr lang="it-IT" sz="1800" dirty="0"/>
              <a:t>       calculée ( normale :18-40pmol/L) </a:t>
            </a:r>
            <a:endParaRPr lang="fr-CA" sz="1800" dirty="0"/>
          </a:p>
          <a:p>
            <a:pPr marL="0" indent="0">
              <a:buNone/>
            </a:pPr>
            <a:r>
              <a:rPr lang="fr-CA" sz="1800" dirty="0"/>
              <a:t>          </a:t>
            </a:r>
            <a:endParaRPr lang="en-US" sz="180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B95E1C2-7B41-5812-617B-61FDD18355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8391" y="5349012"/>
            <a:ext cx="5033902" cy="1026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31326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60748A-086B-6BC3-87D0-C2BF52308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FFFF6-03EC-69C3-6D4D-29AB00A05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027" y="179327"/>
            <a:ext cx="3344000" cy="1232785"/>
          </a:xfrm>
        </p:spPr>
        <p:txBody>
          <a:bodyPr>
            <a:normAutofit fontScale="90000"/>
          </a:bodyPr>
          <a:lstStyle/>
          <a:p>
            <a:r>
              <a:rPr lang="fr-CA" dirty="0"/>
              <a:t>Troubles </a:t>
            </a:r>
            <a:br>
              <a:rPr lang="fr-CA" dirty="0"/>
            </a:br>
            <a:r>
              <a:rPr lang="fr-CA" dirty="0"/>
              <a:t>androgénique</a:t>
            </a:r>
            <a:br>
              <a:rPr lang="fr-CA" dirty="0"/>
            </a:br>
            <a:r>
              <a:rPr lang="fr-CA" dirty="0"/>
              <a:t>chez la femme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81E3F0-7DB8-5ABA-6590-A29A38305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54</a:t>
            </a:fld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B050BD84-DD3F-C310-7442-3E89BC927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280" y="1508988"/>
            <a:ext cx="4119991" cy="287781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800" dirty="0"/>
              <a:t>- </a:t>
            </a:r>
            <a:r>
              <a:rPr lang="en-US" sz="1800" dirty="0">
                <a:latin typeface="Wingdings" panose="05000000000000000000" pitchFamily="2" charset="2"/>
              </a:rPr>
              <a:t>â</a:t>
            </a:r>
            <a:r>
              <a:rPr lang="en-US" sz="1800" dirty="0"/>
              <a:t> </a:t>
            </a:r>
            <a:r>
              <a:rPr lang="fr-CA" sz="1800" dirty="0"/>
              <a:t>production de 25% à la ménopause </a:t>
            </a:r>
            <a:endParaRPr lang="en-US" sz="1800" dirty="0"/>
          </a:p>
          <a:p>
            <a:pPr marL="0" indent="0">
              <a:buNone/>
            </a:pPr>
            <a:r>
              <a:rPr lang="en-US" sz="1800" dirty="0"/>
              <a:t>      </a:t>
            </a:r>
            <a:r>
              <a:rPr lang="fr-CA" sz="1800" dirty="0"/>
              <a:t> * diminution la production de 40-50%</a:t>
            </a:r>
          </a:p>
          <a:p>
            <a:pPr marL="0" indent="0">
              <a:buNone/>
            </a:pPr>
            <a:r>
              <a:rPr lang="fr-CA" sz="1800" dirty="0"/>
              <a:t>           si ovariectomie bilatérale</a:t>
            </a:r>
          </a:p>
          <a:p>
            <a:pPr>
              <a:buFontTx/>
              <a:buChar char="-"/>
            </a:pPr>
            <a:r>
              <a:rPr lang="fr-CA" sz="1800" dirty="0"/>
              <a:t>dosage du SHBG (5-40 nmol/L) et de la</a:t>
            </a:r>
          </a:p>
          <a:p>
            <a:pPr marL="0" indent="0">
              <a:buNone/>
            </a:pPr>
            <a:r>
              <a:rPr lang="fr-CA" sz="1800" dirty="0"/>
              <a:t>   </a:t>
            </a:r>
            <a:r>
              <a:rPr lang="it-IT" sz="1800" dirty="0"/>
              <a:t> testostérone  totale (0.4 - 2.5 nmol/L) </a:t>
            </a:r>
          </a:p>
          <a:p>
            <a:pPr marL="0" indent="0">
              <a:buNone/>
            </a:pPr>
            <a:r>
              <a:rPr lang="it-IT" sz="1800" dirty="0"/>
              <a:t>    pour le calcul de la testostérone libre</a:t>
            </a:r>
          </a:p>
          <a:p>
            <a:pPr marL="0" indent="0">
              <a:buNone/>
            </a:pPr>
            <a:r>
              <a:rPr lang="it-IT" sz="1800" dirty="0"/>
              <a:t>       calculée ( normale :18-40pmol/L) </a:t>
            </a:r>
            <a:endParaRPr lang="fr-CA" sz="1800" dirty="0"/>
          </a:p>
          <a:p>
            <a:pPr marL="0" indent="0">
              <a:buNone/>
            </a:pPr>
            <a:r>
              <a:rPr lang="fr-CA" sz="1800" dirty="0"/>
              <a:t>          </a:t>
            </a:r>
            <a:endParaRPr lang="en-US" sz="18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BCB4183-AA8A-2984-D410-27D0FAFDEA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5760" y="1249680"/>
            <a:ext cx="6073140" cy="2525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37131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30A0C-4676-A231-9ADC-E85A214BF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228A2F-52EA-B47D-CE11-8BD960183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55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FB29A5-4461-02AB-4B06-8F0E17D4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027" y="480268"/>
            <a:ext cx="3344000" cy="1232785"/>
          </a:xfrm>
        </p:spPr>
        <p:txBody>
          <a:bodyPr>
            <a:normAutofit fontScale="90000"/>
          </a:bodyPr>
          <a:lstStyle/>
          <a:p>
            <a:r>
              <a:rPr lang="fr-CA" dirty="0"/>
              <a:t>Troubles </a:t>
            </a:r>
            <a:br>
              <a:rPr lang="fr-CA" dirty="0"/>
            </a:br>
            <a:r>
              <a:rPr lang="fr-CA" dirty="0"/>
              <a:t>androgénique</a:t>
            </a:r>
            <a:br>
              <a:rPr lang="fr-CA" dirty="0"/>
            </a:br>
            <a:r>
              <a:rPr lang="fr-CA" dirty="0"/>
              <a:t>chez la femme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78A6E0E-0B02-6B40-C8A6-5CA3D4038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6168" y="587072"/>
            <a:ext cx="4067038" cy="123278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A187859-F65E-EDCD-4140-B4F4E57401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6168" y="1915127"/>
            <a:ext cx="2786425" cy="123278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A440CD4-25EC-5100-8C62-BA77C337AB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6167" y="3234636"/>
            <a:ext cx="3869720" cy="95090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948D3F0-257B-35CA-13D1-7FB51C6904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6167" y="4447593"/>
            <a:ext cx="3869720" cy="145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57137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5A0363-FCB2-19C4-2F9A-9FE68A394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9E80B9-8379-AB35-C476-A83563599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56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D36EE8-2416-B1FD-4B86-6DEA2922F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027" y="480268"/>
            <a:ext cx="3344000" cy="1232785"/>
          </a:xfrm>
        </p:spPr>
        <p:txBody>
          <a:bodyPr>
            <a:normAutofit fontScale="90000"/>
          </a:bodyPr>
          <a:lstStyle/>
          <a:p>
            <a:r>
              <a:rPr lang="fr-CA" dirty="0"/>
              <a:t>Troubles </a:t>
            </a:r>
            <a:br>
              <a:rPr lang="fr-CA" dirty="0"/>
            </a:br>
            <a:r>
              <a:rPr lang="fr-CA" dirty="0"/>
              <a:t>androgénique</a:t>
            </a:r>
            <a:br>
              <a:rPr lang="fr-CA" dirty="0"/>
            </a:br>
            <a:r>
              <a:rPr lang="fr-CA" dirty="0"/>
              <a:t>chez la femme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E865B94-042D-8E9F-FBBE-478CE3E92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6739" y="69918"/>
            <a:ext cx="9055261" cy="671816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083D078-ABF5-AF85-A1EA-20781F47C65C}"/>
              </a:ext>
            </a:extLst>
          </p:cNvPr>
          <p:cNvSpPr/>
          <p:nvPr/>
        </p:nvSpPr>
        <p:spPr>
          <a:xfrm>
            <a:off x="7664370" y="1270321"/>
            <a:ext cx="699606" cy="49105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5938852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75C7F-7A0A-DC71-5DBD-2CA7890EC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93061E-DB0F-7D92-2B2C-47CE5E306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57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5BA1D5-B73C-3AD2-5602-303B219B7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027" y="480268"/>
            <a:ext cx="3344000" cy="1232785"/>
          </a:xfrm>
        </p:spPr>
        <p:txBody>
          <a:bodyPr>
            <a:normAutofit fontScale="90000"/>
          </a:bodyPr>
          <a:lstStyle/>
          <a:p>
            <a:r>
              <a:rPr lang="fr-CA" dirty="0"/>
              <a:t>Troubles </a:t>
            </a:r>
            <a:br>
              <a:rPr lang="fr-CA" dirty="0"/>
            </a:br>
            <a:r>
              <a:rPr lang="fr-CA" dirty="0"/>
              <a:t>androgénique</a:t>
            </a:r>
            <a:br>
              <a:rPr lang="fr-CA" dirty="0"/>
            </a:br>
            <a:r>
              <a:rPr lang="fr-CA" dirty="0"/>
              <a:t>chez la femme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D8CEC6C-B889-883F-9CEE-842410F7D322}"/>
              </a:ext>
            </a:extLst>
          </p:cNvPr>
          <p:cNvSpPr txBox="1">
            <a:spLocks/>
          </p:cNvSpPr>
          <p:nvPr/>
        </p:nvSpPr>
        <p:spPr>
          <a:xfrm>
            <a:off x="-347" y="2297218"/>
            <a:ext cx="3667760" cy="17972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2800" b="0" dirty="0"/>
              <a:t>DHEA </a:t>
            </a:r>
            <a:br>
              <a:rPr lang="fr-CA" sz="2800" b="0" dirty="0"/>
            </a:br>
            <a:r>
              <a:rPr lang="fr-CA" sz="2800" b="0" dirty="0"/>
              <a:t>50mg per os</a:t>
            </a:r>
          </a:p>
          <a:p>
            <a:r>
              <a:rPr lang="fr-CA" sz="2800" b="0" dirty="0">
                <a:latin typeface="Wingdings" panose="05000000000000000000" pitchFamily="2" charset="2"/>
              </a:rPr>
              <a:t></a:t>
            </a:r>
            <a:r>
              <a:rPr lang="fr-CA" sz="2800" b="0" dirty="0"/>
              <a:t> testostérone</a:t>
            </a:r>
          </a:p>
          <a:p>
            <a:r>
              <a:rPr lang="fr-CA" sz="2800" b="0" dirty="0"/>
              <a:t> * totale :0,05 à 0,2 nmol/L </a:t>
            </a:r>
          </a:p>
          <a:p>
            <a:r>
              <a:rPr lang="fr-CA" sz="2800" b="0" dirty="0"/>
              <a:t>    (10-30%)</a:t>
            </a:r>
          </a:p>
          <a:p>
            <a:r>
              <a:rPr lang="fr-CA" sz="2800" b="0" dirty="0"/>
              <a:t>* libre  :0,002 à 0,005 nmol/L </a:t>
            </a:r>
          </a:p>
          <a:p>
            <a:r>
              <a:rPr lang="fr-CA" sz="2800" b="0" dirty="0"/>
              <a:t>* biodisponible :0,02-0,10nmol/L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E56219C-8DC7-94F5-0EA8-22DD9B4F7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3600" y="0"/>
            <a:ext cx="8788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21247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E8983-A015-23B1-DAB9-D587A9425F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6A35B2-19BC-37E8-ADFD-357E2857A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58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207348-9B54-30FB-B1E5-19723AF51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027" y="480268"/>
            <a:ext cx="3344000" cy="1232785"/>
          </a:xfrm>
        </p:spPr>
        <p:txBody>
          <a:bodyPr>
            <a:normAutofit fontScale="90000"/>
          </a:bodyPr>
          <a:lstStyle/>
          <a:p>
            <a:r>
              <a:rPr lang="fr-CA" dirty="0"/>
              <a:t>Troubles </a:t>
            </a:r>
            <a:br>
              <a:rPr lang="fr-CA" dirty="0"/>
            </a:br>
            <a:r>
              <a:rPr lang="fr-CA" dirty="0"/>
              <a:t>androgénique</a:t>
            </a:r>
            <a:br>
              <a:rPr lang="fr-CA" dirty="0"/>
            </a:br>
            <a:r>
              <a:rPr lang="fr-CA" dirty="0"/>
              <a:t>chez la femme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C7A3BB3-6AFC-0BA6-412A-11331186A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1398" y="354579"/>
            <a:ext cx="9040602" cy="643350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B7AE6FD-E4D0-BE71-9F0C-D0EA47B98130}"/>
              </a:ext>
            </a:extLst>
          </p:cNvPr>
          <p:cNvSpPr/>
          <p:nvPr/>
        </p:nvSpPr>
        <p:spPr>
          <a:xfrm>
            <a:off x="3992880" y="609600"/>
            <a:ext cx="1249680" cy="589382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812203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43138-D333-7DB2-99D8-F4C7775F6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00C92A-FDEE-807C-F70A-196A6975A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59</a:t>
            </a:fld>
            <a:endParaRPr lang="en-US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F10E81F-8692-FB9F-12CE-7604A87B0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8981" y="0"/>
            <a:ext cx="123309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745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3A8D5A1-1DF8-8184-D146-B9610C3D4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Objectif 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15C0E8-4A3F-5C4B-BF4E-C2F272D3C5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fr-CA" sz="2800" dirty="0"/>
              <a:t>Actualiser les connaissances physiologiques et physiopathologiques.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645919-741C-F0FC-FFAA-67B05CAC1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11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15E6B3-A1E9-E1F6-6F0E-F174258A1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C7DFCC-5430-B86F-B93A-BD8E0A748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60</a:t>
            </a:fld>
            <a:endParaRPr 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7CDA181-F0D1-D4A4-400C-E34DC9012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512"/>
            <a:ext cx="12192000" cy="6678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79783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278AB-1B39-08E3-54F8-234DAC7F27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5651C9-34B5-5500-0D92-7A6764D99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61</a:t>
            </a:fld>
            <a:endParaRPr lang="en-U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C1AEE9-9351-E5C6-0F5B-CD66FCEAE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3120" y="4338664"/>
            <a:ext cx="3088640" cy="243659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66F6229-0FC1-8BDE-F8BF-0F6A02173B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82438"/>
            <a:ext cx="6090459" cy="280953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610C378-95BD-0945-BEED-5AC111FB22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54" y="223520"/>
            <a:ext cx="3586702" cy="61917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3269B15-E511-AF12-2DCA-26C4D02882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9387" y="1000470"/>
            <a:ext cx="6082614" cy="28915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FEEB282-75BB-B267-88AC-1CF8BD3858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7867" y="216983"/>
            <a:ext cx="4460240" cy="78348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B2D04A0-F4B0-A594-BB25-23BABA9C054A}"/>
              </a:ext>
            </a:extLst>
          </p:cNvPr>
          <p:cNvSpPr/>
          <p:nvPr/>
        </p:nvSpPr>
        <p:spPr>
          <a:xfrm>
            <a:off x="5191760" y="1168400"/>
            <a:ext cx="898699" cy="272356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53611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4C6AA-78FD-02A8-4400-C7B4C2BE7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4FB2AC-B528-46F2-0096-CD0333B43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62</a:t>
            </a:fld>
            <a:endParaRPr 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0E8F61C-7A4A-3B8B-FB3D-0FA5DDFEA2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20" y="101600"/>
            <a:ext cx="10707997" cy="380448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385E031-72D2-5A8E-4403-5C7BC20C71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320" y="3977210"/>
            <a:ext cx="8615037" cy="7600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5C9CFED-2452-47BB-0A53-6FFAE90A32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565" y="4358640"/>
            <a:ext cx="5196579" cy="239775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61E6872-85AE-446A-2C10-47EBAD2F03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1487" y="5437255"/>
            <a:ext cx="3586702" cy="619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74841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DD294-F957-D88F-6EF5-0F9D6D715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9926EB-E1AA-232D-8463-0E2A43E7C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63</a:t>
            </a:fld>
            <a:endParaRPr lang="en-U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CFBDE96-5E31-E16E-92D2-BD855E867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071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34406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FD886-DF22-217E-B41E-7ECAD206A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E45391-6BDD-D53E-E850-9A602ABED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64</a:t>
            </a:fld>
            <a:endParaRPr 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7477E1B-87B5-B704-7EA5-E186DDE16A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973" y="0"/>
            <a:ext cx="91315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34554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8B4E-DDAE-7ADE-217B-A7EDFF7DF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9D94B7E-AD25-FAF2-8A00-2DBDA1DCF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 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0DB47F8-E112-E06C-609F-50F47627E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A" dirty="0"/>
              <a:t>   revenons à Madame Vachon 49 ans</a:t>
            </a:r>
          </a:p>
          <a:p>
            <a:pPr marL="0" indent="0">
              <a:buNone/>
            </a:pPr>
            <a:r>
              <a:rPr lang="fr-CA" dirty="0"/>
              <a:t>       </a:t>
            </a:r>
            <a:r>
              <a:rPr lang="fr-CA" dirty="0" err="1"/>
              <a:t>rx</a:t>
            </a:r>
            <a:r>
              <a:rPr lang="fr-CA" dirty="0"/>
              <a:t>.:</a:t>
            </a:r>
          </a:p>
          <a:p>
            <a:pPr marL="0" indent="0">
              <a:buNone/>
            </a:pPr>
            <a:r>
              <a:rPr lang="fr-CA" dirty="0"/>
              <a:t>       1- estradiol gel (</a:t>
            </a:r>
            <a:r>
              <a:rPr lang="fr-CA" dirty="0" err="1"/>
              <a:t>Oestrogel</a:t>
            </a:r>
            <a:r>
              <a:rPr lang="fr-CA" dirty="0"/>
              <a:t>) 3 pompes DIE</a:t>
            </a:r>
          </a:p>
          <a:p>
            <a:pPr marL="0" indent="0">
              <a:buNone/>
            </a:pPr>
            <a:r>
              <a:rPr lang="fr-CA" dirty="0"/>
              <a:t>       2-progestérone (</a:t>
            </a:r>
            <a:r>
              <a:rPr lang="fr-CA" dirty="0" err="1"/>
              <a:t>Prométrium</a:t>
            </a:r>
            <a:r>
              <a:rPr lang="fr-CA" dirty="0"/>
              <a:t>)  200mg DIE</a:t>
            </a:r>
          </a:p>
          <a:p>
            <a:pPr marL="0" indent="0">
              <a:buNone/>
            </a:pPr>
            <a:r>
              <a:rPr lang="fr-CA" dirty="0"/>
              <a:t>       3- DHEA 50mg DIE</a:t>
            </a:r>
          </a:p>
          <a:p>
            <a:pPr marL="0" indent="0">
              <a:buNone/>
            </a:pPr>
            <a:r>
              <a:rPr lang="fr-CA" dirty="0"/>
              <a:t>       4- testostérone gel (</a:t>
            </a:r>
            <a:r>
              <a:rPr lang="fr-CA" dirty="0" err="1"/>
              <a:t>Androgel</a:t>
            </a:r>
            <a:r>
              <a:rPr lang="fr-CA" dirty="0"/>
              <a:t>) 1 pompe DIE 7/7 (application vulvaire)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 au dossier, la patiente prend </a:t>
            </a:r>
          </a:p>
          <a:p>
            <a:pPr marL="0" indent="0">
              <a:buNone/>
            </a:pPr>
            <a:r>
              <a:rPr lang="fr-CA" dirty="0"/>
              <a:t>       * Lolo DIE sans période d’arrêt </a:t>
            </a:r>
          </a:p>
          <a:p>
            <a:pPr marL="0" indent="0">
              <a:buNone/>
            </a:pPr>
            <a:r>
              <a:rPr lang="fr-CA" dirty="0"/>
              <a:t>      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D09EE7-3F08-4393-5035-D6BA03151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37206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72D5AA-EEF4-85ED-D8FC-CD8191527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DC1846D-A654-4419-FF73-E2FBBD3B7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 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8F11A0-1A82-1178-23B2-A3308980BC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CA" dirty="0"/>
              <a:t>   revenons à Madame Vachon 49 ans</a:t>
            </a:r>
          </a:p>
          <a:p>
            <a:pPr marL="0" indent="0">
              <a:buNone/>
            </a:pPr>
            <a:r>
              <a:rPr lang="fr-CA" dirty="0"/>
              <a:t>      * Lolo DIE sans période d’arrêt (elle a encore un cycle assez régulier)</a:t>
            </a:r>
          </a:p>
          <a:p>
            <a:pPr marL="0" indent="0">
              <a:buNone/>
            </a:pPr>
            <a:r>
              <a:rPr lang="fr-CA" dirty="0"/>
              <a:t>      * consultation médicale </a:t>
            </a:r>
            <a:r>
              <a:rPr lang="fr-CA" b="1" dirty="0"/>
              <a:t>sudation +++ </a:t>
            </a:r>
            <a:r>
              <a:rPr lang="fr-CA" dirty="0"/>
              <a:t>le jour et la nuit sans arrêt</a:t>
            </a:r>
          </a:p>
          <a:p>
            <a:pPr marL="0" indent="0">
              <a:buNone/>
            </a:pPr>
            <a:r>
              <a:rPr lang="fr-CA" dirty="0"/>
              <a:t>         (en sueur sans arrêt)</a:t>
            </a:r>
          </a:p>
          <a:p>
            <a:pPr marL="0" indent="0">
              <a:buNone/>
            </a:pPr>
            <a:r>
              <a:rPr lang="fr-CA" dirty="0"/>
              <a:t>       * phyto-</a:t>
            </a:r>
            <a:r>
              <a:rPr lang="fr-CA" dirty="0" err="1"/>
              <a:t>oestrogène</a:t>
            </a:r>
            <a:r>
              <a:rPr lang="fr-CA" dirty="0"/>
              <a:t> inefficace</a:t>
            </a:r>
          </a:p>
          <a:p>
            <a:pPr marL="0" indent="0">
              <a:buNone/>
            </a:pPr>
            <a:r>
              <a:rPr lang="fr-CA" dirty="0"/>
              <a:t>       * elle veut votre avis car vous êtes spécialiste en ménopause</a:t>
            </a:r>
          </a:p>
          <a:p>
            <a:pPr marL="0" indent="0">
              <a:buNone/>
            </a:pPr>
            <a:r>
              <a:rPr lang="fr-CA" dirty="0"/>
              <a:t>      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C523B7-8F36-C5B3-661A-6431BFCF7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20619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1282C-211C-D81C-7C3C-09F630531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AFD18D8-2AA0-1CA1-60BF-2B3D66E2E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 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E034785-552A-1DE6-6CEE-6A46276A9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CA" dirty="0"/>
              <a:t>   que faite vous ?</a:t>
            </a:r>
          </a:p>
          <a:p>
            <a:pPr marL="0" indent="0">
              <a:buNone/>
            </a:pPr>
            <a:r>
              <a:rPr lang="fr-CA" dirty="0"/>
              <a:t>   a) prendre une grande respiratoire et refiler ce dossier à votre collègue</a:t>
            </a:r>
          </a:p>
          <a:p>
            <a:pPr marL="0" indent="0">
              <a:buNone/>
            </a:pPr>
            <a:r>
              <a:rPr lang="fr-CA" dirty="0"/>
              <a:t>   b) ménopause ou péri ménopause ???</a:t>
            </a:r>
          </a:p>
          <a:p>
            <a:pPr marL="0" indent="0">
              <a:buNone/>
            </a:pPr>
            <a:r>
              <a:rPr lang="fr-CA" dirty="0"/>
              <a:t>   c) sudation ou bouffées de chaleur ???</a:t>
            </a:r>
          </a:p>
          <a:p>
            <a:pPr marL="0" indent="0">
              <a:buNone/>
            </a:pPr>
            <a:r>
              <a:rPr lang="fr-CA" dirty="0"/>
              <a:t>   d) 1-800-help –</a:t>
            </a:r>
            <a:r>
              <a:rPr lang="fr-CA" dirty="0" err="1"/>
              <a:t>pharmacist</a:t>
            </a:r>
            <a:r>
              <a:rPr lang="fr-CA" dirty="0"/>
              <a:t>  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BEEBE0-9FF4-86AF-13A2-7F9BEC24A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44661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41D26-31FD-B21D-9F43-7F33E1573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2842E4D-205B-4030-D271-97FAADF13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 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C26A30D-02D5-5FFB-9B3E-DFC36D9B1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4" y="1027385"/>
            <a:ext cx="11520487" cy="289867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A" dirty="0"/>
              <a:t>   ce que madame Vachon a oublié de vous dire</a:t>
            </a:r>
          </a:p>
          <a:p>
            <a:pPr marL="0" indent="0">
              <a:buNone/>
            </a:pPr>
            <a:r>
              <a:rPr lang="fr-CA" dirty="0"/>
              <a:t>    - IMC 26</a:t>
            </a:r>
          </a:p>
          <a:p>
            <a:pPr marL="0" indent="0">
              <a:buNone/>
            </a:pPr>
            <a:r>
              <a:rPr lang="fr-CA" dirty="0"/>
              <a:t>    - a débuté une ‘’cure’’ pour perte de poids et</a:t>
            </a:r>
          </a:p>
          <a:p>
            <a:pPr marL="0" indent="0">
              <a:buNone/>
            </a:pPr>
            <a:r>
              <a:rPr lang="fr-CA" dirty="0"/>
              <a:t>      fait des </a:t>
            </a:r>
            <a:r>
              <a:rPr lang="fr-CA" dirty="0" err="1"/>
              <a:t>jeûn</a:t>
            </a:r>
            <a:r>
              <a:rPr lang="fr-CA" dirty="0"/>
              <a:t> de 10-12h pour s’aider</a:t>
            </a:r>
          </a:p>
          <a:p>
            <a:pPr marL="0" indent="0">
              <a:buNone/>
            </a:pPr>
            <a:r>
              <a:rPr lang="fr-CA" dirty="0"/>
              <a:t>   - mentionne que les sueurs ont débutés à peu prêt depuis début de la diète</a:t>
            </a:r>
          </a:p>
          <a:p>
            <a:pPr marL="0" indent="0">
              <a:buNone/>
            </a:pPr>
            <a:r>
              <a:rPr lang="fr-CA" dirty="0"/>
              <a:t> 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26E894-C0A5-253B-6F5D-D9316A7D9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68</a:t>
            </a:fld>
            <a:endParaRPr lang="en-US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8B5B93EA-77D0-ADBF-B2FD-52057D0A48F6}"/>
              </a:ext>
            </a:extLst>
          </p:cNvPr>
          <p:cNvSpPr txBox="1">
            <a:spLocks/>
          </p:cNvSpPr>
          <p:nvPr/>
        </p:nvSpPr>
        <p:spPr>
          <a:xfrm>
            <a:off x="371474" y="3517871"/>
            <a:ext cx="11520487" cy="28986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A" dirty="0"/>
              <a:t>   </a:t>
            </a:r>
            <a:r>
              <a:rPr lang="fr-CA" b="1" u="sng" dirty="0"/>
              <a:t>laboratoires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CA" dirty="0"/>
              <a:t>    - LH/FSH :normale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CA" dirty="0"/>
              <a:t>    - </a:t>
            </a:r>
            <a:r>
              <a:rPr lang="fr-CA" dirty="0" err="1"/>
              <a:t>oestradiol</a:t>
            </a:r>
            <a:r>
              <a:rPr lang="fr-CA" dirty="0"/>
              <a:t> :1200 </a:t>
            </a:r>
            <a:r>
              <a:rPr lang="fr-CA" dirty="0" err="1"/>
              <a:t>pmol</a:t>
            </a:r>
            <a:r>
              <a:rPr lang="fr-CA" dirty="0"/>
              <a:t>/L (normale)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CA" dirty="0"/>
              <a:t>    - testostérone : normale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CA" dirty="0"/>
              <a:t>    - TSH : normale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36429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84A0F-F0C2-521E-CDDE-AFC8A8609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9F638C0-BA3A-D451-F92B-E4FF9D1A8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Objectif 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95491DE-EEC8-B7C1-CCC4-F47CDFCE45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fr-CA" sz="2800" dirty="0"/>
              <a:t>Identifier les conséquences cliniques et métaboliques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C1C87F-2984-A572-A555-9336F3DC2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505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2ACF3C-6F80-BF3E-25AD-E4D06F0A5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7</a:t>
            </a:fld>
            <a:endParaRPr lang="en-US" dirty="0"/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730B618F-C979-CE97-C815-1D43BFB40DD1}"/>
              </a:ext>
            </a:extLst>
          </p:cNvPr>
          <p:cNvSpPr/>
          <p:nvPr/>
        </p:nvSpPr>
        <p:spPr>
          <a:xfrm>
            <a:off x="1713053" y="2927651"/>
            <a:ext cx="8692588" cy="2755519"/>
          </a:xfrm>
          <a:custGeom>
            <a:avLst/>
            <a:gdLst>
              <a:gd name="connsiteX0" fmla="*/ 0 w 8692588"/>
              <a:gd name="connsiteY0" fmla="*/ 2755519 h 2755519"/>
              <a:gd name="connsiteX1" fmla="*/ 381965 w 8692588"/>
              <a:gd name="connsiteY1" fmla="*/ 2674496 h 2755519"/>
              <a:gd name="connsiteX2" fmla="*/ 844952 w 8692588"/>
              <a:gd name="connsiteY2" fmla="*/ 2743944 h 2755519"/>
              <a:gd name="connsiteX3" fmla="*/ 1261641 w 8692588"/>
              <a:gd name="connsiteY3" fmla="*/ 2628197 h 2755519"/>
              <a:gd name="connsiteX4" fmla="*/ 1423686 w 8692588"/>
              <a:gd name="connsiteY4" fmla="*/ 2489301 h 2755519"/>
              <a:gd name="connsiteX5" fmla="*/ 1469985 w 8692588"/>
              <a:gd name="connsiteY5" fmla="*/ 2280957 h 2755519"/>
              <a:gd name="connsiteX6" fmla="*/ 1574157 w 8692588"/>
              <a:gd name="connsiteY6" fmla="*/ 2072612 h 2755519"/>
              <a:gd name="connsiteX7" fmla="*/ 1643605 w 8692588"/>
              <a:gd name="connsiteY7" fmla="*/ 2049463 h 2755519"/>
              <a:gd name="connsiteX8" fmla="*/ 1701479 w 8692588"/>
              <a:gd name="connsiteY8" fmla="*/ 1748521 h 2755519"/>
              <a:gd name="connsiteX9" fmla="*/ 1875099 w 8692588"/>
              <a:gd name="connsiteY9" fmla="*/ 1436005 h 2755519"/>
              <a:gd name="connsiteX10" fmla="*/ 2013995 w 8692588"/>
              <a:gd name="connsiteY10" fmla="*/ 1169787 h 2755519"/>
              <a:gd name="connsiteX11" fmla="*/ 2037144 w 8692588"/>
              <a:gd name="connsiteY11" fmla="*/ 961443 h 2755519"/>
              <a:gd name="connsiteX12" fmla="*/ 2210765 w 8692588"/>
              <a:gd name="connsiteY12" fmla="*/ 776248 h 2755519"/>
              <a:gd name="connsiteX13" fmla="*/ 2280213 w 8692588"/>
              <a:gd name="connsiteY13" fmla="*/ 243812 h 2755519"/>
              <a:gd name="connsiteX14" fmla="*/ 2395960 w 8692588"/>
              <a:gd name="connsiteY14" fmla="*/ 744 h 2755519"/>
              <a:gd name="connsiteX15" fmla="*/ 2789499 w 8692588"/>
              <a:gd name="connsiteY15" fmla="*/ 313260 h 2755519"/>
              <a:gd name="connsiteX16" fmla="*/ 3194613 w 8692588"/>
              <a:gd name="connsiteY16" fmla="*/ 371134 h 2755519"/>
              <a:gd name="connsiteX17" fmla="*/ 4190036 w 8692588"/>
              <a:gd name="connsiteY17" fmla="*/ 463731 h 2755519"/>
              <a:gd name="connsiteX18" fmla="*/ 4757195 w 8692588"/>
              <a:gd name="connsiteY18" fmla="*/ 579478 h 2755519"/>
              <a:gd name="connsiteX19" fmla="*/ 5000263 w 8692588"/>
              <a:gd name="connsiteY19" fmla="*/ 533179 h 2755519"/>
              <a:gd name="connsiteX20" fmla="*/ 5416952 w 8692588"/>
              <a:gd name="connsiteY20" fmla="*/ 533179 h 2755519"/>
              <a:gd name="connsiteX21" fmla="*/ 5683170 w 8692588"/>
              <a:gd name="connsiteY21" fmla="*/ 556329 h 2755519"/>
              <a:gd name="connsiteX22" fmla="*/ 6238755 w 8692588"/>
              <a:gd name="connsiteY22" fmla="*/ 706800 h 2755519"/>
              <a:gd name="connsiteX23" fmla="*/ 6782765 w 8692588"/>
              <a:gd name="connsiteY23" fmla="*/ 764673 h 2755519"/>
              <a:gd name="connsiteX24" fmla="*/ 6933236 w 8692588"/>
              <a:gd name="connsiteY24" fmla="*/ 857271 h 2755519"/>
              <a:gd name="connsiteX25" fmla="*/ 7257327 w 8692588"/>
              <a:gd name="connsiteY25" fmla="*/ 961443 h 2755519"/>
              <a:gd name="connsiteX26" fmla="*/ 7430947 w 8692588"/>
              <a:gd name="connsiteY26" fmla="*/ 961443 h 2755519"/>
              <a:gd name="connsiteX27" fmla="*/ 7882360 w 8692588"/>
              <a:gd name="connsiteY27" fmla="*/ 984592 h 2755519"/>
              <a:gd name="connsiteX28" fmla="*/ 8044405 w 8692588"/>
              <a:gd name="connsiteY28" fmla="*/ 1088764 h 2755519"/>
              <a:gd name="connsiteX29" fmla="*/ 8646289 w 8692588"/>
              <a:gd name="connsiteY29" fmla="*/ 1436005 h 2755519"/>
              <a:gd name="connsiteX30" fmla="*/ 8646289 w 8692588"/>
              <a:gd name="connsiteY30" fmla="*/ 1447579 h 2755519"/>
              <a:gd name="connsiteX31" fmla="*/ 8692588 w 8692588"/>
              <a:gd name="connsiteY31" fmla="*/ 1424430 h 2755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8692588" h="2755519">
                <a:moveTo>
                  <a:pt x="0" y="2755519"/>
                </a:moveTo>
                <a:cubicBezTo>
                  <a:pt x="120570" y="2715972"/>
                  <a:pt x="241140" y="2676425"/>
                  <a:pt x="381965" y="2674496"/>
                </a:cubicBezTo>
                <a:cubicBezTo>
                  <a:pt x="522790" y="2672567"/>
                  <a:pt x="698339" y="2751660"/>
                  <a:pt x="844952" y="2743944"/>
                </a:cubicBezTo>
                <a:cubicBezTo>
                  <a:pt x="991565" y="2736227"/>
                  <a:pt x="1165185" y="2670637"/>
                  <a:pt x="1261641" y="2628197"/>
                </a:cubicBezTo>
                <a:cubicBezTo>
                  <a:pt x="1358097" y="2585757"/>
                  <a:pt x="1388962" y="2547174"/>
                  <a:pt x="1423686" y="2489301"/>
                </a:cubicBezTo>
                <a:cubicBezTo>
                  <a:pt x="1458410" y="2431428"/>
                  <a:pt x="1444907" y="2350405"/>
                  <a:pt x="1469985" y="2280957"/>
                </a:cubicBezTo>
                <a:cubicBezTo>
                  <a:pt x="1495063" y="2211509"/>
                  <a:pt x="1545220" y="2111194"/>
                  <a:pt x="1574157" y="2072612"/>
                </a:cubicBezTo>
                <a:cubicBezTo>
                  <a:pt x="1603094" y="2034030"/>
                  <a:pt x="1622385" y="2103478"/>
                  <a:pt x="1643605" y="2049463"/>
                </a:cubicBezTo>
                <a:cubicBezTo>
                  <a:pt x="1664825" y="1995448"/>
                  <a:pt x="1662897" y="1850764"/>
                  <a:pt x="1701479" y="1748521"/>
                </a:cubicBezTo>
                <a:cubicBezTo>
                  <a:pt x="1740061" y="1646278"/>
                  <a:pt x="1823013" y="1532461"/>
                  <a:pt x="1875099" y="1436005"/>
                </a:cubicBezTo>
                <a:cubicBezTo>
                  <a:pt x="1927185" y="1339549"/>
                  <a:pt x="1986988" y="1248881"/>
                  <a:pt x="2013995" y="1169787"/>
                </a:cubicBezTo>
                <a:cubicBezTo>
                  <a:pt x="2041003" y="1090693"/>
                  <a:pt x="2004349" y="1027033"/>
                  <a:pt x="2037144" y="961443"/>
                </a:cubicBezTo>
                <a:cubicBezTo>
                  <a:pt x="2069939" y="895853"/>
                  <a:pt x="2170254" y="895853"/>
                  <a:pt x="2210765" y="776248"/>
                </a:cubicBezTo>
                <a:cubicBezTo>
                  <a:pt x="2251277" y="656643"/>
                  <a:pt x="2249347" y="373063"/>
                  <a:pt x="2280213" y="243812"/>
                </a:cubicBezTo>
                <a:cubicBezTo>
                  <a:pt x="2311079" y="114561"/>
                  <a:pt x="2311079" y="-10831"/>
                  <a:pt x="2395960" y="744"/>
                </a:cubicBezTo>
                <a:cubicBezTo>
                  <a:pt x="2480841" y="12319"/>
                  <a:pt x="2656390" y="251528"/>
                  <a:pt x="2789499" y="313260"/>
                </a:cubicBezTo>
                <a:cubicBezTo>
                  <a:pt x="2922608" y="374992"/>
                  <a:pt x="2961190" y="346056"/>
                  <a:pt x="3194613" y="371134"/>
                </a:cubicBezTo>
                <a:cubicBezTo>
                  <a:pt x="3428036" y="396212"/>
                  <a:pt x="3929606" y="429007"/>
                  <a:pt x="4190036" y="463731"/>
                </a:cubicBezTo>
                <a:cubicBezTo>
                  <a:pt x="4450466" y="498455"/>
                  <a:pt x="4622157" y="567903"/>
                  <a:pt x="4757195" y="579478"/>
                </a:cubicBezTo>
                <a:cubicBezTo>
                  <a:pt x="4892233" y="591053"/>
                  <a:pt x="4890304" y="540895"/>
                  <a:pt x="5000263" y="533179"/>
                </a:cubicBezTo>
                <a:cubicBezTo>
                  <a:pt x="5110223" y="525462"/>
                  <a:pt x="5303134" y="529321"/>
                  <a:pt x="5416952" y="533179"/>
                </a:cubicBezTo>
                <a:cubicBezTo>
                  <a:pt x="5530770" y="537037"/>
                  <a:pt x="5546203" y="527392"/>
                  <a:pt x="5683170" y="556329"/>
                </a:cubicBezTo>
                <a:cubicBezTo>
                  <a:pt x="5820137" y="585266"/>
                  <a:pt x="6055489" y="672076"/>
                  <a:pt x="6238755" y="706800"/>
                </a:cubicBezTo>
                <a:cubicBezTo>
                  <a:pt x="6422021" y="741524"/>
                  <a:pt x="6667018" y="739595"/>
                  <a:pt x="6782765" y="764673"/>
                </a:cubicBezTo>
                <a:cubicBezTo>
                  <a:pt x="6898512" y="789751"/>
                  <a:pt x="6854142" y="824476"/>
                  <a:pt x="6933236" y="857271"/>
                </a:cubicBezTo>
                <a:cubicBezTo>
                  <a:pt x="7012330" y="890066"/>
                  <a:pt x="7174375" y="944081"/>
                  <a:pt x="7257327" y="961443"/>
                </a:cubicBezTo>
                <a:cubicBezTo>
                  <a:pt x="7340279" y="978805"/>
                  <a:pt x="7326775" y="957585"/>
                  <a:pt x="7430947" y="961443"/>
                </a:cubicBezTo>
                <a:cubicBezTo>
                  <a:pt x="7535119" y="965301"/>
                  <a:pt x="7780117" y="963372"/>
                  <a:pt x="7882360" y="984592"/>
                </a:cubicBezTo>
                <a:cubicBezTo>
                  <a:pt x="7984603" y="1005812"/>
                  <a:pt x="7917084" y="1013528"/>
                  <a:pt x="8044405" y="1088764"/>
                </a:cubicBezTo>
                <a:cubicBezTo>
                  <a:pt x="8171727" y="1163999"/>
                  <a:pt x="8646289" y="1436005"/>
                  <a:pt x="8646289" y="1436005"/>
                </a:cubicBezTo>
                <a:cubicBezTo>
                  <a:pt x="8746603" y="1495807"/>
                  <a:pt x="8638573" y="1449508"/>
                  <a:pt x="8646289" y="1447579"/>
                </a:cubicBezTo>
                <a:cubicBezTo>
                  <a:pt x="8654005" y="1445650"/>
                  <a:pt x="8673296" y="1435040"/>
                  <a:pt x="8692588" y="1424430"/>
                </a:cubicBezTo>
              </a:path>
            </a:pathLst>
          </a:cu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8F64EB78-C37A-51BB-FC08-E586F19454C6}"/>
              </a:ext>
            </a:extLst>
          </p:cNvPr>
          <p:cNvSpPr/>
          <p:nvPr/>
        </p:nvSpPr>
        <p:spPr>
          <a:xfrm>
            <a:off x="1608881" y="2503274"/>
            <a:ext cx="8588415" cy="3203045"/>
          </a:xfrm>
          <a:custGeom>
            <a:avLst/>
            <a:gdLst>
              <a:gd name="connsiteX0" fmla="*/ 0 w 8588415"/>
              <a:gd name="connsiteY0" fmla="*/ 3040999 h 3203045"/>
              <a:gd name="connsiteX1" fmla="*/ 497711 w 8588415"/>
              <a:gd name="connsiteY1" fmla="*/ 3052574 h 3203045"/>
              <a:gd name="connsiteX2" fmla="*/ 798653 w 8588415"/>
              <a:gd name="connsiteY2" fmla="*/ 2983126 h 3203045"/>
              <a:gd name="connsiteX3" fmla="*/ 868101 w 8588415"/>
              <a:gd name="connsiteY3" fmla="*/ 2821080 h 3203045"/>
              <a:gd name="connsiteX4" fmla="*/ 1041722 w 8588415"/>
              <a:gd name="connsiteY4" fmla="*/ 2508564 h 3203045"/>
              <a:gd name="connsiteX5" fmla="*/ 1284790 w 8588415"/>
              <a:gd name="connsiteY5" fmla="*/ 2520139 h 3203045"/>
              <a:gd name="connsiteX6" fmla="*/ 1516284 w 8588415"/>
              <a:gd name="connsiteY6" fmla="*/ 2265496 h 3203045"/>
              <a:gd name="connsiteX7" fmla="*/ 1643605 w 8588415"/>
              <a:gd name="connsiteY7" fmla="*/ 2265496 h 3203045"/>
              <a:gd name="connsiteX8" fmla="*/ 1770927 w 8588415"/>
              <a:gd name="connsiteY8" fmla="*/ 1605739 h 3203045"/>
              <a:gd name="connsiteX9" fmla="*/ 2002420 w 8588415"/>
              <a:gd name="connsiteY9" fmla="*/ 1814083 h 3203045"/>
              <a:gd name="connsiteX10" fmla="*/ 2048719 w 8588415"/>
              <a:gd name="connsiteY10" fmla="*/ 726063 h 3203045"/>
              <a:gd name="connsiteX11" fmla="*/ 2257063 w 8588415"/>
              <a:gd name="connsiteY11" fmla="*/ 702913 h 3203045"/>
              <a:gd name="connsiteX12" fmla="*/ 2303362 w 8588415"/>
              <a:gd name="connsiteY12" fmla="*/ 309374 h 3203045"/>
              <a:gd name="connsiteX13" fmla="*/ 2476982 w 8588415"/>
              <a:gd name="connsiteY13" fmla="*/ 876534 h 3203045"/>
              <a:gd name="connsiteX14" fmla="*/ 2685327 w 8588415"/>
              <a:gd name="connsiteY14" fmla="*/ 945982 h 3203045"/>
              <a:gd name="connsiteX15" fmla="*/ 2835797 w 8588415"/>
              <a:gd name="connsiteY15" fmla="*/ 1131177 h 3203045"/>
              <a:gd name="connsiteX16" fmla="*/ 3148314 w 8588415"/>
              <a:gd name="connsiteY16" fmla="*/ 969131 h 3203045"/>
              <a:gd name="connsiteX17" fmla="*/ 3321934 w 8588415"/>
              <a:gd name="connsiteY17" fmla="*/ 1015430 h 3203045"/>
              <a:gd name="connsiteX18" fmla="*/ 3518704 w 8588415"/>
              <a:gd name="connsiteY18" fmla="*/ 899683 h 3203045"/>
              <a:gd name="connsiteX19" fmla="*/ 3703899 w 8588415"/>
              <a:gd name="connsiteY19" fmla="*/ 1084878 h 3203045"/>
              <a:gd name="connsiteX20" fmla="*/ 3935392 w 8588415"/>
              <a:gd name="connsiteY20" fmla="*/ 888108 h 3203045"/>
              <a:gd name="connsiteX21" fmla="*/ 4085863 w 8588415"/>
              <a:gd name="connsiteY21" fmla="*/ 1050154 h 3203045"/>
              <a:gd name="connsiteX22" fmla="*/ 4305782 w 8588415"/>
              <a:gd name="connsiteY22" fmla="*/ 934407 h 3203045"/>
              <a:gd name="connsiteX23" fmla="*/ 4386805 w 8588415"/>
              <a:gd name="connsiteY23" fmla="*/ 969131 h 3203045"/>
              <a:gd name="connsiteX24" fmla="*/ 4514127 w 8588415"/>
              <a:gd name="connsiteY24" fmla="*/ 969131 h 3203045"/>
              <a:gd name="connsiteX25" fmla="*/ 4734046 w 8588415"/>
              <a:gd name="connsiteY25" fmla="*/ 344098 h 3203045"/>
              <a:gd name="connsiteX26" fmla="*/ 4838218 w 8588415"/>
              <a:gd name="connsiteY26" fmla="*/ 668189 h 3203045"/>
              <a:gd name="connsiteX27" fmla="*/ 4953965 w 8588415"/>
              <a:gd name="connsiteY27" fmla="*/ 77880 h 3203045"/>
              <a:gd name="connsiteX28" fmla="*/ 5011838 w 8588415"/>
              <a:gd name="connsiteY28" fmla="*/ 807085 h 3203045"/>
              <a:gd name="connsiteX29" fmla="*/ 5058137 w 8588415"/>
              <a:gd name="connsiteY29" fmla="*/ 1408969 h 3203045"/>
              <a:gd name="connsiteX30" fmla="*/ 5104435 w 8588415"/>
              <a:gd name="connsiteY30" fmla="*/ 749212 h 3203045"/>
              <a:gd name="connsiteX31" fmla="*/ 5092861 w 8588415"/>
              <a:gd name="connsiteY31" fmla="*/ 54731 h 3203045"/>
              <a:gd name="connsiteX32" fmla="*/ 5162309 w 8588415"/>
              <a:gd name="connsiteY32" fmla="*/ 193627 h 3203045"/>
              <a:gd name="connsiteX33" fmla="*/ 5197033 w 8588415"/>
              <a:gd name="connsiteY33" fmla="*/ 1374245 h 3203045"/>
              <a:gd name="connsiteX34" fmla="*/ 5370653 w 8588415"/>
              <a:gd name="connsiteY34" fmla="*/ 1362670 h 3203045"/>
              <a:gd name="connsiteX35" fmla="*/ 5370653 w 8588415"/>
              <a:gd name="connsiteY35" fmla="*/ 645040 h 3203045"/>
              <a:gd name="connsiteX36" fmla="*/ 5474825 w 8588415"/>
              <a:gd name="connsiteY36" fmla="*/ 853384 h 3203045"/>
              <a:gd name="connsiteX37" fmla="*/ 5486400 w 8588415"/>
              <a:gd name="connsiteY37" fmla="*/ 1003855 h 3203045"/>
              <a:gd name="connsiteX38" fmla="*/ 5625296 w 8588415"/>
              <a:gd name="connsiteY38" fmla="*/ 841810 h 3203045"/>
              <a:gd name="connsiteX39" fmla="*/ 5602147 w 8588415"/>
              <a:gd name="connsiteY39" fmla="*/ 1455268 h 3203045"/>
              <a:gd name="connsiteX40" fmla="*/ 5648446 w 8588415"/>
              <a:gd name="connsiteY40" fmla="*/ 2080301 h 3203045"/>
              <a:gd name="connsiteX41" fmla="*/ 5798916 w 8588415"/>
              <a:gd name="connsiteY41" fmla="*/ 1790934 h 3203045"/>
              <a:gd name="connsiteX42" fmla="*/ 5798916 w 8588415"/>
              <a:gd name="connsiteY42" fmla="*/ 1374245 h 3203045"/>
              <a:gd name="connsiteX43" fmla="*/ 5798916 w 8588415"/>
              <a:gd name="connsiteY43" fmla="*/ 818660 h 3203045"/>
              <a:gd name="connsiteX44" fmla="*/ 5879939 w 8588415"/>
              <a:gd name="connsiteY44" fmla="*/ 749212 h 3203045"/>
              <a:gd name="connsiteX45" fmla="*/ 5914663 w 8588415"/>
              <a:gd name="connsiteY45" fmla="*/ 1709911 h 3203045"/>
              <a:gd name="connsiteX46" fmla="*/ 5879939 w 8588415"/>
              <a:gd name="connsiteY46" fmla="*/ 2439116 h 3203045"/>
              <a:gd name="connsiteX47" fmla="*/ 5984111 w 8588415"/>
              <a:gd name="connsiteY47" fmla="*/ 2184473 h 3203045"/>
              <a:gd name="connsiteX48" fmla="*/ 6018835 w 8588415"/>
              <a:gd name="connsiteY48" fmla="*/ 1571015 h 3203045"/>
              <a:gd name="connsiteX49" fmla="*/ 6227180 w 8588415"/>
              <a:gd name="connsiteY49" fmla="*/ 1964554 h 3203045"/>
              <a:gd name="connsiteX50" fmla="*/ 6250329 w 8588415"/>
              <a:gd name="connsiteY50" fmla="*/ 2450691 h 3203045"/>
              <a:gd name="connsiteX51" fmla="*/ 6342927 w 8588415"/>
              <a:gd name="connsiteY51" fmla="*/ 1964554 h 3203045"/>
              <a:gd name="connsiteX52" fmla="*/ 6400800 w 8588415"/>
              <a:gd name="connsiteY52" fmla="*/ 2253921 h 3203045"/>
              <a:gd name="connsiteX53" fmla="*/ 6261904 w 8588415"/>
              <a:gd name="connsiteY53" fmla="*/ 2786356 h 3203045"/>
              <a:gd name="connsiteX54" fmla="*/ 6412375 w 8588415"/>
              <a:gd name="connsiteY54" fmla="*/ 2589587 h 3203045"/>
              <a:gd name="connsiteX55" fmla="*/ 6562846 w 8588415"/>
              <a:gd name="connsiteY55" fmla="*/ 2392817 h 3203045"/>
              <a:gd name="connsiteX56" fmla="*/ 6609144 w 8588415"/>
              <a:gd name="connsiteY56" fmla="*/ 2983126 h 3203045"/>
              <a:gd name="connsiteX57" fmla="*/ 7639291 w 8588415"/>
              <a:gd name="connsiteY57" fmla="*/ 3052574 h 3203045"/>
              <a:gd name="connsiteX58" fmla="*/ 8588415 w 8588415"/>
              <a:gd name="connsiteY58" fmla="*/ 3203045 h 3203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8588415" h="3203045">
                <a:moveTo>
                  <a:pt x="0" y="3040999"/>
                </a:moveTo>
                <a:cubicBezTo>
                  <a:pt x="182301" y="3051609"/>
                  <a:pt x="364602" y="3062219"/>
                  <a:pt x="497711" y="3052574"/>
                </a:cubicBezTo>
                <a:cubicBezTo>
                  <a:pt x="630820" y="3042929"/>
                  <a:pt x="736921" y="3021708"/>
                  <a:pt x="798653" y="2983126"/>
                </a:cubicBezTo>
                <a:cubicBezTo>
                  <a:pt x="860385" y="2944544"/>
                  <a:pt x="827590" y="2900174"/>
                  <a:pt x="868101" y="2821080"/>
                </a:cubicBezTo>
                <a:cubicBezTo>
                  <a:pt x="908612" y="2741986"/>
                  <a:pt x="972274" y="2558721"/>
                  <a:pt x="1041722" y="2508564"/>
                </a:cubicBezTo>
                <a:cubicBezTo>
                  <a:pt x="1111170" y="2458407"/>
                  <a:pt x="1205697" y="2560650"/>
                  <a:pt x="1284790" y="2520139"/>
                </a:cubicBezTo>
                <a:cubicBezTo>
                  <a:pt x="1363883" y="2479628"/>
                  <a:pt x="1456482" y="2307936"/>
                  <a:pt x="1516284" y="2265496"/>
                </a:cubicBezTo>
                <a:cubicBezTo>
                  <a:pt x="1576086" y="2223056"/>
                  <a:pt x="1601165" y="2375455"/>
                  <a:pt x="1643605" y="2265496"/>
                </a:cubicBezTo>
                <a:cubicBezTo>
                  <a:pt x="1686045" y="2155537"/>
                  <a:pt x="1711125" y="1680974"/>
                  <a:pt x="1770927" y="1605739"/>
                </a:cubicBezTo>
                <a:cubicBezTo>
                  <a:pt x="1830729" y="1530504"/>
                  <a:pt x="1956121" y="1960696"/>
                  <a:pt x="2002420" y="1814083"/>
                </a:cubicBezTo>
                <a:cubicBezTo>
                  <a:pt x="2048719" y="1667470"/>
                  <a:pt x="2006279" y="911258"/>
                  <a:pt x="2048719" y="726063"/>
                </a:cubicBezTo>
                <a:cubicBezTo>
                  <a:pt x="2091160" y="540868"/>
                  <a:pt x="2214623" y="772361"/>
                  <a:pt x="2257063" y="702913"/>
                </a:cubicBezTo>
                <a:cubicBezTo>
                  <a:pt x="2299503" y="633465"/>
                  <a:pt x="2266709" y="280437"/>
                  <a:pt x="2303362" y="309374"/>
                </a:cubicBezTo>
                <a:cubicBezTo>
                  <a:pt x="2340015" y="338311"/>
                  <a:pt x="2413321" y="770433"/>
                  <a:pt x="2476982" y="876534"/>
                </a:cubicBezTo>
                <a:cubicBezTo>
                  <a:pt x="2540643" y="982635"/>
                  <a:pt x="2625525" y="903542"/>
                  <a:pt x="2685327" y="945982"/>
                </a:cubicBezTo>
                <a:cubicBezTo>
                  <a:pt x="2745129" y="988422"/>
                  <a:pt x="2758633" y="1127319"/>
                  <a:pt x="2835797" y="1131177"/>
                </a:cubicBezTo>
                <a:cubicBezTo>
                  <a:pt x="2912962" y="1135035"/>
                  <a:pt x="3067291" y="988422"/>
                  <a:pt x="3148314" y="969131"/>
                </a:cubicBezTo>
                <a:cubicBezTo>
                  <a:pt x="3229337" y="949840"/>
                  <a:pt x="3260202" y="1027005"/>
                  <a:pt x="3321934" y="1015430"/>
                </a:cubicBezTo>
                <a:cubicBezTo>
                  <a:pt x="3383666" y="1003855"/>
                  <a:pt x="3455043" y="888108"/>
                  <a:pt x="3518704" y="899683"/>
                </a:cubicBezTo>
                <a:cubicBezTo>
                  <a:pt x="3582365" y="911258"/>
                  <a:pt x="3634451" y="1086807"/>
                  <a:pt x="3703899" y="1084878"/>
                </a:cubicBezTo>
                <a:cubicBezTo>
                  <a:pt x="3773347" y="1082949"/>
                  <a:pt x="3871731" y="893895"/>
                  <a:pt x="3935392" y="888108"/>
                </a:cubicBezTo>
                <a:cubicBezTo>
                  <a:pt x="3999053" y="882321"/>
                  <a:pt x="4024131" y="1042438"/>
                  <a:pt x="4085863" y="1050154"/>
                </a:cubicBezTo>
                <a:cubicBezTo>
                  <a:pt x="4147595" y="1057870"/>
                  <a:pt x="4255625" y="947911"/>
                  <a:pt x="4305782" y="934407"/>
                </a:cubicBezTo>
                <a:cubicBezTo>
                  <a:pt x="4355939" y="920903"/>
                  <a:pt x="4352081" y="963344"/>
                  <a:pt x="4386805" y="969131"/>
                </a:cubicBezTo>
                <a:cubicBezTo>
                  <a:pt x="4421529" y="974918"/>
                  <a:pt x="4456254" y="1073303"/>
                  <a:pt x="4514127" y="969131"/>
                </a:cubicBezTo>
                <a:cubicBezTo>
                  <a:pt x="4572001" y="864959"/>
                  <a:pt x="4680031" y="394255"/>
                  <a:pt x="4734046" y="344098"/>
                </a:cubicBezTo>
                <a:cubicBezTo>
                  <a:pt x="4788061" y="293941"/>
                  <a:pt x="4801565" y="712559"/>
                  <a:pt x="4838218" y="668189"/>
                </a:cubicBezTo>
                <a:cubicBezTo>
                  <a:pt x="4874871" y="623819"/>
                  <a:pt x="4925028" y="54731"/>
                  <a:pt x="4953965" y="77880"/>
                </a:cubicBezTo>
                <a:cubicBezTo>
                  <a:pt x="4982902" y="101029"/>
                  <a:pt x="4994476" y="585237"/>
                  <a:pt x="5011838" y="807085"/>
                </a:cubicBezTo>
                <a:cubicBezTo>
                  <a:pt x="5029200" y="1028933"/>
                  <a:pt x="5042704" y="1418614"/>
                  <a:pt x="5058137" y="1408969"/>
                </a:cubicBezTo>
                <a:cubicBezTo>
                  <a:pt x="5073570" y="1399324"/>
                  <a:pt x="5098648" y="974918"/>
                  <a:pt x="5104435" y="749212"/>
                </a:cubicBezTo>
                <a:cubicBezTo>
                  <a:pt x="5110222" y="523506"/>
                  <a:pt x="5083215" y="147328"/>
                  <a:pt x="5092861" y="54731"/>
                </a:cubicBezTo>
                <a:cubicBezTo>
                  <a:pt x="5102507" y="-37867"/>
                  <a:pt x="5144947" y="-26292"/>
                  <a:pt x="5162309" y="193627"/>
                </a:cubicBezTo>
                <a:cubicBezTo>
                  <a:pt x="5179671" y="413546"/>
                  <a:pt x="5162309" y="1179405"/>
                  <a:pt x="5197033" y="1374245"/>
                </a:cubicBezTo>
                <a:cubicBezTo>
                  <a:pt x="5231757" y="1569085"/>
                  <a:pt x="5341716" y="1484204"/>
                  <a:pt x="5370653" y="1362670"/>
                </a:cubicBezTo>
                <a:cubicBezTo>
                  <a:pt x="5399590" y="1241136"/>
                  <a:pt x="5353291" y="729921"/>
                  <a:pt x="5370653" y="645040"/>
                </a:cubicBezTo>
                <a:cubicBezTo>
                  <a:pt x="5388015" y="560159"/>
                  <a:pt x="5455534" y="793582"/>
                  <a:pt x="5474825" y="853384"/>
                </a:cubicBezTo>
                <a:cubicBezTo>
                  <a:pt x="5494116" y="913186"/>
                  <a:pt x="5461322" y="1005784"/>
                  <a:pt x="5486400" y="1003855"/>
                </a:cubicBezTo>
                <a:cubicBezTo>
                  <a:pt x="5511479" y="1001926"/>
                  <a:pt x="5606005" y="766575"/>
                  <a:pt x="5625296" y="841810"/>
                </a:cubicBezTo>
                <a:cubicBezTo>
                  <a:pt x="5644587" y="917045"/>
                  <a:pt x="5598289" y="1248853"/>
                  <a:pt x="5602147" y="1455268"/>
                </a:cubicBezTo>
                <a:cubicBezTo>
                  <a:pt x="5606005" y="1661683"/>
                  <a:pt x="5615651" y="2024357"/>
                  <a:pt x="5648446" y="2080301"/>
                </a:cubicBezTo>
                <a:cubicBezTo>
                  <a:pt x="5681241" y="2136245"/>
                  <a:pt x="5773838" y="1908610"/>
                  <a:pt x="5798916" y="1790934"/>
                </a:cubicBezTo>
                <a:cubicBezTo>
                  <a:pt x="5823994" y="1673258"/>
                  <a:pt x="5798916" y="1374245"/>
                  <a:pt x="5798916" y="1374245"/>
                </a:cubicBezTo>
                <a:cubicBezTo>
                  <a:pt x="5798916" y="1212199"/>
                  <a:pt x="5785412" y="922832"/>
                  <a:pt x="5798916" y="818660"/>
                </a:cubicBezTo>
                <a:cubicBezTo>
                  <a:pt x="5812420" y="714488"/>
                  <a:pt x="5860648" y="600670"/>
                  <a:pt x="5879939" y="749212"/>
                </a:cubicBezTo>
                <a:cubicBezTo>
                  <a:pt x="5899230" y="897754"/>
                  <a:pt x="5914663" y="1428260"/>
                  <a:pt x="5914663" y="1709911"/>
                </a:cubicBezTo>
                <a:cubicBezTo>
                  <a:pt x="5914663" y="1991562"/>
                  <a:pt x="5868364" y="2360022"/>
                  <a:pt x="5879939" y="2439116"/>
                </a:cubicBezTo>
                <a:cubicBezTo>
                  <a:pt x="5891514" y="2518210"/>
                  <a:pt x="5960962" y="2329156"/>
                  <a:pt x="5984111" y="2184473"/>
                </a:cubicBezTo>
                <a:cubicBezTo>
                  <a:pt x="6007260" y="2039790"/>
                  <a:pt x="5978324" y="1607668"/>
                  <a:pt x="6018835" y="1571015"/>
                </a:cubicBezTo>
                <a:cubicBezTo>
                  <a:pt x="6059346" y="1534362"/>
                  <a:pt x="6188598" y="1817941"/>
                  <a:pt x="6227180" y="1964554"/>
                </a:cubicBezTo>
                <a:cubicBezTo>
                  <a:pt x="6265762" y="2111167"/>
                  <a:pt x="6231038" y="2450691"/>
                  <a:pt x="6250329" y="2450691"/>
                </a:cubicBezTo>
                <a:cubicBezTo>
                  <a:pt x="6269620" y="2450691"/>
                  <a:pt x="6317849" y="1997349"/>
                  <a:pt x="6342927" y="1964554"/>
                </a:cubicBezTo>
                <a:cubicBezTo>
                  <a:pt x="6368005" y="1931759"/>
                  <a:pt x="6414304" y="2116954"/>
                  <a:pt x="6400800" y="2253921"/>
                </a:cubicBezTo>
                <a:cubicBezTo>
                  <a:pt x="6387296" y="2390888"/>
                  <a:pt x="6259975" y="2730412"/>
                  <a:pt x="6261904" y="2786356"/>
                </a:cubicBezTo>
                <a:cubicBezTo>
                  <a:pt x="6263833" y="2842300"/>
                  <a:pt x="6362218" y="2655177"/>
                  <a:pt x="6412375" y="2589587"/>
                </a:cubicBezTo>
                <a:cubicBezTo>
                  <a:pt x="6462532" y="2523997"/>
                  <a:pt x="6530051" y="2327227"/>
                  <a:pt x="6562846" y="2392817"/>
                </a:cubicBezTo>
                <a:cubicBezTo>
                  <a:pt x="6595641" y="2458407"/>
                  <a:pt x="6429737" y="2873167"/>
                  <a:pt x="6609144" y="2983126"/>
                </a:cubicBezTo>
                <a:cubicBezTo>
                  <a:pt x="6788551" y="3093085"/>
                  <a:pt x="7309412" y="3015921"/>
                  <a:pt x="7639291" y="3052574"/>
                </a:cubicBezTo>
                <a:cubicBezTo>
                  <a:pt x="7969170" y="3089227"/>
                  <a:pt x="8278792" y="3146136"/>
                  <a:pt x="8588415" y="3203045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F8F3A04-2128-54A1-359A-7FB43FF32A31}"/>
              </a:ext>
            </a:extLst>
          </p:cNvPr>
          <p:cNvSpPr txBox="1">
            <a:spLocks/>
          </p:cNvSpPr>
          <p:nvPr/>
        </p:nvSpPr>
        <p:spPr>
          <a:xfrm>
            <a:off x="1528220" y="5838825"/>
            <a:ext cx="9259385" cy="758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2000" b="0" dirty="0"/>
              <a:t>Naissance      adolescence      adulte                   âge adulte tardif               âge avancé 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76504B2-B19E-7DCF-F062-A2E97557573C}"/>
              </a:ext>
            </a:extLst>
          </p:cNvPr>
          <p:cNvSpPr txBox="1">
            <a:spLocks/>
          </p:cNvSpPr>
          <p:nvPr/>
        </p:nvSpPr>
        <p:spPr>
          <a:xfrm>
            <a:off x="1713053" y="590890"/>
            <a:ext cx="9514390" cy="758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dirty="0"/>
              <a:t>Cycle de l’</a:t>
            </a:r>
            <a:r>
              <a:rPr lang="fr-CA" dirty="0" err="1"/>
              <a:t>oestrogène</a:t>
            </a:r>
            <a:r>
              <a:rPr lang="fr-CA" dirty="0"/>
              <a:t> et dans la testostérone 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282D75F-7E43-022A-85A4-FC5B0365FC66}"/>
              </a:ext>
            </a:extLst>
          </p:cNvPr>
          <p:cNvSpPr txBox="1">
            <a:spLocks/>
          </p:cNvSpPr>
          <p:nvPr/>
        </p:nvSpPr>
        <p:spPr>
          <a:xfrm>
            <a:off x="1528220" y="4710180"/>
            <a:ext cx="1527859" cy="2894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2000" b="0" dirty="0" err="1"/>
              <a:t>oestrogène</a:t>
            </a:r>
            <a:endParaRPr lang="fr-CA" sz="2000" b="0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8A3BE0A-3B81-AEF9-21FC-F153708032E8}"/>
              </a:ext>
            </a:extLst>
          </p:cNvPr>
          <p:cNvSpPr txBox="1">
            <a:spLocks/>
          </p:cNvSpPr>
          <p:nvPr/>
        </p:nvSpPr>
        <p:spPr>
          <a:xfrm>
            <a:off x="8877782" y="3581535"/>
            <a:ext cx="1527859" cy="2894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2000" b="0" dirty="0"/>
              <a:t>testostérone</a:t>
            </a:r>
          </a:p>
        </p:txBody>
      </p:sp>
      <p:sp>
        <p:nvSpPr>
          <p:cNvPr id="16" name="Flèche : gauche 15">
            <a:extLst>
              <a:ext uri="{FF2B5EF4-FFF2-40B4-BE49-F238E27FC236}">
                <a16:creationId xmlns:a16="http://schemas.microsoft.com/office/drawing/2014/main" id="{A3D20F0B-41E2-48E1-D7F5-666AA2EB79D6}"/>
              </a:ext>
            </a:extLst>
          </p:cNvPr>
          <p:cNvSpPr/>
          <p:nvPr/>
        </p:nvSpPr>
        <p:spPr>
          <a:xfrm rot="12850790">
            <a:off x="5223271" y="2834845"/>
            <a:ext cx="1041721" cy="323023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2052" name="Picture 4" descr="Image générée">
            <a:extLst>
              <a:ext uri="{FF2B5EF4-FFF2-40B4-BE49-F238E27FC236}">
                <a16:creationId xmlns:a16="http://schemas.microsoft.com/office/drawing/2014/main" id="{0AE7A481-B7C0-3D9C-7128-DC15C7E70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108" y="1211511"/>
            <a:ext cx="1333130" cy="1744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Flèche : gauche 18">
            <a:extLst>
              <a:ext uri="{FF2B5EF4-FFF2-40B4-BE49-F238E27FC236}">
                <a16:creationId xmlns:a16="http://schemas.microsoft.com/office/drawing/2014/main" id="{61C3B9D9-3F08-15C0-AB08-E94BBDAE3391}"/>
              </a:ext>
            </a:extLst>
          </p:cNvPr>
          <p:cNvSpPr/>
          <p:nvPr/>
        </p:nvSpPr>
        <p:spPr>
          <a:xfrm rot="8333936">
            <a:off x="5470745" y="3719243"/>
            <a:ext cx="1041721" cy="371296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1EAB764F-1FFF-BF21-72AE-038433F18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8226" y="4047242"/>
            <a:ext cx="1527859" cy="137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90492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6F96B-902F-2892-7B28-5716535BF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03E56D0-F01F-677B-3F77-AA054A39E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Objectif 3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3B1345-19BA-0E6F-F310-2180DAE5D3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fr-CA" sz="2800" dirty="0"/>
              <a:t>Discuter les stratégies thérapeutiques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9BE221-C733-933A-C31D-28C0F160E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35936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D8EA4-0DAC-822A-32F2-1EF966E5B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6C7E178-6A46-AA4E-71B3-A2272C6E3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Objectif 4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B3E5903-4973-4C60-A8D6-C827B8C798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fr-CA" sz="2800" dirty="0"/>
              <a:t>Favoriser une approche centrée sur le patient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35CE2C-5469-5453-616B-95E02CC57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64191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235A6-79AF-EE5E-4A2D-207D3F162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FCF3EC-88B4-CDB0-73ED-99C832981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72</a:t>
            </a:fld>
            <a:endParaRPr 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3D244D4-C4DA-5066-2344-9EDB34B2F6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7060557" cy="5517915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C3259B6-6F46-E49E-9629-FA197E4BC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269" y="5637927"/>
            <a:ext cx="10515600" cy="944051"/>
          </a:xfrm>
        </p:spPr>
        <p:txBody>
          <a:bodyPr>
            <a:normAutofit/>
          </a:bodyPr>
          <a:lstStyle/>
          <a:p>
            <a:r>
              <a:rPr lang="fr-CA" sz="1800" b="0" dirty="0"/>
              <a:t>https://www.inesss.qc.ca/publications/repertoire-des-publications/publication/prise-en-charge-des-manifestations-cliniques-liees-a-la-menopause-par-lhormonotherapie.html</a:t>
            </a:r>
          </a:p>
        </p:txBody>
      </p:sp>
    </p:spTree>
    <p:extLst>
      <p:ext uri="{BB962C8B-B14F-4D97-AF65-F5344CB8AC3E}">
        <p14:creationId xmlns:p14="http://schemas.microsoft.com/office/powerpoint/2010/main" val="276189067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C717C-5697-7C98-967A-4936059F9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92C5C1-811C-C80F-1C16-75E5E5E63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73</a:t>
            </a:fld>
            <a:endParaRPr 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94E56A5-E029-4034-9D98-6EACB3CA4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326" y="1762200"/>
            <a:ext cx="9201201" cy="2705628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44D36D5-D48D-C679-13A4-BF65A102A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9831" y="433336"/>
            <a:ext cx="10515600" cy="1500187"/>
          </a:xfrm>
        </p:spPr>
        <p:txBody>
          <a:bodyPr/>
          <a:lstStyle/>
          <a:p>
            <a:r>
              <a:rPr lang="fr-CA" dirty="0"/>
              <a:t>Question</a:t>
            </a:r>
          </a:p>
        </p:txBody>
      </p:sp>
      <p:sp>
        <p:nvSpPr>
          <p:cNvPr id="6" name="Flèche : gauche 5">
            <a:extLst>
              <a:ext uri="{FF2B5EF4-FFF2-40B4-BE49-F238E27FC236}">
                <a16:creationId xmlns:a16="http://schemas.microsoft.com/office/drawing/2014/main" id="{7D893E04-9E48-36CF-555E-DC730673AD55}"/>
              </a:ext>
            </a:extLst>
          </p:cNvPr>
          <p:cNvSpPr/>
          <p:nvPr/>
        </p:nvSpPr>
        <p:spPr>
          <a:xfrm>
            <a:off x="6677873" y="2306210"/>
            <a:ext cx="2048719" cy="46013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E19C8DE-7826-6CC8-065A-C4DB8953B9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6592" y="239226"/>
            <a:ext cx="1894682" cy="304594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3" name="Encre 12">
                <a:extLst>
                  <a:ext uri="{FF2B5EF4-FFF2-40B4-BE49-F238E27FC236}">
                    <a16:creationId xmlns:a16="http://schemas.microsoft.com/office/drawing/2014/main" id="{26E1872B-CB42-9A5F-16F1-A21BA215696A}"/>
                  </a:ext>
                </a:extLst>
              </p14:cNvPr>
              <p14:cNvContentPartPr/>
              <p14:nvPr/>
            </p14:nvContentPartPr>
            <p14:xfrm>
              <a:off x="3194057" y="3055024"/>
              <a:ext cx="1042560" cy="360"/>
            </p14:xfrm>
          </p:contentPart>
        </mc:Choice>
        <mc:Fallback xmlns="">
          <p:pic>
            <p:nvPicPr>
              <p:cNvPr id="13" name="Encre 12">
                <a:extLst>
                  <a:ext uri="{FF2B5EF4-FFF2-40B4-BE49-F238E27FC236}">
                    <a16:creationId xmlns:a16="http://schemas.microsoft.com/office/drawing/2014/main" id="{26E1872B-CB42-9A5F-16F1-A21BA215696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85417" y="3046384"/>
                <a:ext cx="10602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7" name="Groupe 16">
            <a:extLst>
              <a:ext uri="{FF2B5EF4-FFF2-40B4-BE49-F238E27FC236}">
                <a16:creationId xmlns:a16="http://schemas.microsoft.com/office/drawing/2014/main" id="{43E7F700-2EF1-A907-A0F4-B46D50E006E5}"/>
              </a:ext>
            </a:extLst>
          </p:cNvPr>
          <p:cNvGrpSpPr/>
          <p:nvPr/>
        </p:nvGrpSpPr>
        <p:grpSpPr>
          <a:xfrm>
            <a:off x="5671577" y="2766304"/>
            <a:ext cx="1607760" cy="358920"/>
            <a:chOff x="5671577" y="2766304"/>
            <a:chExt cx="1607760" cy="358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4" name="Encre 13">
                  <a:extLst>
                    <a:ext uri="{FF2B5EF4-FFF2-40B4-BE49-F238E27FC236}">
                      <a16:creationId xmlns:a16="http://schemas.microsoft.com/office/drawing/2014/main" id="{D5F8580D-CCEE-DEA5-B27C-9645B4D29B06}"/>
                    </a:ext>
                  </a:extLst>
                </p14:cNvPr>
                <p14:cNvContentPartPr/>
                <p14:nvPr/>
              </p14:nvContentPartPr>
              <p14:xfrm>
                <a:off x="5671577" y="3042784"/>
                <a:ext cx="1290960" cy="71280"/>
              </p14:xfrm>
            </p:contentPart>
          </mc:Choice>
          <mc:Fallback xmlns="">
            <p:pic>
              <p:nvPicPr>
                <p:cNvPr id="14" name="Encre 13">
                  <a:extLst>
                    <a:ext uri="{FF2B5EF4-FFF2-40B4-BE49-F238E27FC236}">
                      <a16:creationId xmlns:a16="http://schemas.microsoft.com/office/drawing/2014/main" id="{D5F8580D-CCEE-DEA5-B27C-9645B4D29B06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662577" y="3034144"/>
                  <a:ext cx="1308600" cy="8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5" name="Encre 14">
                  <a:extLst>
                    <a:ext uri="{FF2B5EF4-FFF2-40B4-BE49-F238E27FC236}">
                      <a16:creationId xmlns:a16="http://schemas.microsoft.com/office/drawing/2014/main" id="{276B5BEF-ED92-3924-B569-89732334901C}"/>
                    </a:ext>
                  </a:extLst>
                </p14:cNvPr>
                <p14:cNvContentPartPr/>
                <p14:nvPr/>
              </p14:nvContentPartPr>
              <p14:xfrm>
                <a:off x="7106537" y="2766304"/>
                <a:ext cx="172800" cy="226080"/>
              </p14:xfrm>
            </p:contentPart>
          </mc:Choice>
          <mc:Fallback xmlns="">
            <p:pic>
              <p:nvPicPr>
                <p:cNvPr id="15" name="Encre 14">
                  <a:extLst>
                    <a:ext uri="{FF2B5EF4-FFF2-40B4-BE49-F238E27FC236}">
                      <a16:creationId xmlns:a16="http://schemas.microsoft.com/office/drawing/2014/main" id="{276B5BEF-ED92-3924-B569-89732334901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097897" y="2757304"/>
                  <a:ext cx="19044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6" name="Encre 15">
                  <a:extLst>
                    <a:ext uri="{FF2B5EF4-FFF2-40B4-BE49-F238E27FC236}">
                      <a16:creationId xmlns:a16="http://schemas.microsoft.com/office/drawing/2014/main" id="{D23AE86B-469A-B8B3-6706-BBC492BBE717}"/>
                    </a:ext>
                  </a:extLst>
                </p14:cNvPr>
                <p14:cNvContentPartPr/>
                <p14:nvPr/>
              </p14:nvContentPartPr>
              <p14:xfrm>
                <a:off x="7245857" y="3124864"/>
                <a:ext cx="360" cy="360"/>
              </p14:xfrm>
            </p:contentPart>
          </mc:Choice>
          <mc:Fallback xmlns="">
            <p:pic>
              <p:nvPicPr>
                <p:cNvPr id="16" name="Encre 15">
                  <a:extLst>
                    <a:ext uri="{FF2B5EF4-FFF2-40B4-BE49-F238E27FC236}">
                      <a16:creationId xmlns:a16="http://schemas.microsoft.com/office/drawing/2014/main" id="{D23AE86B-469A-B8B3-6706-BBC492BBE717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236857" y="3115864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01279208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A960B-9AFD-C8C0-3B6E-8546E8388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6A3A4E-E3C3-A270-D40B-83638B602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74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E532A68-1EF7-8375-F0E8-4850648BC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8808" y="286723"/>
            <a:ext cx="10515600" cy="1500187"/>
          </a:xfrm>
        </p:spPr>
        <p:txBody>
          <a:bodyPr/>
          <a:lstStyle/>
          <a:p>
            <a:r>
              <a:rPr lang="fr-CA" dirty="0"/>
              <a:t>Question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D707D083-DF3A-C227-A241-E1BC7C052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37660"/>
            <a:ext cx="5000263" cy="4943475"/>
          </a:xfrm>
        </p:spPr>
        <p:txBody>
          <a:bodyPr>
            <a:normAutofit lnSpcReduction="10000"/>
          </a:bodyPr>
          <a:lstStyle/>
          <a:p>
            <a:r>
              <a:rPr lang="fr-CA" sz="2000" dirty="0"/>
              <a:t> corps jaunes obtenus à partir de follicules vieillis sécrètent des quantités moindres de progestérone, expliquant le déséquilibre </a:t>
            </a:r>
            <a:r>
              <a:rPr lang="fr-CA" sz="2000" dirty="0" err="1"/>
              <a:t>estroprogestatif</a:t>
            </a:r>
            <a:r>
              <a:rPr lang="fr-CA" sz="2000" dirty="0"/>
              <a:t> d’aggravation progressive</a:t>
            </a:r>
          </a:p>
          <a:p>
            <a:r>
              <a:rPr lang="fr-CA" sz="2000" dirty="0"/>
              <a:t>l’ovaire n’ovule plus, il n’y a plus de corps jaune.</a:t>
            </a:r>
          </a:p>
          <a:p>
            <a:r>
              <a:rPr lang="en-US" sz="2000" dirty="0"/>
              <a:t>  </a:t>
            </a:r>
            <a:r>
              <a:rPr lang="en-US" sz="2000" dirty="0" err="1"/>
              <a:t>sécrétion</a:t>
            </a:r>
            <a:r>
              <a:rPr lang="en-US" sz="2000" dirty="0"/>
              <a:t> de </a:t>
            </a:r>
            <a:r>
              <a:rPr lang="en-US" sz="2000" dirty="0" err="1"/>
              <a:t>progestérone</a:t>
            </a:r>
            <a:r>
              <a:rPr lang="en-US" sz="2000" dirty="0"/>
              <a:t> </a:t>
            </a:r>
            <a:r>
              <a:rPr lang="en-US" sz="2000" dirty="0" err="1"/>
              <a:t>endogène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     </a:t>
            </a:r>
            <a:r>
              <a:rPr lang="en-US" sz="2000" dirty="0" err="1"/>
              <a:t>devient</a:t>
            </a:r>
            <a:r>
              <a:rPr lang="en-US" sz="2000" dirty="0"/>
              <a:t> quasi </a:t>
            </a:r>
            <a:r>
              <a:rPr lang="en-US" sz="2000" dirty="0" err="1"/>
              <a:t>nulle</a:t>
            </a:r>
            <a:endParaRPr lang="en-US" sz="2000" dirty="0"/>
          </a:p>
          <a:p>
            <a:r>
              <a:rPr lang="fr-CA" sz="2000" dirty="0"/>
              <a:t> &lt; 1,9 nmol/L à la ménopause</a:t>
            </a:r>
          </a:p>
          <a:p>
            <a:pPr marL="0" indent="0">
              <a:buNone/>
            </a:pPr>
            <a:r>
              <a:rPr lang="fr-CA" sz="2000" dirty="0"/>
              <a:t>      ( normale: 11-45nmol/L)</a:t>
            </a:r>
          </a:p>
          <a:p>
            <a:r>
              <a:rPr lang="fr-CA" sz="2000" b="1" u="sng" dirty="0" err="1"/>
              <a:t>Rx</a:t>
            </a:r>
            <a:r>
              <a:rPr lang="fr-CA" sz="2000" b="1" u="sng" dirty="0"/>
              <a:t> progestérone </a:t>
            </a:r>
            <a:r>
              <a:rPr lang="fr-CA" sz="2000" dirty="0"/>
              <a:t>(ou un progestatif de synthèse) est ajoutée pour </a:t>
            </a:r>
            <a:r>
              <a:rPr lang="fr-CA" sz="2000" b="1" dirty="0"/>
              <a:t>protéger l’endomètre</a:t>
            </a:r>
            <a:r>
              <a:rPr lang="fr-CA" sz="2000" dirty="0"/>
              <a:t>.</a:t>
            </a:r>
          </a:p>
          <a:p>
            <a:pPr marL="0" indent="0">
              <a:buNone/>
            </a:pPr>
            <a:r>
              <a:rPr lang="fr-CA" sz="2000" dirty="0"/>
              <a:t>          *  trouble du sommeil !!! Effet GABA</a:t>
            </a:r>
          </a:p>
          <a:p>
            <a:pPr marL="0" indent="0">
              <a:buNone/>
            </a:pPr>
            <a:r>
              <a:rPr lang="fr-CA" sz="2000" dirty="0"/>
              <a:t>          * cancer endomètre </a:t>
            </a:r>
            <a:endParaRPr lang="en-US" sz="2000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B79AF5A8-954C-6A19-5527-F30B8AC515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5040" y="239660"/>
            <a:ext cx="7481607" cy="668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4971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CB1FD-FFBA-4A76-5AB3-391ED0079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E1B6B9-8940-20C1-2C3E-ED120E493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75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81F7C3-076E-E2CE-0993-AEC862EDC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8808" y="286723"/>
            <a:ext cx="10515600" cy="749597"/>
          </a:xfrm>
        </p:spPr>
        <p:txBody>
          <a:bodyPr/>
          <a:lstStyle/>
          <a:p>
            <a:r>
              <a:rPr lang="fr-CA" dirty="0"/>
              <a:t>Question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F07980-C14E-36D9-1534-610C682A44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6702" y="3951261"/>
            <a:ext cx="5987155" cy="276254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0E70A52-BF5D-A4D0-207A-1348B21656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783" y="1036320"/>
            <a:ext cx="6865497" cy="285495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822B407-BC53-1852-46F1-C2F38A23D7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000" y="4929255"/>
            <a:ext cx="3586702" cy="619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49688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6B61D-A0FB-D280-0510-BD1B21E0D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5B914A7-7299-DDBA-16C6-032907323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5400" dirty="0"/>
              <a:t>andropause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96E19A-E9DE-D79F-5CF5-77FA65E92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76</a:t>
            </a:fld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Encre 1">
                <a:extLst>
                  <a:ext uri="{FF2B5EF4-FFF2-40B4-BE49-F238E27FC236}">
                    <a16:creationId xmlns:a16="http://schemas.microsoft.com/office/drawing/2014/main" id="{82A0479A-E345-7B3D-CC7A-D7A57F2EDDCD}"/>
                  </a:ext>
                </a:extLst>
              </p14:cNvPr>
              <p14:cNvContentPartPr/>
              <p14:nvPr/>
            </p14:nvContentPartPr>
            <p14:xfrm>
              <a:off x="1260857" y="3599344"/>
              <a:ext cx="360" cy="360"/>
            </p14:xfrm>
          </p:contentPart>
        </mc:Choice>
        <mc:Fallback xmlns="">
          <p:pic>
            <p:nvPicPr>
              <p:cNvPr id="2" name="Encre 1">
                <a:extLst>
                  <a:ext uri="{FF2B5EF4-FFF2-40B4-BE49-F238E27FC236}">
                    <a16:creationId xmlns:a16="http://schemas.microsoft.com/office/drawing/2014/main" id="{82A0479A-E345-7B3D-CC7A-D7A57F2EDDC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51857" y="3590344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itle 5">
            <a:extLst>
              <a:ext uri="{FF2B5EF4-FFF2-40B4-BE49-F238E27FC236}">
                <a16:creationId xmlns:a16="http://schemas.microsoft.com/office/drawing/2014/main" id="{FC705B1C-A838-F913-9D85-BDA6D10D24BC}"/>
              </a:ext>
            </a:extLst>
          </p:cNvPr>
          <p:cNvSpPr txBox="1">
            <a:spLocks/>
          </p:cNvSpPr>
          <p:nvPr/>
        </p:nvSpPr>
        <p:spPr>
          <a:xfrm>
            <a:off x="1016000" y="1260029"/>
            <a:ext cx="9915143" cy="26820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0" dirty="0" err="1"/>
              <a:t>Statistiques</a:t>
            </a:r>
            <a:r>
              <a:rPr lang="en-US" sz="2400" b="0" dirty="0"/>
              <a:t> </a:t>
            </a:r>
          </a:p>
          <a:p>
            <a:r>
              <a:rPr lang="en-US" sz="2400" b="0" dirty="0" err="1"/>
              <a:t>Ménopause</a:t>
            </a:r>
            <a:r>
              <a:rPr lang="en-US" sz="2400" b="0" dirty="0"/>
              <a:t> :</a:t>
            </a:r>
          </a:p>
          <a:p>
            <a:r>
              <a:rPr lang="fr-CA" sz="2400" u="sng" dirty="0"/>
              <a:t>Au Québec </a:t>
            </a:r>
            <a:r>
              <a:rPr lang="fr-CA" sz="2400" dirty="0"/>
              <a:t>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CA" sz="2400" b="0" dirty="0"/>
              <a:t>30–35 % des femmes ménopausées utilisent une hormonothérapie</a:t>
            </a:r>
            <a:r>
              <a:rPr lang="fr-CA" sz="2400" dirty="0"/>
              <a:t>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CA" sz="2400" b="0" dirty="0"/>
              <a:t>1,5 million de femmes sont en âge ménopausique,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CA" sz="2400" b="0" dirty="0"/>
              <a:t>450 000 à 525 000 femmes reçoivent un traitement hormonal de la ménopause</a:t>
            </a:r>
          </a:p>
          <a:p>
            <a:r>
              <a:rPr lang="fr-CA" sz="2400" u="sng" dirty="0"/>
              <a:t>Canada</a:t>
            </a:r>
            <a:r>
              <a:rPr lang="fr-CA" sz="2400" dirty="0"/>
              <a:t>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CA" sz="2400" b="0" dirty="0"/>
              <a:t>environ 15–20 %.</a:t>
            </a:r>
          </a:p>
          <a:p>
            <a:endParaRPr lang="fr-CA" sz="2400" b="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2400" b="0" dirty="0"/>
          </a:p>
          <a:p>
            <a:r>
              <a:rPr lang="en-US" sz="2400" dirty="0"/>
              <a:t>  </a:t>
            </a:r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E6D86B35-B7C9-8B4B-A333-342C96B97508}"/>
              </a:ext>
            </a:extLst>
          </p:cNvPr>
          <p:cNvSpPr txBox="1">
            <a:spLocks/>
          </p:cNvSpPr>
          <p:nvPr/>
        </p:nvSpPr>
        <p:spPr>
          <a:xfrm>
            <a:off x="891050" y="4202533"/>
            <a:ext cx="10165042" cy="19265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u="sng" dirty="0"/>
              <a:t>Andropause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CA" dirty="0"/>
              <a:t>2–4</a:t>
            </a:r>
            <a:r>
              <a:rPr lang="fr-CA" b="0" dirty="0"/>
              <a:t> % des hommes &gt;40 ans reçoivent une thérapie de remplacement de la testostérone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b="0" dirty="0"/>
              <a:t>40 000 – 80 000 hommes</a:t>
            </a:r>
          </a:p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5592264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8A9AF-001B-2D28-ECCD-13F0812FE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4861E8-7B80-6A40-D5A6-545119255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77</a:t>
            </a:fld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Encre 1">
                <a:extLst>
                  <a:ext uri="{FF2B5EF4-FFF2-40B4-BE49-F238E27FC236}">
                    <a16:creationId xmlns:a16="http://schemas.microsoft.com/office/drawing/2014/main" id="{A913A91A-F91A-0C9E-BFFD-FE7E63C15C44}"/>
                  </a:ext>
                </a:extLst>
              </p14:cNvPr>
              <p14:cNvContentPartPr/>
              <p14:nvPr/>
            </p14:nvContentPartPr>
            <p14:xfrm>
              <a:off x="1260857" y="3599344"/>
              <a:ext cx="360" cy="360"/>
            </p14:xfrm>
          </p:contentPart>
        </mc:Choice>
        <mc:Fallback xmlns="">
          <p:pic>
            <p:nvPicPr>
              <p:cNvPr id="2" name="Encre 1">
                <a:extLst>
                  <a:ext uri="{FF2B5EF4-FFF2-40B4-BE49-F238E27FC236}">
                    <a16:creationId xmlns:a16="http://schemas.microsoft.com/office/drawing/2014/main" id="{A913A91A-F91A-0C9E-BFFD-FE7E63C15C4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51857" y="3590344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Image 4">
            <a:extLst>
              <a:ext uri="{FF2B5EF4-FFF2-40B4-BE49-F238E27FC236}">
                <a16:creationId xmlns:a16="http://schemas.microsoft.com/office/drawing/2014/main" id="{E6351DB0-7BEE-BDE7-F937-33B8AEAC64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5399"/>
            <a:ext cx="12192000" cy="680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86912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77CCA-AADB-3255-E7DB-CFC6B26C9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5D0E35D-57DF-E390-88F1-524348CA0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                  Cas andropause 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D8EB5CA-7AE8-6B1B-B88F-E26F80F023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CA" dirty="0"/>
              <a:t>2. Monsieur Boucher 56 ans</a:t>
            </a:r>
          </a:p>
          <a:p>
            <a:pPr marL="0" indent="0">
              <a:buNone/>
            </a:pPr>
            <a:r>
              <a:rPr lang="fr-CA" dirty="0"/>
              <a:t>      </a:t>
            </a:r>
            <a:r>
              <a:rPr lang="fr-CA" dirty="0" err="1"/>
              <a:t>rx</a:t>
            </a:r>
            <a:r>
              <a:rPr lang="fr-CA" dirty="0"/>
              <a:t>.:</a:t>
            </a:r>
          </a:p>
          <a:p>
            <a:pPr marL="0" indent="0">
              <a:buNone/>
            </a:pPr>
            <a:r>
              <a:rPr lang="fr-CA" dirty="0"/>
              <a:t>      1- testostérone gel (</a:t>
            </a:r>
            <a:r>
              <a:rPr lang="fr-CA" dirty="0" err="1"/>
              <a:t>Androgel</a:t>
            </a:r>
            <a:r>
              <a:rPr lang="fr-CA" dirty="0"/>
              <a:t>) 1 pompe</a:t>
            </a:r>
          </a:p>
          <a:p>
            <a:pPr marL="0" indent="0">
              <a:buNone/>
            </a:pPr>
            <a:r>
              <a:rPr lang="fr-CA" dirty="0"/>
              <a:t> </a:t>
            </a:r>
          </a:p>
          <a:p>
            <a:pPr marL="0" indent="0">
              <a:buNone/>
            </a:pPr>
            <a:r>
              <a:rPr lang="fr-CA" dirty="0"/>
              <a:t>     au dossier , il prend</a:t>
            </a:r>
          </a:p>
          <a:p>
            <a:pPr marL="0" indent="0">
              <a:buNone/>
            </a:pPr>
            <a:r>
              <a:rPr lang="fr-CA" dirty="0"/>
              <a:t>     </a:t>
            </a:r>
            <a:r>
              <a:rPr lang="fr-CA" dirty="0" err="1"/>
              <a:t>sildenafil</a:t>
            </a:r>
            <a:r>
              <a:rPr lang="fr-CA" dirty="0"/>
              <a:t> (Viagra ) 100mg 1/2h avant relation</a:t>
            </a:r>
          </a:p>
          <a:p>
            <a:pPr marL="0" indent="0">
              <a:buNone/>
            </a:pPr>
            <a:r>
              <a:rPr lang="fr-CA" dirty="0"/>
              <a:t>     efficace mais aimerais avoir plus de ‘drive/énergie sexuel’’ et</a:t>
            </a:r>
          </a:p>
          <a:p>
            <a:pPr marL="0" indent="0">
              <a:buNone/>
            </a:pPr>
            <a:r>
              <a:rPr lang="fr-CA" dirty="0"/>
              <a:t>     veux laisser tomber le </a:t>
            </a:r>
            <a:r>
              <a:rPr lang="fr-CA" dirty="0" err="1"/>
              <a:t>sildenafil</a:t>
            </a:r>
            <a:r>
              <a:rPr lang="fr-CA" dirty="0"/>
              <a:t> car se sent coupable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231BF5-3C9C-601C-FF45-387EFA197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78</a:t>
            </a:fld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Encre 1">
                <a:extLst>
                  <a:ext uri="{FF2B5EF4-FFF2-40B4-BE49-F238E27FC236}">
                    <a16:creationId xmlns:a16="http://schemas.microsoft.com/office/drawing/2014/main" id="{FF68DB39-E040-CBBC-C112-AAB81BBAD9F7}"/>
                  </a:ext>
                </a:extLst>
              </p14:cNvPr>
              <p14:cNvContentPartPr/>
              <p14:nvPr/>
            </p14:nvContentPartPr>
            <p14:xfrm>
              <a:off x="1260857" y="3599344"/>
              <a:ext cx="360" cy="360"/>
            </p14:xfrm>
          </p:contentPart>
        </mc:Choice>
        <mc:Fallback xmlns="">
          <p:pic>
            <p:nvPicPr>
              <p:cNvPr id="2" name="Encre 1">
                <a:extLst>
                  <a:ext uri="{FF2B5EF4-FFF2-40B4-BE49-F238E27FC236}">
                    <a16:creationId xmlns:a16="http://schemas.microsoft.com/office/drawing/2014/main" id="{FF68DB39-E040-CBBC-C112-AAB81BBAD9F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52217" y="3590344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Image 4">
            <a:extLst>
              <a:ext uri="{FF2B5EF4-FFF2-40B4-BE49-F238E27FC236}">
                <a16:creationId xmlns:a16="http://schemas.microsoft.com/office/drawing/2014/main" id="{DF57716D-8E49-0BB0-E163-E6006B5FAD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9360" y="69918"/>
            <a:ext cx="4419600" cy="294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19468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22B05-9E05-FB9A-E61E-340D2E836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0755A-52A5-D98F-1BBD-846C8AE38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physiologie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329E91-4365-ED39-570B-3888592D9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79</a:t>
            </a:fld>
            <a:endParaRPr lang="en-U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C5DEA12-271A-47F7-848B-B581FA76E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7394" y="69918"/>
            <a:ext cx="5747541" cy="6718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368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83413-4EBE-9D3D-9306-1180245E3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B90343-9304-DD5C-C5D4-ED0F1CBD7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8</a:t>
            </a:fld>
            <a:endParaRPr lang="en-US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B212F90-61BE-88F7-284A-1DD0F575D766}"/>
              </a:ext>
            </a:extLst>
          </p:cNvPr>
          <p:cNvGraphicFramePr>
            <a:graphicFrameLocks noGrp="1"/>
          </p:cNvGraphicFramePr>
          <p:nvPr/>
        </p:nvGraphicFramePr>
        <p:xfrm>
          <a:off x="746125" y="-26974800"/>
          <a:ext cx="8699500" cy="30162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58593431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55730933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52796899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44568345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12161902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65682868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556121239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907028075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678812483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1030409714"/>
                    </a:ext>
                  </a:extLst>
                </a:gridCol>
                <a:gridCol w="850900">
                  <a:extLst>
                    <a:ext uri="{9D8B030D-6E8A-4147-A177-3AD203B41FA5}">
                      <a16:colId xmlns:a16="http://schemas.microsoft.com/office/drawing/2014/main" val="3782805294"/>
                    </a:ext>
                  </a:extLst>
                </a:gridCol>
              </a:tblGrid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47877628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38133093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80824882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22362301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82812931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32526776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22945484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47703471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69797214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60577751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62208306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12876462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4127676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09023108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31759890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91494032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61551094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04249528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 dirty="0">
                          <a:effectLst/>
                        </a:rPr>
                        <a:t> </a:t>
                      </a:r>
                      <a:endParaRPr lang="fr-CA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61789699"/>
                  </a:ext>
                </a:extLst>
              </a:tr>
            </a:tbl>
          </a:graphicData>
        </a:graphic>
      </p:graphicFrame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E2B16104-1C07-7010-6EA9-E8B04466030F}"/>
              </a:ext>
            </a:extLst>
          </p:cNvPr>
          <p:cNvSpPr/>
          <p:nvPr/>
        </p:nvSpPr>
        <p:spPr bwMode="auto">
          <a:xfrm>
            <a:off x="5341938" y="31007050"/>
            <a:ext cx="5738812" cy="2338388"/>
          </a:xfrm>
          <a:custGeom>
            <a:avLst/>
            <a:gdLst>
              <a:gd name="connsiteX0" fmla="*/ 0 w 4992687"/>
              <a:gd name="connsiteY0" fmla="*/ 2318599 h 2337175"/>
              <a:gd name="connsiteX1" fmla="*/ 619125 w 4992687"/>
              <a:gd name="connsiteY1" fmla="*/ 2326536 h 2337175"/>
              <a:gd name="connsiteX2" fmla="*/ 762000 w 4992687"/>
              <a:gd name="connsiteY2" fmla="*/ 2191599 h 2337175"/>
              <a:gd name="connsiteX3" fmla="*/ 849312 w 4992687"/>
              <a:gd name="connsiteY3" fmla="*/ 2199536 h 2337175"/>
              <a:gd name="connsiteX4" fmla="*/ 984250 w 4992687"/>
              <a:gd name="connsiteY4" fmla="*/ 2112224 h 2337175"/>
              <a:gd name="connsiteX5" fmla="*/ 1016000 w 4992687"/>
              <a:gd name="connsiteY5" fmla="*/ 2207474 h 2337175"/>
              <a:gd name="connsiteX6" fmla="*/ 1127125 w 4992687"/>
              <a:gd name="connsiteY6" fmla="*/ 1945536 h 2337175"/>
              <a:gd name="connsiteX7" fmla="*/ 1174750 w 4992687"/>
              <a:gd name="connsiteY7" fmla="*/ 1961411 h 2337175"/>
              <a:gd name="connsiteX8" fmla="*/ 1222375 w 4992687"/>
              <a:gd name="connsiteY8" fmla="*/ 1683599 h 2337175"/>
              <a:gd name="connsiteX9" fmla="*/ 1277937 w 4992687"/>
              <a:gd name="connsiteY9" fmla="*/ 1731224 h 2337175"/>
              <a:gd name="connsiteX10" fmla="*/ 1468437 w 4992687"/>
              <a:gd name="connsiteY10" fmla="*/ 786661 h 2337175"/>
              <a:gd name="connsiteX11" fmla="*/ 1563687 w 4992687"/>
              <a:gd name="connsiteY11" fmla="*/ 985099 h 2337175"/>
              <a:gd name="connsiteX12" fmla="*/ 1611312 w 4992687"/>
              <a:gd name="connsiteY12" fmla="*/ 866036 h 2337175"/>
              <a:gd name="connsiteX13" fmla="*/ 1714500 w 4992687"/>
              <a:gd name="connsiteY13" fmla="*/ 1040661 h 2337175"/>
              <a:gd name="connsiteX14" fmla="*/ 1809750 w 4992687"/>
              <a:gd name="connsiteY14" fmla="*/ 977161 h 2337175"/>
              <a:gd name="connsiteX15" fmla="*/ 1889125 w 4992687"/>
              <a:gd name="connsiteY15" fmla="*/ 1072411 h 2337175"/>
              <a:gd name="connsiteX16" fmla="*/ 1992312 w 4992687"/>
              <a:gd name="connsiteY16" fmla="*/ 1040661 h 2337175"/>
              <a:gd name="connsiteX17" fmla="*/ 2047875 w 4992687"/>
              <a:gd name="connsiteY17" fmla="*/ 1112099 h 2337175"/>
              <a:gd name="connsiteX18" fmla="*/ 2151062 w 4992687"/>
              <a:gd name="connsiteY18" fmla="*/ 1064474 h 2337175"/>
              <a:gd name="connsiteX19" fmla="*/ 2246312 w 4992687"/>
              <a:gd name="connsiteY19" fmla="*/ 1112099 h 2337175"/>
              <a:gd name="connsiteX20" fmla="*/ 2333625 w 4992687"/>
              <a:gd name="connsiteY20" fmla="*/ 1048599 h 2337175"/>
              <a:gd name="connsiteX21" fmla="*/ 2397125 w 4992687"/>
              <a:gd name="connsiteY21" fmla="*/ 1096224 h 2337175"/>
              <a:gd name="connsiteX22" fmla="*/ 2476500 w 4992687"/>
              <a:gd name="connsiteY22" fmla="*/ 1016849 h 2337175"/>
              <a:gd name="connsiteX23" fmla="*/ 2524125 w 4992687"/>
              <a:gd name="connsiteY23" fmla="*/ 1096224 h 2337175"/>
              <a:gd name="connsiteX24" fmla="*/ 2547937 w 4992687"/>
              <a:gd name="connsiteY24" fmla="*/ 937474 h 2337175"/>
              <a:gd name="connsiteX25" fmla="*/ 2540000 w 4992687"/>
              <a:gd name="connsiteY25" fmla="*/ 477099 h 2337175"/>
              <a:gd name="connsiteX26" fmla="*/ 2571750 w 4992687"/>
              <a:gd name="connsiteY26" fmla="*/ 80224 h 2337175"/>
              <a:gd name="connsiteX27" fmla="*/ 2619375 w 4992687"/>
              <a:gd name="connsiteY27" fmla="*/ 8786 h 2337175"/>
              <a:gd name="connsiteX28" fmla="*/ 2627312 w 4992687"/>
              <a:gd name="connsiteY28" fmla="*/ 207224 h 2337175"/>
              <a:gd name="connsiteX29" fmla="*/ 2627312 w 4992687"/>
              <a:gd name="connsiteY29" fmla="*/ 485036 h 2337175"/>
              <a:gd name="connsiteX30" fmla="*/ 2627312 w 4992687"/>
              <a:gd name="connsiteY30" fmla="*/ 659661 h 2337175"/>
              <a:gd name="connsiteX31" fmla="*/ 2659062 w 4992687"/>
              <a:gd name="connsiteY31" fmla="*/ 715224 h 2337175"/>
              <a:gd name="connsiteX32" fmla="*/ 2659062 w 4992687"/>
              <a:gd name="connsiteY32" fmla="*/ 564411 h 2337175"/>
              <a:gd name="connsiteX33" fmla="*/ 2682875 w 4992687"/>
              <a:gd name="connsiteY33" fmla="*/ 397724 h 2337175"/>
              <a:gd name="connsiteX34" fmla="*/ 2682875 w 4992687"/>
              <a:gd name="connsiteY34" fmla="*/ 72286 h 2337175"/>
              <a:gd name="connsiteX35" fmla="*/ 2730500 w 4992687"/>
              <a:gd name="connsiteY35" fmla="*/ 56411 h 2337175"/>
              <a:gd name="connsiteX36" fmla="*/ 2754312 w 4992687"/>
              <a:gd name="connsiteY36" fmla="*/ 286599 h 2337175"/>
              <a:gd name="connsiteX37" fmla="*/ 2762250 w 4992687"/>
              <a:gd name="connsiteY37" fmla="*/ 643786 h 2337175"/>
              <a:gd name="connsiteX38" fmla="*/ 2738437 w 4992687"/>
              <a:gd name="connsiteY38" fmla="*/ 850161 h 2337175"/>
              <a:gd name="connsiteX39" fmla="*/ 2754312 w 4992687"/>
              <a:gd name="connsiteY39" fmla="*/ 945411 h 2337175"/>
              <a:gd name="connsiteX40" fmla="*/ 2778125 w 4992687"/>
              <a:gd name="connsiteY40" fmla="*/ 1072411 h 2337175"/>
              <a:gd name="connsiteX41" fmla="*/ 2809875 w 4992687"/>
              <a:gd name="connsiteY41" fmla="*/ 1096224 h 2337175"/>
              <a:gd name="connsiteX42" fmla="*/ 2833687 w 4992687"/>
              <a:gd name="connsiteY42" fmla="*/ 1056536 h 2337175"/>
              <a:gd name="connsiteX43" fmla="*/ 2889250 w 4992687"/>
              <a:gd name="connsiteY43" fmla="*/ 1088286 h 2337175"/>
              <a:gd name="connsiteX44" fmla="*/ 2936875 w 4992687"/>
              <a:gd name="connsiteY44" fmla="*/ 969224 h 2337175"/>
              <a:gd name="connsiteX45" fmla="*/ 3071812 w 4992687"/>
              <a:gd name="connsiteY45" fmla="*/ 1024786 h 2337175"/>
              <a:gd name="connsiteX46" fmla="*/ 3190875 w 4992687"/>
              <a:gd name="connsiteY46" fmla="*/ 659661 h 2337175"/>
              <a:gd name="connsiteX47" fmla="*/ 3278187 w 4992687"/>
              <a:gd name="connsiteY47" fmla="*/ 1016849 h 2337175"/>
              <a:gd name="connsiteX48" fmla="*/ 3341687 w 4992687"/>
              <a:gd name="connsiteY48" fmla="*/ 238974 h 2337175"/>
              <a:gd name="connsiteX49" fmla="*/ 3421062 w 4992687"/>
              <a:gd name="connsiteY49" fmla="*/ 1167661 h 2337175"/>
              <a:gd name="connsiteX50" fmla="*/ 3500437 w 4992687"/>
              <a:gd name="connsiteY50" fmla="*/ 977161 h 2337175"/>
              <a:gd name="connsiteX51" fmla="*/ 3556000 w 4992687"/>
              <a:gd name="connsiteY51" fmla="*/ 1104161 h 2337175"/>
              <a:gd name="connsiteX52" fmla="*/ 3563937 w 4992687"/>
              <a:gd name="connsiteY52" fmla="*/ 1008911 h 2337175"/>
              <a:gd name="connsiteX53" fmla="*/ 3627437 w 4992687"/>
              <a:gd name="connsiteY53" fmla="*/ 1548661 h 2337175"/>
              <a:gd name="connsiteX54" fmla="*/ 3667125 w 4992687"/>
              <a:gd name="connsiteY54" fmla="*/ 802536 h 2337175"/>
              <a:gd name="connsiteX55" fmla="*/ 3770312 w 4992687"/>
              <a:gd name="connsiteY55" fmla="*/ 1580411 h 2337175"/>
              <a:gd name="connsiteX56" fmla="*/ 3810000 w 4992687"/>
              <a:gd name="connsiteY56" fmla="*/ 921599 h 2337175"/>
              <a:gd name="connsiteX57" fmla="*/ 3929062 w 4992687"/>
              <a:gd name="connsiteY57" fmla="*/ 1643911 h 2337175"/>
              <a:gd name="connsiteX58" fmla="*/ 3929062 w 4992687"/>
              <a:gd name="connsiteY58" fmla="*/ 1159724 h 2337175"/>
              <a:gd name="connsiteX59" fmla="*/ 3968750 w 4992687"/>
              <a:gd name="connsiteY59" fmla="*/ 1699474 h 2337175"/>
              <a:gd name="connsiteX60" fmla="*/ 4040187 w 4992687"/>
              <a:gd name="connsiteY60" fmla="*/ 1524849 h 2337175"/>
              <a:gd name="connsiteX61" fmla="*/ 4127500 w 4992687"/>
              <a:gd name="connsiteY61" fmla="*/ 2151911 h 2337175"/>
              <a:gd name="connsiteX62" fmla="*/ 4183062 w 4992687"/>
              <a:gd name="connsiteY62" fmla="*/ 2326536 h 2337175"/>
              <a:gd name="connsiteX63" fmla="*/ 4294187 w 4992687"/>
              <a:gd name="connsiteY63" fmla="*/ 2199536 h 2337175"/>
              <a:gd name="connsiteX64" fmla="*/ 4381500 w 4992687"/>
              <a:gd name="connsiteY64" fmla="*/ 2215411 h 2337175"/>
              <a:gd name="connsiteX65" fmla="*/ 4437062 w 4992687"/>
              <a:gd name="connsiteY65" fmla="*/ 2318599 h 2337175"/>
              <a:gd name="connsiteX66" fmla="*/ 4492625 w 4992687"/>
              <a:gd name="connsiteY66" fmla="*/ 2310661 h 2337175"/>
              <a:gd name="connsiteX67" fmla="*/ 4691062 w 4992687"/>
              <a:gd name="connsiteY67" fmla="*/ 2310661 h 2337175"/>
              <a:gd name="connsiteX68" fmla="*/ 4833937 w 4992687"/>
              <a:gd name="connsiteY68" fmla="*/ 2326536 h 2337175"/>
              <a:gd name="connsiteX69" fmla="*/ 4992687 w 4992687"/>
              <a:gd name="connsiteY69" fmla="*/ 2334474 h 2337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992687" h="2337175">
                <a:moveTo>
                  <a:pt x="0" y="2318599"/>
                </a:moveTo>
                <a:cubicBezTo>
                  <a:pt x="246062" y="2333151"/>
                  <a:pt x="492125" y="2347703"/>
                  <a:pt x="619125" y="2326536"/>
                </a:cubicBezTo>
                <a:cubicBezTo>
                  <a:pt x="746125" y="2305369"/>
                  <a:pt x="723635" y="2212766"/>
                  <a:pt x="762000" y="2191599"/>
                </a:cubicBezTo>
                <a:cubicBezTo>
                  <a:pt x="800365" y="2170432"/>
                  <a:pt x="812270" y="2212765"/>
                  <a:pt x="849312" y="2199536"/>
                </a:cubicBezTo>
                <a:cubicBezTo>
                  <a:pt x="886354" y="2186307"/>
                  <a:pt x="956469" y="2110901"/>
                  <a:pt x="984250" y="2112224"/>
                </a:cubicBezTo>
                <a:cubicBezTo>
                  <a:pt x="1012031" y="2113547"/>
                  <a:pt x="992188" y="2235255"/>
                  <a:pt x="1016000" y="2207474"/>
                </a:cubicBezTo>
                <a:cubicBezTo>
                  <a:pt x="1039812" y="2179693"/>
                  <a:pt x="1100667" y="1986546"/>
                  <a:pt x="1127125" y="1945536"/>
                </a:cubicBezTo>
                <a:cubicBezTo>
                  <a:pt x="1153583" y="1904526"/>
                  <a:pt x="1158875" y="2005067"/>
                  <a:pt x="1174750" y="1961411"/>
                </a:cubicBezTo>
                <a:cubicBezTo>
                  <a:pt x="1190625" y="1917755"/>
                  <a:pt x="1205177" y="1721963"/>
                  <a:pt x="1222375" y="1683599"/>
                </a:cubicBezTo>
                <a:cubicBezTo>
                  <a:pt x="1239573" y="1645235"/>
                  <a:pt x="1236927" y="1880714"/>
                  <a:pt x="1277937" y="1731224"/>
                </a:cubicBezTo>
                <a:cubicBezTo>
                  <a:pt x="1318947" y="1581734"/>
                  <a:pt x="1420812" y="911015"/>
                  <a:pt x="1468437" y="786661"/>
                </a:cubicBezTo>
                <a:cubicBezTo>
                  <a:pt x="1516062" y="662307"/>
                  <a:pt x="1539875" y="971870"/>
                  <a:pt x="1563687" y="985099"/>
                </a:cubicBezTo>
                <a:cubicBezTo>
                  <a:pt x="1587499" y="998328"/>
                  <a:pt x="1586177" y="856776"/>
                  <a:pt x="1611312" y="866036"/>
                </a:cubicBezTo>
                <a:cubicBezTo>
                  <a:pt x="1636447" y="875296"/>
                  <a:pt x="1681427" y="1022140"/>
                  <a:pt x="1714500" y="1040661"/>
                </a:cubicBezTo>
                <a:cubicBezTo>
                  <a:pt x="1747573" y="1059182"/>
                  <a:pt x="1780646" y="971869"/>
                  <a:pt x="1809750" y="977161"/>
                </a:cubicBezTo>
                <a:cubicBezTo>
                  <a:pt x="1838854" y="982453"/>
                  <a:pt x="1858698" y="1061828"/>
                  <a:pt x="1889125" y="1072411"/>
                </a:cubicBezTo>
                <a:cubicBezTo>
                  <a:pt x="1919552" y="1082994"/>
                  <a:pt x="1965854" y="1034046"/>
                  <a:pt x="1992312" y="1040661"/>
                </a:cubicBezTo>
                <a:cubicBezTo>
                  <a:pt x="2018770" y="1047276"/>
                  <a:pt x="2021417" y="1108130"/>
                  <a:pt x="2047875" y="1112099"/>
                </a:cubicBezTo>
                <a:cubicBezTo>
                  <a:pt x="2074333" y="1116068"/>
                  <a:pt x="2117989" y="1064474"/>
                  <a:pt x="2151062" y="1064474"/>
                </a:cubicBezTo>
                <a:cubicBezTo>
                  <a:pt x="2184135" y="1064474"/>
                  <a:pt x="2215885" y="1114745"/>
                  <a:pt x="2246312" y="1112099"/>
                </a:cubicBezTo>
                <a:cubicBezTo>
                  <a:pt x="2276739" y="1109453"/>
                  <a:pt x="2308490" y="1051245"/>
                  <a:pt x="2333625" y="1048599"/>
                </a:cubicBezTo>
                <a:cubicBezTo>
                  <a:pt x="2358761" y="1045953"/>
                  <a:pt x="2373312" y="1101516"/>
                  <a:pt x="2397125" y="1096224"/>
                </a:cubicBezTo>
                <a:cubicBezTo>
                  <a:pt x="2420938" y="1090932"/>
                  <a:pt x="2455333" y="1016849"/>
                  <a:pt x="2476500" y="1016849"/>
                </a:cubicBezTo>
                <a:cubicBezTo>
                  <a:pt x="2497667" y="1016849"/>
                  <a:pt x="2512219" y="1109453"/>
                  <a:pt x="2524125" y="1096224"/>
                </a:cubicBezTo>
                <a:cubicBezTo>
                  <a:pt x="2536031" y="1082995"/>
                  <a:pt x="2545291" y="1040661"/>
                  <a:pt x="2547937" y="937474"/>
                </a:cubicBezTo>
                <a:cubicBezTo>
                  <a:pt x="2550583" y="834287"/>
                  <a:pt x="2536031" y="619974"/>
                  <a:pt x="2540000" y="477099"/>
                </a:cubicBezTo>
                <a:cubicBezTo>
                  <a:pt x="2543969" y="334224"/>
                  <a:pt x="2558521" y="158276"/>
                  <a:pt x="2571750" y="80224"/>
                </a:cubicBezTo>
                <a:cubicBezTo>
                  <a:pt x="2584979" y="2172"/>
                  <a:pt x="2610115" y="-12381"/>
                  <a:pt x="2619375" y="8786"/>
                </a:cubicBezTo>
                <a:cubicBezTo>
                  <a:pt x="2628635" y="29953"/>
                  <a:pt x="2625989" y="127849"/>
                  <a:pt x="2627312" y="207224"/>
                </a:cubicBezTo>
                <a:cubicBezTo>
                  <a:pt x="2628635" y="286599"/>
                  <a:pt x="2627312" y="485036"/>
                  <a:pt x="2627312" y="485036"/>
                </a:cubicBezTo>
                <a:cubicBezTo>
                  <a:pt x="2627312" y="560442"/>
                  <a:pt x="2622020" y="621296"/>
                  <a:pt x="2627312" y="659661"/>
                </a:cubicBezTo>
                <a:cubicBezTo>
                  <a:pt x="2632604" y="698026"/>
                  <a:pt x="2653770" y="731099"/>
                  <a:pt x="2659062" y="715224"/>
                </a:cubicBezTo>
                <a:cubicBezTo>
                  <a:pt x="2664354" y="699349"/>
                  <a:pt x="2655093" y="617328"/>
                  <a:pt x="2659062" y="564411"/>
                </a:cubicBezTo>
                <a:cubicBezTo>
                  <a:pt x="2663031" y="511494"/>
                  <a:pt x="2678906" y="479745"/>
                  <a:pt x="2682875" y="397724"/>
                </a:cubicBezTo>
                <a:cubicBezTo>
                  <a:pt x="2686844" y="315703"/>
                  <a:pt x="2674938" y="129171"/>
                  <a:pt x="2682875" y="72286"/>
                </a:cubicBezTo>
                <a:cubicBezTo>
                  <a:pt x="2690813" y="15400"/>
                  <a:pt x="2718594" y="20692"/>
                  <a:pt x="2730500" y="56411"/>
                </a:cubicBezTo>
                <a:cubicBezTo>
                  <a:pt x="2742406" y="92130"/>
                  <a:pt x="2749020" y="188703"/>
                  <a:pt x="2754312" y="286599"/>
                </a:cubicBezTo>
                <a:cubicBezTo>
                  <a:pt x="2759604" y="384495"/>
                  <a:pt x="2764896" y="549859"/>
                  <a:pt x="2762250" y="643786"/>
                </a:cubicBezTo>
                <a:cubicBezTo>
                  <a:pt x="2759604" y="737713"/>
                  <a:pt x="2739760" y="799890"/>
                  <a:pt x="2738437" y="850161"/>
                </a:cubicBezTo>
                <a:cubicBezTo>
                  <a:pt x="2737114" y="900432"/>
                  <a:pt x="2747697" y="908369"/>
                  <a:pt x="2754312" y="945411"/>
                </a:cubicBezTo>
                <a:cubicBezTo>
                  <a:pt x="2760927" y="982453"/>
                  <a:pt x="2768865" y="1047276"/>
                  <a:pt x="2778125" y="1072411"/>
                </a:cubicBezTo>
                <a:cubicBezTo>
                  <a:pt x="2787385" y="1097546"/>
                  <a:pt x="2800615" y="1098870"/>
                  <a:pt x="2809875" y="1096224"/>
                </a:cubicBezTo>
                <a:cubicBezTo>
                  <a:pt x="2819135" y="1093578"/>
                  <a:pt x="2820458" y="1057859"/>
                  <a:pt x="2833687" y="1056536"/>
                </a:cubicBezTo>
                <a:cubicBezTo>
                  <a:pt x="2846916" y="1055213"/>
                  <a:pt x="2872052" y="1102838"/>
                  <a:pt x="2889250" y="1088286"/>
                </a:cubicBezTo>
                <a:cubicBezTo>
                  <a:pt x="2906448" y="1073734"/>
                  <a:pt x="2906448" y="979807"/>
                  <a:pt x="2936875" y="969224"/>
                </a:cubicBezTo>
                <a:cubicBezTo>
                  <a:pt x="2967302" y="958641"/>
                  <a:pt x="3029479" y="1076380"/>
                  <a:pt x="3071812" y="1024786"/>
                </a:cubicBezTo>
                <a:cubicBezTo>
                  <a:pt x="3114145" y="973192"/>
                  <a:pt x="3156479" y="660984"/>
                  <a:pt x="3190875" y="659661"/>
                </a:cubicBezTo>
                <a:cubicBezTo>
                  <a:pt x="3225271" y="658338"/>
                  <a:pt x="3253052" y="1086963"/>
                  <a:pt x="3278187" y="1016849"/>
                </a:cubicBezTo>
                <a:cubicBezTo>
                  <a:pt x="3303322" y="946734"/>
                  <a:pt x="3317875" y="213839"/>
                  <a:pt x="3341687" y="238974"/>
                </a:cubicBezTo>
                <a:cubicBezTo>
                  <a:pt x="3365499" y="264109"/>
                  <a:pt x="3394604" y="1044630"/>
                  <a:pt x="3421062" y="1167661"/>
                </a:cubicBezTo>
                <a:cubicBezTo>
                  <a:pt x="3447520" y="1290692"/>
                  <a:pt x="3477947" y="987744"/>
                  <a:pt x="3500437" y="977161"/>
                </a:cubicBezTo>
                <a:cubicBezTo>
                  <a:pt x="3522927" y="966578"/>
                  <a:pt x="3545417" y="1098869"/>
                  <a:pt x="3556000" y="1104161"/>
                </a:cubicBezTo>
                <a:cubicBezTo>
                  <a:pt x="3566583" y="1109453"/>
                  <a:pt x="3552031" y="934828"/>
                  <a:pt x="3563937" y="1008911"/>
                </a:cubicBezTo>
                <a:cubicBezTo>
                  <a:pt x="3575843" y="1082994"/>
                  <a:pt x="3610239" y="1583057"/>
                  <a:pt x="3627437" y="1548661"/>
                </a:cubicBezTo>
                <a:cubicBezTo>
                  <a:pt x="3644635" y="1514265"/>
                  <a:pt x="3643312" y="797244"/>
                  <a:pt x="3667125" y="802536"/>
                </a:cubicBezTo>
                <a:cubicBezTo>
                  <a:pt x="3690938" y="807828"/>
                  <a:pt x="3746499" y="1560567"/>
                  <a:pt x="3770312" y="1580411"/>
                </a:cubicBezTo>
                <a:cubicBezTo>
                  <a:pt x="3794125" y="1600255"/>
                  <a:pt x="3783542" y="911016"/>
                  <a:pt x="3810000" y="921599"/>
                </a:cubicBezTo>
                <a:cubicBezTo>
                  <a:pt x="3836458" y="932182"/>
                  <a:pt x="3909218" y="1604224"/>
                  <a:pt x="3929062" y="1643911"/>
                </a:cubicBezTo>
                <a:cubicBezTo>
                  <a:pt x="3948906" y="1683598"/>
                  <a:pt x="3922447" y="1150464"/>
                  <a:pt x="3929062" y="1159724"/>
                </a:cubicBezTo>
                <a:cubicBezTo>
                  <a:pt x="3935677" y="1168984"/>
                  <a:pt x="3950229" y="1638620"/>
                  <a:pt x="3968750" y="1699474"/>
                </a:cubicBezTo>
                <a:cubicBezTo>
                  <a:pt x="3987271" y="1760328"/>
                  <a:pt x="4013729" y="1449443"/>
                  <a:pt x="4040187" y="1524849"/>
                </a:cubicBezTo>
                <a:cubicBezTo>
                  <a:pt x="4066645" y="1600255"/>
                  <a:pt x="4103688" y="2018297"/>
                  <a:pt x="4127500" y="2151911"/>
                </a:cubicBezTo>
                <a:cubicBezTo>
                  <a:pt x="4151312" y="2285525"/>
                  <a:pt x="4155281" y="2318598"/>
                  <a:pt x="4183062" y="2326536"/>
                </a:cubicBezTo>
                <a:cubicBezTo>
                  <a:pt x="4210843" y="2334474"/>
                  <a:pt x="4261114" y="2218057"/>
                  <a:pt x="4294187" y="2199536"/>
                </a:cubicBezTo>
                <a:cubicBezTo>
                  <a:pt x="4327260" y="2181015"/>
                  <a:pt x="4357687" y="2195567"/>
                  <a:pt x="4381500" y="2215411"/>
                </a:cubicBezTo>
                <a:cubicBezTo>
                  <a:pt x="4405313" y="2235255"/>
                  <a:pt x="4418541" y="2302724"/>
                  <a:pt x="4437062" y="2318599"/>
                </a:cubicBezTo>
                <a:cubicBezTo>
                  <a:pt x="4455583" y="2334474"/>
                  <a:pt x="4450292" y="2311984"/>
                  <a:pt x="4492625" y="2310661"/>
                </a:cubicBezTo>
                <a:cubicBezTo>
                  <a:pt x="4534958" y="2309338"/>
                  <a:pt x="4634177" y="2308015"/>
                  <a:pt x="4691062" y="2310661"/>
                </a:cubicBezTo>
                <a:cubicBezTo>
                  <a:pt x="4747947" y="2313307"/>
                  <a:pt x="4783666" y="2322567"/>
                  <a:pt x="4833937" y="2326536"/>
                </a:cubicBezTo>
                <a:cubicBezTo>
                  <a:pt x="4884208" y="2330505"/>
                  <a:pt x="4938447" y="2332489"/>
                  <a:pt x="4992687" y="2334474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fr-CA"/>
          </a:p>
        </p:txBody>
      </p:sp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481C9BEF-3D6D-CBED-BEB6-2A678D1FB7AF}"/>
              </a:ext>
            </a:extLst>
          </p:cNvPr>
          <p:cNvSpPr/>
          <p:nvPr/>
        </p:nvSpPr>
        <p:spPr bwMode="auto">
          <a:xfrm>
            <a:off x="5334000" y="30783213"/>
            <a:ext cx="5905500" cy="2651125"/>
          </a:xfrm>
          <a:custGeom>
            <a:avLst/>
            <a:gdLst>
              <a:gd name="connsiteX0" fmla="*/ 0 w 5016500"/>
              <a:gd name="connsiteY0" fmla="*/ 2590158 h 2651201"/>
              <a:gd name="connsiteX1" fmla="*/ 714375 w 5016500"/>
              <a:gd name="connsiteY1" fmla="*/ 2606033 h 2651201"/>
              <a:gd name="connsiteX2" fmla="*/ 1095375 w 5016500"/>
              <a:gd name="connsiteY2" fmla="*/ 2582220 h 2651201"/>
              <a:gd name="connsiteX3" fmla="*/ 1325563 w 5016500"/>
              <a:gd name="connsiteY3" fmla="*/ 2185345 h 2651201"/>
              <a:gd name="connsiteX4" fmla="*/ 1357313 w 5016500"/>
              <a:gd name="connsiteY4" fmla="*/ 2240908 h 2651201"/>
              <a:gd name="connsiteX5" fmla="*/ 1357313 w 5016500"/>
              <a:gd name="connsiteY5" fmla="*/ 2344095 h 2651201"/>
              <a:gd name="connsiteX6" fmla="*/ 1404938 w 5016500"/>
              <a:gd name="connsiteY6" fmla="*/ 2550470 h 2651201"/>
              <a:gd name="connsiteX7" fmla="*/ 1444625 w 5016500"/>
              <a:gd name="connsiteY7" fmla="*/ 2145658 h 2651201"/>
              <a:gd name="connsiteX8" fmla="*/ 1452563 w 5016500"/>
              <a:gd name="connsiteY8" fmla="*/ 2034533 h 2651201"/>
              <a:gd name="connsiteX9" fmla="*/ 1516063 w 5016500"/>
              <a:gd name="connsiteY9" fmla="*/ 2455220 h 2651201"/>
              <a:gd name="connsiteX10" fmla="*/ 1516063 w 5016500"/>
              <a:gd name="connsiteY10" fmla="*/ 2518720 h 2651201"/>
              <a:gd name="connsiteX11" fmla="*/ 1611313 w 5016500"/>
              <a:gd name="connsiteY11" fmla="*/ 1574158 h 2651201"/>
              <a:gd name="connsiteX12" fmla="*/ 1619250 w 5016500"/>
              <a:gd name="connsiteY12" fmla="*/ 1169345 h 2651201"/>
              <a:gd name="connsiteX13" fmla="*/ 1666875 w 5016500"/>
              <a:gd name="connsiteY13" fmla="*/ 1288408 h 2651201"/>
              <a:gd name="connsiteX14" fmla="*/ 1674813 w 5016500"/>
              <a:gd name="connsiteY14" fmla="*/ 1891658 h 2651201"/>
              <a:gd name="connsiteX15" fmla="*/ 1706563 w 5016500"/>
              <a:gd name="connsiteY15" fmla="*/ 2463158 h 2651201"/>
              <a:gd name="connsiteX16" fmla="*/ 1754188 w 5016500"/>
              <a:gd name="connsiteY16" fmla="*/ 2494908 h 2651201"/>
              <a:gd name="connsiteX17" fmla="*/ 1714500 w 5016500"/>
              <a:gd name="connsiteY17" fmla="*/ 1947220 h 2651201"/>
              <a:gd name="connsiteX18" fmla="*/ 1785938 w 5016500"/>
              <a:gd name="connsiteY18" fmla="*/ 1336033 h 2651201"/>
              <a:gd name="connsiteX19" fmla="*/ 1785938 w 5016500"/>
              <a:gd name="connsiteY19" fmla="*/ 1002658 h 2651201"/>
              <a:gd name="connsiteX20" fmla="*/ 1817688 w 5016500"/>
              <a:gd name="connsiteY20" fmla="*/ 1153470 h 2651201"/>
              <a:gd name="connsiteX21" fmla="*/ 1825625 w 5016500"/>
              <a:gd name="connsiteY21" fmla="*/ 1677345 h 2651201"/>
              <a:gd name="connsiteX22" fmla="*/ 1849438 w 5016500"/>
              <a:gd name="connsiteY22" fmla="*/ 2336158 h 2651201"/>
              <a:gd name="connsiteX23" fmla="*/ 1881188 w 5016500"/>
              <a:gd name="connsiteY23" fmla="*/ 2526658 h 2651201"/>
              <a:gd name="connsiteX24" fmla="*/ 1920875 w 5016500"/>
              <a:gd name="connsiteY24" fmla="*/ 1526533 h 2651201"/>
              <a:gd name="connsiteX25" fmla="*/ 1944688 w 5016500"/>
              <a:gd name="connsiteY25" fmla="*/ 1002658 h 2651201"/>
              <a:gd name="connsiteX26" fmla="*/ 1960563 w 5016500"/>
              <a:gd name="connsiteY26" fmla="*/ 574033 h 2651201"/>
              <a:gd name="connsiteX27" fmla="*/ 1984375 w 5016500"/>
              <a:gd name="connsiteY27" fmla="*/ 558158 h 2651201"/>
              <a:gd name="connsiteX28" fmla="*/ 2047875 w 5016500"/>
              <a:gd name="connsiteY28" fmla="*/ 1502720 h 2651201"/>
              <a:gd name="connsiteX29" fmla="*/ 2055813 w 5016500"/>
              <a:gd name="connsiteY29" fmla="*/ 2574283 h 2651201"/>
              <a:gd name="connsiteX30" fmla="*/ 2135188 w 5016500"/>
              <a:gd name="connsiteY30" fmla="*/ 1145533 h 2651201"/>
              <a:gd name="connsiteX31" fmla="*/ 2135188 w 5016500"/>
              <a:gd name="connsiteY31" fmla="*/ 502595 h 2651201"/>
              <a:gd name="connsiteX32" fmla="*/ 2206625 w 5016500"/>
              <a:gd name="connsiteY32" fmla="*/ 661345 h 2651201"/>
              <a:gd name="connsiteX33" fmla="*/ 2254250 w 5016500"/>
              <a:gd name="connsiteY33" fmla="*/ 2534595 h 2651201"/>
              <a:gd name="connsiteX34" fmla="*/ 2333625 w 5016500"/>
              <a:gd name="connsiteY34" fmla="*/ 494658 h 2651201"/>
              <a:gd name="connsiteX35" fmla="*/ 2397125 w 5016500"/>
              <a:gd name="connsiteY35" fmla="*/ 1851970 h 2651201"/>
              <a:gd name="connsiteX36" fmla="*/ 2452688 w 5016500"/>
              <a:gd name="connsiteY36" fmla="*/ 2526658 h 2651201"/>
              <a:gd name="connsiteX37" fmla="*/ 2428875 w 5016500"/>
              <a:gd name="connsiteY37" fmla="*/ 1415408 h 2651201"/>
              <a:gd name="connsiteX38" fmla="*/ 2468563 w 5016500"/>
              <a:gd name="connsiteY38" fmla="*/ 859783 h 2651201"/>
              <a:gd name="connsiteX39" fmla="*/ 2492375 w 5016500"/>
              <a:gd name="connsiteY39" fmla="*/ 581970 h 2651201"/>
              <a:gd name="connsiteX40" fmla="*/ 2547938 w 5016500"/>
              <a:gd name="connsiteY40" fmla="*/ 1796408 h 2651201"/>
              <a:gd name="connsiteX41" fmla="*/ 2603500 w 5016500"/>
              <a:gd name="connsiteY41" fmla="*/ 2463158 h 2651201"/>
              <a:gd name="connsiteX42" fmla="*/ 2611438 w 5016500"/>
              <a:gd name="connsiteY42" fmla="*/ 1701158 h 2651201"/>
              <a:gd name="connsiteX43" fmla="*/ 2611438 w 5016500"/>
              <a:gd name="connsiteY43" fmla="*/ 923283 h 2651201"/>
              <a:gd name="connsiteX44" fmla="*/ 2619375 w 5016500"/>
              <a:gd name="connsiteY44" fmla="*/ 97783 h 2651201"/>
              <a:gd name="connsiteX45" fmla="*/ 2651125 w 5016500"/>
              <a:gd name="connsiteY45" fmla="*/ 89845 h 2651201"/>
              <a:gd name="connsiteX46" fmla="*/ 2667000 w 5016500"/>
              <a:gd name="connsiteY46" fmla="*/ 764533 h 2651201"/>
              <a:gd name="connsiteX47" fmla="*/ 2714625 w 5016500"/>
              <a:gd name="connsiteY47" fmla="*/ 629595 h 2651201"/>
              <a:gd name="connsiteX48" fmla="*/ 2738438 w 5016500"/>
              <a:gd name="connsiteY48" fmla="*/ 18408 h 2651201"/>
              <a:gd name="connsiteX49" fmla="*/ 2801938 w 5016500"/>
              <a:gd name="connsiteY49" fmla="*/ 383533 h 2651201"/>
              <a:gd name="connsiteX50" fmla="*/ 2762250 w 5016500"/>
              <a:gd name="connsiteY50" fmla="*/ 1288408 h 2651201"/>
              <a:gd name="connsiteX51" fmla="*/ 2801938 w 5016500"/>
              <a:gd name="connsiteY51" fmla="*/ 2098033 h 2651201"/>
              <a:gd name="connsiteX52" fmla="*/ 2794000 w 5016500"/>
              <a:gd name="connsiteY52" fmla="*/ 2502845 h 2651201"/>
              <a:gd name="connsiteX53" fmla="*/ 2873375 w 5016500"/>
              <a:gd name="connsiteY53" fmla="*/ 1486845 h 2651201"/>
              <a:gd name="connsiteX54" fmla="*/ 2865438 w 5016500"/>
              <a:gd name="connsiteY54" fmla="*/ 661345 h 2651201"/>
              <a:gd name="connsiteX55" fmla="*/ 2897188 w 5016500"/>
              <a:gd name="connsiteY55" fmla="*/ 1042345 h 2651201"/>
              <a:gd name="connsiteX56" fmla="*/ 2976563 w 5016500"/>
              <a:gd name="connsiteY56" fmla="*/ 2510783 h 2651201"/>
              <a:gd name="connsiteX57" fmla="*/ 3032125 w 5016500"/>
              <a:gd name="connsiteY57" fmla="*/ 1455095 h 2651201"/>
              <a:gd name="connsiteX58" fmla="*/ 3016250 w 5016500"/>
              <a:gd name="connsiteY58" fmla="*/ 820095 h 2651201"/>
              <a:gd name="connsiteX59" fmla="*/ 3048000 w 5016500"/>
              <a:gd name="connsiteY59" fmla="*/ 835970 h 2651201"/>
              <a:gd name="connsiteX60" fmla="*/ 3079750 w 5016500"/>
              <a:gd name="connsiteY60" fmla="*/ 1510658 h 2651201"/>
              <a:gd name="connsiteX61" fmla="*/ 3151188 w 5016500"/>
              <a:gd name="connsiteY61" fmla="*/ 2558408 h 2651201"/>
              <a:gd name="connsiteX62" fmla="*/ 3214688 w 5016500"/>
              <a:gd name="connsiteY62" fmla="*/ 2582220 h 2651201"/>
              <a:gd name="connsiteX63" fmla="*/ 3302000 w 5016500"/>
              <a:gd name="connsiteY63" fmla="*/ 2407595 h 2651201"/>
              <a:gd name="connsiteX64" fmla="*/ 3325813 w 5016500"/>
              <a:gd name="connsiteY64" fmla="*/ 2018658 h 2651201"/>
              <a:gd name="connsiteX65" fmla="*/ 3357563 w 5016500"/>
              <a:gd name="connsiteY65" fmla="*/ 1653533 h 2651201"/>
              <a:gd name="connsiteX66" fmla="*/ 3397250 w 5016500"/>
              <a:gd name="connsiteY66" fmla="*/ 1717033 h 2651201"/>
              <a:gd name="connsiteX67" fmla="*/ 3405188 w 5016500"/>
              <a:gd name="connsiteY67" fmla="*/ 1915470 h 2651201"/>
              <a:gd name="connsiteX68" fmla="*/ 3429000 w 5016500"/>
              <a:gd name="connsiteY68" fmla="*/ 2280595 h 2651201"/>
              <a:gd name="connsiteX69" fmla="*/ 3492500 w 5016500"/>
              <a:gd name="connsiteY69" fmla="*/ 2471095 h 2651201"/>
              <a:gd name="connsiteX70" fmla="*/ 3548063 w 5016500"/>
              <a:gd name="connsiteY70" fmla="*/ 2502845 h 2651201"/>
              <a:gd name="connsiteX71" fmla="*/ 3611563 w 5016500"/>
              <a:gd name="connsiteY71" fmla="*/ 2375845 h 2651201"/>
              <a:gd name="connsiteX72" fmla="*/ 3627438 w 5016500"/>
              <a:gd name="connsiteY72" fmla="*/ 2169470 h 2651201"/>
              <a:gd name="connsiteX73" fmla="*/ 3706813 w 5016500"/>
              <a:gd name="connsiteY73" fmla="*/ 2137720 h 2651201"/>
              <a:gd name="connsiteX74" fmla="*/ 3762375 w 5016500"/>
              <a:gd name="connsiteY74" fmla="*/ 2248845 h 2651201"/>
              <a:gd name="connsiteX75" fmla="*/ 3802063 w 5016500"/>
              <a:gd name="connsiteY75" fmla="*/ 2439345 h 2651201"/>
              <a:gd name="connsiteX76" fmla="*/ 3968750 w 5016500"/>
              <a:gd name="connsiteY76" fmla="*/ 2582220 h 2651201"/>
              <a:gd name="connsiteX77" fmla="*/ 4143375 w 5016500"/>
              <a:gd name="connsiteY77" fmla="*/ 2606033 h 2651201"/>
              <a:gd name="connsiteX78" fmla="*/ 5016500 w 5016500"/>
              <a:gd name="connsiteY78" fmla="*/ 2621908 h 2651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016500" h="2651201">
                <a:moveTo>
                  <a:pt x="0" y="2590158"/>
                </a:moveTo>
                <a:cubicBezTo>
                  <a:pt x="238125" y="2595450"/>
                  <a:pt x="531813" y="2607356"/>
                  <a:pt x="714375" y="2606033"/>
                </a:cubicBezTo>
                <a:cubicBezTo>
                  <a:pt x="896938" y="2604710"/>
                  <a:pt x="993510" y="2652335"/>
                  <a:pt x="1095375" y="2582220"/>
                </a:cubicBezTo>
                <a:cubicBezTo>
                  <a:pt x="1197240" y="2512105"/>
                  <a:pt x="1281907" y="2242230"/>
                  <a:pt x="1325563" y="2185345"/>
                </a:cubicBezTo>
                <a:cubicBezTo>
                  <a:pt x="1369219" y="2128460"/>
                  <a:pt x="1352021" y="2214450"/>
                  <a:pt x="1357313" y="2240908"/>
                </a:cubicBezTo>
                <a:cubicBezTo>
                  <a:pt x="1362605" y="2267366"/>
                  <a:pt x="1349376" y="2292501"/>
                  <a:pt x="1357313" y="2344095"/>
                </a:cubicBezTo>
                <a:cubicBezTo>
                  <a:pt x="1365250" y="2395689"/>
                  <a:pt x="1390386" y="2583543"/>
                  <a:pt x="1404938" y="2550470"/>
                </a:cubicBezTo>
                <a:cubicBezTo>
                  <a:pt x="1419490" y="2517397"/>
                  <a:pt x="1436688" y="2231647"/>
                  <a:pt x="1444625" y="2145658"/>
                </a:cubicBezTo>
                <a:cubicBezTo>
                  <a:pt x="1452563" y="2059668"/>
                  <a:pt x="1440657" y="1982939"/>
                  <a:pt x="1452563" y="2034533"/>
                </a:cubicBezTo>
                <a:cubicBezTo>
                  <a:pt x="1464469" y="2086127"/>
                  <a:pt x="1505480" y="2374522"/>
                  <a:pt x="1516063" y="2455220"/>
                </a:cubicBezTo>
                <a:cubicBezTo>
                  <a:pt x="1526646" y="2535918"/>
                  <a:pt x="1500188" y="2665564"/>
                  <a:pt x="1516063" y="2518720"/>
                </a:cubicBezTo>
                <a:cubicBezTo>
                  <a:pt x="1531938" y="2371876"/>
                  <a:pt x="1594115" y="1799054"/>
                  <a:pt x="1611313" y="1574158"/>
                </a:cubicBezTo>
                <a:cubicBezTo>
                  <a:pt x="1628511" y="1349262"/>
                  <a:pt x="1609990" y="1216970"/>
                  <a:pt x="1619250" y="1169345"/>
                </a:cubicBezTo>
                <a:cubicBezTo>
                  <a:pt x="1628510" y="1121720"/>
                  <a:pt x="1657615" y="1168023"/>
                  <a:pt x="1666875" y="1288408"/>
                </a:cubicBezTo>
                <a:cubicBezTo>
                  <a:pt x="1676135" y="1408793"/>
                  <a:pt x="1668198" y="1695866"/>
                  <a:pt x="1674813" y="1891658"/>
                </a:cubicBezTo>
                <a:cubicBezTo>
                  <a:pt x="1681428" y="2087450"/>
                  <a:pt x="1693334" y="2362616"/>
                  <a:pt x="1706563" y="2463158"/>
                </a:cubicBezTo>
                <a:cubicBezTo>
                  <a:pt x="1719792" y="2563700"/>
                  <a:pt x="1752865" y="2580898"/>
                  <a:pt x="1754188" y="2494908"/>
                </a:cubicBezTo>
                <a:cubicBezTo>
                  <a:pt x="1755511" y="2408918"/>
                  <a:pt x="1709208" y="2140366"/>
                  <a:pt x="1714500" y="1947220"/>
                </a:cubicBezTo>
                <a:cubicBezTo>
                  <a:pt x="1719792" y="1754074"/>
                  <a:pt x="1774032" y="1493460"/>
                  <a:pt x="1785938" y="1336033"/>
                </a:cubicBezTo>
                <a:cubicBezTo>
                  <a:pt x="1797844" y="1178606"/>
                  <a:pt x="1780646" y="1033085"/>
                  <a:pt x="1785938" y="1002658"/>
                </a:cubicBezTo>
                <a:cubicBezTo>
                  <a:pt x="1791230" y="972231"/>
                  <a:pt x="1811074" y="1041022"/>
                  <a:pt x="1817688" y="1153470"/>
                </a:cubicBezTo>
                <a:cubicBezTo>
                  <a:pt x="1824302" y="1265918"/>
                  <a:pt x="1820333" y="1480230"/>
                  <a:pt x="1825625" y="1677345"/>
                </a:cubicBezTo>
                <a:cubicBezTo>
                  <a:pt x="1830917" y="1874460"/>
                  <a:pt x="1840178" y="2194606"/>
                  <a:pt x="1849438" y="2336158"/>
                </a:cubicBezTo>
                <a:cubicBezTo>
                  <a:pt x="1858698" y="2477710"/>
                  <a:pt x="1869282" y="2661595"/>
                  <a:pt x="1881188" y="2526658"/>
                </a:cubicBezTo>
                <a:cubicBezTo>
                  <a:pt x="1893094" y="2391721"/>
                  <a:pt x="1910292" y="1780533"/>
                  <a:pt x="1920875" y="1526533"/>
                </a:cubicBezTo>
                <a:cubicBezTo>
                  <a:pt x="1931458" y="1272533"/>
                  <a:pt x="1938073" y="1161408"/>
                  <a:pt x="1944688" y="1002658"/>
                </a:cubicBezTo>
                <a:cubicBezTo>
                  <a:pt x="1951303" y="843908"/>
                  <a:pt x="1960563" y="574033"/>
                  <a:pt x="1960563" y="574033"/>
                </a:cubicBezTo>
                <a:cubicBezTo>
                  <a:pt x="1967177" y="499950"/>
                  <a:pt x="1969823" y="403377"/>
                  <a:pt x="1984375" y="558158"/>
                </a:cubicBezTo>
                <a:cubicBezTo>
                  <a:pt x="1998927" y="712939"/>
                  <a:pt x="2035969" y="1166699"/>
                  <a:pt x="2047875" y="1502720"/>
                </a:cubicBezTo>
                <a:cubicBezTo>
                  <a:pt x="2059781" y="1838741"/>
                  <a:pt x="2041261" y="2633814"/>
                  <a:pt x="2055813" y="2574283"/>
                </a:cubicBezTo>
                <a:cubicBezTo>
                  <a:pt x="2070365" y="2514752"/>
                  <a:pt x="2121959" y="1490814"/>
                  <a:pt x="2135188" y="1145533"/>
                </a:cubicBezTo>
                <a:cubicBezTo>
                  <a:pt x="2148417" y="800252"/>
                  <a:pt x="2123282" y="583293"/>
                  <a:pt x="2135188" y="502595"/>
                </a:cubicBezTo>
                <a:cubicBezTo>
                  <a:pt x="2147094" y="421897"/>
                  <a:pt x="2186781" y="322678"/>
                  <a:pt x="2206625" y="661345"/>
                </a:cubicBezTo>
                <a:cubicBezTo>
                  <a:pt x="2226469" y="1000012"/>
                  <a:pt x="2233083" y="2562376"/>
                  <a:pt x="2254250" y="2534595"/>
                </a:cubicBezTo>
                <a:cubicBezTo>
                  <a:pt x="2275417" y="2506814"/>
                  <a:pt x="2309813" y="608429"/>
                  <a:pt x="2333625" y="494658"/>
                </a:cubicBezTo>
                <a:cubicBezTo>
                  <a:pt x="2357437" y="380887"/>
                  <a:pt x="2377281" y="1513303"/>
                  <a:pt x="2397125" y="1851970"/>
                </a:cubicBezTo>
                <a:cubicBezTo>
                  <a:pt x="2416969" y="2190637"/>
                  <a:pt x="2447396" y="2599418"/>
                  <a:pt x="2452688" y="2526658"/>
                </a:cubicBezTo>
                <a:cubicBezTo>
                  <a:pt x="2457980" y="2453898"/>
                  <a:pt x="2426229" y="1693220"/>
                  <a:pt x="2428875" y="1415408"/>
                </a:cubicBezTo>
                <a:cubicBezTo>
                  <a:pt x="2431521" y="1137596"/>
                  <a:pt x="2457980" y="998689"/>
                  <a:pt x="2468563" y="859783"/>
                </a:cubicBezTo>
                <a:cubicBezTo>
                  <a:pt x="2479146" y="720877"/>
                  <a:pt x="2479146" y="425866"/>
                  <a:pt x="2492375" y="581970"/>
                </a:cubicBezTo>
                <a:cubicBezTo>
                  <a:pt x="2505604" y="738074"/>
                  <a:pt x="2529417" y="1482877"/>
                  <a:pt x="2547938" y="1796408"/>
                </a:cubicBezTo>
                <a:cubicBezTo>
                  <a:pt x="2566459" y="2109939"/>
                  <a:pt x="2592917" y="2479033"/>
                  <a:pt x="2603500" y="2463158"/>
                </a:cubicBezTo>
                <a:cubicBezTo>
                  <a:pt x="2614083" y="2447283"/>
                  <a:pt x="2610115" y="1957804"/>
                  <a:pt x="2611438" y="1701158"/>
                </a:cubicBezTo>
                <a:cubicBezTo>
                  <a:pt x="2612761" y="1444512"/>
                  <a:pt x="2610115" y="1190512"/>
                  <a:pt x="2611438" y="923283"/>
                </a:cubicBezTo>
                <a:cubicBezTo>
                  <a:pt x="2612761" y="656054"/>
                  <a:pt x="2619375" y="97783"/>
                  <a:pt x="2619375" y="97783"/>
                </a:cubicBezTo>
                <a:cubicBezTo>
                  <a:pt x="2625990" y="-41123"/>
                  <a:pt x="2643188" y="-21280"/>
                  <a:pt x="2651125" y="89845"/>
                </a:cubicBezTo>
                <a:cubicBezTo>
                  <a:pt x="2659062" y="200970"/>
                  <a:pt x="2656417" y="674575"/>
                  <a:pt x="2667000" y="764533"/>
                </a:cubicBezTo>
                <a:cubicBezTo>
                  <a:pt x="2677583" y="854491"/>
                  <a:pt x="2702719" y="753949"/>
                  <a:pt x="2714625" y="629595"/>
                </a:cubicBezTo>
                <a:cubicBezTo>
                  <a:pt x="2726531" y="505241"/>
                  <a:pt x="2723886" y="59418"/>
                  <a:pt x="2738438" y="18408"/>
                </a:cubicBezTo>
                <a:cubicBezTo>
                  <a:pt x="2752990" y="-22602"/>
                  <a:pt x="2797969" y="171866"/>
                  <a:pt x="2801938" y="383533"/>
                </a:cubicBezTo>
                <a:cubicBezTo>
                  <a:pt x="2805907" y="595200"/>
                  <a:pt x="2762250" y="1002658"/>
                  <a:pt x="2762250" y="1288408"/>
                </a:cubicBezTo>
                <a:cubicBezTo>
                  <a:pt x="2762250" y="1574158"/>
                  <a:pt x="2796646" y="1895627"/>
                  <a:pt x="2801938" y="2098033"/>
                </a:cubicBezTo>
                <a:cubicBezTo>
                  <a:pt x="2807230" y="2300439"/>
                  <a:pt x="2782094" y="2604709"/>
                  <a:pt x="2794000" y="2502845"/>
                </a:cubicBezTo>
                <a:cubicBezTo>
                  <a:pt x="2805906" y="2400981"/>
                  <a:pt x="2861469" y="1793762"/>
                  <a:pt x="2873375" y="1486845"/>
                </a:cubicBezTo>
                <a:cubicBezTo>
                  <a:pt x="2885281" y="1179928"/>
                  <a:pt x="2861469" y="735428"/>
                  <a:pt x="2865438" y="661345"/>
                </a:cubicBezTo>
                <a:cubicBezTo>
                  <a:pt x="2869407" y="587262"/>
                  <a:pt x="2878667" y="734105"/>
                  <a:pt x="2897188" y="1042345"/>
                </a:cubicBezTo>
                <a:cubicBezTo>
                  <a:pt x="2915709" y="1350585"/>
                  <a:pt x="2954074" y="2441991"/>
                  <a:pt x="2976563" y="2510783"/>
                </a:cubicBezTo>
                <a:cubicBezTo>
                  <a:pt x="2999052" y="2579575"/>
                  <a:pt x="3025511" y="1736876"/>
                  <a:pt x="3032125" y="1455095"/>
                </a:cubicBezTo>
                <a:cubicBezTo>
                  <a:pt x="3038740" y="1173314"/>
                  <a:pt x="3016250" y="820095"/>
                  <a:pt x="3016250" y="820095"/>
                </a:cubicBezTo>
                <a:cubicBezTo>
                  <a:pt x="3018896" y="716908"/>
                  <a:pt x="3037417" y="720876"/>
                  <a:pt x="3048000" y="835970"/>
                </a:cubicBezTo>
                <a:cubicBezTo>
                  <a:pt x="3058583" y="951064"/>
                  <a:pt x="3062552" y="1223585"/>
                  <a:pt x="3079750" y="1510658"/>
                </a:cubicBezTo>
                <a:cubicBezTo>
                  <a:pt x="3096948" y="1797731"/>
                  <a:pt x="3128698" y="2379814"/>
                  <a:pt x="3151188" y="2558408"/>
                </a:cubicBezTo>
                <a:cubicBezTo>
                  <a:pt x="3173678" y="2737002"/>
                  <a:pt x="3189553" y="2607355"/>
                  <a:pt x="3214688" y="2582220"/>
                </a:cubicBezTo>
                <a:cubicBezTo>
                  <a:pt x="3239823" y="2557085"/>
                  <a:pt x="3283479" y="2501522"/>
                  <a:pt x="3302000" y="2407595"/>
                </a:cubicBezTo>
                <a:cubicBezTo>
                  <a:pt x="3320521" y="2313668"/>
                  <a:pt x="3316553" y="2144335"/>
                  <a:pt x="3325813" y="2018658"/>
                </a:cubicBezTo>
                <a:cubicBezTo>
                  <a:pt x="3335073" y="1892981"/>
                  <a:pt x="3345657" y="1703804"/>
                  <a:pt x="3357563" y="1653533"/>
                </a:cubicBezTo>
                <a:cubicBezTo>
                  <a:pt x="3369469" y="1603262"/>
                  <a:pt x="3389313" y="1673377"/>
                  <a:pt x="3397250" y="1717033"/>
                </a:cubicBezTo>
                <a:cubicBezTo>
                  <a:pt x="3405187" y="1760689"/>
                  <a:pt x="3399896" y="1821543"/>
                  <a:pt x="3405188" y="1915470"/>
                </a:cubicBezTo>
                <a:cubicBezTo>
                  <a:pt x="3410480" y="2009397"/>
                  <a:pt x="3414448" y="2187991"/>
                  <a:pt x="3429000" y="2280595"/>
                </a:cubicBezTo>
                <a:cubicBezTo>
                  <a:pt x="3443552" y="2373199"/>
                  <a:pt x="3472656" y="2434053"/>
                  <a:pt x="3492500" y="2471095"/>
                </a:cubicBezTo>
                <a:cubicBezTo>
                  <a:pt x="3512344" y="2508137"/>
                  <a:pt x="3528219" y="2518720"/>
                  <a:pt x="3548063" y="2502845"/>
                </a:cubicBezTo>
                <a:cubicBezTo>
                  <a:pt x="3567907" y="2486970"/>
                  <a:pt x="3598334" y="2431407"/>
                  <a:pt x="3611563" y="2375845"/>
                </a:cubicBezTo>
                <a:cubicBezTo>
                  <a:pt x="3624792" y="2320283"/>
                  <a:pt x="3611563" y="2209157"/>
                  <a:pt x="3627438" y="2169470"/>
                </a:cubicBezTo>
                <a:cubicBezTo>
                  <a:pt x="3643313" y="2129783"/>
                  <a:pt x="3684324" y="2124491"/>
                  <a:pt x="3706813" y="2137720"/>
                </a:cubicBezTo>
                <a:cubicBezTo>
                  <a:pt x="3729302" y="2150949"/>
                  <a:pt x="3746500" y="2198574"/>
                  <a:pt x="3762375" y="2248845"/>
                </a:cubicBezTo>
                <a:cubicBezTo>
                  <a:pt x="3778250" y="2299116"/>
                  <a:pt x="3767667" y="2383783"/>
                  <a:pt x="3802063" y="2439345"/>
                </a:cubicBezTo>
                <a:cubicBezTo>
                  <a:pt x="3836459" y="2494907"/>
                  <a:pt x="3911865" y="2554439"/>
                  <a:pt x="3968750" y="2582220"/>
                </a:cubicBezTo>
                <a:cubicBezTo>
                  <a:pt x="4025635" y="2610001"/>
                  <a:pt x="3968750" y="2599418"/>
                  <a:pt x="4143375" y="2606033"/>
                </a:cubicBezTo>
                <a:cubicBezTo>
                  <a:pt x="4318000" y="2612648"/>
                  <a:pt x="4667250" y="2617278"/>
                  <a:pt x="5016500" y="2621908"/>
                </a:cubicBezTo>
              </a:path>
            </a:pathLst>
          </a:custGeom>
          <a:noFill/>
          <a:ln w="15875" cap="flat" cmpd="sng" algn="ctr">
            <a:solidFill>
              <a:srgbClr val="00B0F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fr-CA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FC7ABD-BBDC-2BA1-B806-DCDFF7A4C2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7688" y="33334325"/>
            <a:ext cx="1254125" cy="21431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6576" tIns="32004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fr-CA" sz="9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fr-CA" sz="9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progestérone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4B053C9-CBC5-0438-A87A-8CB7133610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3713" y="33193038"/>
            <a:ext cx="1254125" cy="21431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6576" tIns="32004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fr-CA" sz="9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fr-CA" sz="9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oestrogène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313BD4A-EF15-C077-F940-96FDDBF3C3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9050" y="33551813"/>
            <a:ext cx="6346825" cy="2825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6576" tIns="32004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fr-CA" sz="9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 enfance                adolescente                 période activité ovarienne                périménopause             ménopause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35B1D26D-20C7-CE38-855A-0C52D024DCE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8626475" y="30968950"/>
            <a:ext cx="660400" cy="63500"/>
          </a:xfrm>
          <a:prstGeom prst="line">
            <a:avLst/>
          </a:prstGeom>
          <a:noFill/>
          <a:ln w="9525" algn="ctr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round/>
            <a:headEnd/>
            <a:tailEnd type="oval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5674D852-B1D3-6D97-5B9A-5181CEB7E2D1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8302625" y="31159450"/>
            <a:ext cx="1047750" cy="31750"/>
          </a:xfrm>
          <a:prstGeom prst="line">
            <a:avLst/>
          </a:prstGeom>
          <a:noFill/>
          <a:ln w="9525" algn="ctr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round/>
            <a:headEnd/>
            <a:tailEnd type="oval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B6440D19-6285-12A0-FB16-F964F4118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05900" y="30962600"/>
            <a:ext cx="8636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36576" tIns="32004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fr-CA" sz="9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fr-CA" sz="9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grossesse</a:t>
            </a: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F5DE0E41-FF90-2490-4680-B8223A433AC0}"/>
              </a:ext>
            </a:extLst>
          </p:cNvPr>
          <p:cNvSpPr/>
          <p:nvPr/>
        </p:nvSpPr>
        <p:spPr bwMode="auto">
          <a:xfrm>
            <a:off x="5357813" y="32254825"/>
            <a:ext cx="5730875" cy="960438"/>
          </a:xfrm>
          <a:custGeom>
            <a:avLst/>
            <a:gdLst>
              <a:gd name="connsiteX0" fmla="*/ 0 w 5730875"/>
              <a:gd name="connsiteY0" fmla="*/ 960496 h 960496"/>
              <a:gd name="connsiteX1" fmla="*/ 531812 w 5730875"/>
              <a:gd name="connsiteY1" fmla="*/ 936683 h 960496"/>
              <a:gd name="connsiteX2" fmla="*/ 777875 w 5730875"/>
              <a:gd name="connsiteY2" fmla="*/ 865246 h 960496"/>
              <a:gd name="connsiteX3" fmla="*/ 984250 w 5730875"/>
              <a:gd name="connsiteY3" fmla="*/ 714433 h 960496"/>
              <a:gd name="connsiteX4" fmla="*/ 1158875 w 5730875"/>
              <a:gd name="connsiteY4" fmla="*/ 428683 h 960496"/>
              <a:gd name="connsiteX5" fmla="*/ 1262062 w 5730875"/>
              <a:gd name="connsiteY5" fmla="*/ 261996 h 960496"/>
              <a:gd name="connsiteX6" fmla="*/ 1412875 w 5730875"/>
              <a:gd name="connsiteY6" fmla="*/ 63558 h 960496"/>
              <a:gd name="connsiteX7" fmla="*/ 1643062 w 5730875"/>
              <a:gd name="connsiteY7" fmla="*/ 58 h 960496"/>
              <a:gd name="connsiteX8" fmla="*/ 1960562 w 5730875"/>
              <a:gd name="connsiteY8" fmla="*/ 71496 h 960496"/>
              <a:gd name="connsiteX9" fmla="*/ 2786062 w 5730875"/>
              <a:gd name="connsiteY9" fmla="*/ 198496 h 960496"/>
              <a:gd name="connsiteX10" fmla="*/ 3548062 w 5730875"/>
              <a:gd name="connsiteY10" fmla="*/ 285808 h 960496"/>
              <a:gd name="connsiteX11" fmla="*/ 4222750 w 5730875"/>
              <a:gd name="connsiteY11" fmla="*/ 460433 h 960496"/>
              <a:gd name="connsiteX12" fmla="*/ 4778375 w 5730875"/>
              <a:gd name="connsiteY12" fmla="*/ 563621 h 960496"/>
              <a:gd name="connsiteX13" fmla="*/ 5389562 w 5730875"/>
              <a:gd name="connsiteY13" fmla="*/ 666808 h 960496"/>
              <a:gd name="connsiteX14" fmla="*/ 5730875 w 5730875"/>
              <a:gd name="connsiteY14" fmla="*/ 722371 h 960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730875" h="960496">
                <a:moveTo>
                  <a:pt x="0" y="960496"/>
                </a:moveTo>
                <a:cubicBezTo>
                  <a:pt x="201083" y="956527"/>
                  <a:pt x="402166" y="952558"/>
                  <a:pt x="531812" y="936683"/>
                </a:cubicBezTo>
                <a:cubicBezTo>
                  <a:pt x="661458" y="920808"/>
                  <a:pt x="702469" y="902288"/>
                  <a:pt x="777875" y="865246"/>
                </a:cubicBezTo>
                <a:cubicBezTo>
                  <a:pt x="853281" y="828204"/>
                  <a:pt x="920750" y="787193"/>
                  <a:pt x="984250" y="714433"/>
                </a:cubicBezTo>
                <a:cubicBezTo>
                  <a:pt x="1047750" y="641672"/>
                  <a:pt x="1112573" y="504089"/>
                  <a:pt x="1158875" y="428683"/>
                </a:cubicBezTo>
                <a:cubicBezTo>
                  <a:pt x="1205177" y="353277"/>
                  <a:pt x="1219729" y="322850"/>
                  <a:pt x="1262062" y="261996"/>
                </a:cubicBezTo>
                <a:cubicBezTo>
                  <a:pt x="1304395" y="201142"/>
                  <a:pt x="1349375" y="107214"/>
                  <a:pt x="1412875" y="63558"/>
                </a:cubicBezTo>
                <a:cubicBezTo>
                  <a:pt x="1476375" y="19902"/>
                  <a:pt x="1551781" y="-1265"/>
                  <a:pt x="1643062" y="58"/>
                </a:cubicBezTo>
                <a:cubicBezTo>
                  <a:pt x="1734343" y="1381"/>
                  <a:pt x="1770062" y="38423"/>
                  <a:pt x="1960562" y="71496"/>
                </a:cubicBezTo>
                <a:cubicBezTo>
                  <a:pt x="2151062" y="104569"/>
                  <a:pt x="2521479" y="162777"/>
                  <a:pt x="2786062" y="198496"/>
                </a:cubicBezTo>
                <a:cubicBezTo>
                  <a:pt x="3050645" y="234215"/>
                  <a:pt x="3308614" y="242152"/>
                  <a:pt x="3548062" y="285808"/>
                </a:cubicBezTo>
                <a:cubicBezTo>
                  <a:pt x="3787510" y="329464"/>
                  <a:pt x="4017698" y="414131"/>
                  <a:pt x="4222750" y="460433"/>
                </a:cubicBezTo>
                <a:cubicBezTo>
                  <a:pt x="4427802" y="506735"/>
                  <a:pt x="4778375" y="563621"/>
                  <a:pt x="4778375" y="563621"/>
                </a:cubicBezTo>
                <a:lnTo>
                  <a:pt x="5389562" y="666808"/>
                </a:lnTo>
                <a:lnTo>
                  <a:pt x="5730875" y="722371"/>
                </a:lnTo>
              </a:path>
            </a:pathLst>
          </a:custGeom>
          <a:noFill/>
          <a:ln w="15875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fr-CA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54EB486-7C4F-16CA-B2A0-2CC212063D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0" y="33048575"/>
            <a:ext cx="1254125" cy="21431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6576" tIns="32004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fr-CA" sz="9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fr-CA" sz="9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testostérone</a:t>
            </a: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24CA3567-4DE8-652D-5E6A-38DB759F0090}"/>
              </a:ext>
            </a:extLst>
          </p:cNvPr>
          <p:cNvSpPr/>
          <p:nvPr/>
        </p:nvSpPr>
        <p:spPr bwMode="auto">
          <a:xfrm>
            <a:off x="5270500" y="31294388"/>
            <a:ext cx="6021388" cy="2182812"/>
          </a:xfrm>
          <a:custGeom>
            <a:avLst/>
            <a:gdLst>
              <a:gd name="connsiteX0" fmla="*/ 0 w 6021094"/>
              <a:gd name="connsiteY0" fmla="*/ 1544022 h 2004589"/>
              <a:gd name="connsiteX1" fmla="*/ 563563 w 6021094"/>
              <a:gd name="connsiteY1" fmla="*/ 1456709 h 2004589"/>
              <a:gd name="connsiteX2" fmla="*/ 1031875 w 6021094"/>
              <a:gd name="connsiteY2" fmla="*/ 1186834 h 2004589"/>
              <a:gd name="connsiteX3" fmla="*/ 1365250 w 6021094"/>
              <a:gd name="connsiteY3" fmla="*/ 924897 h 2004589"/>
              <a:gd name="connsiteX4" fmla="*/ 1547813 w 6021094"/>
              <a:gd name="connsiteY4" fmla="*/ 456584 h 2004589"/>
              <a:gd name="connsiteX5" fmla="*/ 1619250 w 6021094"/>
              <a:gd name="connsiteY5" fmla="*/ 202584 h 2004589"/>
              <a:gd name="connsiteX6" fmla="*/ 1770063 w 6021094"/>
              <a:gd name="connsiteY6" fmla="*/ 83522 h 2004589"/>
              <a:gd name="connsiteX7" fmla="*/ 2000250 w 6021094"/>
              <a:gd name="connsiteY7" fmla="*/ 67647 h 2004589"/>
              <a:gd name="connsiteX8" fmla="*/ 2468563 w 6021094"/>
              <a:gd name="connsiteY8" fmla="*/ 59709 h 2004589"/>
              <a:gd name="connsiteX9" fmla="*/ 2849563 w 6021094"/>
              <a:gd name="connsiteY9" fmla="*/ 59709 h 2004589"/>
              <a:gd name="connsiteX10" fmla="*/ 3032125 w 6021094"/>
              <a:gd name="connsiteY10" fmla="*/ 59709 h 2004589"/>
              <a:gd name="connsiteX11" fmla="*/ 3032125 w 6021094"/>
              <a:gd name="connsiteY11" fmla="*/ 59709 h 2004589"/>
              <a:gd name="connsiteX12" fmla="*/ 3286125 w 6021094"/>
              <a:gd name="connsiteY12" fmla="*/ 59709 h 2004589"/>
              <a:gd name="connsiteX13" fmla="*/ 3500438 w 6021094"/>
              <a:gd name="connsiteY13" fmla="*/ 35897 h 2004589"/>
              <a:gd name="connsiteX14" fmla="*/ 3667125 w 6021094"/>
              <a:gd name="connsiteY14" fmla="*/ 607397 h 2004589"/>
              <a:gd name="connsiteX15" fmla="*/ 3667125 w 6021094"/>
              <a:gd name="connsiteY15" fmla="*/ 1131272 h 2004589"/>
              <a:gd name="connsiteX16" fmla="*/ 3706813 w 6021094"/>
              <a:gd name="connsiteY16" fmla="*/ 1536084 h 2004589"/>
              <a:gd name="connsiteX17" fmla="*/ 3841750 w 6021094"/>
              <a:gd name="connsiteY17" fmla="*/ 1766272 h 2004589"/>
              <a:gd name="connsiteX18" fmla="*/ 4191000 w 6021094"/>
              <a:gd name="connsiteY18" fmla="*/ 1925022 h 2004589"/>
              <a:gd name="connsiteX19" fmla="*/ 4611688 w 6021094"/>
              <a:gd name="connsiteY19" fmla="*/ 1940897 h 2004589"/>
              <a:gd name="connsiteX20" fmla="*/ 5873750 w 6021094"/>
              <a:gd name="connsiteY20" fmla="*/ 2004397 h 2004589"/>
              <a:gd name="connsiteX21" fmla="*/ 5945188 w 6021094"/>
              <a:gd name="connsiteY21" fmla="*/ 1956772 h 2004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21094" h="2004589">
                <a:moveTo>
                  <a:pt x="0" y="1544022"/>
                </a:moveTo>
                <a:cubicBezTo>
                  <a:pt x="195792" y="1530131"/>
                  <a:pt x="391584" y="1516240"/>
                  <a:pt x="563563" y="1456709"/>
                </a:cubicBezTo>
                <a:cubicBezTo>
                  <a:pt x="735542" y="1397178"/>
                  <a:pt x="898261" y="1275469"/>
                  <a:pt x="1031875" y="1186834"/>
                </a:cubicBezTo>
                <a:cubicBezTo>
                  <a:pt x="1165489" y="1098199"/>
                  <a:pt x="1279260" y="1046605"/>
                  <a:pt x="1365250" y="924897"/>
                </a:cubicBezTo>
                <a:cubicBezTo>
                  <a:pt x="1451240" y="803189"/>
                  <a:pt x="1505480" y="576969"/>
                  <a:pt x="1547813" y="456584"/>
                </a:cubicBezTo>
                <a:cubicBezTo>
                  <a:pt x="1590146" y="336199"/>
                  <a:pt x="1582208" y="264761"/>
                  <a:pt x="1619250" y="202584"/>
                </a:cubicBezTo>
                <a:cubicBezTo>
                  <a:pt x="1656292" y="140407"/>
                  <a:pt x="1706563" y="106011"/>
                  <a:pt x="1770063" y="83522"/>
                </a:cubicBezTo>
                <a:cubicBezTo>
                  <a:pt x="1833563" y="61033"/>
                  <a:pt x="1883833" y="71616"/>
                  <a:pt x="2000250" y="67647"/>
                </a:cubicBezTo>
                <a:cubicBezTo>
                  <a:pt x="2116667" y="63678"/>
                  <a:pt x="2468563" y="59709"/>
                  <a:pt x="2468563" y="59709"/>
                </a:cubicBezTo>
                <a:lnTo>
                  <a:pt x="2849563" y="59709"/>
                </a:lnTo>
                <a:lnTo>
                  <a:pt x="3032125" y="59709"/>
                </a:lnTo>
                <a:lnTo>
                  <a:pt x="3032125" y="59709"/>
                </a:lnTo>
                <a:cubicBezTo>
                  <a:pt x="3074458" y="59709"/>
                  <a:pt x="3208073" y="63678"/>
                  <a:pt x="3286125" y="59709"/>
                </a:cubicBezTo>
                <a:cubicBezTo>
                  <a:pt x="3364177" y="55740"/>
                  <a:pt x="3436938" y="-55384"/>
                  <a:pt x="3500438" y="35897"/>
                </a:cubicBezTo>
                <a:cubicBezTo>
                  <a:pt x="3563938" y="127178"/>
                  <a:pt x="3639344" y="424835"/>
                  <a:pt x="3667125" y="607397"/>
                </a:cubicBezTo>
                <a:cubicBezTo>
                  <a:pt x="3694906" y="789959"/>
                  <a:pt x="3660510" y="976491"/>
                  <a:pt x="3667125" y="1131272"/>
                </a:cubicBezTo>
                <a:cubicBezTo>
                  <a:pt x="3673740" y="1286053"/>
                  <a:pt x="3677709" y="1430251"/>
                  <a:pt x="3706813" y="1536084"/>
                </a:cubicBezTo>
                <a:cubicBezTo>
                  <a:pt x="3735917" y="1641917"/>
                  <a:pt x="3761052" y="1701449"/>
                  <a:pt x="3841750" y="1766272"/>
                </a:cubicBezTo>
                <a:cubicBezTo>
                  <a:pt x="3922448" y="1831095"/>
                  <a:pt x="4062677" y="1895918"/>
                  <a:pt x="4191000" y="1925022"/>
                </a:cubicBezTo>
                <a:cubicBezTo>
                  <a:pt x="4319323" y="1954126"/>
                  <a:pt x="4611688" y="1940897"/>
                  <a:pt x="4611688" y="1940897"/>
                </a:cubicBezTo>
                <a:lnTo>
                  <a:pt x="5873750" y="2004397"/>
                </a:lnTo>
                <a:cubicBezTo>
                  <a:pt x="6096000" y="2007043"/>
                  <a:pt x="6020594" y="1981907"/>
                  <a:pt x="5945188" y="1956772"/>
                </a:cubicBezTo>
              </a:path>
            </a:pathLst>
          </a:custGeom>
          <a:noFill/>
          <a:ln w="19050" cap="flat" cmpd="sng" algn="ctr">
            <a:solidFill>
              <a:srgbClr val="FF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fr-CA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7AF6E38-ACD4-C16E-535A-B0A8F8A74F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5625" y="32834263"/>
            <a:ext cx="1254125" cy="21431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6576" tIns="32004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fr-CA" sz="9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fr-CA" sz="9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inhibine B</a:t>
            </a:r>
          </a:p>
        </p:txBody>
      </p:sp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4D46219C-151C-4252-A49F-CFD7B298B60B}"/>
              </a:ext>
            </a:extLst>
          </p:cNvPr>
          <p:cNvGraphicFramePr>
            <a:graphicFrameLocks noGrp="1"/>
          </p:cNvGraphicFramePr>
          <p:nvPr/>
        </p:nvGraphicFramePr>
        <p:xfrm>
          <a:off x="746125" y="-26974800"/>
          <a:ext cx="8699500" cy="30162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76875396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39820979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62339149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54517283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340710889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53060463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8453330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448096194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1539746900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1032689971"/>
                    </a:ext>
                  </a:extLst>
                </a:gridCol>
                <a:gridCol w="850900">
                  <a:extLst>
                    <a:ext uri="{9D8B030D-6E8A-4147-A177-3AD203B41FA5}">
                      <a16:colId xmlns:a16="http://schemas.microsoft.com/office/drawing/2014/main" val="563909266"/>
                    </a:ext>
                  </a:extLst>
                </a:gridCol>
              </a:tblGrid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59286405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98664364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38901250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53388876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70926208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22743589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00766531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09738747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36888871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14665086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36794233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70003674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54407791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504729802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79703497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87721957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83715366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79034423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>
                          <a:effectLst/>
                        </a:rPr>
                        <a:t> </a:t>
                      </a:r>
                      <a:endParaRPr lang="fr-CA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CA" sz="1000" u="none" strike="noStrike" dirty="0">
                          <a:effectLst/>
                        </a:rPr>
                        <a:t> </a:t>
                      </a:r>
                      <a:endParaRPr lang="fr-CA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91285879"/>
                  </a:ext>
                </a:extLst>
              </a:tr>
            </a:tbl>
          </a:graphicData>
        </a:graphic>
      </p:graphicFrame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E2B16104-1C07-7010-6EA9-E8B04466030F}"/>
              </a:ext>
            </a:extLst>
          </p:cNvPr>
          <p:cNvSpPr/>
          <p:nvPr/>
        </p:nvSpPr>
        <p:spPr bwMode="auto">
          <a:xfrm>
            <a:off x="5341938" y="31007050"/>
            <a:ext cx="5738812" cy="2338388"/>
          </a:xfrm>
          <a:custGeom>
            <a:avLst/>
            <a:gdLst>
              <a:gd name="connsiteX0" fmla="*/ 0 w 4992687"/>
              <a:gd name="connsiteY0" fmla="*/ 2318599 h 2337175"/>
              <a:gd name="connsiteX1" fmla="*/ 619125 w 4992687"/>
              <a:gd name="connsiteY1" fmla="*/ 2326536 h 2337175"/>
              <a:gd name="connsiteX2" fmla="*/ 762000 w 4992687"/>
              <a:gd name="connsiteY2" fmla="*/ 2191599 h 2337175"/>
              <a:gd name="connsiteX3" fmla="*/ 849312 w 4992687"/>
              <a:gd name="connsiteY3" fmla="*/ 2199536 h 2337175"/>
              <a:gd name="connsiteX4" fmla="*/ 984250 w 4992687"/>
              <a:gd name="connsiteY4" fmla="*/ 2112224 h 2337175"/>
              <a:gd name="connsiteX5" fmla="*/ 1016000 w 4992687"/>
              <a:gd name="connsiteY5" fmla="*/ 2207474 h 2337175"/>
              <a:gd name="connsiteX6" fmla="*/ 1127125 w 4992687"/>
              <a:gd name="connsiteY6" fmla="*/ 1945536 h 2337175"/>
              <a:gd name="connsiteX7" fmla="*/ 1174750 w 4992687"/>
              <a:gd name="connsiteY7" fmla="*/ 1961411 h 2337175"/>
              <a:gd name="connsiteX8" fmla="*/ 1222375 w 4992687"/>
              <a:gd name="connsiteY8" fmla="*/ 1683599 h 2337175"/>
              <a:gd name="connsiteX9" fmla="*/ 1277937 w 4992687"/>
              <a:gd name="connsiteY9" fmla="*/ 1731224 h 2337175"/>
              <a:gd name="connsiteX10" fmla="*/ 1468437 w 4992687"/>
              <a:gd name="connsiteY10" fmla="*/ 786661 h 2337175"/>
              <a:gd name="connsiteX11" fmla="*/ 1563687 w 4992687"/>
              <a:gd name="connsiteY11" fmla="*/ 985099 h 2337175"/>
              <a:gd name="connsiteX12" fmla="*/ 1611312 w 4992687"/>
              <a:gd name="connsiteY12" fmla="*/ 866036 h 2337175"/>
              <a:gd name="connsiteX13" fmla="*/ 1714500 w 4992687"/>
              <a:gd name="connsiteY13" fmla="*/ 1040661 h 2337175"/>
              <a:gd name="connsiteX14" fmla="*/ 1809750 w 4992687"/>
              <a:gd name="connsiteY14" fmla="*/ 977161 h 2337175"/>
              <a:gd name="connsiteX15" fmla="*/ 1889125 w 4992687"/>
              <a:gd name="connsiteY15" fmla="*/ 1072411 h 2337175"/>
              <a:gd name="connsiteX16" fmla="*/ 1992312 w 4992687"/>
              <a:gd name="connsiteY16" fmla="*/ 1040661 h 2337175"/>
              <a:gd name="connsiteX17" fmla="*/ 2047875 w 4992687"/>
              <a:gd name="connsiteY17" fmla="*/ 1112099 h 2337175"/>
              <a:gd name="connsiteX18" fmla="*/ 2151062 w 4992687"/>
              <a:gd name="connsiteY18" fmla="*/ 1064474 h 2337175"/>
              <a:gd name="connsiteX19" fmla="*/ 2246312 w 4992687"/>
              <a:gd name="connsiteY19" fmla="*/ 1112099 h 2337175"/>
              <a:gd name="connsiteX20" fmla="*/ 2333625 w 4992687"/>
              <a:gd name="connsiteY20" fmla="*/ 1048599 h 2337175"/>
              <a:gd name="connsiteX21" fmla="*/ 2397125 w 4992687"/>
              <a:gd name="connsiteY21" fmla="*/ 1096224 h 2337175"/>
              <a:gd name="connsiteX22" fmla="*/ 2476500 w 4992687"/>
              <a:gd name="connsiteY22" fmla="*/ 1016849 h 2337175"/>
              <a:gd name="connsiteX23" fmla="*/ 2524125 w 4992687"/>
              <a:gd name="connsiteY23" fmla="*/ 1096224 h 2337175"/>
              <a:gd name="connsiteX24" fmla="*/ 2547937 w 4992687"/>
              <a:gd name="connsiteY24" fmla="*/ 937474 h 2337175"/>
              <a:gd name="connsiteX25" fmla="*/ 2540000 w 4992687"/>
              <a:gd name="connsiteY25" fmla="*/ 477099 h 2337175"/>
              <a:gd name="connsiteX26" fmla="*/ 2571750 w 4992687"/>
              <a:gd name="connsiteY26" fmla="*/ 80224 h 2337175"/>
              <a:gd name="connsiteX27" fmla="*/ 2619375 w 4992687"/>
              <a:gd name="connsiteY27" fmla="*/ 8786 h 2337175"/>
              <a:gd name="connsiteX28" fmla="*/ 2627312 w 4992687"/>
              <a:gd name="connsiteY28" fmla="*/ 207224 h 2337175"/>
              <a:gd name="connsiteX29" fmla="*/ 2627312 w 4992687"/>
              <a:gd name="connsiteY29" fmla="*/ 485036 h 2337175"/>
              <a:gd name="connsiteX30" fmla="*/ 2627312 w 4992687"/>
              <a:gd name="connsiteY30" fmla="*/ 659661 h 2337175"/>
              <a:gd name="connsiteX31" fmla="*/ 2659062 w 4992687"/>
              <a:gd name="connsiteY31" fmla="*/ 715224 h 2337175"/>
              <a:gd name="connsiteX32" fmla="*/ 2659062 w 4992687"/>
              <a:gd name="connsiteY32" fmla="*/ 564411 h 2337175"/>
              <a:gd name="connsiteX33" fmla="*/ 2682875 w 4992687"/>
              <a:gd name="connsiteY33" fmla="*/ 397724 h 2337175"/>
              <a:gd name="connsiteX34" fmla="*/ 2682875 w 4992687"/>
              <a:gd name="connsiteY34" fmla="*/ 72286 h 2337175"/>
              <a:gd name="connsiteX35" fmla="*/ 2730500 w 4992687"/>
              <a:gd name="connsiteY35" fmla="*/ 56411 h 2337175"/>
              <a:gd name="connsiteX36" fmla="*/ 2754312 w 4992687"/>
              <a:gd name="connsiteY36" fmla="*/ 286599 h 2337175"/>
              <a:gd name="connsiteX37" fmla="*/ 2762250 w 4992687"/>
              <a:gd name="connsiteY37" fmla="*/ 643786 h 2337175"/>
              <a:gd name="connsiteX38" fmla="*/ 2738437 w 4992687"/>
              <a:gd name="connsiteY38" fmla="*/ 850161 h 2337175"/>
              <a:gd name="connsiteX39" fmla="*/ 2754312 w 4992687"/>
              <a:gd name="connsiteY39" fmla="*/ 945411 h 2337175"/>
              <a:gd name="connsiteX40" fmla="*/ 2778125 w 4992687"/>
              <a:gd name="connsiteY40" fmla="*/ 1072411 h 2337175"/>
              <a:gd name="connsiteX41" fmla="*/ 2809875 w 4992687"/>
              <a:gd name="connsiteY41" fmla="*/ 1096224 h 2337175"/>
              <a:gd name="connsiteX42" fmla="*/ 2833687 w 4992687"/>
              <a:gd name="connsiteY42" fmla="*/ 1056536 h 2337175"/>
              <a:gd name="connsiteX43" fmla="*/ 2889250 w 4992687"/>
              <a:gd name="connsiteY43" fmla="*/ 1088286 h 2337175"/>
              <a:gd name="connsiteX44" fmla="*/ 2936875 w 4992687"/>
              <a:gd name="connsiteY44" fmla="*/ 969224 h 2337175"/>
              <a:gd name="connsiteX45" fmla="*/ 3071812 w 4992687"/>
              <a:gd name="connsiteY45" fmla="*/ 1024786 h 2337175"/>
              <a:gd name="connsiteX46" fmla="*/ 3190875 w 4992687"/>
              <a:gd name="connsiteY46" fmla="*/ 659661 h 2337175"/>
              <a:gd name="connsiteX47" fmla="*/ 3278187 w 4992687"/>
              <a:gd name="connsiteY47" fmla="*/ 1016849 h 2337175"/>
              <a:gd name="connsiteX48" fmla="*/ 3341687 w 4992687"/>
              <a:gd name="connsiteY48" fmla="*/ 238974 h 2337175"/>
              <a:gd name="connsiteX49" fmla="*/ 3421062 w 4992687"/>
              <a:gd name="connsiteY49" fmla="*/ 1167661 h 2337175"/>
              <a:gd name="connsiteX50" fmla="*/ 3500437 w 4992687"/>
              <a:gd name="connsiteY50" fmla="*/ 977161 h 2337175"/>
              <a:gd name="connsiteX51" fmla="*/ 3556000 w 4992687"/>
              <a:gd name="connsiteY51" fmla="*/ 1104161 h 2337175"/>
              <a:gd name="connsiteX52" fmla="*/ 3563937 w 4992687"/>
              <a:gd name="connsiteY52" fmla="*/ 1008911 h 2337175"/>
              <a:gd name="connsiteX53" fmla="*/ 3627437 w 4992687"/>
              <a:gd name="connsiteY53" fmla="*/ 1548661 h 2337175"/>
              <a:gd name="connsiteX54" fmla="*/ 3667125 w 4992687"/>
              <a:gd name="connsiteY54" fmla="*/ 802536 h 2337175"/>
              <a:gd name="connsiteX55" fmla="*/ 3770312 w 4992687"/>
              <a:gd name="connsiteY55" fmla="*/ 1580411 h 2337175"/>
              <a:gd name="connsiteX56" fmla="*/ 3810000 w 4992687"/>
              <a:gd name="connsiteY56" fmla="*/ 921599 h 2337175"/>
              <a:gd name="connsiteX57" fmla="*/ 3929062 w 4992687"/>
              <a:gd name="connsiteY57" fmla="*/ 1643911 h 2337175"/>
              <a:gd name="connsiteX58" fmla="*/ 3929062 w 4992687"/>
              <a:gd name="connsiteY58" fmla="*/ 1159724 h 2337175"/>
              <a:gd name="connsiteX59" fmla="*/ 3968750 w 4992687"/>
              <a:gd name="connsiteY59" fmla="*/ 1699474 h 2337175"/>
              <a:gd name="connsiteX60" fmla="*/ 4040187 w 4992687"/>
              <a:gd name="connsiteY60" fmla="*/ 1524849 h 2337175"/>
              <a:gd name="connsiteX61" fmla="*/ 4127500 w 4992687"/>
              <a:gd name="connsiteY61" fmla="*/ 2151911 h 2337175"/>
              <a:gd name="connsiteX62" fmla="*/ 4183062 w 4992687"/>
              <a:gd name="connsiteY62" fmla="*/ 2326536 h 2337175"/>
              <a:gd name="connsiteX63" fmla="*/ 4294187 w 4992687"/>
              <a:gd name="connsiteY63" fmla="*/ 2199536 h 2337175"/>
              <a:gd name="connsiteX64" fmla="*/ 4381500 w 4992687"/>
              <a:gd name="connsiteY64" fmla="*/ 2215411 h 2337175"/>
              <a:gd name="connsiteX65" fmla="*/ 4437062 w 4992687"/>
              <a:gd name="connsiteY65" fmla="*/ 2318599 h 2337175"/>
              <a:gd name="connsiteX66" fmla="*/ 4492625 w 4992687"/>
              <a:gd name="connsiteY66" fmla="*/ 2310661 h 2337175"/>
              <a:gd name="connsiteX67" fmla="*/ 4691062 w 4992687"/>
              <a:gd name="connsiteY67" fmla="*/ 2310661 h 2337175"/>
              <a:gd name="connsiteX68" fmla="*/ 4833937 w 4992687"/>
              <a:gd name="connsiteY68" fmla="*/ 2326536 h 2337175"/>
              <a:gd name="connsiteX69" fmla="*/ 4992687 w 4992687"/>
              <a:gd name="connsiteY69" fmla="*/ 2334474 h 2337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992687" h="2337175">
                <a:moveTo>
                  <a:pt x="0" y="2318599"/>
                </a:moveTo>
                <a:cubicBezTo>
                  <a:pt x="246062" y="2333151"/>
                  <a:pt x="492125" y="2347703"/>
                  <a:pt x="619125" y="2326536"/>
                </a:cubicBezTo>
                <a:cubicBezTo>
                  <a:pt x="746125" y="2305369"/>
                  <a:pt x="723635" y="2212766"/>
                  <a:pt x="762000" y="2191599"/>
                </a:cubicBezTo>
                <a:cubicBezTo>
                  <a:pt x="800365" y="2170432"/>
                  <a:pt x="812270" y="2212765"/>
                  <a:pt x="849312" y="2199536"/>
                </a:cubicBezTo>
                <a:cubicBezTo>
                  <a:pt x="886354" y="2186307"/>
                  <a:pt x="956469" y="2110901"/>
                  <a:pt x="984250" y="2112224"/>
                </a:cubicBezTo>
                <a:cubicBezTo>
                  <a:pt x="1012031" y="2113547"/>
                  <a:pt x="992188" y="2235255"/>
                  <a:pt x="1016000" y="2207474"/>
                </a:cubicBezTo>
                <a:cubicBezTo>
                  <a:pt x="1039812" y="2179693"/>
                  <a:pt x="1100667" y="1986546"/>
                  <a:pt x="1127125" y="1945536"/>
                </a:cubicBezTo>
                <a:cubicBezTo>
                  <a:pt x="1153583" y="1904526"/>
                  <a:pt x="1158875" y="2005067"/>
                  <a:pt x="1174750" y="1961411"/>
                </a:cubicBezTo>
                <a:cubicBezTo>
                  <a:pt x="1190625" y="1917755"/>
                  <a:pt x="1205177" y="1721963"/>
                  <a:pt x="1222375" y="1683599"/>
                </a:cubicBezTo>
                <a:cubicBezTo>
                  <a:pt x="1239573" y="1645235"/>
                  <a:pt x="1236927" y="1880714"/>
                  <a:pt x="1277937" y="1731224"/>
                </a:cubicBezTo>
                <a:cubicBezTo>
                  <a:pt x="1318947" y="1581734"/>
                  <a:pt x="1420812" y="911015"/>
                  <a:pt x="1468437" y="786661"/>
                </a:cubicBezTo>
                <a:cubicBezTo>
                  <a:pt x="1516062" y="662307"/>
                  <a:pt x="1539875" y="971870"/>
                  <a:pt x="1563687" y="985099"/>
                </a:cubicBezTo>
                <a:cubicBezTo>
                  <a:pt x="1587499" y="998328"/>
                  <a:pt x="1586177" y="856776"/>
                  <a:pt x="1611312" y="866036"/>
                </a:cubicBezTo>
                <a:cubicBezTo>
                  <a:pt x="1636447" y="875296"/>
                  <a:pt x="1681427" y="1022140"/>
                  <a:pt x="1714500" y="1040661"/>
                </a:cubicBezTo>
                <a:cubicBezTo>
                  <a:pt x="1747573" y="1059182"/>
                  <a:pt x="1780646" y="971869"/>
                  <a:pt x="1809750" y="977161"/>
                </a:cubicBezTo>
                <a:cubicBezTo>
                  <a:pt x="1838854" y="982453"/>
                  <a:pt x="1858698" y="1061828"/>
                  <a:pt x="1889125" y="1072411"/>
                </a:cubicBezTo>
                <a:cubicBezTo>
                  <a:pt x="1919552" y="1082994"/>
                  <a:pt x="1965854" y="1034046"/>
                  <a:pt x="1992312" y="1040661"/>
                </a:cubicBezTo>
                <a:cubicBezTo>
                  <a:pt x="2018770" y="1047276"/>
                  <a:pt x="2021417" y="1108130"/>
                  <a:pt x="2047875" y="1112099"/>
                </a:cubicBezTo>
                <a:cubicBezTo>
                  <a:pt x="2074333" y="1116068"/>
                  <a:pt x="2117989" y="1064474"/>
                  <a:pt x="2151062" y="1064474"/>
                </a:cubicBezTo>
                <a:cubicBezTo>
                  <a:pt x="2184135" y="1064474"/>
                  <a:pt x="2215885" y="1114745"/>
                  <a:pt x="2246312" y="1112099"/>
                </a:cubicBezTo>
                <a:cubicBezTo>
                  <a:pt x="2276739" y="1109453"/>
                  <a:pt x="2308490" y="1051245"/>
                  <a:pt x="2333625" y="1048599"/>
                </a:cubicBezTo>
                <a:cubicBezTo>
                  <a:pt x="2358761" y="1045953"/>
                  <a:pt x="2373312" y="1101516"/>
                  <a:pt x="2397125" y="1096224"/>
                </a:cubicBezTo>
                <a:cubicBezTo>
                  <a:pt x="2420938" y="1090932"/>
                  <a:pt x="2455333" y="1016849"/>
                  <a:pt x="2476500" y="1016849"/>
                </a:cubicBezTo>
                <a:cubicBezTo>
                  <a:pt x="2497667" y="1016849"/>
                  <a:pt x="2512219" y="1109453"/>
                  <a:pt x="2524125" y="1096224"/>
                </a:cubicBezTo>
                <a:cubicBezTo>
                  <a:pt x="2536031" y="1082995"/>
                  <a:pt x="2545291" y="1040661"/>
                  <a:pt x="2547937" y="937474"/>
                </a:cubicBezTo>
                <a:cubicBezTo>
                  <a:pt x="2550583" y="834287"/>
                  <a:pt x="2536031" y="619974"/>
                  <a:pt x="2540000" y="477099"/>
                </a:cubicBezTo>
                <a:cubicBezTo>
                  <a:pt x="2543969" y="334224"/>
                  <a:pt x="2558521" y="158276"/>
                  <a:pt x="2571750" y="80224"/>
                </a:cubicBezTo>
                <a:cubicBezTo>
                  <a:pt x="2584979" y="2172"/>
                  <a:pt x="2610115" y="-12381"/>
                  <a:pt x="2619375" y="8786"/>
                </a:cubicBezTo>
                <a:cubicBezTo>
                  <a:pt x="2628635" y="29953"/>
                  <a:pt x="2625989" y="127849"/>
                  <a:pt x="2627312" y="207224"/>
                </a:cubicBezTo>
                <a:cubicBezTo>
                  <a:pt x="2628635" y="286599"/>
                  <a:pt x="2627312" y="485036"/>
                  <a:pt x="2627312" y="485036"/>
                </a:cubicBezTo>
                <a:cubicBezTo>
                  <a:pt x="2627312" y="560442"/>
                  <a:pt x="2622020" y="621296"/>
                  <a:pt x="2627312" y="659661"/>
                </a:cubicBezTo>
                <a:cubicBezTo>
                  <a:pt x="2632604" y="698026"/>
                  <a:pt x="2653770" y="731099"/>
                  <a:pt x="2659062" y="715224"/>
                </a:cubicBezTo>
                <a:cubicBezTo>
                  <a:pt x="2664354" y="699349"/>
                  <a:pt x="2655093" y="617328"/>
                  <a:pt x="2659062" y="564411"/>
                </a:cubicBezTo>
                <a:cubicBezTo>
                  <a:pt x="2663031" y="511494"/>
                  <a:pt x="2678906" y="479745"/>
                  <a:pt x="2682875" y="397724"/>
                </a:cubicBezTo>
                <a:cubicBezTo>
                  <a:pt x="2686844" y="315703"/>
                  <a:pt x="2674938" y="129171"/>
                  <a:pt x="2682875" y="72286"/>
                </a:cubicBezTo>
                <a:cubicBezTo>
                  <a:pt x="2690813" y="15400"/>
                  <a:pt x="2718594" y="20692"/>
                  <a:pt x="2730500" y="56411"/>
                </a:cubicBezTo>
                <a:cubicBezTo>
                  <a:pt x="2742406" y="92130"/>
                  <a:pt x="2749020" y="188703"/>
                  <a:pt x="2754312" y="286599"/>
                </a:cubicBezTo>
                <a:cubicBezTo>
                  <a:pt x="2759604" y="384495"/>
                  <a:pt x="2764896" y="549859"/>
                  <a:pt x="2762250" y="643786"/>
                </a:cubicBezTo>
                <a:cubicBezTo>
                  <a:pt x="2759604" y="737713"/>
                  <a:pt x="2739760" y="799890"/>
                  <a:pt x="2738437" y="850161"/>
                </a:cubicBezTo>
                <a:cubicBezTo>
                  <a:pt x="2737114" y="900432"/>
                  <a:pt x="2747697" y="908369"/>
                  <a:pt x="2754312" y="945411"/>
                </a:cubicBezTo>
                <a:cubicBezTo>
                  <a:pt x="2760927" y="982453"/>
                  <a:pt x="2768865" y="1047276"/>
                  <a:pt x="2778125" y="1072411"/>
                </a:cubicBezTo>
                <a:cubicBezTo>
                  <a:pt x="2787385" y="1097546"/>
                  <a:pt x="2800615" y="1098870"/>
                  <a:pt x="2809875" y="1096224"/>
                </a:cubicBezTo>
                <a:cubicBezTo>
                  <a:pt x="2819135" y="1093578"/>
                  <a:pt x="2820458" y="1057859"/>
                  <a:pt x="2833687" y="1056536"/>
                </a:cubicBezTo>
                <a:cubicBezTo>
                  <a:pt x="2846916" y="1055213"/>
                  <a:pt x="2872052" y="1102838"/>
                  <a:pt x="2889250" y="1088286"/>
                </a:cubicBezTo>
                <a:cubicBezTo>
                  <a:pt x="2906448" y="1073734"/>
                  <a:pt x="2906448" y="979807"/>
                  <a:pt x="2936875" y="969224"/>
                </a:cubicBezTo>
                <a:cubicBezTo>
                  <a:pt x="2967302" y="958641"/>
                  <a:pt x="3029479" y="1076380"/>
                  <a:pt x="3071812" y="1024786"/>
                </a:cubicBezTo>
                <a:cubicBezTo>
                  <a:pt x="3114145" y="973192"/>
                  <a:pt x="3156479" y="660984"/>
                  <a:pt x="3190875" y="659661"/>
                </a:cubicBezTo>
                <a:cubicBezTo>
                  <a:pt x="3225271" y="658338"/>
                  <a:pt x="3253052" y="1086963"/>
                  <a:pt x="3278187" y="1016849"/>
                </a:cubicBezTo>
                <a:cubicBezTo>
                  <a:pt x="3303322" y="946734"/>
                  <a:pt x="3317875" y="213839"/>
                  <a:pt x="3341687" y="238974"/>
                </a:cubicBezTo>
                <a:cubicBezTo>
                  <a:pt x="3365499" y="264109"/>
                  <a:pt x="3394604" y="1044630"/>
                  <a:pt x="3421062" y="1167661"/>
                </a:cubicBezTo>
                <a:cubicBezTo>
                  <a:pt x="3447520" y="1290692"/>
                  <a:pt x="3477947" y="987744"/>
                  <a:pt x="3500437" y="977161"/>
                </a:cubicBezTo>
                <a:cubicBezTo>
                  <a:pt x="3522927" y="966578"/>
                  <a:pt x="3545417" y="1098869"/>
                  <a:pt x="3556000" y="1104161"/>
                </a:cubicBezTo>
                <a:cubicBezTo>
                  <a:pt x="3566583" y="1109453"/>
                  <a:pt x="3552031" y="934828"/>
                  <a:pt x="3563937" y="1008911"/>
                </a:cubicBezTo>
                <a:cubicBezTo>
                  <a:pt x="3575843" y="1082994"/>
                  <a:pt x="3610239" y="1583057"/>
                  <a:pt x="3627437" y="1548661"/>
                </a:cubicBezTo>
                <a:cubicBezTo>
                  <a:pt x="3644635" y="1514265"/>
                  <a:pt x="3643312" y="797244"/>
                  <a:pt x="3667125" y="802536"/>
                </a:cubicBezTo>
                <a:cubicBezTo>
                  <a:pt x="3690938" y="807828"/>
                  <a:pt x="3746499" y="1560567"/>
                  <a:pt x="3770312" y="1580411"/>
                </a:cubicBezTo>
                <a:cubicBezTo>
                  <a:pt x="3794125" y="1600255"/>
                  <a:pt x="3783542" y="911016"/>
                  <a:pt x="3810000" y="921599"/>
                </a:cubicBezTo>
                <a:cubicBezTo>
                  <a:pt x="3836458" y="932182"/>
                  <a:pt x="3909218" y="1604224"/>
                  <a:pt x="3929062" y="1643911"/>
                </a:cubicBezTo>
                <a:cubicBezTo>
                  <a:pt x="3948906" y="1683598"/>
                  <a:pt x="3922447" y="1150464"/>
                  <a:pt x="3929062" y="1159724"/>
                </a:cubicBezTo>
                <a:cubicBezTo>
                  <a:pt x="3935677" y="1168984"/>
                  <a:pt x="3950229" y="1638620"/>
                  <a:pt x="3968750" y="1699474"/>
                </a:cubicBezTo>
                <a:cubicBezTo>
                  <a:pt x="3987271" y="1760328"/>
                  <a:pt x="4013729" y="1449443"/>
                  <a:pt x="4040187" y="1524849"/>
                </a:cubicBezTo>
                <a:cubicBezTo>
                  <a:pt x="4066645" y="1600255"/>
                  <a:pt x="4103688" y="2018297"/>
                  <a:pt x="4127500" y="2151911"/>
                </a:cubicBezTo>
                <a:cubicBezTo>
                  <a:pt x="4151312" y="2285525"/>
                  <a:pt x="4155281" y="2318598"/>
                  <a:pt x="4183062" y="2326536"/>
                </a:cubicBezTo>
                <a:cubicBezTo>
                  <a:pt x="4210843" y="2334474"/>
                  <a:pt x="4261114" y="2218057"/>
                  <a:pt x="4294187" y="2199536"/>
                </a:cubicBezTo>
                <a:cubicBezTo>
                  <a:pt x="4327260" y="2181015"/>
                  <a:pt x="4357687" y="2195567"/>
                  <a:pt x="4381500" y="2215411"/>
                </a:cubicBezTo>
                <a:cubicBezTo>
                  <a:pt x="4405313" y="2235255"/>
                  <a:pt x="4418541" y="2302724"/>
                  <a:pt x="4437062" y="2318599"/>
                </a:cubicBezTo>
                <a:cubicBezTo>
                  <a:pt x="4455583" y="2334474"/>
                  <a:pt x="4450292" y="2311984"/>
                  <a:pt x="4492625" y="2310661"/>
                </a:cubicBezTo>
                <a:cubicBezTo>
                  <a:pt x="4534958" y="2309338"/>
                  <a:pt x="4634177" y="2308015"/>
                  <a:pt x="4691062" y="2310661"/>
                </a:cubicBezTo>
                <a:cubicBezTo>
                  <a:pt x="4747947" y="2313307"/>
                  <a:pt x="4783666" y="2322567"/>
                  <a:pt x="4833937" y="2326536"/>
                </a:cubicBezTo>
                <a:cubicBezTo>
                  <a:pt x="4884208" y="2330505"/>
                  <a:pt x="4938447" y="2332489"/>
                  <a:pt x="4992687" y="2334474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fr-CA"/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481C9BEF-3D6D-CBED-BEB6-2A678D1FB7AF}"/>
              </a:ext>
            </a:extLst>
          </p:cNvPr>
          <p:cNvSpPr/>
          <p:nvPr/>
        </p:nvSpPr>
        <p:spPr bwMode="auto">
          <a:xfrm>
            <a:off x="5334000" y="30783213"/>
            <a:ext cx="5905500" cy="2651125"/>
          </a:xfrm>
          <a:custGeom>
            <a:avLst/>
            <a:gdLst>
              <a:gd name="connsiteX0" fmla="*/ 0 w 5016500"/>
              <a:gd name="connsiteY0" fmla="*/ 2590158 h 2651201"/>
              <a:gd name="connsiteX1" fmla="*/ 714375 w 5016500"/>
              <a:gd name="connsiteY1" fmla="*/ 2606033 h 2651201"/>
              <a:gd name="connsiteX2" fmla="*/ 1095375 w 5016500"/>
              <a:gd name="connsiteY2" fmla="*/ 2582220 h 2651201"/>
              <a:gd name="connsiteX3" fmla="*/ 1325563 w 5016500"/>
              <a:gd name="connsiteY3" fmla="*/ 2185345 h 2651201"/>
              <a:gd name="connsiteX4" fmla="*/ 1357313 w 5016500"/>
              <a:gd name="connsiteY4" fmla="*/ 2240908 h 2651201"/>
              <a:gd name="connsiteX5" fmla="*/ 1357313 w 5016500"/>
              <a:gd name="connsiteY5" fmla="*/ 2344095 h 2651201"/>
              <a:gd name="connsiteX6" fmla="*/ 1404938 w 5016500"/>
              <a:gd name="connsiteY6" fmla="*/ 2550470 h 2651201"/>
              <a:gd name="connsiteX7" fmla="*/ 1444625 w 5016500"/>
              <a:gd name="connsiteY7" fmla="*/ 2145658 h 2651201"/>
              <a:gd name="connsiteX8" fmla="*/ 1452563 w 5016500"/>
              <a:gd name="connsiteY8" fmla="*/ 2034533 h 2651201"/>
              <a:gd name="connsiteX9" fmla="*/ 1516063 w 5016500"/>
              <a:gd name="connsiteY9" fmla="*/ 2455220 h 2651201"/>
              <a:gd name="connsiteX10" fmla="*/ 1516063 w 5016500"/>
              <a:gd name="connsiteY10" fmla="*/ 2518720 h 2651201"/>
              <a:gd name="connsiteX11" fmla="*/ 1611313 w 5016500"/>
              <a:gd name="connsiteY11" fmla="*/ 1574158 h 2651201"/>
              <a:gd name="connsiteX12" fmla="*/ 1619250 w 5016500"/>
              <a:gd name="connsiteY12" fmla="*/ 1169345 h 2651201"/>
              <a:gd name="connsiteX13" fmla="*/ 1666875 w 5016500"/>
              <a:gd name="connsiteY13" fmla="*/ 1288408 h 2651201"/>
              <a:gd name="connsiteX14" fmla="*/ 1674813 w 5016500"/>
              <a:gd name="connsiteY14" fmla="*/ 1891658 h 2651201"/>
              <a:gd name="connsiteX15" fmla="*/ 1706563 w 5016500"/>
              <a:gd name="connsiteY15" fmla="*/ 2463158 h 2651201"/>
              <a:gd name="connsiteX16" fmla="*/ 1754188 w 5016500"/>
              <a:gd name="connsiteY16" fmla="*/ 2494908 h 2651201"/>
              <a:gd name="connsiteX17" fmla="*/ 1714500 w 5016500"/>
              <a:gd name="connsiteY17" fmla="*/ 1947220 h 2651201"/>
              <a:gd name="connsiteX18" fmla="*/ 1785938 w 5016500"/>
              <a:gd name="connsiteY18" fmla="*/ 1336033 h 2651201"/>
              <a:gd name="connsiteX19" fmla="*/ 1785938 w 5016500"/>
              <a:gd name="connsiteY19" fmla="*/ 1002658 h 2651201"/>
              <a:gd name="connsiteX20" fmla="*/ 1817688 w 5016500"/>
              <a:gd name="connsiteY20" fmla="*/ 1153470 h 2651201"/>
              <a:gd name="connsiteX21" fmla="*/ 1825625 w 5016500"/>
              <a:gd name="connsiteY21" fmla="*/ 1677345 h 2651201"/>
              <a:gd name="connsiteX22" fmla="*/ 1849438 w 5016500"/>
              <a:gd name="connsiteY22" fmla="*/ 2336158 h 2651201"/>
              <a:gd name="connsiteX23" fmla="*/ 1881188 w 5016500"/>
              <a:gd name="connsiteY23" fmla="*/ 2526658 h 2651201"/>
              <a:gd name="connsiteX24" fmla="*/ 1920875 w 5016500"/>
              <a:gd name="connsiteY24" fmla="*/ 1526533 h 2651201"/>
              <a:gd name="connsiteX25" fmla="*/ 1944688 w 5016500"/>
              <a:gd name="connsiteY25" fmla="*/ 1002658 h 2651201"/>
              <a:gd name="connsiteX26" fmla="*/ 1960563 w 5016500"/>
              <a:gd name="connsiteY26" fmla="*/ 574033 h 2651201"/>
              <a:gd name="connsiteX27" fmla="*/ 1984375 w 5016500"/>
              <a:gd name="connsiteY27" fmla="*/ 558158 h 2651201"/>
              <a:gd name="connsiteX28" fmla="*/ 2047875 w 5016500"/>
              <a:gd name="connsiteY28" fmla="*/ 1502720 h 2651201"/>
              <a:gd name="connsiteX29" fmla="*/ 2055813 w 5016500"/>
              <a:gd name="connsiteY29" fmla="*/ 2574283 h 2651201"/>
              <a:gd name="connsiteX30" fmla="*/ 2135188 w 5016500"/>
              <a:gd name="connsiteY30" fmla="*/ 1145533 h 2651201"/>
              <a:gd name="connsiteX31" fmla="*/ 2135188 w 5016500"/>
              <a:gd name="connsiteY31" fmla="*/ 502595 h 2651201"/>
              <a:gd name="connsiteX32" fmla="*/ 2206625 w 5016500"/>
              <a:gd name="connsiteY32" fmla="*/ 661345 h 2651201"/>
              <a:gd name="connsiteX33" fmla="*/ 2254250 w 5016500"/>
              <a:gd name="connsiteY33" fmla="*/ 2534595 h 2651201"/>
              <a:gd name="connsiteX34" fmla="*/ 2333625 w 5016500"/>
              <a:gd name="connsiteY34" fmla="*/ 494658 h 2651201"/>
              <a:gd name="connsiteX35" fmla="*/ 2397125 w 5016500"/>
              <a:gd name="connsiteY35" fmla="*/ 1851970 h 2651201"/>
              <a:gd name="connsiteX36" fmla="*/ 2452688 w 5016500"/>
              <a:gd name="connsiteY36" fmla="*/ 2526658 h 2651201"/>
              <a:gd name="connsiteX37" fmla="*/ 2428875 w 5016500"/>
              <a:gd name="connsiteY37" fmla="*/ 1415408 h 2651201"/>
              <a:gd name="connsiteX38" fmla="*/ 2468563 w 5016500"/>
              <a:gd name="connsiteY38" fmla="*/ 859783 h 2651201"/>
              <a:gd name="connsiteX39" fmla="*/ 2492375 w 5016500"/>
              <a:gd name="connsiteY39" fmla="*/ 581970 h 2651201"/>
              <a:gd name="connsiteX40" fmla="*/ 2547938 w 5016500"/>
              <a:gd name="connsiteY40" fmla="*/ 1796408 h 2651201"/>
              <a:gd name="connsiteX41" fmla="*/ 2603500 w 5016500"/>
              <a:gd name="connsiteY41" fmla="*/ 2463158 h 2651201"/>
              <a:gd name="connsiteX42" fmla="*/ 2611438 w 5016500"/>
              <a:gd name="connsiteY42" fmla="*/ 1701158 h 2651201"/>
              <a:gd name="connsiteX43" fmla="*/ 2611438 w 5016500"/>
              <a:gd name="connsiteY43" fmla="*/ 923283 h 2651201"/>
              <a:gd name="connsiteX44" fmla="*/ 2619375 w 5016500"/>
              <a:gd name="connsiteY44" fmla="*/ 97783 h 2651201"/>
              <a:gd name="connsiteX45" fmla="*/ 2651125 w 5016500"/>
              <a:gd name="connsiteY45" fmla="*/ 89845 h 2651201"/>
              <a:gd name="connsiteX46" fmla="*/ 2667000 w 5016500"/>
              <a:gd name="connsiteY46" fmla="*/ 764533 h 2651201"/>
              <a:gd name="connsiteX47" fmla="*/ 2714625 w 5016500"/>
              <a:gd name="connsiteY47" fmla="*/ 629595 h 2651201"/>
              <a:gd name="connsiteX48" fmla="*/ 2738438 w 5016500"/>
              <a:gd name="connsiteY48" fmla="*/ 18408 h 2651201"/>
              <a:gd name="connsiteX49" fmla="*/ 2801938 w 5016500"/>
              <a:gd name="connsiteY49" fmla="*/ 383533 h 2651201"/>
              <a:gd name="connsiteX50" fmla="*/ 2762250 w 5016500"/>
              <a:gd name="connsiteY50" fmla="*/ 1288408 h 2651201"/>
              <a:gd name="connsiteX51" fmla="*/ 2801938 w 5016500"/>
              <a:gd name="connsiteY51" fmla="*/ 2098033 h 2651201"/>
              <a:gd name="connsiteX52" fmla="*/ 2794000 w 5016500"/>
              <a:gd name="connsiteY52" fmla="*/ 2502845 h 2651201"/>
              <a:gd name="connsiteX53" fmla="*/ 2873375 w 5016500"/>
              <a:gd name="connsiteY53" fmla="*/ 1486845 h 2651201"/>
              <a:gd name="connsiteX54" fmla="*/ 2865438 w 5016500"/>
              <a:gd name="connsiteY54" fmla="*/ 661345 h 2651201"/>
              <a:gd name="connsiteX55" fmla="*/ 2897188 w 5016500"/>
              <a:gd name="connsiteY55" fmla="*/ 1042345 h 2651201"/>
              <a:gd name="connsiteX56" fmla="*/ 2976563 w 5016500"/>
              <a:gd name="connsiteY56" fmla="*/ 2510783 h 2651201"/>
              <a:gd name="connsiteX57" fmla="*/ 3032125 w 5016500"/>
              <a:gd name="connsiteY57" fmla="*/ 1455095 h 2651201"/>
              <a:gd name="connsiteX58" fmla="*/ 3016250 w 5016500"/>
              <a:gd name="connsiteY58" fmla="*/ 820095 h 2651201"/>
              <a:gd name="connsiteX59" fmla="*/ 3048000 w 5016500"/>
              <a:gd name="connsiteY59" fmla="*/ 835970 h 2651201"/>
              <a:gd name="connsiteX60" fmla="*/ 3079750 w 5016500"/>
              <a:gd name="connsiteY60" fmla="*/ 1510658 h 2651201"/>
              <a:gd name="connsiteX61" fmla="*/ 3151188 w 5016500"/>
              <a:gd name="connsiteY61" fmla="*/ 2558408 h 2651201"/>
              <a:gd name="connsiteX62" fmla="*/ 3214688 w 5016500"/>
              <a:gd name="connsiteY62" fmla="*/ 2582220 h 2651201"/>
              <a:gd name="connsiteX63" fmla="*/ 3302000 w 5016500"/>
              <a:gd name="connsiteY63" fmla="*/ 2407595 h 2651201"/>
              <a:gd name="connsiteX64" fmla="*/ 3325813 w 5016500"/>
              <a:gd name="connsiteY64" fmla="*/ 2018658 h 2651201"/>
              <a:gd name="connsiteX65" fmla="*/ 3357563 w 5016500"/>
              <a:gd name="connsiteY65" fmla="*/ 1653533 h 2651201"/>
              <a:gd name="connsiteX66" fmla="*/ 3397250 w 5016500"/>
              <a:gd name="connsiteY66" fmla="*/ 1717033 h 2651201"/>
              <a:gd name="connsiteX67" fmla="*/ 3405188 w 5016500"/>
              <a:gd name="connsiteY67" fmla="*/ 1915470 h 2651201"/>
              <a:gd name="connsiteX68" fmla="*/ 3429000 w 5016500"/>
              <a:gd name="connsiteY68" fmla="*/ 2280595 h 2651201"/>
              <a:gd name="connsiteX69" fmla="*/ 3492500 w 5016500"/>
              <a:gd name="connsiteY69" fmla="*/ 2471095 h 2651201"/>
              <a:gd name="connsiteX70" fmla="*/ 3548063 w 5016500"/>
              <a:gd name="connsiteY70" fmla="*/ 2502845 h 2651201"/>
              <a:gd name="connsiteX71" fmla="*/ 3611563 w 5016500"/>
              <a:gd name="connsiteY71" fmla="*/ 2375845 h 2651201"/>
              <a:gd name="connsiteX72" fmla="*/ 3627438 w 5016500"/>
              <a:gd name="connsiteY72" fmla="*/ 2169470 h 2651201"/>
              <a:gd name="connsiteX73" fmla="*/ 3706813 w 5016500"/>
              <a:gd name="connsiteY73" fmla="*/ 2137720 h 2651201"/>
              <a:gd name="connsiteX74" fmla="*/ 3762375 w 5016500"/>
              <a:gd name="connsiteY74" fmla="*/ 2248845 h 2651201"/>
              <a:gd name="connsiteX75" fmla="*/ 3802063 w 5016500"/>
              <a:gd name="connsiteY75" fmla="*/ 2439345 h 2651201"/>
              <a:gd name="connsiteX76" fmla="*/ 3968750 w 5016500"/>
              <a:gd name="connsiteY76" fmla="*/ 2582220 h 2651201"/>
              <a:gd name="connsiteX77" fmla="*/ 4143375 w 5016500"/>
              <a:gd name="connsiteY77" fmla="*/ 2606033 h 2651201"/>
              <a:gd name="connsiteX78" fmla="*/ 5016500 w 5016500"/>
              <a:gd name="connsiteY78" fmla="*/ 2621908 h 2651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016500" h="2651201">
                <a:moveTo>
                  <a:pt x="0" y="2590158"/>
                </a:moveTo>
                <a:cubicBezTo>
                  <a:pt x="238125" y="2595450"/>
                  <a:pt x="531813" y="2607356"/>
                  <a:pt x="714375" y="2606033"/>
                </a:cubicBezTo>
                <a:cubicBezTo>
                  <a:pt x="896938" y="2604710"/>
                  <a:pt x="993510" y="2652335"/>
                  <a:pt x="1095375" y="2582220"/>
                </a:cubicBezTo>
                <a:cubicBezTo>
                  <a:pt x="1197240" y="2512105"/>
                  <a:pt x="1281907" y="2242230"/>
                  <a:pt x="1325563" y="2185345"/>
                </a:cubicBezTo>
                <a:cubicBezTo>
                  <a:pt x="1369219" y="2128460"/>
                  <a:pt x="1352021" y="2214450"/>
                  <a:pt x="1357313" y="2240908"/>
                </a:cubicBezTo>
                <a:cubicBezTo>
                  <a:pt x="1362605" y="2267366"/>
                  <a:pt x="1349376" y="2292501"/>
                  <a:pt x="1357313" y="2344095"/>
                </a:cubicBezTo>
                <a:cubicBezTo>
                  <a:pt x="1365250" y="2395689"/>
                  <a:pt x="1390386" y="2583543"/>
                  <a:pt x="1404938" y="2550470"/>
                </a:cubicBezTo>
                <a:cubicBezTo>
                  <a:pt x="1419490" y="2517397"/>
                  <a:pt x="1436688" y="2231647"/>
                  <a:pt x="1444625" y="2145658"/>
                </a:cubicBezTo>
                <a:cubicBezTo>
                  <a:pt x="1452563" y="2059668"/>
                  <a:pt x="1440657" y="1982939"/>
                  <a:pt x="1452563" y="2034533"/>
                </a:cubicBezTo>
                <a:cubicBezTo>
                  <a:pt x="1464469" y="2086127"/>
                  <a:pt x="1505480" y="2374522"/>
                  <a:pt x="1516063" y="2455220"/>
                </a:cubicBezTo>
                <a:cubicBezTo>
                  <a:pt x="1526646" y="2535918"/>
                  <a:pt x="1500188" y="2665564"/>
                  <a:pt x="1516063" y="2518720"/>
                </a:cubicBezTo>
                <a:cubicBezTo>
                  <a:pt x="1531938" y="2371876"/>
                  <a:pt x="1594115" y="1799054"/>
                  <a:pt x="1611313" y="1574158"/>
                </a:cubicBezTo>
                <a:cubicBezTo>
                  <a:pt x="1628511" y="1349262"/>
                  <a:pt x="1609990" y="1216970"/>
                  <a:pt x="1619250" y="1169345"/>
                </a:cubicBezTo>
                <a:cubicBezTo>
                  <a:pt x="1628510" y="1121720"/>
                  <a:pt x="1657615" y="1168023"/>
                  <a:pt x="1666875" y="1288408"/>
                </a:cubicBezTo>
                <a:cubicBezTo>
                  <a:pt x="1676135" y="1408793"/>
                  <a:pt x="1668198" y="1695866"/>
                  <a:pt x="1674813" y="1891658"/>
                </a:cubicBezTo>
                <a:cubicBezTo>
                  <a:pt x="1681428" y="2087450"/>
                  <a:pt x="1693334" y="2362616"/>
                  <a:pt x="1706563" y="2463158"/>
                </a:cubicBezTo>
                <a:cubicBezTo>
                  <a:pt x="1719792" y="2563700"/>
                  <a:pt x="1752865" y="2580898"/>
                  <a:pt x="1754188" y="2494908"/>
                </a:cubicBezTo>
                <a:cubicBezTo>
                  <a:pt x="1755511" y="2408918"/>
                  <a:pt x="1709208" y="2140366"/>
                  <a:pt x="1714500" y="1947220"/>
                </a:cubicBezTo>
                <a:cubicBezTo>
                  <a:pt x="1719792" y="1754074"/>
                  <a:pt x="1774032" y="1493460"/>
                  <a:pt x="1785938" y="1336033"/>
                </a:cubicBezTo>
                <a:cubicBezTo>
                  <a:pt x="1797844" y="1178606"/>
                  <a:pt x="1780646" y="1033085"/>
                  <a:pt x="1785938" y="1002658"/>
                </a:cubicBezTo>
                <a:cubicBezTo>
                  <a:pt x="1791230" y="972231"/>
                  <a:pt x="1811074" y="1041022"/>
                  <a:pt x="1817688" y="1153470"/>
                </a:cubicBezTo>
                <a:cubicBezTo>
                  <a:pt x="1824302" y="1265918"/>
                  <a:pt x="1820333" y="1480230"/>
                  <a:pt x="1825625" y="1677345"/>
                </a:cubicBezTo>
                <a:cubicBezTo>
                  <a:pt x="1830917" y="1874460"/>
                  <a:pt x="1840178" y="2194606"/>
                  <a:pt x="1849438" y="2336158"/>
                </a:cubicBezTo>
                <a:cubicBezTo>
                  <a:pt x="1858698" y="2477710"/>
                  <a:pt x="1869282" y="2661595"/>
                  <a:pt x="1881188" y="2526658"/>
                </a:cubicBezTo>
                <a:cubicBezTo>
                  <a:pt x="1893094" y="2391721"/>
                  <a:pt x="1910292" y="1780533"/>
                  <a:pt x="1920875" y="1526533"/>
                </a:cubicBezTo>
                <a:cubicBezTo>
                  <a:pt x="1931458" y="1272533"/>
                  <a:pt x="1938073" y="1161408"/>
                  <a:pt x="1944688" y="1002658"/>
                </a:cubicBezTo>
                <a:cubicBezTo>
                  <a:pt x="1951303" y="843908"/>
                  <a:pt x="1960563" y="574033"/>
                  <a:pt x="1960563" y="574033"/>
                </a:cubicBezTo>
                <a:cubicBezTo>
                  <a:pt x="1967177" y="499950"/>
                  <a:pt x="1969823" y="403377"/>
                  <a:pt x="1984375" y="558158"/>
                </a:cubicBezTo>
                <a:cubicBezTo>
                  <a:pt x="1998927" y="712939"/>
                  <a:pt x="2035969" y="1166699"/>
                  <a:pt x="2047875" y="1502720"/>
                </a:cubicBezTo>
                <a:cubicBezTo>
                  <a:pt x="2059781" y="1838741"/>
                  <a:pt x="2041261" y="2633814"/>
                  <a:pt x="2055813" y="2574283"/>
                </a:cubicBezTo>
                <a:cubicBezTo>
                  <a:pt x="2070365" y="2514752"/>
                  <a:pt x="2121959" y="1490814"/>
                  <a:pt x="2135188" y="1145533"/>
                </a:cubicBezTo>
                <a:cubicBezTo>
                  <a:pt x="2148417" y="800252"/>
                  <a:pt x="2123282" y="583293"/>
                  <a:pt x="2135188" y="502595"/>
                </a:cubicBezTo>
                <a:cubicBezTo>
                  <a:pt x="2147094" y="421897"/>
                  <a:pt x="2186781" y="322678"/>
                  <a:pt x="2206625" y="661345"/>
                </a:cubicBezTo>
                <a:cubicBezTo>
                  <a:pt x="2226469" y="1000012"/>
                  <a:pt x="2233083" y="2562376"/>
                  <a:pt x="2254250" y="2534595"/>
                </a:cubicBezTo>
                <a:cubicBezTo>
                  <a:pt x="2275417" y="2506814"/>
                  <a:pt x="2309813" y="608429"/>
                  <a:pt x="2333625" y="494658"/>
                </a:cubicBezTo>
                <a:cubicBezTo>
                  <a:pt x="2357437" y="380887"/>
                  <a:pt x="2377281" y="1513303"/>
                  <a:pt x="2397125" y="1851970"/>
                </a:cubicBezTo>
                <a:cubicBezTo>
                  <a:pt x="2416969" y="2190637"/>
                  <a:pt x="2447396" y="2599418"/>
                  <a:pt x="2452688" y="2526658"/>
                </a:cubicBezTo>
                <a:cubicBezTo>
                  <a:pt x="2457980" y="2453898"/>
                  <a:pt x="2426229" y="1693220"/>
                  <a:pt x="2428875" y="1415408"/>
                </a:cubicBezTo>
                <a:cubicBezTo>
                  <a:pt x="2431521" y="1137596"/>
                  <a:pt x="2457980" y="998689"/>
                  <a:pt x="2468563" y="859783"/>
                </a:cubicBezTo>
                <a:cubicBezTo>
                  <a:pt x="2479146" y="720877"/>
                  <a:pt x="2479146" y="425866"/>
                  <a:pt x="2492375" y="581970"/>
                </a:cubicBezTo>
                <a:cubicBezTo>
                  <a:pt x="2505604" y="738074"/>
                  <a:pt x="2529417" y="1482877"/>
                  <a:pt x="2547938" y="1796408"/>
                </a:cubicBezTo>
                <a:cubicBezTo>
                  <a:pt x="2566459" y="2109939"/>
                  <a:pt x="2592917" y="2479033"/>
                  <a:pt x="2603500" y="2463158"/>
                </a:cubicBezTo>
                <a:cubicBezTo>
                  <a:pt x="2614083" y="2447283"/>
                  <a:pt x="2610115" y="1957804"/>
                  <a:pt x="2611438" y="1701158"/>
                </a:cubicBezTo>
                <a:cubicBezTo>
                  <a:pt x="2612761" y="1444512"/>
                  <a:pt x="2610115" y="1190512"/>
                  <a:pt x="2611438" y="923283"/>
                </a:cubicBezTo>
                <a:cubicBezTo>
                  <a:pt x="2612761" y="656054"/>
                  <a:pt x="2619375" y="97783"/>
                  <a:pt x="2619375" y="97783"/>
                </a:cubicBezTo>
                <a:cubicBezTo>
                  <a:pt x="2625990" y="-41123"/>
                  <a:pt x="2643188" y="-21280"/>
                  <a:pt x="2651125" y="89845"/>
                </a:cubicBezTo>
                <a:cubicBezTo>
                  <a:pt x="2659062" y="200970"/>
                  <a:pt x="2656417" y="674575"/>
                  <a:pt x="2667000" y="764533"/>
                </a:cubicBezTo>
                <a:cubicBezTo>
                  <a:pt x="2677583" y="854491"/>
                  <a:pt x="2702719" y="753949"/>
                  <a:pt x="2714625" y="629595"/>
                </a:cubicBezTo>
                <a:cubicBezTo>
                  <a:pt x="2726531" y="505241"/>
                  <a:pt x="2723886" y="59418"/>
                  <a:pt x="2738438" y="18408"/>
                </a:cubicBezTo>
                <a:cubicBezTo>
                  <a:pt x="2752990" y="-22602"/>
                  <a:pt x="2797969" y="171866"/>
                  <a:pt x="2801938" y="383533"/>
                </a:cubicBezTo>
                <a:cubicBezTo>
                  <a:pt x="2805907" y="595200"/>
                  <a:pt x="2762250" y="1002658"/>
                  <a:pt x="2762250" y="1288408"/>
                </a:cubicBezTo>
                <a:cubicBezTo>
                  <a:pt x="2762250" y="1574158"/>
                  <a:pt x="2796646" y="1895627"/>
                  <a:pt x="2801938" y="2098033"/>
                </a:cubicBezTo>
                <a:cubicBezTo>
                  <a:pt x="2807230" y="2300439"/>
                  <a:pt x="2782094" y="2604709"/>
                  <a:pt x="2794000" y="2502845"/>
                </a:cubicBezTo>
                <a:cubicBezTo>
                  <a:pt x="2805906" y="2400981"/>
                  <a:pt x="2861469" y="1793762"/>
                  <a:pt x="2873375" y="1486845"/>
                </a:cubicBezTo>
                <a:cubicBezTo>
                  <a:pt x="2885281" y="1179928"/>
                  <a:pt x="2861469" y="735428"/>
                  <a:pt x="2865438" y="661345"/>
                </a:cubicBezTo>
                <a:cubicBezTo>
                  <a:pt x="2869407" y="587262"/>
                  <a:pt x="2878667" y="734105"/>
                  <a:pt x="2897188" y="1042345"/>
                </a:cubicBezTo>
                <a:cubicBezTo>
                  <a:pt x="2915709" y="1350585"/>
                  <a:pt x="2954074" y="2441991"/>
                  <a:pt x="2976563" y="2510783"/>
                </a:cubicBezTo>
                <a:cubicBezTo>
                  <a:pt x="2999052" y="2579575"/>
                  <a:pt x="3025511" y="1736876"/>
                  <a:pt x="3032125" y="1455095"/>
                </a:cubicBezTo>
                <a:cubicBezTo>
                  <a:pt x="3038740" y="1173314"/>
                  <a:pt x="3016250" y="820095"/>
                  <a:pt x="3016250" y="820095"/>
                </a:cubicBezTo>
                <a:cubicBezTo>
                  <a:pt x="3018896" y="716908"/>
                  <a:pt x="3037417" y="720876"/>
                  <a:pt x="3048000" y="835970"/>
                </a:cubicBezTo>
                <a:cubicBezTo>
                  <a:pt x="3058583" y="951064"/>
                  <a:pt x="3062552" y="1223585"/>
                  <a:pt x="3079750" y="1510658"/>
                </a:cubicBezTo>
                <a:cubicBezTo>
                  <a:pt x="3096948" y="1797731"/>
                  <a:pt x="3128698" y="2379814"/>
                  <a:pt x="3151188" y="2558408"/>
                </a:cubicBezTo>
                <a:cubicBezTo>
                  <a:pt x="3173678" y="2737002"/>
                  <a:pt x="3189553" y="2607355"/>
                  <a:pt x="3214688" y="2582220"/>
                </a:cubicBezTo>
                <a:cubicBezTo>
                  <a:pt x="3239823" y="2557085"/>
                  <a:pt x="3283479" y="2501522"/>
                  <a:pt x="3302000" y="2407595"/>
                </a:cubicBezTo>
                <a:cubicBezTo>
                  <a:pt x="3320521" y="2313668"/>
                  <a:pt x="3316553" y="2144335"/>
                  <a:pt x="3325813" y="2018658"/>
                </a:cubicBezTo>
                <a:cubicBezTo>
                  <a:pt x="3335073" y="1892981"/>
                  <a:pt x="3345657" y="1703804"/>
                  <a:pt x="3357563" y="1653533"/>
                </a:cubicBezTo>
                <a:cubicBezTo>
                  <a:pt x="3369469" y="1603262"/>
                  <a:pt x="3389313" y="1673377"/>
                  <a:pt x="3397250" y="1717033"/>
                </a:cubicBezTo>
                <a:cubicBezTo>
                  <a:pt x="3405187" y="1760689"/>
                  <a:pt x="3399896" y="1821543"/>
                  <a:pt x="3405188" y="1915470"/>
                </a:cubicBezTo>
                <a:cubicBezTo>
                  <a:pt x="3410480" y="2009397"/>
                  <a:pt x="3414448" y="2187991"/>
                  <a:pt x="3429000" y="2280595"/>
                </a:cubicBezTo>
                <a:cubicBezTo>
                  <a:pt x="3443552" y="2373199"/>
                  <a:pt x="3472656" y="2434053"/>
                  <a:pt x="3492500" y="2471095"/>
                </a:cubicBezTo>
                <a:cubicBezTo>
                  <a:pt x="3512344" y="2508137"/>
                  <a:pt x="3528219" y="2518720"/>
                  <a:pt x="3548063" y="2502845"/>
                </a:cubicBezTo>
                <a:cubicBezTo>
                  <a:pt x="3567907" y="2486970"/>
                  <a:pt x="3598334" y="2431407"/>
                  <a:pt x="3611563" y="2375845"/>
                </a:cubicBezTo>
                <a:cubicBezTo>
                  <a:pt x="3624792" y="2320283"/>
                  <a:pt x="3611563" y="2209157"/>
                  <a:pt x="3627438" y="2169470"/>
                </a:cubicBezTo>
                <a:cubicBezTo>
                  <a:pt x="3643313" y="2129783"/>
                  <a:pt x="3684324" y="2124491"/>
                  <a:pt x="3706813" y="2137720"/>
                </a:cubicBezTo>
                <a:cubicBezTo>
                  <a:pt x="3729302" y="2150949"/>
                  <a:pt x="3746500" y="2198574"/>
                  <a:pt x="3762375" y="2248845"/>
                </a:cubicBezTo>
                <a:cubicBezTo>
                  <a:pt x="3778250" y="2299116"/>
                  <a:pt x="3767667" y="2383783"/>
                  <a:pt x="3802063" y="2439345"/>
                </a:cubicBezTo>
                <a:cubicBezTo>
                  <a:pt x="3836459" y="2494907"/>
                  <a:pt x="3911865" y="2554439"/>
                  <a:pt x="3968750" y="2582220"/>
                </a:cubicBezTo>
                <a:cubicBezTo>
                  <a:pt x="4025635" y="2610001"/>
                  <a:pt x="3968750" y="2599418"/>
                  <a:pt x="4143375" y="2606033"/>
                </a:cubicBezTo>
                <a:cubicBezTo>
                  <a:pt x="4318000" y="2612648"/>
                  <a:pt x="4667250" y="2617278"/>
                  <a:pt x="5016500" y="2621908"/>
                </a:cubicBezTo>
              </a:path>
            </a:pathLst>
          </a:custGeom>
          <a:noFill/>
          <a:ln w="15875" cap="flat" cmpd="sng" algn="ctr">
            <a:solidFill>
              <a:srgbClr val="00B0F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fr-CA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DFC7ABD-BBDC-2BA1-B806-DCDFF7A4C2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7688" y="33334325"/>
            <a:ext cx="1254125" cy="21431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6576" tIns="32004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fr-CA" sz="9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fr-CA" sz="9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progestérone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4B053C9-CBC5-0438-A87A-8CB7133610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3713" y="33193038"/>
            <a:ext cx="1254125" cy="21431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6576" tIns="32004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fr-CA" sz="9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fr-CA" sz="9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oestrogène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313BD4A-EF15-C077-F940-96FDDBF3C3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9050" y="33551813"/>
            <a:ext cx="6346825" cy="2825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6576" tIns="32004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fr-CA" sz="9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 enfance                adolescente                 période activité ovarienne                périménopause             ménopause</a:t>
            </a:r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35B1D26D-20C7-CE38-855A-0C52D024DCE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8626475" y="30968950"/>
            <a:ext cx="660400" cy="63500"/>
          </a:xfrm>
          <a:prstGeom prst="line">
            <a:avLst/>
          </a:prstGeom>
          <a:noFill/>
          <a:ln w="9525" algn="ctr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round/>
            <a:headEnd/>
            <a:tailEnd type="oval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48" name="Connecteur droit 2047">
            <a:extLst>
              <a:ext uri="{FF2B5EF4-FFF2-40B4-BE49-F238E27FC236}">
                <a16:creationId xmlns:a16="http://schemas.microsoft.com/office/drawing/2014/main" id="{5674D852-B1D3-6D97-5B9A-5181CEB7E2D1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8302625" y="31159450"/>
            <a:ext cx="1047750" cy="31750"/>
          </a:xfrm>
          <a:prstGeom prst="line">
            <a:avLst/>
          </a:prstGeom>
          <a:noFill/>
          <a:ln w="9525" algn="ctr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round/>
            <a:headEnd/>
            <a:tailEnd type="oval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49" name="Rectangle 2048">
            <a:extLst>
              <a:ext uri="{FF2B5EF4-FFF2-40B4-BE49-F238E27FC236}">
                <a16:creationId xmlns:a16="http://schemas.microsoft.com/office/drawing/2014/main" id="{B6440D19-6285-12A0-FB16-F964F4118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05900" y="30962600"/>
            <a:ext cx="8636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36576" tIns="32004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fr-CA" sz="9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fr-CA" sz="9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grossesse</a:t>
            </a:r>
          </a:p>
        </p:txBody>
      </p:sp>
      <p:sp>
        <p:nvSpPr>
          <p:cNvPr id="2050" name="Forme libre : forme 2049">
            <a:extLst>
              <a:ext uri="{FF2B5EF4-FFF2-40B4-BE49-F238E27FC236}">
                <a16:creationId xmlns:a16="http://schemas.microsoft.com/office/drawing/2014/main" id="{F5DE0E41-FF90-2490-4680-B8223A433AC0}"/>
              </a:ext>
            </a:extLst>
          </p:cNvPr>
          <p:cNvSpPr/>
          <p:nvPr/>
        </p:nvSpPr>
        <p:spPr bwMode="auto">
          <a:xfrm>
            <a:off x="5357813" y="32254825"/>
            <a:ext cx="5730875" cy="960438"/>
          </a:xfrm>
          <a:custGeom>
            <a:avLst/>
            <a:gdLst>
              <a:gd name="connsiteX0" fmla="*/ 0 w 5730875"/>
              <a:gd name="connsiteY0" fmla="*/ 960496 h 960496"/>
              <a:gd name="connsiteX1" fmla="*/ 531812 w 5730875"/>
              <a:gd name="connsiteY1" fmla="*/ 936683 h 960496"/>
              <a:gd name="connsiteX2" fmla="*/ 777875 w 5730875"/>
              <a:gd name="connsiteY2" fmla="*/ 865246 h 960496"/>
              <a:gd name="connsiteX3" fmla="*/ 984250 w 5730875"/>
              <a:gd name="connsiteY3" fmla="*/ 714433 h 960496"/>
              <a:gd name="connsiteX4" fmla="*/ 1158875 w 5730875"/>
              <a:gd name="connsiteY4" fmla="*/ 428683 h 960496"/>
              <a:gd name="connsiteX5" fmla="*/ 1262062 w 5730875"/>
              <a:gd name="connsiteY5" fmla="*/ 261996 h 960496"/>
              <a:gd name="connsiteX6" fmla="*/ 1412875 w 5730875"/>
              <a:gd name="connsiteY6" fmla="*/ 63558 h 960496"/>
              <a:gd name="connsiteX7" fmla="*/ 1643062 w 5730875"/>
              <a:gd name="connsiteY7" fmla="*/ 58 h 960496"/>
              <a:gd name="connsiteX8" fmla="*/ 1960562 w 5730875"/>
              <a:gd name="connsiteY8" fmla="*/ 71496 h 960496"/>
              <a:gd name="connsiteX9" fmla="*/ 2786062 w 5730875"/>
              <a:gd name="connsiteY9" fmla="*/ 198496 h 960496"/>
              <a:gd name="connsiteX10" fmla="*/ 3548062 w 5730875"/>
              <a:gd name="connsiteY10" fmla="*/ 285808 h 960496"/>
              <a:gd name="connsiteX11" fmla="*/ 4222750 w 5730875"/>
              <a:gd name="connsiteY11" fmla="*/ 460433 h 960496"/>
              <a:gd name="connsiteX12" fmla="*/ 4778375 w 5730875"/>
              <a:gd name="connsiteY12" fmla="*/ 563621 h 960496"/>
              <a:gd name="connsiteX13" fmla="*/ 5389562 w 5730875"/>
              <a:gd name="connsiteY13" fmla="*/ 666808 h 960496"/>
              <a:gd name="connsiteX14" fmla="*/ 5730875 w 5730875"/>
              <a:gd name="connsiteY14" fmla="*/ 722371 h 960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730875" h="960496">
                <a:moveTo>
                  <a:pt x="0" y="960496"/>
                </a:moveTo>
                <a:cubicBezTo>
                  <a:pt x="201083" y="956527"/>
                  <a:pt x="402166" y="952558"/>
                  <a:pt x="531812" y="936683"/>
                </a:cubicBezTo>
                <a:cubicBezTo>
                  <a:pt x="661458" y="920808"/>
                  <a:pt x="702469" y="902288"/>
                  <a:pt x="777875" y="865246"/>
                </a:cubicBezTo>
                <a:cubicBezTo>
                  <a:pt x="853281" y="828204"/>
                  <a:pt x="920750" y="787193"/>
                  <a:pt x="984250" y="714433"/>
                </a:cubicBezTo>
                <a:cubicBezTo>
                  <a:pt x="1047750" y="641672"/>
                  <a:pt x="1112573" y="504089"/>
                  <a:pt x="1158875" y="428683"/>
                </a:cubicBezTo>
                <a:cubicBezTo>
                  <a:pt x="1205177" y="353277"/>
                  <a:pt x="1219729" y="322850"/>
                  <a:pt x="1262062" y="261996"/>
                </a:cubicBezTo>
                <a:cubicBezTo>
                  <a:pt x="1304395" y="201142"/>
                  <a:pt x="1349375" y="107214"/>
                  <a:pt x="1412875" y="63558"/>
                </a:cubicBezTo>
                <a:cubicBezTo>
                  <a:pt x="1476375" y="19902"/>
                  <a:pt x="1551781" y="-1265"/>
                  <a:pt x="1643062" y="58"/>
                </a:cubicBezTo>
                <a:cubicBezTo>
                  <a:pt x="1734343" y="1381"/>
                  <a:pt x="1770062" y="38423"/>
                  <a:pt x="1960562" y="71496"/>
                </a:cubicBezTo>
                <a:cubicBezTo>
                  <a:pt x="2151062" y="104569"/>
                  <a:pt x="2521479" y="162777"/>
                  <a:pt x="2786062" y="198496"/>
                </a:cubicBezTo>
                <a:cubicBezTo>
                  <a:pt x="3050645" y="234215"/>
                  <a:pt x="3308614" y="242152"/>
                  <a:pt x="3548062" y="285808"/>
                </a:cubicBezTo>
                <a:cubicBezTo>
                  <a:pt x="3787510" y="329464"/>
                  <a:pt x="4017698" y="414131"/>
                  <a:pt x="4222750" y="460433"/>
                </a:cubicBezTo>
                <a:cubicBezTo>
                  <a:pt x="4427802" y="506735"/>
                  <a:pt x="4778375" y="563621"/>
                  <a:pt x="4778375" y="563621"/>
                </a:cubicBezTo>
                <a:lnTo>
                  <a:pt x="5389562" y="666808"/>
                </a:lnTo>
                <a:lnTo>
                  <a:pt x="5730875" y="722371"/>
                </a:lnTo>
              </a:path>
            </a:pathLst>
          </a:custGeom>
          <a:noFill/>
          <a:ln w="15875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fr-CA"/>
          </a:p>
        </p:txBody>
      </p:sp>
      <p:sp>
        <p:nvSpPr>
          <p:cNvPr id="2051" name="Rectangle 2050">
            <a:extLst>
              <a:ext uri="{FF2B5EF4-FFF2-40B4-BE49-F238E27FC236}">
                <a16:creationId xmlns:a16="http://schemas.microsoft.com/office/drawing/2014/main" id="{F54EB486-7C4F-16CA-B2A0-2CC212063D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0" y="33048575"/>
            <a:ext cx="1254125" cy="21431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6576" tIns="32004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fr-CA" sz="9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fr-CA" sz="9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testostérone</a:t>
            </a:r>
          </a:p>
        </p:txBody>
      </p:sp>
      <p:sp>
        <p:nvSpPr>
          <p:cNvPr id="2053" name="Forme libre : forme 2052">
            <a:extLst>
              <a:ext uri="{FF2B5EF4-FFF2-40B4-BE49-F238E27FC236}">
                <a16:creationId xmlns:a16="http://schemas.microsoft.com/office/drawing/2014/main" id="{24CA3567-4DE8-652D-5E6A-38DB759F0090}"/>
              </a:ext>
            </a:extLst>
          </p:cNvPr>
          <p:cNvSpPr/>
          <p:nvPr/>
        </p:nvSpPr>
        <p:spPr bwMode="auto">
          <a:xfrm>
            <a:off x="5270500" y="31294388"/>
            <a:ext cx="6021388" cy="2182812"/>
          </a:xfrm>
          <a:custGeom>
            <a:avLst/>
            <a:gdLst>
              <a:gd name="connsiteX0" fmla="*/ 0 w 6021094"/>
              <a:gd name="connsiteY0" fmla="*/ 1544022 h 2004589"/>
              <a:gd name="connsiteX1" fmla="*/ 563563 w 6021094"/>
              <a:gd name="connsiteY1" fmla="*/ 1456709 h 2004589"/>
              <a:gd name="connsiteX2" fmla="*/ 1031875 w 6021094"/>
              <a:gd name="connsiteY2" fmla="*/ 1186834 h 2004589"/>
              <a:gd name="connsiteX3" fmla="*/ 1365250 w 6021094"/>
              <a:gd name="connsiteY3" fmla="*/ 924897 h 2004589"/>
              <a:gd name="connsiteX4" fmla="*/ 1547813 w 6021094"/>
              <a:gd name="connsiteY4" fmla="*/ 456584 h 2004589"/>
              <a:gd name="connsiteX5" fmla="*/ 1619250 w 6021094"/>
              <a:gd name="connsiteY5" fmla="*/ 202584 h 2004589"/>
              <a:gd name="connsiteX6" fmla="*/ 1770063 w 6021094"/>
              <a:gd name="connsiteY6" fmla="*/ 83522 h 2004589"/>
              <a:gd name="connsiteX7" fmla="*/ 2000250 w 6021094"/>
              <a:gd name="connsiteY7" fmla="*/ 67647 h 2004589"/>
              <a:gd name="connsiteX8" fmla="*/ 2468563 w 6021094"/>
              <a:gd name="connsiteY8" fmla="*/ 59709 h 2004589"/>
              <a:gd name="connsiteX9" fmla="*/ 2849563 w 6021094"/>
              <a:gd name="connsiteY9" fmla="*/ 59709 h 2004589"/>
              <a:gd name="connsiteX10" fmla="*/ 3032125 w 6021094"/>
              <a:gd name="connsiteY10" fmla="*/ 59709 h 2004589"/>
              <a:gd name="connsiteX11" fmla="*/ 3032125 w 6021094"/>
              <a:gd name="connsiteY11" fmla="*/ 59709 h 2004589"/>
              <a:gd name="connsiteX12" fmla="*/ 3286125 w 6021094"/>
              <a:gd name="connsiteY12" fmla="*/ 59709 h 2004589"/>
              <a:gd name="connsiteX13" fmla="*/ 3500438 w 6021094"/>
              <a:gd name="connsiteY13" fmla="*/ 35897 h 2004589"/>
              <a:gd name="connsiteX14" fmla="*/ 3667125 w 6021094"/>
              <a:gd name="connsiteY14" fmla="*/ 607397 h 2004589"/>
              <a:gd name="connsiteX15" fmla="*/ 3667125 w 6021094"/>
              <a:gd name="connsiteY15" fmla="*/ 1131272 h 2004589"/>
              <a:gd name="connsiteX16" fmla="*/ 3706813 w 6021094"/>
              <a:gd name="connsiteY16" fmla="*/ 1536084 h 2004589"/>
              <a:gd name="connsiteX17" fmla="*/ 3841750 w 6021094"/>
              <a:gd name="connsiteY17" fmla="*/ 1766272 h 2004589"/>
              <a:gd name="connsiteX18" fmla="*/ 4191000 w 6021094"/>
              <a:gd name="connsiteY18" fmla="*/ 1925022 h 2004589"/>
              <a:gd name="connsiteX19" fmla="*/ 4611688 w 6021094"/>
              <a:gd name="connsiteY19" fmla="*/ 1940897 h 2004589"/>
              <a:gd name="connsiteX20" fmla="*/ 5873750 w 6021094"/>
              <a:gd name="connsiteY20" fmla="*/ 2004397 h 2004589"/>
              <a:gd name="connsiteX21" fmla="*/ 5945188 w 6021094"/>
              <a:gd name="connsiteY21" fmla="*/ 1956772 h 2004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21094" h="2004589">
                <a:moveTo>
                  <a:pt x="0" y="1544022"/>
                </a:moveTo>
                <a:cubicBezTo>
                  <a:pt x="195792" y="1530131"/>
                  <a:pt x="391584" y="1516240"/>
                  <a:pt x="563563" y="1456709"/>
                </a:cubicBezTo>
                <a:cubicBezTo>
                  <a:pt x="735542" y="1397178"/>
                  <a:pt x="898261" y="1275469"/>
                  <a:pt x="1031875" y="1186834"/>
                </a:cubicBezTo>
                <a:cubicBezTo>
                  <a:pt x="1165489" y="1098199"/>
                  <a:pt x="1279260" y="1046605"/>
                  <a:pt x="1365250" y="924897"/>
                </a:cubicBezTo>
                <a:cubicBezTo>
                  <a:pt x="1451240" y="803189"/>
                  <a:pt x="1505480" y="576969"/>
                  <a:pt x="1547813" y="456584"/>
                </a:cubicBezTo>
                <a:cubicBezTo>
                  <a:pt x="1590146" y="336199"/>
                  <a:pt x="1582208" y="264761"/>
                  <a:pt x="1619250" y="202584"/>
                </a:cubicBezTo>
                <a:cubicBezTo>
                  <a:pt x="1656292" y="140407"/>
                  <a:pt x="1706563" y="106011"/>
                  <a:pt x="1770063" y="83522"/>
                </a:cubicBezTo>
                <a:cubicBezTo>
                  <a:pt x="1833563" y="61033"/>
                  <a:pt x="1883833" y="71616"/>
                  <a:pt x="2000250" y="67647"/>
                </a:cubicBezTo>
                <a:cubicBezTo>
                  <a:pt x="2116667" y="63678"/>
                  <a:pt x="2468563" y="59709"/>
                  <a:pt x="2468563" y="59709"/>
                </a:cubicBezTo>
                <a:lnTo>
                  <a:pt x="2849563" y="59709"/>
                </a:lnTo>
                <a:lnTo>
                  <a:pt x="3032125" y="59709"/>
                </a:lnTo>
                <a:lnTo>
                  <a:pt x="3032125" y="59709"/>
                </a:lnTo>
                <a:cubicBezTo>
                  <a:pt x="3074458" y="59709"/>
                  <a:pt x="3208073" y="63678"/>
                  <a:pt x="3286125" y="59709"/>
                </a:cubicBezTo>
                <a:cubicBezTo>
                  <a:pt x="3364177" y="55740"/>
                  <a:pt x="3436938" y="-55384"/>
                  <a:pt x="3500438" y="35897"/>
                </a:cubicBezTo>
                <a:cubicBezTo>
                  <a:pt x="3563938" y="127178"/>
                  <a:pt x="3639344" y="424835"/>
                  <a:pt x="3667125" y="607397"/>
                </a:cubicBezTo>
                <a:cubicBezTo>
                  <a:pt x="3694906" y="789959"/>
                  <a:pt x="3660510" y="976491"/>
                  <a:pt x="3667125" y="1131272"/>
                </a:cubicBezTo>
                <a:cubicBezTo>
                  <a:pt x="3673740" y="1286053"/>
                  <a:pt x="3677709" y="1430251"/>
                  <a:pt x="3706813" y="1536084"/>
                </a:cubicBezTo>
                <a:cubicBezTo>
                  <a:pt x="3735917" y="1641917"/>
                  <a:pt x="3761052" y="1701449"/>
                  <a:pt x="3841750" y="1766272"/>
                </a:cubicBezTo>
                <a:cubicBezTo>
                  <a:pt x="3922448" y="1831095"/>
                  <a:pt x="4062677" y="1895918"/>
                  <a:pt x="4191000" y="1925022"/>
                </a:cubicBezTo>
                <a:cubicBezTo>
                  <a:pt x="4319323" y="1954126"/>
                  <a:pt x="4611688" y="1940897"/>
                  <a:pt x="4611688" y="1940897"/>
                </a:cubicBezTo>
                <a:lnTo>
                  <a:pt x="5873750" y="2004397"/>
                </a:lnTo>
                <a:cubicBezTo>
                  <a:pt x="6096000" y="2007043"/>
                  <a:pt x="6020594" y="1981907"/>
                  <a:pt x="5945188" y="1956772"/>
                </a:cubicBezTo>
              </a:path>
            </a:pathLst>
          </a:custGeom>
          <a:noFill/>
          <a:ln w="19050" cap="flat" cmpd="sng" algn="ctr">
            <a:solidFill>
              <a:srgbClr val="FF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fr-CA"/>
          </a:p>
        </p:txBody>
      </p:sp>
      <p:sp>
        <p:nvSpPr>
          <p:cNvPr id="2054" name="Rectangle 2053">
            <a:extLst>
              <a:ext uri="{FF2B5EF4-FFF2-40B4-BE49-F238E27FC236}">
                <a16:creationId xmlns:a16="http://schemas.microsoft.com/office/drawing/2014/main" id="{B7AF6E38-ACD4-C16E-535A-B0A8F8A74F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5625" y="32834263"/>
            <a:ext cx="1254125" cy="21431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36576" tIns="32004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fr-CA" sz="9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fr-CA" sz="9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inhibine B</a:t>
            </a:r>
          </a:p>
        </p:txBody>
      </p:sp>
      <p:pic>
        <p:nvPicPr>
          <p:cNvPr id="2056" name="Image 2055">
            <a:extLst>
              <a:ext uri="{FF2B5EF4-FFF2-40B4-BE49-F238E27FC236}">
                <a16:creationId xmlns:a16="http://schemas.microsoft.com/office/drawing/2014/main" id="{55702E1F-44CC-2CC0-3ADC-9EC7925B0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372" y="1326244"/>
            <a:ext cx="11145837" cy="4561520"/>
          </a:xfrm>
          <a:prstGeom prst="rect">
            <a:avLst/>
          </a:prstGeom>
        </p:spPr>
      </p:pic>
      <p:sp>
        <p:nvSpPr>
          <p:cNvPr id="2057" name="Title 1">
            <a:extLst>
              <a:ext uri="{FF2B5EF4-FFF2-40B4-BE49-F238E27FC236}">
                <a16:creationId xmlns:a16="http://schemas.microsoft.com/office/drawing/2014/main" id="{F9003289-5D28-C3FD-9869-6E984D753ECE}"/>
              </a:ext>
            </a:extLst>
          </p:cNvPr>
          <p:cNvSpPr txBox="1">
            <a:spLocks/>
          </p:cNvSpPr>
          <p:nvPr/>
        </p:nvSpPr>
        <p:spPr>
          <a:xfrm>
            <a:off x="1633096" y="440420"/>
            <a:ext cx="9514390" cy="758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dirty="0"/>
              <a:t>Cycle des hormones dans la vie d’une femme</a:t>
            </a:r>
          </a:p>
        </p:txBody>
      </p:sp>
    </p:spTree>
    <p:extLst>
      <p:ext uri="{BB962C8B-B14F-4D97-AF65-F5344CB8AC3E}">
        <p14:creationId xmlns:p14="http://schemas.microsoft.com/office/powerpoint/2010/main" val="350207427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EFD69-C8D4-5719-9118-2EF180D9A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D15ED-D54A-1A8A-E13C-51F52804F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physiologie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CF9F19-2CB1-944D-2294-D39732B48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80</a:t>
            </a:fld>
            <a:endParaRPr lang="en-US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5CFEBB9-1976-58A4-6B41-C597E72CE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4275" y="342900"/>
            <a:ext cx="8467725" cy="651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54216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D7153-73B4-C394-090F-194232BC7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471E7-DF4F-E890-326F-95FF48294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physiologie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C16C39-C978-E27F-EAF9-1201B9D72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81</a:t>
            </a:fld>
            <a:endParaRPr lang="en-U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54C90F6-57AC-88AF-A535-DFF76DA38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1990" y="69918"/>
            <a:ext cx="80813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55620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E1036-7482-54C7-FBC5-5CCD72E25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044E149-2AB9-7A91-6293-824D23B7F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andropause 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70396A5-8108-1D41-3354-57A1D4B67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4" y="1027385"/>
            <a:ext cx="3783837" cy="289867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CA" dirty="0"/>
              <a:t>   - hypogonadisme</a:t>
            </a:r>
          </a:p>
          <a:p>
            <a:pPr marL="0" indent="0">
              <a:buNone/>
            </a:pPr>
            <a:r>
              <a:rPr lang="fr-CA" dirty="0"/>
              <a:t>      primaire</a:t>
            </a:r>
          </a:p>
          <a:p>
            <a:pPr marL="0" indent="0">
              <a:buNone/>
            </a:pPr>
            <a:r>
              <a:rPr lang="fr-CA" dirty="0"/>
              <a:t>    * (testiculaire)</a:t>
            </a:r>
          </a:p>
          <a:p>
            <a:pPr marL="0" indent="0">
              <a:buNone/>
            </a:pPr>
            <a:r>
              <a:rPr lang="fr-CA" dirty="0"/>
              <a:t>   - hypogonadisme </a:t>
            </a:r>
          </a:p>
          <a:p>
            <a:pPr marL="0" indent="0">
              <a:buNone/>
            </a:pPr>
            <a:r>
              <a:rPr lang="fr-CA" dirty="0"/>
              <a:t>      secondaire</a:t>
            </a:r>
          </a:p>
          <a:p>
            <a:pPr marL="0" indent="0">
              <a:buNone/>
            </a:pPr>
            <a:r>
              <a:rPr lang="fr-CA" dirty="0"/>
              <a:t>      * (hypothalamique,</a:t>
            </a:r>
          </a:p>
          <a:p>
            <a:pPr marL="0" indent="0">
              <a:buNone/>
            </a:pPr>
            <a:r>
              <a:rPr lang="fr-CA" dirty="0"/>
              <a:t>          hypophysaire)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714F0A-16B8-6EC2-6D90-B04E02E5D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82</a:t>
            </a:fld>
            <a:endParaRPr lang="en-U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29CAFCC-14B7-B5CA-1DB2-C14674386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892" y="69918"/>
            <a:ext cx="73306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78089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F9C50-0DE2-9E6C-DE4D-AB04A03B1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DD0D0B5-0F0B-CCF3-15A1-22E582963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andropause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AEEC31-47FF-93E5-646E-D5829ABB3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83</a:t>
            </a:fld>
            <a:endParaRPr lang="en-US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0EEAD7C-372D-303A-F4E2-05EB0C068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89D5C23-F01F-43DE-8464-177FB3D4CE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7922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E8549-3C75-6CD7-CD19-34EB35692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7434571-758E-EFE5-1BAE-81C72BA05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andropause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432354-FA1B-9A85-F10A-C157F428D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84</a:t>
            </a:fld>
            <a:endParaRPr lang="en-US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092523A-2894-AD97-5D7C-E403735BD9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CC2E2B6-0AD9-C9F9-78D9-25E2BDF97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7" y="850813"/>
            <a:ext cx="12013806" cy="593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89028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B34E7-7952-87E8-7B42-2043FB917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74C8208-8CD1-31E0-6207-6F88E2764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andropause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529CF5-1FA9-E198-90C3-66B43DAC0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85</a:t>
            </a:fld>
            <a:endParaRPr lang="en-US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D7604CE-4168-5784-0B0A-D51E1D48E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2680" y="69918"/>
            <a:ext cx="87493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22853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68D96-8F8A-C345-5F33-0173ED899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9E6E6DB-4174-E7AA-1EFE-5BF521492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andropause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3165DA-D176-64B4-0897-D39FC1671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86</a:t>
            </a:fld>
            <a:endParaRPr 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6A64D6-15AA-B83D-AF53-E2C984B2B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9132" y="69918"/>
            <a:ext cx="8782868" cy="6788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96148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189D9-E89A-5EFE-A1B0-84C18E6CD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B9A2017-C099-772B-8786-294330689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andropause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58F53E-3106-6818-3D76-9BB6B1B1B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87</a:t>
            </a:fld>
            <a:endParaRPr lang="en-U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5EBB40E-5A8E-94AA-2FB0-D74E64FB19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7478" y="209550"/>
            <a:ext cx="5791200" cy="664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26827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B7BDD-BEA9-3501-0127-79E1F934D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6596708-EA48-107A-14B8-26C8FC7E4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andropause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A5D9BB-FE0E-0D87-BCF9-541461542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88</a:t>
            </a:fld>
            <a:endParaRPr 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92B48C0-D73A-23F9-294C-2C2144ECBE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636" y="1019175"/>
            <a:ext cx="10233890" cy="3773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80888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9D6BD-3D05-02C0-4672-5EDA1FF36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DCBC525-42AD-F934-82CF-80EC838F6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andropause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A884B0-36AE-0896-E967-9D0F79CFF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89</a:t>
            </a:fld>
            <a:endParaRPr 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A6264F9-5EEF-6274-8A6F-164EE25D5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626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CADBA-1BDB-0AE5-DA4F-B0EF8DDD6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0BF55-5047-DC62-1920-78845FD33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9</a:t>
            </a:fld>
            <a:endParaRPr 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23C4B20-463C-0FEB-3A26-A872FE43F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3481" y="887330"/>
            <a:ext cx="8465228" cy="597067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94C3241-AA5D-1BD4-2844-93A48F2C8AC5}"/>
              </a:ext>
            </a:extLst>
          </p:cNvPr>
          <p:cNvSpPr txBox="1">
            <a:spLocks/>
          </p:cNvSpPr>
          <p:nvPr/>
        </p:nvSpPr>
        <p:spPr>
          <a:xfrm>
            <a:off x="1211208" y="128506"/>
            <a:ext cx="9514390" cy="758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dirty="0"/>
              <a:t>Hormones dans le corps de la femme</a:t>
            </a:r>
          </a:p>
        </p:txBody>
      </p:sp>
    </p:spTree>
    <p:extLst>
      <p:ext uri="{BB962C8B-B14F-4D97-AF65-F5344CB8AC3E}">
        <p14:creationId xmlns:p14="http://schemas.microsoft.com/office/powerpoint/2010/main" val="22984828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24669-628B-0D42-C6F6-3E77D507A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B4C8B76-E666-2804-73AF-B3FC73BE4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andropause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8A0B5D-C860-1700-227D-49BD3ED81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90</a:t>
            </a:fld>
            <a:endParaRPr 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CFC42D1-B004-6642-3391-0D4276972C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185" y="1019175"/>
            <a:ext cx="11681629" cy="193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49010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AD358-EBFE-4EF0-796F-6245EC446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9BCE4A4-BABC-7742-9EE2-CE487DD4F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andropause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60496F-9840-7FA8-5EDC-B4AD6A6EA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91</a:t>
            </a:fld>
            <a:endParaRPr lang="en-U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F7489D-49B8-0268-8691-5258DC0213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803"/>
            <a:ext cx="12192000" cy="6708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12942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7FFB3-3043-F5AF-F8FA-F83B02FDA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B32708-CA1A-05BE-B9DC-6900D13F6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 andropause 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D1A5071-2F31-1474-22BE-9CB1A0C3D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4" y="1233489"/>
            <a:ext cx="6654359" cy="23778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CA" sz="2400" dirty="0"/>
              <a:t> revenons à Monsieur Boucher 56 ans</a:t>
            </a:r>
          </a:p>
          <a:p>
            <a:pPr marL="0" indent="0">
              <a:buNone/>
            </a:pPr>
            <a:r>
              <a:rPr lang="fr-CA" sz="2400" dirty="0"/>
              <a:t>      </a:t>
            </a:r>
            <a:r>
              <a:rPr lang="fr-CA" sz="2400" dirty="0" err="1"/>
              <a:t>rx</a:t>
            </a:r>
            <a:r>
              <a:rPr lang="fr-CA" sz="2400" dirty="0"/>
              <a:t>.:</a:t>
            </a:r>
          </a:p>
          <a:p>
            <a:pPr marL="0" indent="0">
              <a:buNone/>
            </a:pPr>
            <a:r>
              <a:rPr lang="fr-CA" sz="2400" dirty="0"/>
              <a:t>      1- testostérone gel (</a:t>
            </a:r>
            <a:r>
              <a:rPr lang="fr-CA" sz="2400" dirty="0" err="1"/>
              <a:t>Androgel</a:t>
            </a:r>
            <a:r>
              <a:rPr lang="fr-CA" sz="2400" dirty="0"/>
              <a:t>) 1 pompe</a:t>
            </a:r>
          </a:p>
          <a:p>
            <a:pPr marL="0" indent="0">
              <a:buNone/>
            </a:pPr>
            <a:r>
              <a:rPr lang="fr-CA" sz="2400" b="1" u="sng" dirty="0"/>
              <a:t>au dossier</a:t>
            </a:r>
          </a:p>
          <a:p>
            <a:pPr marL="0" indent="0">
              <a:buNone/>
            </a:pPr>
            <a:r>
              <a:rPr lang="fr-CA" sz="2400" dirty="0"/>
              <a:t>     </a:t>
            </a:r>
            <a:r>
              <a:rPr lang="fr-CA" sz="2400" dirty="0" err="1"/>
              <a:t>sildenafil</a:t>
            </a:r>
            <a:r>
              <a:rPr lang="fr-CA" sz="2400" dirty="0"/>
              <a:t> (Viagra ) 100mg 1/2h avant relation</a:t>
            </a:r>
          </a:p>
          <a:p>
            <a:pPr marL="0" indent="0">
              <a:buNone/>
            </a:pPr>
            <a:endParaRPr lang="fr-CA" sz="2400" dirty="0"/>
          </a:p>
          <a:p>
            <a:pPr marL="0" indent="0">
              <a:buNone/>
            </a:pPr>
            <a:r>
              <a:rPr lang="fr-CA" sz="2400" dirty="0"/>
              <a:t>    </a:t>
            </a:r>
          </a:p>
          <a:p>
            <a:pPr marL="0" indent="0">
              <a:buNone/>
            </a:pPr>
            <a:r>
              <a:rPr lang="fr-CA" sz="2400" dirty="0"/>
              <a:t>     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3E2207-6AB6-320D-D40E-61122EDDE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92</a:t>
            </a:fld>
            <a:endParaRPr lang="en-US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1F6582B-1039-643A-829C-0CE651FB832E}"/>
              </a:ext>
            </a:extLst>
          </p:cNvPr>
          <p:cNvSpPr txBox="1">
            <a:spLocks/>
          </p:cNvSpPr>
          <p:nvPr/>
        </p:nvSpPr>
        <p:spPr>
          <a:xfrm>
            <a:off x="371474" y="3735550"/>
            <a:ext cx="11520487" cy="28464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A" sz="2400" b="1" u="sng" dirty="0"/>
              <a:t>laboratoire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CA" sz="2400" dirty="0"/>
              <a:t>     testostérone totale :normale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CA" sz="2400" dirty="0"/>
              <a:t>     glycémie :normale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CA" sz="2400" dirty="0"/>
              <a:t>     TSH :normale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CA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fr-CA" sz="2400" dirty="0"/>
              <a:t>  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CA" sz="2400" dirty="0"/>
              <a:t>     </a:t>
            </a:r>
            <a:endParaRPr lang="en-US" sz="2400" dirty="0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0760D224-8B7C-A4F6-2D2A-8DBF6C7C72E8}"/>
              </a:ext>
            </a:extLst>
          </p:cNvPr>
          <p:cNvSpPr txBox="1">
            <a:spLocks/>
          </p:cNvSpPr>
          <p:nvPr/>
        </p:nvSpPr>
        <p:spPr>
          <a:xfrm>
            <a:off x="6913100" y="1143424"/>
            <a:ext cx="4152297" cy="15894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A" sz="2400" dirty="0"/>
              <a:t> IMC: 28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CA" sz="2400" dirty="0"/>
              <a:t>   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6721484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38C35-BF36-9E03-C0E2-C9F72DF69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7DCD98B-2B79-0D7B-C5D7-834B8D571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 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0C3D64A-FA06-08E1-2658-21A7489665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CA" dirty="0"/>
              <a:t>   que faite vous ?</a:t>
            </a:r>
          </a:p>
          <a:p>
            <a:pPr marL="0" indent="0">
              <a:buNone/>
            </a:pPr>
            <a:r>
              <a:rPr lang="fr-CA" dirty="0"/>
              <a:t>   a) prendre une grande respiratoire et refiler ce dossier à votre collègue</a:t>
            </a:r>
          </a:p>
          <a:p>
            <a:pPr marL="0" indent="0">
              <a:buNone/>
            </a:pPr>
            <a:r>
              <a:rPr lang="fr-CA" dirty="0"/>
              <a:t>   b) andropause  ou trouble érectile ???</a:t>
            </a:r>
          </a:p>
          <a:p>
            <a:pPr marL="0" indent="0">
              <a:buNone/>
            </a:pPr>
            <a:r>
              <a:rPr lang="fr-CA" dirty="0"/>
              <a:t>   c) problèmes cardiaques ???</a:t>
            </a:r>
          </a:p>
          <a:p>
            <a:pPr marL="0" indent="0">
              <a:buNone/>
            </a:pPr>
            <a:r>
              <a:rPr lang="fr-CA" dirty="0"/>
              <a:t>   d) 1-800-help –</a:t>
            </a:r>
            <a:r>
              <a:rPr lang="fr-CA" dirty="0" err="1"/>
              <a:t>pharmacist</a:t>
            </a:r>
            <a:r>
              <a:rPr lang="fr-CA" dirty="0"/>
              <a:t>  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3A3FA2-618F-AB26-EC52-66296706D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93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17363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0D43E-5281-AE8F-D585-BB1FA66F2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ABDE7EB-874A-1581-C5F9-02C84AE0A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 andropause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9FC2EE-8543-3E6B-F642-50535B70A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94</a:t>
            </a:fld>
            <a:endParaRPr lang="en-US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F3842474-D392-2037-B363-ED2B21D38586}"/>
              </a:ext>
            </a:extLst>
          </p:cNvPr>
          <p:cNvSpPr txBox="1">
            <a:spLocks/>
          </p:cNvSpPr>
          <p:nvPr/>
        </p:nvSpPr>
        <p:spPr>
          <a:xfrm>
            <a:off x="498795" y="1278681"/>
            <a:ext cx="11520487" cy="28464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A" sz="2400" b="1" u="sng" dirty="0"/>
              <a:t>laboratoire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CA" sz="2400" dirty="0"/>
              <a:t>     demander testostérone biodisponible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CA" sz="2400" dirty="0"/>
              <a:t>      (SHBG 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CA" sz="2400" dirty="0"/>
              <a:t>      bilan lipidique !!!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CA" sz="2400" dirty="0"/>
              <a:t>  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CA" sz="2400" dirty="0"/>
              <a:t>     </a:t>
            </a:r>
            <a:endParaRPr lang="en-US" sz="2400" dirty="0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C0EA1748-7BC1-0361-F097-253536FCDE4D}"/>
              </a:ext>
            </a:extLst>
          </p:cNvPr>
          <p:cNvSpPr txBox="1">
            <a:spLocks/>
          </p:cNvSpPr>
          <p:nvPr/>
        </p:nvSpPr>
        <p:spPr>
          <a:xfrm>
            <a:off x="6913100" y="1143424"/>
            <a:ext cx="4152297" cy="15894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A" sz="2400" dirty="0"/>
              <a:t> IMC: 28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CA" sz="2400" dirty="0"/>
              <a:t>   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0388872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9198A-601F-7D20-5476-21F178D28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8311"/>
            <a:ext cx="10515600" cy="1500187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53707-C46F-17B0-08A4-8554D5895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3450" y="3269673"/>
            <a:ext cx="10515600" cy="1069831"/>
          </a:xfrm>
        </p:spPr>
        <p:txBody>
          <a:bodyPr/>
          <a:lstStyle/>
          <a:p>
            <a:r>
              <a:rPr lang="fr-CA" sz="2800" b="1" dirty="0"/>
              <a:t>La prise en charge des patients en ménopause /andropause n’est pas compliqués</a:t>
            </a:r>
          </a:p>
          <a:p>
            <a:endParaRPr lang="fr-CA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6324C-8137-B3C7-D4B2-09578D15C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95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33310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9198A-601F-7D20-5476-21F178D28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Questions ???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6324C-8137-B3C7-D4B2-09578D15C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96</a:t>
            </a:fld>
            <a:endParaRPr lang="en-US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B769F13-B3EA-00F4-7ED6-BB8404A70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9935" y="84446"/>
            <a:ext cx="2710785" cy="286632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C806284-33FA-0881-846D-32D4DAA5CA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9934" y="3157414"/>
            <a:ext cx="2710785" cy="3691877"/>
          </a:xfrm>
          <a:prstGeom prst="rect">
            <a:avLst/>
          </a:prstGeom>
        </p:spPr>
      </p:pic>
      <p:pic>
        <p:nvPicPr>
          <p:cNvPr id="5" name="Image 4" descr="Une image contenant motif, texte, point, monochrome&#10;&#10;Le contenu généré par l’IA peut être incorrect.">
            <a:extLst>
              <a:ext uri="{FF2B5EF4-FFF2-40B4-BE49-F238E27FC236}">
                <a16:creationId xmlns:a16="http://schemas.microsoft.com/office/drawing/2014/main" id="{F8DCF14E-D604-8EE1-7E36-2382627355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7425" y="4130236"/>
            <a:ext cx="2610214" cy="265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41688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19EBF-ADD3-6BA5-9AB7-F88B618A6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522313-E8C6-A72F-635B-E372271AC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97</a:t>
            </a:fld>
            <a:endParaRPr 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2C8497D-4D91-482A-979C-6F4043B12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8743" y="69918"/>
            <a:ext cx="9253257" cy="6858000"/>
          </a:xfrm>
          <a:prstGeom prst="rect">
            <a:avLst/>
          </a:prstGeom>
        </p:spPr>
      </p:pic>
      <p:sp>
        <p:nvSpPr>
          <p:cNvPr id="5" name="Title 5">
            <a:extLst>
              <a:ext uri="{FF2B5EF4-FFF2-40B4-BE49-F238E27FC236}">
                <a16:creationId xmlns:a16="http://schemas.microsoft.com/office/drawing/2014/main" id="{5450DD98-2A04-B115-03B4-A85B04290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260351"/>
            <a:ext cx="2799988" cy="758824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 err="1"/>
              <a:t>ménopause</a:t>
            </a:r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62053739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6AEE2-068F-59C7-A092-BB8D6BDEB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A8E31B-92FB-00BB-4FB8-F351C6D62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98</a:t>
            </a:fld>
            <a:endParaRPr lang="en-US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51A38C5-E4EB-316A-9C31-E3787522FD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672" y="0"/>
            <a:ext cx="9225744" cy="6858000"/>
          </a:xfrm>
          <a:prstGeom prst="rect">
            <a:avLst/>
          </a:prstGeom>
        </p:spPr>
      </p:pic>
      <p:sp>
        <p:nvSpPr>
          <p:cNvPr id="7" name="Title 5">
            <a:extLst>
              <a:ext uri="{FF2B5EF4-FFF2-40B4-BE49-F238E27FC236}">
                <a16:creationId xmlns:a16="http://schemas.microsoft.com/office/drawing/2014/main" id="{6A6F3628-F3F8-5091-EFD4-E84CC74AD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4" y="260351"/>
            <a:ext cx="2799988" cy="758824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 err="1"/>
              <a:t>ménopause</a:t>
            </a:r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45540842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8AEEB-5785-F436-DAAD-98C5CD18B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D43738-530C-28E1-4B96-846B2E3A3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99</a:t>
            </a:fld>
            <a:endParaRPr 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7993FC5-529E-2E15-76DC-CCEB9BE790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246" y="69918"/>
            <a:ext cx="9203963" cy="4162893"/>
          </a:xfrm>
          <a:prstGeom prst="rect">
            <a:avLst/>
          </a:prstGeom>
        </p:spPr>
      </p:pic>
      <p:sp>
        <p:nvSpPr>
          <p:cNvPr id="5" name="Title 5">
            <a:extLst>
              <a:ext uri="{FF2B5EF4-FFF2-40B4-BE49-F238E27FC236}">
                <a16:creationId xmlns:a16="http://schemas.microsoft.com/office/drawing/2014/main" id="{5E6D02B0-EDB4-4E8C-8391-AF5C2F720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260351"/>
            <a:ext cx="2799988" cy="758824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 err="1"/>
              <a:t>ménopause</a:t>
            </a:r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5563757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SFT_Color_1">
      <a:dk1>
        <a:srgbClr val="32363F"/>
      </a:dk1>
      <a:lt1>
        <a:sysClr val="window" lastClr="FFFFFF"/>
      </a:lt1>
      <a:dk2>
        <a:srgbClr val="313C41"/>
      </a:dk2>
      <a:lt2>
        <a:srgbClr val="FFFFFF"/>
      </a:lt2>
      <a:accent1>
        <a:srgbClr val="2C85AE"/>
      </a:accent1>
      <a:accent2>
        <a:srgbClr val="5E5CA2"/>
      </a:accent2>
      <a:accent3>
        <a:srgbClr val="5268A5"/>
      </a:accent3>
      <a:accent4>
        <a:srgbClr val="4276AA"/>
      </a:accent4>
      <a:accent5>
        <a:srgbClr val="1891AB"/>
      </a:accent5>
      <a:accent6>
        <a:srgbClr val="00A09D"/>
      </a:accent6>
      <a:hlink>
        <a:srgbClr val="2C85AE"/>
      </a:hlink>
      <a:folHlink>
        <a:srgbClr val="00A09D"/>
      </a:folHlink>
    </a:clrScheme>
    <a:fontScheme name="MSFT_Font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 title goes here" id="{A4715F0E-2373-46DF-8650-9CD6D2E73FF4}" vid="{7AE24D49-249C-4823-B15D-D301F3E6335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Classic bold block presentation</Template>
  <TotalTime>2342</TotalTime>
  <Words>2004</Words>
  <Application>Microsoft Office PowerPoint</Application>
  <PresentationFormat>Grand écran</PresentationFormat>
  <Paragraphs>830</Paragraphs>
  <Slides>102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102</vt:i4>
      </vt:variant>
    </vt:vector>
  </HeadingPairs>
  <TitlesOfParts>
    <vt:vector size="107" baseType="lpstr">
      <vt:lpstr>Arial</vt:lpstr>
      <vt:lpstr>Calibri</vt:lpstr>
      <vt:lpstr>Calibri Light</vt:lpstr>
      <vt:lpstr>Wingdings</vt:lpstr>
      <vt:lpstr>Office Theme</vt:lpstr>
      <vt:lpstr>Présentation PowerPoint</vt:lpstr>
      <vt:lpstr>Conflits d’intérêt</vt:lpstr>
      <vt:lpstr>Objectifs</vt:lpstr>
      <vt:lpstr>Cas   </vt:lpstr>
      <vt:lpstr>Cas   </vt:lpstr>
      <vt:lpstr>Objectif 1</vt:lpstr>
      <vt:lpstr>Présentation PowerPoint</vt:lpstr>
      <vt:lpstr>Présentation PowerPoint</vt:lpstr>
      <vt:lpstr>Présentation PowerPoint</vt:lpstr>
      <vt:lpstr>physiologie</vt:lpstr>
      <vt:lpstr>STRAW 10+</vt:lpstr>
      <vt:lpstr>physiologie</vt:lpstr>
      <vt:lpstr>physiologie</vt:lpstr>
      <vt:lpstr>physiologie</vt:lpstr>
      <vt:lpstr>Physiologie bouffées de chaleur</vt:lpstr>
      <vt:lpstr>Présentation PowerPoint</vt:lpstr>
      <vt:lpstr>physiologie</vt:lpstr>
      <vt:lpstr>physiologie</vt:lpstr>
      <vt:lpstr>physiologie</vt:lpstr>
      <vt:lpstr>physiologie</vt:lpstr>
      <vt:lpstr>ménopause</vt:lpstr>
      <vt:lpstr>ménopause</vt:lpstr>
      <vt:lpstr>Traitement de la Ménopause en 1910</vt:lpstr>
      <vt:lpstr>Ménopause</vt:lpstr>
      <vt:lpstr>WHI</vt:lpstr>
      <vt:lpstr>ménopause</vt:lpstr>
      <vt:lpstr>ménopause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Bouffées  de chaleur</vt:lpstr>
      <vt:lpstr>Bouffées  de chaleur</vt:lpstr>
      <vt:lpstr>Bouffées  de chaleur</vt:lpstr>
      <vt:lpstr>La surstimulation des neurones KNDy</vt:lpstr>
      <vt:lpstr>Présentation PowerPoint</vt:lpstr>
      <vt:lpstr>Présentation PowerPoint</vt:lpstr>
      <vt:lpstr>Bouffées  de chaleur</vt:lpstr>
      <vt:lpstr>Bouffées  de chaleur</vt:lpstr>
      <vt:lpstr>Bouffées  de chaleur</vt:lpstr>
      <vt:lpstr>Sécheresse vaginale</vt:lpstr>
      <vt:lpstr>Sécheresse vaginale</vt:lpstr>
      <vt:lpstr>Atrophie vulvovaginale</vt:lpstr>
      <vt:lpstr>Atrophie vulvovaginale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Troubles  androgénique chez la femme</vt:lpstr>
      <vt:lpstr>Troubles  androgénique chez la femme</vt:lpstr>
      <vt:lpstr>Troubles  androgénique chez la femme</vt:lpstr>
      <vt:lpstr>Troubles  androgénique chez la femme</vt:lpstr>
      <vt:lpstr>Troubles  androgénique chez la femme</vt:lpstr>
      <vt:lpstr>Troubles  androgénique chez la femme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Cas   </vt:lpstr>
      <vt:lpstr>Cas   </vt:lpstr>
      <vt:lpstr>Cas   </vt:lpstr>
      <vt:lpstr>Cas   </vt:lpstr>
      <vt:lpstr>Objectif 2</vt:lpstr>
      <vt:lpstr>Objectif 3</vt:lpstr>
      <vt:lpstr>Objectif 4</vt:lpstr>
      <vt:lpstr>https://www.inesss.qc.ca/publications/repertoire-des-publications/publication/prise-en-charge-des-manifestations-cliniques-liees-a-la-menopause-par-lhormonotherapie.html</vt:lpstr>
      <vt:lpstr>Question</vt:lpstr>
      <vt:lpstr>Question</vt:lpstr>
      <vt:lpstr>Question</vt:lpstr>
      <vt:lpstr>andropause   </vt:lpstr>
      <vt:lpstr>Présentation PowerPoint</vt:lpstr>
      <vt:lpstr>                                    Cas andropause   </vt:lpstr>
      <vt:lpstr>physiologie</vt:lpstr>
      <vt:lpstr>physiologie</vt:lpstr>
      <vt:lpstr>physiologie</vt:lpstr>
      <vt:lpstr>andropause   </vt:lpstr>
      <vt:lpstr>andropause   </vt:lpstr>
      <vt:lpstr>andropause   </vt:lpstr>
      <vt:lpstr>andropause   </vt:lpstr>
      <vt:lpstr>andropause   </vt:lpstr>
      <vt:lpstr>andropause   </vt:lpstr>
      <vt:lpstr>andropause   </vt:lpstr>
      <vt:lpstr>andropause   </vt:lpstr>
      <vt:lpstr>andropause   </vt:lpstr>
      <vt:lpstr>andropause   </vt:lpstr>
      <vt:lpstr>Cas andropause   </vt:lpstr>
      <vt:lpstr>Cas   </vt:lpstr>
      <vt:lpstr>Cas andropause   </vt:lpstr>
      <vt:lpstr>Conclusion</vt:lpstr>
      <vt:lpstr>Questions ???</vt:lpstr>
      <vt:lpstr> ménopause   </vt:lpstr>
      <vt:lpstr> ménopause   </vt:lpstr>
      <vt:lpstr> ménopause   </vt:lpstr>
      <vt:lpstr> andropause   </vt:lpstr>
      <vt:lpstr> andropause   </vt:lpstr>
      <vt:lpstr> andropause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goes here</dc:title>
  <dc:creator>Marie-France Nicole</dc:creator>
  <cp:lastModifiedBy>Stéphane Coté</cp:lastModifiedBy>
  <cp:revision>313</cp:revision>
  <dcterms:created xsi:type="dcterms:W3CDTF">2023-01-04T15:29:48Z</dcterms:created>
  <dcterms:modified xsi:type="dcterms:W3CDTF">2026-03-17T00:59:56Z</dcterms:modified>
</cp:coreProperties>
</file>