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</p:sldMasterIdLst>
  <p:notesMasterIdLst>
    <p:notesMasterId r:id="rId40"/>
  </p:notesMasterIdLst>
  <p:sldIdLst>
    <p:sldId id="320" r:id="rId2"/>
    <p:sldId id="291" r:id="rId3"/>
    <p:sldId id="292" r:id="rId4"/>
    <p:sldId id="308" r:id="rId5"/>
    <p:sldId id="296" r:id="rId6"/>
    <p:sldId id="293" r:id="rId7"/>
    <p:sldId id="287" r:id="rId8"/>
    <p:sldId id="294" r:id="rId9"/>
    <p:sldId id="263" r:id="rId10"/>
    <p:sldId id="264" r:id="rId11"/>
    <p:sldId id="318" r:id="rId12"/>
    <p:sldId id="265" r:id="rId13"/>
    <p:sldId id="319" r:id="rId14"/>
    <p:sldId id="266" r:id="rId15"/>
    <p:sldId id="316" r:id="rId16"/>
    <p:sldId id="268" r:id="rId17"/>
    <p:sldId id="269" r:id="rId18"/>
    <p:sldId id="270" r:id="rId19"/>
    <p:sldId id="271" r:id="rId20"/>
    <p:sldId id="272" r:id="rId21"/>
    <p:sldId id="274" r:id="rId22"/>
    <p:sldId id="275" r:id="rId23"/>
    <p:sldId id="283" r:id="rId24"/>
    <p:sldId id="306" r:id="rId25"/>
    <p:sldId id="277" r:id="rId26"/>
    <p:sldId id="307" r:id="rId27"/>
    <p:sldId id="278" r:id="rId28"/>
    <p:sldId id="314" r:id="rId29"/>
    <p:sldId id="280" r:id="rId30"/>
    <p:sldId id="281" r:id="rId31"/>
    <p:sldId id="321" r:id="rId32"/>
    <p:sldId id="286" r:id="rId33"/>
    <p:sldId id="322" r:id="rId34"/>
    <p:sldId id="282" r:id="rId35"/>
    <p:sldId id="313" r:id="rId36"/>
    <p:sldId id="285" r:id="rId37"/>
    <p:sldId id="323" r:id="rId38"/>
    <p:sldId id="284" r:id="rId39"/>
  </p:sldIdLst>
  <p:sldSz cx="9144000" cy="5143500" type="screen16x9"/>
  <p:notesSz cx="51435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7" d="100"/>
          <a:sy n="167" d="100"/>
        </p:scale>
        <p:origin x="3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9A63F0-9DA7-4927-B3A5-5FAD8BEB3888}" type="doc">
      <dgm:prSet loTypeId="urn:microsoft.com/office/officeart/2005/8/layout/arrow2" loCatId="process" qsTypeId="urn:microsoft.com/office/officeart/2005/8/quickstyle/simple1" qsCatId="simple" csTypeId="urn:microsoft.com/office/officeart/2005/8/colors/accent2_1" csCatId="accent2" phldr="1"/>
      <dgm:spPr/>
    </dgm:pt>
    <dgm:pt modelId="{1C8A4CB1-3AAE-4EC4-A72F-D7ABF8D28308}">
      <dgm:prSet phldrT="[Texte]" phldr="0"/>
      <dgm:spPr/>
      <dgm:t>
        <a:bodyPr/>
        <a:lstStyle/>
        <a:p>
          <a:endParaRPr lang="fr-CA" dirty="0"/>
        </a:p>
      </dgm:t>
    </dgm:pt>
    <dgm:pt modelId="{3522463A-808B-4DEC-BEA3-C1E43FC027F6}" type="parTrans" cxnId="{B89EDC17-81D7-45E5-A820-76D01FAEFE02}">
      <dgm:prSet/>
      <dgm:spPr/>
      <dgm:t>
        <a:bodyPr/>
        <a:lstStyle/>
        <a:p>
          <a:endParaRPr lang="fr-CA"/>
        </a:p>
      </dgm:t>
    </dgm:pt>
    <dgm:pt modelId="{5428F183-4393-480B-9F23-31556E28AA4E}" type="sibTrans" cxnId="{B89EDC17-81D7-45E5-A820-76D01FAEFE02}">
      <dgm:prSet/>
      <dgm:spPr/>
      <dgm:t>
        <a:bodyPr/>
        <a:lstStyle/>
        <a:p>
          <a:endParaRPr lang="fr-CA"/>
        </a:p>
      </dgm:t>
    </dgm:pt>
    <dgm:pt modelId="{D865614A-0F20-44DF-B453-6DCFE0A567B0}">
      <dgm:prSet phldrT="[Texte]" phldr="0"/>
      <dgm:spPr/>
      <dgm:t>
        <a:bodyPr/>
        <a:lstStyle/>
        <a:p>
          <a:endParaRPr lang="fr-CA" dirty="0"/>
        </a:p>
      </dgm:t>
    </dgm:pt>
    <dgm:pt modelId="{70193D83-BA27-46B7-92A5-691A5EA99AF3}" type="parTrans" cxnId="{FA39689C-923A-47BF-AC38-9B5CD0899657}">
      <dgm:prSet/>
      <dgm:spPr/>
      <dgm:t>
        <a:bodyPr/>
        <a:lstStyle/>
        <a:p>
          <a:endParaRPr lang="fr-CA"/>
        </a:p>
      </dgm:t>
    </dgm:pt>
    <dgm:pt modelId="{AD09DAE3-1064-46C9-AAA1-99824998E632}" type="sibTrans" cxnId="{FA39689C-923A-47BF-AC38-9B5CD0899657}">
      <dgm:prSet/>
      <dgm:spPr/>
      <dgm:t>
        <a:bodyPr/>
        <a:lstStyle/>
        <a:p>
          <a:endParaRPr lang="fr-CA"/>
        </a:p>
      </dgm:t>
    </dgm:pt>
    <dgm:pt modelId="{42DF87BC-A938-44E6-8D95-1C6E047BD157}">
      <dgm:prSet phldrT="[Texte]" phldr="0"/>
      <dgm:spPr/>
      <dgm:t>
        <a:bodyPr/>
        <a:lstStyle/>
        <a:p>
          <a:endParaRPr lang="fr-CA" dirty="0"/>
        </a:p>
      </dgm:t>
    </dgm:pt>
    <dgm:pt modelId="{A7BFBA28-0DE7-42BE-B7BE-C13A6D46F26C}" type="parTrans" cxnId="{9308ECED-C914-4637-90F1-267EDD851CAB}">
      <dgm:prSet/>
      <dgm:spPr/>
      <dgm:t>
        <a:bodyPr/>
        <a:lstStyle/>
        <a:p>
          <a:endParaRPr lang="fr-CA"/>
        </a:p>
      </dgm:t>
    </dgm:pt>
    <dgm:pt modelId="{C254834E-A8D6-4A43-BE0E-A13FA6A6E5CC}" type="sibTrans" cxnId="{9308ECED-C914-4637-90F1-267EDD851CAB}">
      <dgm:prSet/>
      <dgm:spPr/>
      <dgm:t>
        <a:bodyPr/>
        <a:lstStyle/>
        <a:p>
          <a:endParaRPr lang="fr-CA"/>
        </a:p>
      </dgm:t>
    </dgm:pt>
    <dgm:pt modelId="{7BB40433-2214-4716-A091-785803803515}">
      <dgm:prSet phldrT="[Texte]" phldr="0"/>
      <dgm:spPr/>
      <dgm:t>
        <a:bodyPr/>
        <a:lstStyle/>
        <a:p>
          <a:endParaRPr lang="fr-CA" dirty="0"/>
        </a:p>
      </dgm:t>
    </dgm:pt>
    <dgm:pt modelId="{130900E0-BBDB-47D0-940D-A1F95507B98D}" type="parTrans" cxnId="{F7EC922E-9B87-40BC-BC27-BB260EA4AEAA}">
      <dgm:prSet/>
      <dgm:spPr/>
      <dgm:t>
        <a:bodyPr/>
        <a:lstStyle/>
        <a:p>
          <a:endParaRPr lang="fr-CA"/>
        </a:p>
      </dgm:t>
    </dgm:pt>
    <dgm:pt modelId="{F169860F-820D-47EB-A58A-F4A444B11518}" type="sibTrans" cxnId="{F7EC922E-9B87-40BC-BC27-BB260EA4AEAA}">
      <dgm:prSet/>
      <dgm:spPr/>
      <dgm:t>
        <a:bodyPr/>
        <a:lstStyle/>
        <a:p>
          <a:endParaRPr lang="fr-CA"/>
        </a:p>
      </dgm:t>
    </dgm:pt>
    <dgm:pt modelId="{451E726E-1A28-47F8-9F2A-F36EF7F40A04}">
      <dgm:prSet phldrT="[Texte]" phldr="0"/>
      <dgm:spPr/>
      <dgm:t>
        <a:bodyPr/>
        <a:lstStyle/>
        <a:p>
          <a:endParaRPr lang="fr-CA" dirty="0"/>
        </a:p>
      </dgm:t>
    </dgm:pt>
    <dgm:pt modelId="{3F2BB282-13D6-4923-91B4-8695F3470000}" type="parTrans" cxnId="{D5CB2A70-C9E6-49D3-A859-7023CCB73D21}">
      <dgm:prSet/>
      <dgm:spPr/>
      <dgm:t>
        <a:bodyPr/>
        <a:lstStyle/>
        <a:p>
          <a:endParaRPr lang="fr-CA"/>
        </a:p>
      </dgm:t>
    </dgm:pt>
    <dgm:pt modelId="{7C7DBE62-67A7-4139-92C1-9EAF6429256F}" type="sibTrans" cxnId="{D5CB2A70-C9E6-49D3-A859-7023CCB73D21}">
      <dgm:prSet/>
      <dgm:spPr/>
      <dgm:t>
        <a:bodyPr/>
        <a:lstStyle/>
        <a:p>
          <a:endParaRPr lang="fr-CA"/>
        </a:p>
      </dgm:t>
    </dgm:pt>
    <dgm:pt modelId="{D5D1A2C9-765C-46D9-BA70-2C438E90BE1E}">
      <dgm:prSet phldrT="[Texte]" phldr="0"/>
      <dgm:spPr/>
      <dgm:t>
        <a:bodyPr/>
        <a:lstStyle/>
        <a:p>
          <a:endParaRPr lang="fr-CA" dirty="0"/>
        </a:p>
      </dgm:t>
    </dgm:pt>
    <dgm:pt modelId="{C5AE068B-A35C-4975-9FF2-945CBE1CC6C3}" type="parTrans" cxnId="{A1620A3E-4E2F-49AF-8A81-BBA32F198D6F}">
      <dgm:prSet/>
      <dgm:spPr/>
      <dgm:t>
        <a:bodyPr/>
        <a:lstStyle/>
        <a:p>
          <a:endParaRPr lang="fr-CA"/>
        </a:p>
      </dgm:t>
    </dgm:pt>
    <dgm:pt modelId="{034753EE-4204-47E2-9C66-E002B4B4ABAD}" type="sibTrans" cxnId="{A1620A3E-4E2F-49AF-8A81-BBA32F198D6F}">
      <dgm:prSet/>
      <dgm:spPr/>
      <dgm:t>
        <a:bodyPr/>
        <a:lstStyle/>
        <a:p>
          <a:endParaRPr lang="fr-CA"/>
        </a:p>
      </dgm:t>
    </dgm:pt>
    <dgm:pt modelId="{67A73AB8-132C-4799-B20B-4CF91EE81155}" type="pres">
      <dgm:prSet presAssocID="{299A63F0-9DA7-4927-B3A5-5FAD8BEB3888}" presName="arrowDiagram" presStyleCnt="0">
        <dgm:presLayoutVars>
          <dgm:chMax val="5"/>
          <dgm:dir/>
          <dgm:resizeHandles val="exact"/>
        </dgm:presLayoutVars>
      </dgm:prSet>
      <dgm:spPr/>
    </dgm:pt>
    <dgm:pt modelId="{1EEEED4D-EBEC-44B1-B680-5E9333E3EFC4}" type="pres">
      <dgm:prSet presAssocID="{299A63F0-9DA7-4927-B3A5-5FAD8BEB3888}" presName="arrow" presStyleLbl="bgShp" presStyleIdx="0" presStyleCnt="1"/>
      <dgm:spPr/>
    </dgm:pt>
    <dgm:pt modelId="{32C96FC7-7635-4DAD-8D01-6DC6C47AA568}" type="pres">
      <dgm:prSet presAssocID="{299A63F0-9DA7-4927-B3A5-5FAD8BEB3888}" presName="arrowDiagram5" presStyleCnt="0"/>
      <dgm:spPr/>
    </dgm:pt>
    <dgm:pt modelId="{F1FFC561-F530-418E-B035-F015DA8BEC2F}" type="pres">
      <dgm:prSet presAssocID="{1C8A4CB1-3AAE-4EC4-A72F-D7ABF8D28308}" presName="bullet5a" presStyleLbl="node1" presStyleIdx="0" presStyleCnt="5"/>
      <dgm:spPr/>
    </dgm:pt>
    <dgm:pt modelId="{72E04271-DB75-46AC-B75F-46DB4556E418}" type="pres">
      <dgm:prSet presAssocID="{1C8A4CB1-3AAE-4EC4-A72F-D7ABF8D28308}" presName="textBox5a" presStyleLbl="revTx" presStyleIdx="0" presStyleCnt="5">
        <dgm:presLayoutVars>
          <dgm:bulletEnabled val="1"/>
        </dgm:presLayoutVars>
      </dgm:prSet>
      <dgm:spPr/>
    </dgm:pt>
    <dgm:pt modelId="{5675673A-53B2-4CAA-AA1C-2C2D3491C108}" type="pres">
      <dgm:prSet presAssocID="{D865614A-0F20-44DF-B453-6DCFE0A567B0}" presName="bullet5b" presStyleLbl="node1" presStyleIdx="1" presStyleCnt="5"/>
      <dgm:spPr/>
    </dgm:pt>
    <dgm:pt modelId="{44623C3A-67A8-4B3A-AC7C-B5251B74FAF5}" type="pres">
      <dgm:prSet presAssocID="{D865614A-0F20-44DF-B453-6DCFE0A567B0}" presName="textBox5b" presStyleLbl="revTx" presStyleIdx="1" presStyleCnt="5">
        <dgm:presLayoutVars>
          <dgm:bulletEnabled val="1"/>
        </dgm:presLayoutVars>
      </dgm:prSet>
      <dgm:spPr/>
    </dgm:pt>
    <dgm:pt modelId="{6249B9B4-9954-4E0D-9FC7-5CF49FDDA0D3}" type="pres">
      <dgm:prSet presAssocID="{42DF87BC-A938-44E6-8D95-1C6E047BD157}" presName="bullet5c" presStyleLbl="node1" presStyleIdx="2" presStyleCnt="5"/>
      <dgm:spPr/>
    </dgm:pt>
    <dgm:pt modelId="{DC07DF5B-503C-4957-A007-35977E60F4F2}" type="pres">
      <dgm:prSet presAssocID="{42DF87BC-A938-44E6-8D95-1C6E047BD157}" presName="textBox5c" presStyleLbl="revTx" presStyleIdx="2" presStyleCnt="5">
        <dgm:presLayoutVars>
          <dgm:bulletEnabled val="1"/>
        </dgm:presLayoutVars>
      </dgm:prSet>
      <dgm:spPr/>
    </dgm:pt>
    <dgm:pt modelId="{BA2C4057-88BD-42AA-975A-E1140659AE2E}" type="pres">
      <dgm:prSet presAssocID="{7BB40433-2214-4716-A091-785803803515}" presName="bullet5d" presStyleLbl="node1" presStyleIdx="3" presStyleCnt="5"/>
      <dgm:spPr/>
    </dgm:pt>
    <dgm:pt modelId="{6EEA8A0C-A052-4DED-8CB7-FEF46001AA89}" type="pres">
      <dgm:prSet presAssocID="{7BB40433-2214-4716-A091-785803803515}" presName="textBox5d" presStyleLbl="revTx" presStyleIdx="3" presStyleCnt="5">
        <dgm:presLayoutVars>
          <dgm:bulletEnabled val="1"/>
        </dgm:presLayoutVars>
      </dgm:prSet>
      <dgm:spPr/>
    </dgm:pt>
    <dgm:pt modelId="{C925EF6B-B0C9-47B1-966B-21189B2E2C5A}" type="pres">
      <dgm:prSet presAssocID="{451E726E-1A28-47F8-9F2A-F36EF7F40A04}" presName="bullet5e" presStyleLbl="node1" presStyleIdx="4" presStyleCnt="5"/>
      <dgm:spPr/>
    </dgm:pt>
    <dgm:pt modelId="{B2F37F38-0383-4D50-979A-CC70C98DAD6F}" type="pres">
      <dgm:prSet presAssocID="{451E726E-1A28-47F8-9F2A-F36EF7F40A04}" presName="textBox5e" presStyleLbl="revTx" presStyleIdx="4" presStyleCnt="5">
        <dgm:presLayoutVars>
          <dgm:bulletEnabled val="1"/>
        </dgm:presLayoutVars>
      </dgm:prSet>
      <dgm:spPr/>
    </dgm:pt>
  </dgm:ptLst>
  <dgm:cxnLst>
    <dgm:cxn modelId="{B89EDC17-81D7-45E5-A820-76D01FAEFE02}" srcId="{299A63F0-9DA7-4927-B3A5-5FAD8BEB3888}" destId="{1C8A4CB1-3AAE-4EC4-A72F-D7ABF8D28308}" srcOrd="0" destOrd="0" parTransId="{3522463A-808B-4DEC-BEA3-C1E43FC027F6}" sibTransId="{5428F183-4393-480B-9F23-31556E28AA4E}"/>
    <dgm:cxn modelId="{D2E8E72D-9A4D-414C-B3E3-BAC3920309BB}" type="presOf" srcId="{1C8A4CB1-3AAE-4EC4-A72F-D7ABF8D28308}" destId="{72E04271-DB75-46AC-B75F-46DB4556E418}" srcOrd="0" destOrd="0" presId="urn:microsoft.com/office/officeart/2005/8/layout/arrow2"/>
    <dgm:cxn modelId="{F7EC922E-9B87-40BC-BC27-BB260EA4AEAA}" srcId="{299A63F0-9DA7-4927-B3A5-5FAD8BEB3888}" destId="{7BB40433-2214-4716-A091-785803803515}" srcOrd="3" destOrd="0" parTransId="{130900E0-BBDB-47D0-940D-A1F95507B98D}" sibTransId="{F169860F-820D-47EB-A58A-F4A444B11518}"/>
    <dgm:cxn modelId="{A1620A3E-4E2F-49AF-8A81-BBA32F198D6F}" srcId="{299A63F0-9DA7-4927-B3A5-5FAD8BEB3888}" destId="{D5D1A2C9-765C-46D9-BA70-2C438E90BE1E}" srcOrd="5" destOrd="0" parTransId="{C5AE068B-A35C-4975-9FF2-945CBE1CC6C3}" sibTransId="{034753EE-4204-47E2-9C66-E002B4B4ABAD}"/>
    <dgm:cxn modelId="{65FB474B-8B36-4D9A-BF54-37DAA2948EA3}" type="presOf" srcId="{42DF87BC-A938-44E6-8D95-1C6E047BD157}" destId="{DC07DF5B-503C-4957-A007-35977E60F4F2}" srcOrd="0" destOrd="0" presId="urn:microsoft.com/office/officeart/2005/8/layout/arrow2"/>
    <dgm:cxn modelId="{4A997D4B-17BA-4BEE-A630-6E628840B18F}" type="presOf" srcId="{451E726E-1A28-47F8-9F2A-F36EF7F40A04}" destId="{B2F37F38-0383-4D50-979A-CC70C98DAD6F}" srcOrd="0" destOrd="0" presId="urn:microsoft.com/office/officeart/2005/8/layout/arrow2"/>
    <dgm:cxn modelId="{D5CB2A70-C9E6-49D3-A859-7023CCB73D21}" srcId="{299A63F0-9DA7-4927-B3A5-5FAD8BEB3888}" destId="{451E726E-1A28-47F8-9F2A-F36EF7F40A04}" srcOrd="4" destOrd="0" parTransId="{3F2BB282-13D6-4923-91B4-8695F3470000}" sibTransId="{7C7DBE62-67A7-4139-92C1-9EAF6429256F}"/>
    <dgm:cxn modelId="{FA39689C-923A-47BF-AC38-9B5CD0899657}" srcId="{299A63F0-9DA7-4927-B3A5-5FAD8BEB3888}" destId="{D865614A-0F20-44DF-B453-6DCFE0A567B0}" srcOrd="1" destOrd="0" parTransId="{70193D83-BA27-46B7-92A5-691A5EA99AF3}" sibTransId="{AD09DAE3-1064-46C9-AAA1-99824998E632}"/>
    <dgm:cxn modelId="{1554CD9D-41FF-473A-8F2E-8FEE251DA3B9}" type="presOf" srcId="{7BB40433-2214-4716-A091-785803803515}" destId="{6EEA8A0C-A052-4DED-8CB7-FEF46001AA89}" srcOrd="0" destOrd="0" presId="urn:microsoft.com/office/officeart/2005/8/layout/arrow2"/>
    <dgm:cxn modelId="{FA1B4FEA-6217-4A32-A502-A066C1D6466A}" type="presOf" srcId="{299A63F0-9DA7-4927-B3A5-5FAD8BEB3888}" destId="{67A73AB8-132C-4799-B20B-4CF91EE81155}" srcOrd="0" destOrd="0" presId="urn:microsoft.com/office/officeart/2005/8/layout/arrow2"/>
    <dgm:cxn modelId="{C2B2B4EB-4E29-429F-A363-C08CFDE26A84}" type="presOf" srcId="{D865614A-0F20-44DF-B453-6DCFE0A567B0}" destId="{44623C3A-67A8-4B3A-AC7C-B5251B74FAF5}" srcOrd="0" destOrd="0" presId="urn:microsoft.com/office/officeart/2005/8/layout/arrow2"/>
    <dgm:cxn modelId="{9308ECED-C914-4637-90F1-267EDD851CAB}" srcId="{299A63F0-9DA7-4927-B3A5-5FAD8BEB3888}" destId="{42DF87BC-A938-44E6-8D95-1C6E047BD157}" srcOrd="2" destOrd="0" parTransId="{A7BFBA28-0DE7-42BE-B7BE-C13A6D46F26C}" sibTransId="{C254834E-A8D6-4A43-BE0E-A13FA6A6E5CC}"/>
    <dgm:cxn modelId="{C7BB66B7-48CD-445B-9ECF-657C518D4CB2}" type="presParOf" srcId="{67A73AB8-132C-4799-B20B-4CF91EE81155}" destId="{1EEEED4D-EBEC-44B1-B680-5E9333E3EFC4}" srcOrd="0" destOrd="0" presId="urn:microsoft.com/office/officeart/2005/8/layout/arrow2"/>
    <dgm:cxn modelId="{BE9CAE60-E556-4589-9B4D-621EEBA33782}" type="presParOf" srcId="{67A73AB8-132C-4799-B20B-4CF91EE81155}" destId="{32C96FC7-7635-4DAD-8D01-6DC6C47AA568}" srcOrd="1" destOrd="0" presId="urn:microsoft.com/office/officeart/2005/8/layout/arrow2"/>
    <dgm:cxn modelId="{4A14264E-BEE7-4322-9684-E3D5C8A3C934}" type="presParOf" srcId="{32C96FC7-7635-4DAD-8D01-6DC6C47AA568}" destId="{F1FFC561-F530-418E-B035-F015DA8BEC2F}" srcOrd="0" destOrd="0" presId="urn:microsoft.com/office/officeart/2005/8/layout/arrow2"/>
    <dgm:cxn modelId="{A62B15E3-F325-4D32-8783-ECE5B87DF828}" type="presParOf" srcId="{32C96FC7-7635-4DAD-8D01-6DC6C47AA568}" destId="{72E04271-DB75-46AC-B75F-46DB4556E418}" srcOrd="1" destOrd="0" presId="urn:microsoft.com/office/officeart/2005/8/layout/arrow2"/>
    <dgm:cxn modelId="{64E1C47F-732A-407C-BB75-4F429C745D4E}" type="presParOf" srcId="{32C96FC7-7635-4DAD-8D01-6DC6C47AA568}" destId="{5675673A-53B2-4CAA-AA1C-2C2D3491C108}" srcOrd="2" destOrd="0" presId="urn:microsoft.com/office/officeart/2005/8/layout/arrow2"/>
    <dgm:cxn modelId="{A59EE586-3F0F-4C2C-B083-326C164CAE43}" type="presParOf" srcId="{32C96FC7-7635-4DAD-8D01-6DC6C47AA568}" destId="{44623C3A-67A8-4B3A-AC7C-B5251B74FAF5}" srcOrd="3" destOrd="0" presId="urn:microsoft.com/office/officeart/2005/8/layout/arrow2"/>
    <dgm:cxn modelId="{C7E3E4EB-44CA-42B1-A2E5-FCF31A660EB2}" type="presParOf" srcId="{32C96FC7-7635-4DAD-8D01-6DC6C47AA568}" destId="{6249B9B4-9954-4E0D-9FC7-5CF49FDDA0D3}" srcOrd="4" destOrd="0" presId="urn:microsoft.com/office/officeart/2005/8/layout/arrow2"/>
    <dgm:cxn modelId="{50F2FC14-19A6-4FA4-B60D-D8F35739C612}" type="presParOf" srcId="{32C96FC7-7635-4DAD-8D01-6DC6C47AA568}" destId="{DC07DF5B-503C-4957-A007-35977E60F4F2}" srcOrd="5" destOrd="0" presId="urn:microsoft.com/office/officeart/2005/8/layout/arrow2"/>
    <dgm:cxn modelId="{4E6746C9-D0D2-48B5-B348-BDA40A8E1780}" type="presParOf" srcId="{32C96FC7-7635-4DAD-8D01-6DC6C47AA568}" destId="{BA2C4057-88BD-42AA-975A-E1140659AE2E}" srcOrd="6" destOrd="0" presId="urn:microsoft.com/office/officeart/2005/8/layout/arrow2"/>
    <dgm:cxn modelId="{E5A829A4-E9D4-4333-A556-31B262580FA5}" type="presParOf" srcId="{32C96FC7-7635-4DAD-8D01-6DC6C47AA568}" destId="{6EEA8A0C-A052-4DED-8CB7-FEF46001AA89}" srcOrd="7" destOrd="0" presId="urn:microsoft.com/office/officeart/2005/8/layout/arrow2"/>
    <dgm:cxn modelId="{85B911CE-B70C-4D59-91AA-E4FFD61CB39A}" type="presParOf" srcId="{32C96FC7-7635-4DAD-8D01-6DC6C47AA568}" destId="{C925EF6B-B0C9-47B1-966B-21189B2E2C5A}" srcOrd="8" destOrd="0" presId="urn:microsoft.com/office/officeart/2005/8/layout/arrow2"/>
    <dgm:cxn modelId="{8504D915-0BBB-463A-A5B4-63D530DE5BF6}" type="presParOf" srcId="{32C96FC7-7635-4DAD-8D01-6DC6C47AA568}" destId="{B2F37F38-0383-4D50-979A-CC70C98DAD6F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EEED4D-EBEC-44B1-B680-5E9333E3EFC4}">
      <dsp:nvSpPr>
        <dsp:cNvPr id="0" name=""/>
        <dsp:cNvSpPr/>
      </dsp:nvSpPr>
      <dsp:spPr>
        <a:xfrm>
          <a:off x="1734121" y="0"/>
          <a:ext cx="6502400" cy="4064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FFC561-F530-418E-B035-F015DA8BEC2F}">
      <dsp:nvSpPr>
        <dsp:cNvPr id="0" name=""/>
        <dsp:cNvSpPr/>
      </dsp:nvSpPr>
      <dsp:spPr>
        <a:xfrm>
          <a:off x="2374608" y="3021990"/>
          <a:ext cx="149555" cy="1495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E04271-DB75-46AC-B75F-46DB4556E418}">
      <dsp:nvSpPr>
        <dsp:cNvPr id="0" name=""/>
        <dsp:cNvSpPr/>
      </dsp:nvSpPr>
      <dsp:spPr>
        <a:xfrm>
          <a:off x="2449385" y="3096768"/>
          <a:ext cx="851814" cy="967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246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6500" kern="1200" dirty="0"/>
        </a:p>
      </dsp:txBody>
      <dsp:txXfrm>
        <a:off x="2449385" y="3096768"/>
        <a:ext cx="851814" cy="967232"/>
      </dsp:txXfrm>
    </dsp:sp>
    <dsp:sp modelId="{5675673A-53B2-4CAA-AA1C-2C2D3491C108}">
      <dsp:nvSpPr>
        <dsp:cNvPr id="0" name=""/>
        <dsp:cNvSpPr/>
      </dsp:nvSpPr>
      <dsp:spPr>
        <a:xfrm>
          <a:off x="3184157" y="2244140"/>
          <a:ext cx="234086" cy="234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623C3A-67A8-4B3A-AC7C-B5251B74FAF5}">
      <dsp:nvSpPr>
        <dsp:cNvPr id="0" name=""/>
        <dsp:cNvSpPr/>
      </dsp:nvSpPr>
      <dsp:spPr>
        <a:xfrm>
          <a:off x="3301200" y="2361183"/>
          <a:ext cx="1079398" cy="170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038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6500" kern="1200" dirty="0"/>
        </a:p>
      </dsp:txBody>
      <dsp:txXfrm>
        <a:off x="3301200" y="2361183"/>
        <a:ext cx="1079398" cy="1702816"/>
      </dsp:txXfrm>
    </dsp:sp>
    <dsp:sp modelId="{6249B9B4-9954-4E0D-9FC7-5CF49FDDA0D3}">
      <dsp:nvSpPr>
        <dsp:cNvPr id="0" name=""/>
        <dsp:cNvSpPr/>
      </dsp:nvSpPr>
      <dsp:spPr>
        <a:xfrm>
          <a:off x="4224541" y="1623974"/>
          <a:ext cx="312115" cy="3121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07DF5B-503C-4957-A007-35977E60F4F2}">
      <dsp:nvSpPr>
        <dsp:cNvPr id="0" name=""/>
        <dsp:cNvSpPr/>
      </dsp:nvSpPr>
      <dsp:spPr>
        <a:xfrm>
          <a:off x="4380598" y="1780032"/>
          <a:ext cx="1254963" cy="2283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83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6500" kern="1200" dirty="0"/>
        </a:p>
      </dsp:txBody>
      <dsp:txXfrm>
        <a:off x="4380598" y="1780032"/>
        <a:ext cx="1254963" cy="2283968"/>
      </dsp:txXfrm>
    </dsp:sp>
    <dsp:sp modelId="{BA2C4057-88BD-42AA-975A-E1140659AE2E}">
      <dsp:nvSpPr>
        <dsp:cNvPr id="0" name=""/>
        <dsp:cNvSpPr/>
      </dsp:nvSpPr>
      <dsp:spPr>
        <a:xfrm>
          <a:off x="5433987" y="1139545"/>
          <a:ext cx="403148" cy="4031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EA8A0C-A052-4DED-8CB7-FEF46001AA89}">
      <dsp:nvSpPr>
        <dsp:cNvPr id="0" name=""/>
        <dsp:cNvSpPr/>
      </dsp:nvSpPr>
      <dsp:spPr>
        <a:xfrm>
          <a:off x="5635561" y="1341120"/>
          <a:ext cx="1300480" cy="2722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620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6500" kern="1200" dirty="0"/>
        </a:p>
      </dsp:txBody>
      <dsp:txXfrm>
        <a:off x="5635561" y="1341120"/>
        <a:ext cx="1300480" cy="2722880"/>
      </dsp:txXfrm>
    </dsp:sp>
    <dsp:sp modelId="{C925EF6B-B0C9-47B1-966B-21189B2E2C5A}">
      <dsp:nvSpPr>
        <dsp:cNvPr id="0" name=""/>
        <dsp:cNvSpPr/>
      </dsp:nvSpPr>
      <dsp:spPr>
        <a:xfrm>
          <a:off x="6679197" y="816051"/>
          <a:ext cx="513689" cy="5136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F37F38-0383-4D50-979A-CC70C98DAD6F}">
      <dsp:nvSpPr>
        <dsp:cNvPr id="0" name=""/>
        <dsp:cNvSpPr/>
      </dsp:nvSpPr>
      <dsp:spPr>
        <a:xfrm>
          <a:off x="6936042" y="1072896"/>
          <a:ext cx="1300480" cy="29911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193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6500" kern="1200" dirty="0"/>
        </a:p>
      </dsp:txBody>
      <dsp:txXfrm>
        <a:off x="6936042" y="1072896"/>
        <a:ext cx="1300480" cy="2991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0925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ABA0A-E9E7-2641-A278-B8A60D28C70E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2986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75553-F9CE-6EB8-A0F0-C4D8148D3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513120-29BB-5E06-9CF0-5399624125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6243E5-47B1-3E2A-FD83-DDCCC49AFA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FAB4AE-755E-70B8-E0BC-77EA8E4A4A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71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67263"/>
            <a:ext cx="3427367" cy="273844"/>
          </a:xfrm>
        </p:spPr>
        <p:txBody>
          <a:bodyPr>
            <a:noAutofit/>
          </a:bodyPr>
          <a:lstStyle/>
          <a:p>
            <a:r>
              <a:rPr lang="fr-CA"/>
              <a:t>Réinventer la pharmacie : Une clinique de suivi qui change des vies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405FC-069E-51FF-E65A-E71856D1A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5896" y="4767263"/>
            <a:ext cx="293304" cy="273844"/>
          </a:xfrm>
        </p:spPr>
        <p:txBody>
          <a:bodyPr>
            <a:noAutofit/>
          </a:bodyPr>
          <a:lstStyle/>
          <a:p>
            <a:fld id="{B3BE6502-8385-46E8-AD05-FACA76C4B122}" type="slidenum">
              <a:rPr lang="fr-CA" smtClean="0"/>
              <a:t>‹N°›</a:t>
            </a:fld>
            <a:endParaRPr lang="fr-CA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646004-1423-0ED0-BE6D-394BD14541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0017" y="4767263"/>
            <a:ext cx="4076700" cy="273844"/>
          </a:xfrm>
        </p:spPr>
        <p:txBody>
          <a:bodyPr anchor="ctr">
            <a:noAutofit/>
          </a:bodyPr>
          <a:lstStyle>
            <a:lvl1pPr marL="0" indent="0" algn="r">
              <a:buNone/>
              <a:defRPr sz="600"/>
            </a:lvl1pPr>
          </a:lstStyle>
          <a:p>
            <a:pPr lvl="0"/>
            <a:r>
              <a:rPr lang="fr-CA"/>
              <a:t>Titre de la section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13B5BE4-54F8-1422-45B6-0CE4DBD7629C}"/>
              </a:ext>
            </a:extLst>
          </p:cNvPr>
          <p:cNvCxnSpPr>
            <a:cxnSpLocks/>
          </p:cNvCxnSpPr>
          <p:nvPr/>
        </p:nvCxnSpPr>
        <p:spPr>
          <a:xfrm>
            <a:off x="8591503" y="4867142"/>
            <a:ext cx="0" cy="74084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575B0B8A-D9B4-7314-5231-A4B6AFA0ED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799" y="297298"/>
            <a:ext cx="8534401" cy="817007"/>
          </a:xfrm>
        </p:spPr>
        <p:txBody>
          <a:bodyPr anchor="b">
            <a:noAutofit/>
          </a:bodyPr>
          <a:lstStyle/>
          <a:p>
            <a:r>
              <a:rPr lang="fr-FR"/>
              <a:t>Titre de la page</a:t>
            </a:r>
            <a:endParaRPr lang="en-US"/>
          </a:p>
        </p:txBody>
      </p:sp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E634261E-5012-255A-528A-E5FD06D68082}"/>
              </a:ext>
            </a:extLst>
          </p:cNvPr>
          <p:cNvCxnSpPr>
            <a:cxnSpLocks/>
          </p:cNvCxnSpPr>
          <p:nvPr userDrawn="1"/>
        </p:nvCxnSpPr>
        <p:spPr>
          <a:xfrm>
            <a:off x="8591503" y="4867142"/>
            <a:ext cx="0" cy="74084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154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présentation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061811F-6CCF-C90F-E943-ED271653E0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234569" y="1274280"/>
            <a:ext cx="6093890" cy="3869220"/>
          </a:xfrm>
          <a:custGeom>
            <a:avLst/>
            <a:gdLst>
              <a:gd name="connsiteX0" fmla="*/ 5752971 w 8125186"/>
              <a:gd name="connsiteY0" fmla="*/ 170 h 5158960"/>
              <a:gd name="connsiteX1" fmla="*/ 7531771 w 8125186"/>
              <a:gd name="connsiteY1" fmla="*/ 701968 h 5158960"/>
              <a:gd name="connsiteX2" fmla="*/ 7996460 w 8125186"/>
              <a:gd name="connsiteY2" fmla="*/ 3301470 h 5158960"/>
              <a:gd name="connsiteX3" fmla="*/ 7938193 w 8125186"/>
              <a:gd name="connsiteY3" fmla="*/ 3498309 h 5158960"/>
              <a:gd name="connsiteX4" fmla="*/ 7850247 w 8125186"/>
              <a:gd name="connsiteY4" fmla="*/ 3474263 h 5158960"/>
              <a:gd name="connsiteX5" fmla="*/ 7050005 w 8125186"/>
              <a:gd name="connsiteY5" fmla="*/ 3633596 h 5158960"/>
              <a:gd name="connsiteX6" fmla="*/ 7219155 w 8125186"/>
              <a:gd name="connsiteY6" fmla="*/ 4946134 h 5158960"/>
              <a:gd name="connsiteX7" fmla="*/ 7233065 w 8125186"/>
              <a:gd name="connsiteY7" fmla="*/ 4964102 h 5158960"/>
              <a:gd name="connsiteX8" fmla="*/ 7105638 w 8125186"/>
              <a:gd name="connsiteY8" fmla="*/ 5154149 h 5158960"/>
              <a:gd name="connsiteX9" fmla="*/ 7102092 w 8125186"/>
              <a:gd name="connsiteY9" fmla="*/ 5158960 h 5158960"/>
              <a:gd name="connsiteX10" fmla="*/ 0 w 8125186"/>
              <a:gd name="connsiteY10" fmla="*/ 5158960 h 5158960"/>
              <a:gd name="connsiteX11" fmla="*/ 12163 w 8125186"/>
              <a:gd name="connsiteY11" fmla="*/ 5064424 h 5158960"/>
              <a:gd name="connsiteX12" fmla="*/ 1930321 w 8125186"/>
              <a:gd name="connsiteY12" fmla="*/ 1719214 h 5158960"/>
              <a:gd name="connsiteX13" fmla="*/ 5752971 w 8125186"/>
              <a:gd name="connsiteY13" fmla="*/ 170 h 515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125186" h="5158960">
                <a:moveTo>
                  <a:pt x="5752971" y="170"/>
                </a:moveTo>
                <a:cubicBezTo>
                  <a:pt x="6466565" y="7223"/>
                  <a:pt x="7093285" y="235020"/>
                  <a:pt x="7531771" y="701968"/>
                </a:cubicBezTo>
                <a:cubicBezTo>
                  <a:pt x="8125554" y="1334294"/>
                  <a:pt x="8259974" y="2283573"/>
                  <a:pt x="7996460" y="3301470"/>
                </a:cubicBezTo>
                <a:lnTo>
                  <a:pt x="7938193" y="3498309"/>
                </a:lnTo>
                <a:lnTo>
                  <a:pt x="7850247" y="3474263"/>
                </a:lnTo>
                <a:cubicBezTo>
                  <a:pt x="7515994" y="3397017"/>
                  <a:pt x="7222837" y="3444025"/>
                  <a:pt x="7050005" y="3633596"/>
                </a:cubicBezTo>
                <a:cubicBezTo>
                  <a:pt x="6790757" y="3917954"/>
                  <a:pt x="6875866" y="4442318"/>
                  <a:pt x="7219155" y="4946134"/>
                </a:cubicBezTo>
                <a:lnTo>
                  <a:pt x="7233065" y="4964102"/>
                </a:lnTo>
                <a:lnTo>
                  <a:pt x="7105638" y="5154149"/>
                </a:lnTo>
                <a:lnTo>
                  <a:pt x="7102092" y="5158960"/>
                </a:lnTo>
                <a:lnTo>
                  <a:pt x="0" y="5158960"/>
                </a:lnTo>
                <a:lnTo>
                  <a:pt x="12163" y="5064424"/>
                </a:lnTo>
                <a:cubicBezTo>
                  <a:pt x="180686" y="3963230"/>
                  <a:pt x="847901" y="2735654"/>
                  <a:pt x="1930321" y="1719214"/>
                </a:cubicBezTo>
                <a:cubicBezTo>
                  <a:pt x="3133009" y="589836"/>
                  <a:pt x="4563647" y="-11586"/>
                  <a:pt x="5752971" y="17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r">
              <a:defRPr sz="975">
                <a:solidFill>
                  <a:schemeClr val="tx1"/>
                </a:solidFill>
              </a:defRPr>
            </a:lvl1pPr>
          </a:lstStyle>
          <a:p>
            <a:r>
              <a:rPr lang="fr-CA" dirty="0"/>
              <a:t>Cliquez sur l’icône pour ajouter une photo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2425" y="697465"/>
            <a:ext cx="5210175" cy="1432322"/>
          </a:xfrm>
        </p:spPr>
        <p:txBody>
          <a:bodyPr anchor="b">
            <a:normAutofit/>
          </a:bodyPr>
          <a:lstStyle>
            <a:lvl1pPr algn="l">
              <a:defRPr sz="2850" b="1" i="0">
                <a:latin typeface="Libre Franklin Black" pitchFamily="2" charset="77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de la </a:t>
            </a:r>
            <a:r>
              <a:rPr lang="en-US" dirty="0" err="1"/>
              <a:t>présentation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2425" y="2183365"/>
            <a:ext cx="3914775" cy="611386"/>
          </a:xfrm>
        </p:spPr>
        <p:txBody>
          <a:bodyPr>
            <a:normAutofit/>
          </a:bodyPr>
          <a:lstStyle>
            <a:lvl1pPr marL="0" indent="0" algn="l">
              <a:buNone/>
              <a:defRPr sz="13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dirty="0"/>
              <a:t>Sous-titre de la présentation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FCABCDD-0EF0-9A31-E420-395F8F1674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9575" y="3419475"/>
            <a:ext cx="3324225" cy="247650"/>
          </a:xfrm>
        </p:spPr>
        <p:txBody>
          <a:bodyPr anchor="b">
            <a:normAutofit/>
          </a:bodyPr>
          <a:lstStyle>
            <a:lvl1pPr>
              <a:defRPr sz="1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err="1"/>
              <a:t>Remerciement</a:t>
            </a:r>
            <a:endParaRPr lang="fr-CA" dirty="0"/>
          </a:p>
        </p:txBody>
      </p:sp>
      <p:pic>
        <p:nvPicPr>
          <p:cNvPr id="20" name="Picture 19" descr="A blue oval with white border  AI-generated content may be incorrect.">
            <a:extLst>
              <a:ext uri="{FF2B5EF4-FFF2-40B4-BE49-F238E27FC236}">
                <a16:creationId xmlns:a16="http://schemas.microsoft.com/office/drawing/2014/main" id="{C2C395FA-808F-FB7C-7271-B37EEF4186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1472" b="30712"/>
          <a:stretch>
            <a:fillRect/>
          </a:stretch>
        </p:blipFill>
        <p:spPr>
          <a:xfrm>
            <a:off x="7410450" y="3861808"/>
            <a:ext cx="1733551" cy="1281693"/>
          </a:xfrm>
          <a:prstGeom prst="rect">
            <a:avLst/>
          </a:prstGeom>
        </p:spPr>
      </p:pic>
      <p:pic>
        <p:nvPicPr>
          <p:cNvPr id="4" name="Picture 3" descr="A logo with a butterfly  AI-generated content may be incorrect.">
            <a:extLst>
              <a:ext uri="{FF2B5EF4-FFF2-40B4-BE49-F238E27FC236}">
                <a16:creationId xmlns:a16="http://schemas.microsoft.com/office/drawing/2014/main" id="{23C9AA46-8B19-CBD0-30CA-B74F701246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328" y="251827"/>
            <a:ext cx="1168817" cy="479801"/>
          </a:xfrm>
          <a:prstGeom prst="rect">
            <a:avLst/>
          </a:prstGeom>
        </p:spPr>
      </p:pic>
      <p:pic>
        <p:nvPicPr>
          <p:cNvPr id="5" name="Picture 4" descr="A blue and white logo  AI-generated content may be incorrect.">
            <a:extLst>
              <a:ext uri="{FF2B5EF4-FFF2-40B4-BE49-F238E27FC236}">
                <a16:creationId xmlns:a16="http://schemas.microsoft.com/office/drawing/2014/main" id="{8C10FC63-B030-76AB-2202-8CE1CBAA8F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345" y="402914"/>
            <a:ext cx="1168817" cy="26785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7000079-A49B-052E-1D42-B90C76956BCB}"/>
              </a:ext>
            </a:extLst>
          </p:cNvPr>
          <p:cNvCxnSpPr>
            <a:cxnSpLocks/>
          </p:cNvCxnSpPr>
          <p:nvPr userDrawn="1"/>
        </p:nvCxnSpPr>
        <p:spPr>
          <a:xfrm>
            <a:off x="7204728" y="344977"/>
            <a:ext cx="0" cy="296782"/>
          </a:xfrm>
          <a:prstGeom prst="line">
            <a:avLst/>
          </a:prstGeom>
          <a:ln>
            <a:solidFill>
              <a:srgbClr val="5154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BB7DE6F-3119-7972-83D9-781E50515E1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9576" y="3756422"/>
            <a:ext cx="1956197" cy="785760"/>
          </a:xfrm>
        </p:spPr>
        <p:txBody>
          <a:bodyPr>
            <a:normAutofit/>
          </a:bodyPr>
          <a:lstStyle>
            <a:lvl1pPr>
              <a:defRPr sz="975">
                <a:solidFill>
                  <a:schemeClr val="tx1"/>
                </a:solidFill>
              </a:defRPr>
            </a:lvl1pPr>
          </a:lstStyle>
          <a:p>
            <a:r>
              <a:rPr lang="fr-CA" dirty="0"/>
              <a:t>Cliquez sur l’icône pour ajouter un logo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1ACCFF07-CC22-9F5A-D546-7E1A35950B8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80961" y="4237202"/>
            <a:ext cx="1053465" cy="785760"/>
          </a:xfrm>
        </p:spPr>
        <p:txBody>
          <a:bodyPr>
            <a:normAutofit/>
          </a:bodyPr>
          <a:lstStyle>
            <a:lvl1pPr>
              <a:defRPr sz="975">
                <a:solidFill>
                  <a:schemeClr val="tx1"/>
                </a:solidFill>
              </a:defRPr>
            </a:lvl1pPr>
          </a:lstStyle>
          <a:p>
            <a:r>
              <a:rPr lang="fr-CA" dirty="0"/>
              <a:t>Cliquez sur l’icône pour ajouter un logo</a:t>
            </a:r>
          </a:p>
        </p:txBody>
      </p:sp>
    </p:spTree>
    <p:extLst>
      <p:ext uri="{BB962C8B-B14F-4D97-AF65-F5344CB8AC3E}">
        <p14:creationId xmlns:p14="http://schemas.microsoft.com/office/powerpoint/2010/main" val="797513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29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67263"/>
            <a:ext cx="3427367" cy="273844"/>
          </a:xfrm>
        </p:spPr>
        <p:txBody>
          <a:bodyPr>
            <a:noAutofit/>
          </a:bodyPr>
          <a:lstStyle/>
          <a:p>
            <a:r>
              <a:rPr lang="fr-CA"/>
              <a:t>Réinventer la pharmacie : Une clinique de suivi qui change des vies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405FC-069E-51FF-E65A-E71856D1A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5896" y="4767263"/>
            <a:ext cx="293304" cy="273844"/>
          </a:xfrm>
        </p:spPr>
        <p:txBody>
          <a:bodyPr>
            <a:noAutofit/>
          </a:bodyPr>
          <a:lstStyle/>
          <a:p>
            <a:fld id="{B3BE6502-8385-46E8-AD05-FACA76C4B122}" type="slidenum">
              <a:rPr lang="fr-CA" smtClean="0"/>
              <a:t>‹N°›</a:t>
            </a:fld>
            <a:endParaRPr lang="fr-CA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646004-1423-0ED0-BE6D-394BD14541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0017" y="4767263"/>
            <a:ext cx="4076700" cy="273844"/>
          </a:xfrm>
        </p:spPr>
        <p:txBody>
          <a:bodyPr anchor="ctr">
            <a:noAutofit/>
          </a:bodyPr>
          <a:lstStyle>
            <a:lvl1pPr marL="0" indent="0" algn="r">
              <a:buNone/>
              <a:defRPr sz="600"/>
            </a:lvl1pPr>
          </a:lstStyle>
          <a:p>
            <a:pPr lvl="0"/>
            <a:r>
              <a:rPr lang="fr-CA"/>
              <a:t>Titre de la section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13B5BE4-54F8-1422-45B6-0CE4DBD7629C}"/>
              </a:ext>
            </a:extLst>
          </p:cNvPr>
          <p:cNvCxnSpPr>
            <a:cxnSpLocks/>
          </p:cNvCxnSpPr>
          <p:nvPr userDrawn="1"/>
        </p:nvCxnSpPr>
        <p:spPr>
          <a:xfrm>
            <a:off x="8591503" y="4867142"/>
            <a:ext cx="0" cy="74084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575B0B8A-D9B4-7314-5231-A4B6AFA0ED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799" y="297298"/>
            <a:ext cx="8534401" cy="817007"/>
          </a:xfrm>
        </p:spPr>
        <p:txBody>
          <a:bodyPr anchor="b">
            <a:noAutofit/>
          </a:bodyPr>
          <a:lstStyle/>
          <a:p>
            <a:r>
              <a:rPr lang="fr-FR"/>
              <a:t>Titre de la page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415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nonce ou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97298"/>
            <a:ext cx="3807059" cy="817007"/>
          </a:xfrm>
        </p:spPr>
        <p:txBody>
          <a:bodyPr anchor="b">
            <a:noAutofit/>
          </a:bodyPr>
          <a:lstStyle/>
          <a:p>
            <a:r>
              <a:rPr lang="fr-FR"/>
              <a:t>Titre de la page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r-CA"/>
              <a:t>Réinventer la pharmacie : Une clinique de suivi qui change des vies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B3BE6502-8385-46E8-AD05-FACA76C4B122}" type="slidenum">
              <a:rPr lang="fr-CA" smtClean="0"/>
              <a:t>‹N°›</a:t>
            </a:fld>
            <a:endParaRPr lang="fr-CA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F162590-57A1-2135-7809-7137AC42AB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86250" y="1716642"/>
            <a:ext cx="4152900" cy="1960008"/>
          </a:xfrm>
        </p:spPr>
        <p:txBody>
          <a:bodyPr anchor="ctr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75" b="1" i="0">
                <a:latin typeface="Libre Franklin" pitchFamily="2" charset="77"/>
              </a:defRPr>
            </a:lvl1pPr>
          </a:lstStyle>
          <a:p>
            <a:pPr lvl="0"/>
            <a:r>
              <a:rPr lang="fr-CA" noProof="1"/>
              <a:t>Lorem ipsum dolor sit amet, consectetur adipiscing elit. Morbi auctor ac orci quis semper. In vestibulum eget erat quis feugiat. </a:t>
            </a:r>
          </a:p>
        </p:txBody>
      </p:sp>
      <p:pic>
        <p:nvPicPr>
          <p:cNvPr id="4" name="Picture 3" descr="A blue oval with white border  AI-generated content may be incorrect.">
            <a:extLst>
              <a:ext uri="{FF2B5EF4-FFF2-40B4-BE49-F238E27FC236}">
                <a16:creationId xmlns:a16="http://schemas.microsoft.com/office/drawing/2014/main" id="{44575BA3-29BA-BD6C-167B-EE5CCC644E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191" y="2659857"/>
            <a:ext cx="1346669" cy="1016794"/>
          </a:xfrm>
          <a:prstGeom prst="rect">
            <a:avLst/>
          </a:prstGeom>
        </p:spPr>
      </p:pic>
      <p:pic>
        <p:nvPicPr>
          <p:cNvPr id="8" name="Picture 7" descr="A green oval with white border  AI-generated content may be incorrect.">
            <a:extLst>
              <a:ext uri="{FF2B5EF4-FFF2-40B4-BE49-F238E27FC236}">
                <a16:creationId xmlns:a16="http://schemas.microsoft.com/office/drawing/2014/main" id="{42427409-C444-984F-7503-2E43F1A532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509" y="1716642"/>
            <a:ext cx="914400" cy="817008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978F588-6BA4-38EF-D036-E5B5486A2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0017" y="4767263"/>
            <a:ext cx="4076700" cy="273844"/>
          </a:xfrm>
        </p:spPr>
        <p:txBody>
          <a:bodyPr anchor="ctr">
            <a:noAutofit/>
          </a:bodyPr>
          <a:lstStyle>
            <a:lvl1pPr marL="0" indent="0" algn="r">
              <a:buNone/>
              <a:defRPr sz="600"/>
            </a:lvl1pPr>
          </a:lstStyle>
          <a:p>
            <a:pPr lvl="0"/>
            <a:r>
              <a:rPr lang="fr-CA"/>
              <a:t>Titre de la section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3919C60-0141-0567-C55D-CB9DE18F660F}"/>
              </a:ext>
            </a:extLst>
          </p:cNvPr>
          <p:cNvCxnSpPr>
            <a:cxnSpLocks/>
          </p:cNvCxnSpPr>
          <p:nvPr userDrawn="1"/>
        </p:nvCxnSpPr>
        <p:spPr>
          <a:xfrm>
            <a:off x="8591503" y="4867142"/>
            <a:ext cx="0" cy="74084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2855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72740" y="1517846"/>
            <a:ext cx="5557448" cy="1955683"/>
          </a:xfrm>
        </p:spPr>
        <p:txBody>
          <a:bodyPr anchor="ctr">
            <a:normAutofit/>
          </a:bodyPr>
          <a:lstStyle>
            <a:lvl1pPr algn="l">
              <a:defRPr sz="3750" b="1" i="0">
                <a:latin typeface="Libre Franklin Black" pitchFamily="2" charset="77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de la section</a:t>
            </a:r>
          </a:p>
        </p:txBody>
      </p:sp>
      <p:pic>
        <p:nvPicPr>
          <p:cNvPr id="8" name="Picture 7" descr="A green oval with white border  AI-generated content may be incorrect.">
            <a:extLst>
              <a:ext uri="{FF2B5EF4-FFF2-40B4-BE49-F238E27FC236}">
                <a16:creationId xmlns:a16="http://schemas.microsoft.com/office/drawing/2014/main" id="{37E83357-E0EF-1CF0-FD5B-CA4F7B198C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7278">
            <a:off x="848899" y="1672549"/>
            <a:ext cx="1842524" cy="164627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651A99E-0A30-B72E-1278-51793F400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6030" y="2151698"/>
            <a:ext cx="1516856" cy="960120"/>
          </a:xfrm>
        </p:spPr>
        <p:txBody>
          <a:bodyPr>
            <a:normAutofit/>
          </a:bodyPr>
          <a:lstStyle>
            <a:lvl1pPr>
              <a:defRPr sz="6750" b="1" i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fr-CA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841048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icônes (à ajouter) + 5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fr-CA"/>
              <a:t>Réinventer la pharmacie : Une clinique de suivi qui change des vies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B3BE6502-8385-46E8-AD05-FACA76C4B122}" type="slidenum">
              <a:rPr lang="fr-CA" smtClean="0"/>
              <a:t>‹N°›</a:t>
            </a:fld>
            <a:endParaRPr lang="fr-CA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978F588-6BA4-38EF-D036-E5B5486A2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0017" y="4767263"/>
            <a:ext cx="4076700" cy="273844"/>
          </a:xfrm>
        </p:spPr>
        <p:txBody>
          <a:bodyPr anchor="ctr">
            <a:noAutofit/>
          </a:bodyPr>
          <a:lstStyle>
            <a:lvl1pPr marL="0" indent="0" algn="r">
              <a:buNone/>
              <a:defRPr sz="600"/>
            </a:lvl1pPr>
          </a:lstStyle>
          <a:p>
            <a:pPr lvl="0"/>
            <a:r>
              <a:rPr lang="fr-CA"/>
              <a:t>Titre de la section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3919C60-0141-0567-C55D-CB9DE18F660F}"/>
              </a:ext>
            </a:extLst>
          </p:cNvPr>
          <p:cNvCxnSpPr>
            <a:cxnSpLocks/>
          </p:cNvCxnSpPr>
          <p:nvPr userDrawn="1"/>
        </p:nvCxnSpPr>
        <p:spPr>
          <a:xfrm>
            <a:off x="8591503" y="4867142"/>
            <a:ext cx="0" cy="74084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84096F0-3A03-70BF-092A-28A4934FA2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81115" y="596197"/>
            <a:ext cx="2848385" cy="685800"/>
          </a:xfrm>
        </p:spPr>
        <p:txBody>
          <a:bodyPr anchor="ctr">
            <a:noAutofit/>
          </a:bodyPr>
          <a:lstStyle>
            <a:lvl1pPr marL="0" indent="0">
              <a:lnSpc>
                <a:spcPct val="105000"/>
              </a:lnSpc>
              <a:buNone/>
              <a:defRPr/>
            </a:lvl1pPr>
          </a:lstStyle>
          <a:p>
            <a:pPr lvl="0"/>
            <a:r>
              <a:rPr lang="fr-CA" noProof="1"/>
              <a:t>Lorem ipsum dolor sit amet, consectetur adipiscing elit. Morbi auctor ac orci quis semper. In vestibulum eget erat quis feugiat. 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9AC8DAD1-CBCB-9E58-0207-6AAF34D27C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1115" y="1388846"/>
            <a:ext cx="2848385" cy="685800"/>
          </a:xfrm>
        </p:spPr>
        <p:txBody>
          <a:bodyPr anchor="ctr">
            <a:noAutofit/>
          </a:bodyPr>
          <a:lstStyle>
            <a:lvl1pPr marL="0" indent="0">
              <a:lnSpc>
                <a:spcPct val="105000"/>
              </a:lnSpc>
              <a:buNone/>
              <a:defRPr/>
            </a:lvl1pPr>
          </a:lstStyle>
          <a:p>
            <a:pPr lvl="0"/>
            <a:r>
              <a:rPr lang="fr-CA" noProof="1"/>
              <a:t>Lorem ipsum dolor sit amet, consectetur adipiscing elit. Morbi auctor ac orci quis semper. In vestibulum eget erat quis feugiat. 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22EDAF93-1CB2-A574-599D-0313C0F512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1114" y="2181494"/>
            <a:ext cx="2848385" cy="685800"/>
          </a:xfrm>
        </p:spPr>
        <p:txBody>
          <a:bodyPr anchor="ctr">
            <a:noAutofit/>
          </a:bodyPr>
          <a:lstStyle>
            <a:lvl1pPr marL="0" indent="0">
              <a:lnSpc>
                <a:spcPct val="105000"/>
              </a:lnSpc>
              <a:buNone/>
              <a:defRPr/>
            </a:lvl1pPr>
          </a:lstStyle>
          <a:p>
            <a:pPr lvl="0"/>
            <a:r>
              <a:rPr lang="fr-CA" noProof="1"/>
              <a:t>Lorem ipsum dolor sit amet, consectetur adipiscing elit. Morbi auctor ac orci quis semper. In vestibulum eget erat quis feugiat. 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D8D3769A-3EF6-C398-DF8A-27FABBF7B20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81113" y="2975847"/>
            <a:ext cx="2848385" cy="685800"/>
          </a:xfrm>
        </p:spPr>
        <p:txBody>
          <a:bodyPr anchor="ctr">
            <a:noAutofit/>
          </a:bodyPr>
          <a:lstStyle>
            <a:lvl1pPr marL="0" indent="0">
              <a:lnSpc>
                <a:spcPct val="105000"/>
              </a:lnSpc>
              <a:buNone/>
              <a:defRPr/>
            </a:lvl1pPr>
          </a:lstStyle>
          <a:p>
            <a:pPr lvl="0"/>
            <a:r>
              <a:rPr lang="fr-CA" noProof="1"/>
              <a:t>Lorem ipsum dolor sit amet, consectetur adipiscing elit. Morbi auctor ac orci quis semper. In vestibulum eget erat quis feugiat. 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6FAF5CFF-94FF-2F46-FE5C-1EC1E70C49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81113" y="3766792"/>
            <a:ext cx="2848385" cy="685800"/>
          </a:xfrm>
        </p:spPr>
        <p:txBody>
          <a:bodyPr anchor="ctr">
            <a:noAutofit/>
          </a:bodyPr>
          <a:lstStyle>
            <a:lvl1pPr marL="0" indent="0">
              <a:lnSpc>
                <a:spcPct val="105000"/>
              </a:lnSpc>
              <a:buNone/>
              <a:defRPr/>
            </a:lvl1pPr>
          </a:lstStyle>
          <a:p>
            <a:pPr lvl="0"/>
            <a:r>
              <a:rPr lang="fr-CA" noProof="1"/>
              <a:t>Lorem ipsum dolor sit amet, consectetur adipiscing elit. Morbi auctor ac orci quis semper. In vestibulum eget erat quis feugiat.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AC1AE06-42E2-F6CA-816C-0DD0A6F297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297298"/>
            <a:ext cx="3807059" cy="817007"/>
          </a:xfrm>
        </p:spPr>
        <p:txBody>
          <a:bodyPr anchor="b">
            <a:noAutofit/>
          </a:bodyPr>
          <a:lstStyle/>
          <a:p>
            <a:r>
              <a:rPr lang="fr-FR"/>
              <a:t>Titre de la page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19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férenciers_Carré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fr-CA"/>
              <a:t>Réinventer la pharmacie : Une clinique de suivi qui change des vies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B3BE6502-8385-46E8-AD05-FACA76C4B122}" type="slidenum">
              <a:rPr lang="fr-CA" smtClean="0"/>
              <a:t>‹N°›</a:t>
            </a:fld>
            <a:endParaRPr lang="fr-CA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632EB5F-3954-68DA-9359-A2B0B32C9D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0017" y="4767263"/>
            <a:ext cx="4076700" cy="273844"/>
          </a:xfrm>
        </p:spPr>
        <p:txBody>
          <a:bodyPr anchor="ctr">
            <a:noAutofit/>
          </a:bodyPr>
          <a:lstStyle>
            <a:lvl1pPr marL="0" indent="0" algn="r">
              <a:buNone/>
              <a:defRPr sz="600"/>
            </a:lvl1pPr>
          </a:lstStyle>
          <a:p>
            <a:pPr lvl="0"/>
            <a:r>
              <a:rPr lang="fr-CA"/>
              <a:t>Titre de la section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37F66A0-92AB-D34E-84F0-39DB0B1C8F9B}"/>
              </a:ext>
            </a:extLst>
          </p:cNvPr>
          <p:cNvCxnSpPr>
            <a:cxnSpLocks/>
          </p:cNvCxnSpPr>
          <p:nvPr userDrawn="1"/>
        </p:nvCxnSpPr>
        <p:spPr>
          <a:xfrm>
            <a:off x="8591503" y="4867142"/>
            <a:ext cx="0" cy="74084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een oval with white border  AI-generated content may be incorrect.">
            <a:extLst>
              <a:ext uri="{FF2B5EF4-FFF2-40B4-BE49-F238E27FC236}">
                <a16:creationId xmlns:a16="http://schemas.microsoft.com/office/drawing/2014/main" id="{55687782-CF75-5795-D9B5-AB4163AEEA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10" y="2676963"/>
            <a:ext cx="781700" cy="698441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1F4D6C9-8C4C-812F-6250-DA390469346F}"/>
              </a:ext>
            </a:extLst>
          </p:cNvPr>
          <p:cNvSpPr/>
          <p:nvPr userDrawn="1"/>
        </p:nvSpPr>
        <p:spPr>
          <a:xfrm>
            <a:off x="906780" y="1718563"/>
            <a:ext cx="2299607" cy="2299607"/>
          </a:xfrm>
          <a:prstGeom prst="roundRect">
            <a:avLst>
              <a:gd name="adj" fmla="val 1067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fr-CA" sz="1350"/>
          </a:p>
        </p:txBody>
      </p:sp>
      <p:pic>
        <p:nvPicPr>
          <p:cNvPr id="3" name="Picture 2" descr="A blue oval with white border  AI-generated content may be incorrect.">
            <a:extLst>
              <a:ext uri="{FF2B5EF4-FFF2-40B4-BE49-F238E27FC236}">
                <a16:creationId xmlns:a16="http://schemas.microsoft.com/office/drawing/2014/main" id="{9C8D5D92-8FDD-FCE1-8BDA-F7DA4CA544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92" y="3501611"/>
            <a:ext cx="1154975" cy="872056"/>
          </a:xfrm>
          <a:prstGeom prst="rect">
            <a:avLst/>
          </a:prstGeom>
        </p:spPr>
      </p:pic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3C8AAFBD-313A-74EF-B9BF-8F107FB3B36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65351" y="3485367"/>
            <a:ext cx="1659938" cy="247650"/>
          </a:xfrm>
        </p:spPr>
        <p:txBody>
          <a:bodyPr>
            <a:noAutofit/>
          </a:bodyPr>
          <a:lstStyle>
            <a:lvl1pPr marL="0" indent="0" algn="l">
              <a:buNone/>
              <a:defRPr sz="1125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CA"/>
              <a:t>Nom, Prénom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A8CECB34-1284-5C1A-9775-E6546A2626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5351" y="3694918"/>
            <a:ext cx="1659938" cy="247650"/>
          </a:xfrm>
        </p:spPr>
        <p:txBody>
          <a:bodyPr>
            <a:noAutofit/>
          </a:bodyPr>
          <a:lstStyle>
            <a:lvl1pPr marL="0" indent="0" algn="l">
              <a:buNone/>
              <a:defRPr sz="975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CA"/>
              <a:t>Lorem ipsum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FE71E2B-7ABD-8386-2A1E-5E81B295200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07290" y="1710398"/>
            <a:ext cx="2299097" cy="1662030"/>
          </a:xfrm>
          <a:custGeom>
            <a:avLst/>
            <a:gdLst>
              <a:gd name="connsiteX0" fmla="*/ 299647 w 3065463"/>
              <a:gd name="connsiteY0" fmla="*/ 0 h 2209800"/>
              <a:gd name="connsiteX1" fmla="*/ 2765815 w 3065463"/>
              <a:gd name="connsiteY1" fmla="*/ 0 h 2209800"/>
              <a:gd name="connsiteX2" fmla="*/ 2799101 w 3065463"/>
              <a:gd name="connsiteY2" fmla="*/ 3356 h 2209800"/>
              <a:gd name="connsiteX3" fmla="*/ 3058995 w 3065463"/>
              <a:gd name="connsiteY3" fmla="*/ 263249 h 2209800"/>
              <a:gd name="connsiteX4" fmla="*/ 3065463 w 3065463"/>
              <a:gd name="connsiteY4" fmla="*/ 327416 h 2209800"/>
              <a:gd name="connsiteX5" fmla="*/ 3065463 w 3065463"/>
              <a:gd name="connsiteY5" fmla="*/ 2209800 h 2209800"/>
              <a:gd name="connsiteX6" fmla="*/ 0 w 3065463"/>
              <a:gd name="connsiteY6" fmla="*/ 2209800 h 2209800"/>
              <a:gd name="connsiteX7" fmla="*/ 0 w 3065463"/>
              <a:gd name="connsiteY7" fmla="*/ 327395 h 2209800"/>
              <a:gd name="connsiteX8" fmla="*/ 6467 w 3065463"/>
              <a:gd name="connsiteY8" fmla="*/ 263249 h 2209800"/>
              <a:gd name="connsiteX9" fmla="*/ 266361 w 3065463"/>
              <a:gd name="connsiteY9" fmla="*/ 3356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65463" h="2209800">
                <a:moveTo>
                  <a:pt x="299647" y="0"/>
                </a:moveTo>
                <a:lnTo>
                  <a:pt x="2765815" y="0"/>
                </a:lnTo>
                <a:lnTo>
                  <a:pt x="2799101" y="3356"/>
                </a:lnTo>
                <a:cubicBezTo>
                  <a:pt x="2929553" y="30050"/>
                  <a:pt x="3032301" y="132798"/>
                  <a:pt x="3058995" y="263249"/>
                </a:cubicBezTo>
                <a:lnTo>
                  <a:pt x="3065463" y="327416"/>
                </a:lnTo>
                <a:lnTo>
                  <a:pt x="3065463" y="2209800"/>
                </a:lnTo>
                <a:lnTo>
                  <a:pt x="0" y="2209800"/>
                </a:lnTo>
                <a:lnTo>
                  <a:pt x="0" y="327395"/>
                </a:lnTo>
                <a:lnTo>
                  <a:pt x="6467" y="263249"/>
                </a:lnTo>
                <a:cubicBezTo>
                  <a:pt x="33161" y="132798"/>
                  <a:pt x="135909" y="30050"/>
                  <a:pt x="266361" y="3356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A"/>
              <a:t>Cliquez sur l’icône pour ajouter une photo</a:t>
            </a:r>
          </a:p>
          <a:p>
            <a:endParaRPr lang="fr-CA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0E9EDF9-B3B6-52A4-9AD2-6AE7982F9FF6}"/>
              </a:ext>
            </a:extLst>
          </p:cNvPr>
          <p:cNvSpPr/>
          <p:nvPr userDrawn="1"/>
        </p:nvSpPr>
        <p:spPr>
          <a:xfrm>
            <a:off x="3588252" y="1718563"/>
            <a:ext cx="2299607" cy="2299607"/>
          </a:xfrm>
          <a:prstGeom prst="roundRect">
            <a:avLst>
              <a:gd name="adj" fmla="val 1067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fr-CA" sz="1350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E4D46711-AB20-E05E-C966-8037514B6FC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46823" y="3485367"/>
            <a:ext cx="1659938" cy="247650"/>
          </a:xfrm>
        </p:spPr>
        <p:txBody>
          <a:bodyPr>
            <a:noAutofit/>
          </a:bodyPr>
          <a:lstStyle>
            <a:lvl1pPr marL="0" indent="0" algn="l">
              <a:buNone/>
              <a:defRPr sz="1125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CA"/>
              <a:t>Nom, Prénom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F91B495C-D370-7498-9414-80FDE0DB114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46823" y="3694918"/>
            <a:ext cx="1659938" cy="247650"/>
          </a:xfrm>
        </p:spPr>
        <p:txBody>
          <a:bodyPr>
            <a:noAutofit/>
          </a:bodyPr>
          <a:lstStyle>
            <a:lvl1pPr marL="0" indent="0" algn="l">
              <a:buNone/>
              <a:defRPr sz="975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CA"/>
              <a:t>Lorem ipsum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3B55E71-A5AD-DD78-C54D-9066321D774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588762" y="1710398"/>
            <a:ext cx="2299097" cy="1662030"/>
          </a:xfrm>
          <a:custGeom>
            <a:avLst/>
            <a:gdLst>
              <a:gd name="connsiteX0" fmla="*/ 299647 w 3065463"/>
              <a:gd name="connsiteY0" fmla="*/ 0 h 2209800"/>
              <a:gd name="connsiteX1" fmla="*/ 2765815 w 3065463"/>
              <a:gd name="connsiteY1" fmla="*/ 0 h 2209800"/>
              <a:gd name="connsiteX2" fmla="*/ 2799101 w 3065463"/>
              <a:gd name="connsiteY2" fmla="*/ 3356 h 2209800"/>
              <a:gd name="connsiteX3" fmla="*/ 3058995 w 3065463"/>
              <a:gd name="connsiteY3" fmla="*/ 263249 h 2209800"/>
              <a:gd name="connsiteX4" fmla="*/ 3065463 w 3065463"/>
              <a:gd name="connsiteY4" fmla="*/ 327416 h 2209800"/>
              <a:gd name="connsiteX5" fmla="*/ 3065463 w 3065463"/>
              <a:gd name="connsiteY5" fmla="*/ 2209800 h 2209800"/>
              <a:gd name="connsiteX6" fmla="*/ 0 w 3065463"/>
              <a:gd name="connsiteY6" fmla="*/ 2209800 h 2209800"/>
              <a:gd name="connsiteX7" fmla="*/ 0 w 3065463"/>
              <a:gd name="connsiteY7" fmla="*/ 327395 h 2209800"/>
              <a:gd name="connsiteX8" fmla="*/ 6467 w 3065463"/>
              <a:gd name="connsiteY8" fmla="*/ 263249 h 2209800"/>
              <a:gd name="connsiteX9" fmla="*/ 266361 w 3065463"/>
              <a:gd name="connsiteY9" fmla="*/ 3356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65463" h="2209800">
                <a:moveTo>
                  <a:pt x="299647" y="0"/>
                </a:moveTo>
                <a:lnTo>
                  <a:pt x="2765815" y="0"/>
                </a:lnTo>
                <a:lnTo>
                  <a:pt x="2799101" y="3356"/>
                </a:lnTo>
                <a:cubicBezTo>
                  <a:pt x="2929553" y="30050"/>
                  <a:pt x="3032301" y="132798"/>
                  <a:pt x="3058995" y="263249"/>
                </a:cubicBezTo>
                <a:lnTo>
                  <a:pt x="3065463" y="327416"/>
                </a:lnTo>
                <a:lnTo>
                  <a:pt x="3065463" y="2209800"/>
                </a:lnTo>
                <a:lnTo>
                  <a:pt x="0" y="2209800"/>
                </a:lnTo>
                <a:lnTo>
                  <a:pt x="0" y="327395"/>
                </a:lnTo>
                <a:lnTo>
                  <a:pt x="6467" y="263249"/>
                </a:lnTo>
                <a:cubicBezTo>
                  <a:pt x="33161" y="132798"/>
                  <a:pt x="135909" y="30050"/>
                  <a:pt x="266361" y="3356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A" dirty="0"/>
              <a:t>Cliquez sur l’icône pour ajouter une photo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7E2820B-82C2-BD2C-679B-2FD74264E7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297298"/>
            <a:ext cx="3807059" cy="817007"/>
          </a:xfrm>
        </p:spPr>
        <p:txBody>
          <a:bodyPr anchor="b">
            <a:noAutofit/>
          </a:bodyPr>
          <a:lstStyle/>
          <a:p>
            <a:r>
              <a:rPr lang="fr-FR"/>
              <a:t>Titre de la page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15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férenciers_Carré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fr-CA"/>
              <a:t>Réinventer la pharmacie : Une clinique de suivi qui change des vies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B3BE6502-8385-46E8-AD05-FACA76C4B122}" type="slidenum">
              <a:rPr lang="fr-CA" smtClean="0"/>
              <a:t>‹N°›</a:t>
            </a:fld>
            <a:endParaRPr lang="fr-CA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632EB5F-3954-68DA-9359-A2B0B32C9D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0017" y="4767263"/>
            <a:ext cx="4076700" cy="273844"/>
          </a:xfrm>
        </p:spPr>
        <p:txBody>
          <a:bodyPr anchor="ctr">
            <a:noAutofit/>
          </a:bodyPr>
          <a:lstStyle>
            <a:lvl1pPr marL="0" indent="0" algn="r">
              <a:buNone/>
              <a:defRPr sz="600"/>
            </a:lvl1pPr>
          </a:lstStyle>
          <a:p>
            <a:pPr lvl="0"/>
            <a:r>
              <a:rPr lang="fr-CA"/>
              <a:t>Titre de la section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37F66A0-92AB-D34E-84F0-39DB0B1C8F9B}"/>
              </a:ext>
            </a:extLst>
          </p:cNvPr>
          <p:cNvCxnSpPr>
            <a:cxnSpLocks/>
          </p:cNvCxnSpPr>
          <p:nvPr userDrawn="1"/>
        </p:nvCxnSpPr>
        <p:spPr>
          <a:xfrm>
            <a:off x="8591503" y="4867142"/>
            <a:ext cx="0" cy="74084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een oval with white border  AI-generated content may be incorrect.">
            <a:extLst>
              <a:ext uri="{FF2B5EF4-FFF2-40B4-BE49-F238E27FC236}">
                <a16:creationId xmlns:a16="http://schemas.microsoft.com/office/drawing/2014/main" id="{55687782-CF75-5795-D9B5-AB4163AEEA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10" y="2676963"/>
            <a:ext cx="781700" cy="698441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1F4D6C9-8C4C-812F-6250-DA390469346F}"/>
              </a:ext>
            </a:extLst>
          </p:cNvPr>
          <p:cNvSpPr/>
          <p:nvPr userDrawn="1"/>
        </p:nvSpPr>
        <p:spPr>
          <a:xfrm>
            <a:off x="906780" y="1718563"/>
            <a:ext cx="2299607" cy="2299607"/>
          </a:xfrm>
          <a:prstGeom prst="roundRect">
            <a:avLst>
              <a:gd name="adj" fmla="val 1067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fr-CA" sz="1350"/>
          </a:p>
        </p:txBody>
      </p:sp>
      <p:pic>
        <p:nvPicPr>
          <p:cNvPr id="3" name="Picture 2" descr="A blue oval with white border  AI-generated content may be incorrect.">
            <a:extLst>
              <a:ext uri="{FF2B5EF4-FFF2-40B4-BE49-F238E27FC236}">
                <a16:creationId xmlns:a16="http://schemas.microsoft.com/office/drawing/2014/main" id="{9C8D5D92-8FDD-FCE1-8BDA-F7DA4CA544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92" y="3501611"/>
            <a:ext cx="1154975" cy="872056"/>
          </a:xfrm>
          <a:prstGeom prst="rect">
            <a:avLst/>
          </a:prstGeom>
        </p:spPr>
      </p:pic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3C8AAFBD-313A-74EF-B9BF-8F107FB3B36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65351" y="3485367"/>
            <a:ext cx="1659938" cy="247650"/>
          </a:xfrm>
        </p:spPr>
        <p:txBody>
          <a:bodyPr>
            <a:noAutofit/>
          </a:bodyPr>
          <a:lstStyle>
            <a:lvl1pPr marL="0" indent="0" algn="l">
              <a:buNone/>
              <a:defRPr sz="1125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CA"/>
              <a:t>Nom, Prénom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A8CECB34-1284-5C1A-9775-E6546A2626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5351" y="3694918"/>
            <a:ext cx="1659938" cy="247650"/>
          </a:xfrm>
        </p:spPr>
        <p:txBody>
          <a:bodyPr>
            <a:noAutofit/>
          </a:bodyPr>
          <a:lstStyle>
            <a:lvl1pPr marL="0" indent="0" algn="l">
              <a:buNone/>
              <a:defRPr sz="975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CA"/>
              <a:t>Lorem ipsum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FE71E2B-7ABD-8386-2A1E-5E81B295200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06780" y="1710398"/>
            <a:ext cx="2299607" cy="1662030"/>
          </a:xfrm>
          <a:custGeom>
            <a:avLst/>
            <a:gdLst>
              <a:gd name="connsiteX0" fmla="*/ 299647 w 3065463"/>
              <a:gd name="connsiteY0" fmla="*/ 0 h 2209800"/>
              <a:gd name="connsiteX1" fmla="*/ 2765815 w 3065463"/>
              <a:gd name="connsiteY1" fmla="*/ 0 h 2209800"/>
              <a:gd name="connsiteX2" fmla="*/ 2799101 w 3065463"/>
              <a:gd name="connsiteY2" fmla="*/ 3356 h 2209800"/>
              <a:gd name="connsiteX3" fmla="*/ 3058995 w 3065463"/>
              <a:gd name="connsiteY3" fmla="*/ 263249 h 2209800"/>
              <a:gd name="connsiteX4" fmla="*/ 3065463 w 3065463"/>
              <a:gd name="connsiteY4" fmla="*/ 327416 h 2209800"/>
              <a:gd name="connsiteX5" fmla="*/ 3065463 w 3065463"/>
              <a:gd name="connsiteY5" fmla="*/ 2209800 h 2209800"/>
              <a:gd name="connsiteX6" fmla="*/ 0 w 3065463"/>
              <a:gd name="connsiteY6" fmla="*/ 2209800 h 2209800"/>
              <a:gd name="connsiteX7" fmla="*/ 0 w 3065463"/>
              <a:gd name="connsiteY7" fmla="*/ 327395 h 2209800"/>
              <a:gd name="connsiteX8" fmla="*/ 6467 w 3065463"/>
              <a:gd name="connsiteY8" fmla="*/ 263249 h 2209800"/>
              <a:gd name="connsiteX9" fmla="*/ 266361 w 3065463"/>
              <a:gd name="connsiteY9" fmla="*/ 3356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65463" h="2209800">
                <a:moveTo>
                  <a:pt x="299647" y="0"/>
                </a:moveTo>
                <a:lnTo>
                  <a:pt x="2765815" y="0"/>
                </a:lnTo>
                <a:lnTo>
                  <a:pt x="2799101" y="3356"/>
                </a:lnTo>
                <a:cubicBezTo>
                  <a:pt x="2929553" y="30050"/>
                  <a:pt x="3032301" y="132798"/>
                  <a:pt x="3058995" y="263249"/>
                </a:cubicBezTo>
                <a:lnTo>
                  <a:pt x="3065463" y="327416"/>
                </a:lnTo>
                <a:lnTo>
                  <a:pt x="3065463" y="2209800"/>
                </a:lnTo>
                <a:lnTo>
                  <a:pt x="0" y="2209800"/>
                </a:lnTo>
                <a:lnTo>
                  <a:pt x="0" y="327395"/>
                </a:lnTo>
                <a:lnTo>
                  <a:pt x="6467" y="263249"/>
                </a:lnTo>
                <a:cubicBezTo>
                  <a:pt x="33161" y="132798"/>
                  <a:pt x="135909" y="30050"/>
                  <a:pt x="266361" y="3356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A" dirty="0"/>
              <a:t>Cliquez sur l’icône pour ajouter une photo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0E9EDF9-B3B6-52A4-9AD2-6AE7982F9FF6}"/>
              </a:ext>
            </a:extLst>
          </p:cNvPr>
          <p:cNvSpPr/>
          <p:nvPr userDrawn="1"/>
        </p:nvSpPr>
        <p:spPr>
          <a:xfrm>
            <a:off x="3588252" y="1718563"/>
            <a:ext cx="2299607" cy="2299607"/>
          </a:xfrm>
          <a:prstGeom prst="roundRect">
            <a:avLst>
              <a:gd name="adj" fmla="val 1067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fr-CA" sz="1350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E4D46711-AB20-E05E-C966-8037514B6FC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46823" y="3485367"/>
            <a:ext cx="1659938" cy="247650"/>
          </a:xfrm>
        </p:spPr>
        <p:txBody>
          <a:bodyPr>
            <a:noAutofit/>
          </a:bodyPr>
          <a:lstStyle>
            <a:lvl1pPr marL="0" indent="0" algn="l">
              <a:buNone/>
              <a:defRPr sz="1125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CA"/>
              <a:t>Nom, Prénom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F91B495C-D370-7498-9414-80FDE0DB114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46823" y="3694918"/>
            <a:ext cx="1659938" cy="247650"/>
          </a:xfrm>
        </p:spPr>
        <p:txBody>
          <a:bodyPr>
            <a:noAutofit/>
          </a:bodyPr>
          <a:lstStyle>
            <a:lvl1pPr marL="0" indent="0" algn="l">
              <a:buNone/>
              <a:defRPr sz="975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CA"/>
              <a:t>Lorem ipsum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3B55E71-A5AD-DD78-C54D-9066321D774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587742" y="1710398"/>
            <a:ext cx="2299607" cy="1662030"/>
          </a:xfrm>
          <a:custGeom>
            <a:avLst/>
            <a:gdLst>
              <a:gd name="connsiteX0" fmla="*/ 299647 w 3065463"/>
              <a:gd name="connsiteY0" fmla="*/ 0 h 2209800"/>
              <a:gd name="connsiteX1" fmla="*/ 2765815 w 3065463"/>
              <a:gd name="connsiteY1" fmla="*/ 0 h 2209800"/>
              <a:gd name="connsiteX2" fmla="*/ 2799101 w 3065463"/>
              <a:gd name="connsiteY2" fmla="*/ 3356 h 2209800"/>
              <a:gd name="connsiteX3" fmla="*/ 3058995 w 3065463"/>
              <a:gd name="connsiteY3" fmla="*/ 263249 h 2209800"/>
              <a:gd name="connsiteX4" fmla="*/ 3065463 w 3065463"/>
              <a:gd name="connsiteY4" fmla="*/ 327416 h 2209800"/>
              <a:gd name="connsiteX5" fmla="*/ 3065463 w 3065463"/>
              <a:gd name="connsiteY5" fmla="*/ 2209800 h 2209800"/>
              <a:gd name="connsiteX6" fmla="*/ 0 w 3065463"/>
              <a:gd name="connsiteY6" fmla="*/ 2209800 h 2209800"/>
              <a:gd name="connsiteX7" fmla="*/ 0 w 3065463"/>
              <a:gd name="connsiteY7" fmla="*/ 327395 h 2209800"/>
              <a:gd name="connsiteX8" fmla="*/ 6467 w 3065463"/>
              <a:gd name="connsiteY8" fmla="*/ 263249 h 2209800"/>
              <a:gd name="connsiteX9" fmla="*/ 266361 w 3065463"/>
              <a:gd name="connsiteY9" fmla="*/ 3356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65463" h="2209800">
                <a:moveTo>
                  <a:pt x="299647" y="0"/>
                </a:moveTo>
                <a:lnTo>
                  <a:pt x="2765815" y="0"/>
                </a:lnTo>
                <a:lnTo>
                  <a:pt x="2799101" y="3356"/>
                </a:lnTo>
                <a:cubicBezTo>
                  <a:pt x="2929553" y="30050"/>
                  <a:pt x="3032301" y="132798"/>
                  <a:pt x="3058995" y="263249"/>
                </a:cubicBezTo>
                <a:lnTo>
                  <a:pt x="3065463" y="327416"/>
                </a:lnTo>
                <a:lnTo>
                  <a:pt x="3065463" y="2209800"/>
                </a:lnTo>
                <a:lnTo>
                  <a:pt x="0" y="2209800"/>
                </a:lnTo>
                <a:lnTo>
                  <a:pt x="0" y="327395"/>
                </a:lnTo>
                <a:lnTo>
                  <a:pt x="6467" y="263249"/>
                </a:lnTo>
                <a:cubicBezTo>
                  <a:pt x="33161" y="132798"/>
                  <a:pt x="135909" y="30050"/>
                  <a:pt x="266361" y="3356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A" dirty="0"/>
              <a:t>Cliquez sur l’icône pour ajouter une photo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E9A6D253-8B58-3B12-38A6-83A3757E96F3}"/>
              </a:ext>
            </a:extLst>
          </p:cNvPr>
          <p:cNvSpPr/>
          <p:nvPr userDrawn="1"/>
        </p:nvSpPr>
        <p:spPr>
          <a:xfrm>
            <a:off x="6269214" y="1718563"/>
            <a:ext cx="2299607" cy="2299607"/>
          </a:xfrm>
          <a:prstGeom prst="roundRect">
            <a:avLst>
              <a:gd name="adj" fmla="val 1067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fr-CA" sz="1350"/>
          </a:p>
        </p:txBody>
      </p: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02150807-0739-AA66-FC3F-9B5C14A8BC4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27785" y="3485367"/>
            <a:ext cx="1659938" cy="247650"/>
          </a:xfrm>
        </p:spPr>
        <p:txBody>
          <a:bodyPr>
            <a:noAutofit/>
          </a:bodyPr>
          <a:lstStyle>
            <a:lvl1pPr marL="0" indent="0" algn="l">
              <a:buNone/>
              <a:defRPr sz="1125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CA"/>
              <a:t>Nom, Prénom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6FD6DDAA-5776-5602-56A4-5CA8D3626CE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27785" y="3694918"/>
            <a:ext cx="1659938" cy="247650"/>
          </a:xfrm>
        </p:spPr>
        <p:txBody>
          <a:bodyPr>
            <a:noAutofit/>
          </a:bodyPr>
          <a:lstStyle>
            <a:lvl1pPr marL="0" indent="0" algn="l">
              <a:buNone/>
              <a:defRPr sz="975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CA"/>
              <a:t>Lorem ipsum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84D0F6A0-491D-8FB2-71E3-87D753D4439B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268704" y="1710398"/>
            <a:ext cx="2299607" cy="1662030"/>
          </a:xfrm>
          <a:custGeom>
            <a:avLst/>
            <a:gdLst>
              <a:gd name="connsiteX0" fmla="*/ 299647 w 3065463"/>
              <a:gd name="connsiteY0" fmla="*/ 0 h 2209800"/>
              <a:gd name="connsiteX1" fmla="*/ 2765815 w 3065463"/>
              <a:gd name="connsiteY1" fmla="*/ 0 h 2209800"/>
              <a:gd name="connsiteX2" fmla="*/ 2799101 w 3065463"/>
              <a:gd name="connsiteY2" fmla="*/ 3356 h 2209800"/>
              <a:gd name="connsiteX3" fmla="*/ 3058995 w 3065463"/>
              <a:gd name="connsiteY3" fmla="*/ 263249 h 2209800"/>
              <a:gd name="connsiteX4" fmla="*/ 3065463 w 3065463"/>
              <a:gd name="connsiteY4" fmla="*/ 327416 h 2209800"/>
              <a:gd name="connsiteX5" fmla="*/ 3065463 w 3065463"/>
              <a:gd name="connsiteY5" fmla="*/ 2209800 h 2209800"/>
              <a:gd name="connsiteX6" fmla="*/ 0 w 3065463"/>
              <a:gd name="connsiteY6" fmla="*/ 2209800 h 2209800"/>
              <a:gd name="connsiteX7" fmla="*/ 0 w 3065463"/>
              <a:gd name="connsiteY7" fmla="*/ 327395 h 2209800"/>
              <a:gd name="connsiteX8" fmla="*/ 6467 w 3065463"/>
              <a:gd name="connsiteY8" fmla="*/ 263249 h 2209800"/>
              <a:gd name="connsiteX9" fmla="*/ 266361 w 3065463"/>
              <a:gd name="connsiteY9" fmla="*/ 3356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65463" h="2209800">
                <a:moveTo>
                  <a:pt x="299647" y="0"/>
                </a:moveTo>
                <a:lnTo>
                  <a:pt x="2765815" y="0"/>
                </a:lnTo>
                <a:lnTo>
                  <a:pt x="2799101" y="3356"/>
                </a:lnTo>
                <a:cubicBezTo>
                  <a:pt x="2929553" y="30050"/>
                  <a:pt x="3032301" y="132798"/>
                  <a:pt x="3058995" y="263249"/>
                </a:cubicBezTo>
                <a:lnTo>
                  <a:pt x="3065463" y="327416"/>
                </a:lnTo>
                <a:lnTo>
                  <a:pt x="3065463" y="2209800"/>
                </a:lnTo>
                <a:lnTo>
                  <a:pt x="0" y="2209800"/>
                </a:lnTo>
                <a:lnTo>
                  <a:pt x="0" y="327395"/>
                </a:lnTo>
                <a:lnTo>
                  <a:pt x="6467" y="263249"/>
                </a:lnTo>
                <a:cubicBezTo>
                  <a:pt x="33161" y="132798"/>
                  <a:pt x="135909" y="30050"/>
                  <a:pt x="266361" y="3356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A"/>
              <a:t>Cliquez sur l’icône pour ajouter une photo</a:t>
            </a: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AB7724DA-12E2-7456-93C4-2C53E0B53D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297298"/>
            <a:ext cx="3807059" cy="817007"/>
          </a:xfrm>
        </p:spPr>
        <p:txBody>
          <a:bodyPr anchor="b">
            <a:noAutofit/>
          </a:bodyPr>
          <a:lstStyle/>
          <a:p>
            <a:r>
              <a:rPr lang="fr-FR"/>
              <a:t>Titre de la page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992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+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67263"/>
            <a:ext cx="3427367" cy="273844"/>
          </a:xfrm>
        </p:spPr>
        <p:txBody>
          <a:bodyPr>
            <a:noAutofit/>
          </a:bodyPr>
          <a:lstStyle/>
          <a:p>
            <a:r>
              <a:rPr lang="fr-CA"/>
              <a:t>Réinventer la pharmacie : Une clinique de suivi qui change des vies</a:t>
            </a:r>
          </a:p>
        </p:txBody>
      </p:sp>
      <p:pic>
        <p:nvPicPr>
          <p:cNvPr id="4" name="Picture 3" descr="A green oval with white border  AI-generated content may be incorrect.">
            <a:extLst>
              <a:ext uri="{FF2B5EF4-FFF2-40B4-BE49-F238E27FC236}">
                <a16:creationId xmlns:a16="http://schemas.microsoft.com/office/drawing/2014/main" id="{55687782-CF75-5795-D9B5-AB4163AEEA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510" y="2824328"/>
            <a:ext cx="781700" cy="698441"/>
          </a:xfrm>
          <a:prstGeom prst="rect">
            <a:avLst/>
          </a:prstGeom>
        </p:spPr>
      </p:pic>
      <p:pic>
        <p:nvPicPr>
          <p:cNvPr id="3" name="Picture 2" descr="A blue oval with white border  AI-generated content may be incorrect.">
            <a:extLst>
              <a:ext uri="{FF2B5EF4-FFF2-40B4-BE49-F238E27FC236}">
                <a16:creationId xmlns:a16="http://schemas.microsoft.com/office/drawing/2014/main" id="{9C8D5D92-8FDD-FCE1-8BDA-F7DA4CA544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9590"/>
          <a:stretch>
            <a:fillRect/>
          </a:stretch>
        </p:blipFill>
        <p:spPr>
          <a:xfrm rot="155727">
            <a:off x="2577192" y="3648976"/>
            <a:ext cx="1154975" cy="95568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405FC-069E-51FF-E65A-E71856D1A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5896" y="4767263"/>
            <a:ext cx="293304" cy="273844"/>
          </a:xfrm>
        </p:spPr>
        <p:txBody>
          <a:bodyPr>
            <a:noAutofit/>
          </a:bodyPr>
          <a:lstStyle/>
          <a:p>
            <a:fld id="{B3BE6502-8385-46E8-AD05-FACA76C4B122}" type="slidenum">
              <a:rPr lang="fr-CA" smtClean="0"/>
              <a:t>‹N°›</a:t>
            </a:fld>
            <a:endParaRPr lang="fr-CA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646004-1423-0ED0-BE6D-394BD14541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0017" y="4767263"/>
            <a:ext cx="4076700" cy="273844"/>
          </a:xfrm>
        </p:spPr>
        <p:txBody>
          <a:bodyPr anchor="ctr">
            <a:noAutofit/>
          </a:bodyPr>
          <a:lstStyle>
            <a:lvl1pPr marL="0" indent="0" algn="r">
              <a:buNone/>
              <a:defRPr sz="600"/>
            </a:lvl1pPr>
          </a:lstStyle>
          <a:p>
            <a:pPr lvl="0"/>
            <a:r>
              <a:rPr lang="fr-CA"/>
              <a:t>Titre de la section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13B5BE4-54F8-1422-45B6-0CE4DBD7629C}"/>
              </a:ext>
            </a:extLst>
          </p:cNvPr>
          <p:cNvCxnSpPr>
            <a:cxnSpLocks/>
          </p:cNvCxnSpPr>
          <p:nvPr userDrawn="1"/>
        </p:nvCxnSpPr>
        <p:spPr>
          <a:xfrm>
            <a:off x="8591503" y="4867142"/>
            <a:ext cx="0" cy="74084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F12F3C01-E312-D5E6-37D2-D4209A2570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4800" y="1518557"/>
            <a:ext cx="2251346" cy="299792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  <a:p>
            <a:pPr lvl="0"/>
            <a:endParaRPr lang="fr-CA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75B0B8A-D9B4-7314-5231-A4B6AFA0ED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799" y="297298"/>
            <a:ext cx="5534298" cy="817007"/>
          </a:xfrm>
        </p:spPr>
        <p:txBody>
          <a:bodyPr anchor="b">
            <a:noAutofit/>
          </a:bodyPr>
          <a:lstStyle/>
          <a:p>
            <a:r>
              <a:rPr lang="fr-FR"/>
              <a:t>Titre de la page</a:t>
            </a:r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0114F6A-F4E9-CF3E-6A73-851A04C00F3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232360" y="1520939"/>
            <a:ext cx="5797340" cy="2609850"/>
          </a:xfrm>
          <a:custGeom>
            <a:avLst/>
            <a:gdLst>
              <a:gd name="connsiteX0" fmla="*/ 211676 w 7729787"/>
              <a:gd name="connsiteY0" fmla="*/ 0 h 3479800"/>
              <a:gd name="connsiteX1" fmla="*/ 7729787 w 7729787"/>
              <a:gd name="connsiteY1" fmla="*/ 0 h 3479800"/>
              <a:gd name="connsiteX2" fmla="*/ 7729787 w 7729787"/>
              <a:gd name="connsiteY2" fmla="*/ 3479800 h 3479800"/>
              <a:gd name="connsiteX3" fmla="*/ 615158 w 7729787"/>
              <a:gd name="connsiteY3" fmla="*/ 3479800 h 3479800"/>
              <a:gd name="connsiteX4" fmla="*/ 580275 w 7729787"/>
              <a:gd name="connsiteY4" fmla="*/ 3403171 h 3479800"/>
              <a:gd name="connsiteX5" fmla="*/ 128671 w 7729787"/>
              <a:gd name="connsiteY5" fmla="*/ 2976704 h 3479800"/>
              <a:gd name="connsiteX6" fmla="*/ 0 w 7729787"/>
              <a:gd name="connsiteY6" fmla="*/ 2914434 h 3479800"/>
              <a:gd name="connsiteX7" fmla="*/ 0 w 7729787"/>
              <a:gd name="connsiteY7" fmla="*/ 211676 h 3479800"/>
              <a:gd name="connsiteX8" fmla="*/ 211676 w 7729787"/>
              <a:gd name="connsiteY8" fmla="*/ 0 h 347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29787" h="3479800">
                <a:moveTo>
                  <a:pt x="211676" y="0"/>
                </a:moveTo>
                <a:lnTo>
                  <a:pt x="7729787" y="0"/>
                </a:lnTo>
                <a:lnTo>
                  <a:pt x="7729787" y="3479800"/>
                </a:lnTo>
                <a:lnTo>
                  <a:pt x="615158" y="3479800"/>
                </a:lnTo>
                <a:lnTo>
                  <a:pt x="580275" y="3403171"/>
                </a:lnTo>
                <a:cubicBezTo>
                  <a:pt x="491417" y="3246438"/>
                  <a:pt x="333861" y="3091899"/>
                  <a:pt x="128671" y="2976704"/>
                </a:cubicBezTo>
                <a:lnTo>
                  <a:pt x="0" y="2914434"/>
                </a:lnTo>
                <a:lnTo>
                  <a:pt x="0" y="211676"/>
                </a:lnTo>
                <a:cubicBezTo>
                  <a:pt x="0" y="94771"/>
                  <a:pt x="94771" y="0"/>
                  <a:pt x="21167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r-CA" dirty="0"/>
              <a:t>Cliquez sur l’icône pour ajouter une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C9BCEE1-9E50-51E2-A292-3332CB92F3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732610" y="1750779"/>
            <a:ext cx="4858940" cy="2284250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A" dirty="0"/>
              <a:t>Cliquez sur l’icône pour ajouter une photo ou supprimer ce cadre pour ajouter une photo pleine largeur qui remplit la forme</a:t>
            </a:r>
          </a:p>
        </p:txBody>
      </p:sp>
    </p:spTree>
    <p:extLst>
      <p:ext uri="{BB962C8B-B14F-4D97-AF65-F5344CB8AC3E}">
        <p14:creationId xmlns:p14="http://schemas.microsoft.com/office/powerpoint/2010/main" val="224576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355521"/>
            <a:ext cx="85344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350169"/>
            <a:ext cx="8534400" cy="3263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accent3"/>
                </a:solidFill>
              </a:defRPr>
            </a:lvl1pPr>
          </a:lstStyle>
          <a:p>
            <a:r>
              <a:rPr lang="fr-CA"/>
              <a:t>Réinventer la pharmacie : Une clinique de suivi qui change des vies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5896" y="4767263"/>
            <a:ext cx="2933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b="1">
                <a:solidFill>
                  <a:schemeClr val="accent3"/>
                </a:solidFill>
              </a:defRPr>
            </a:lvl1pPr>
          </a:lstStyle>
          <a:p>
            <a:fld id="{B3BE6502-8385-46E8-AD05-FACA76C4B122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8D4143-901D-4A61-3383-402AC8B65084}"/>
              </a:ext>
            </a:extLst>
          </p:cNvPr>
          <p:cNvSpPr/>
          <p:nvPr/>
        </p:nvSpPr>
        <p:spPr>
          <a:xfrm>
            <a:off x="0" y="0"/>
            <a:ext cx="116854" cy="5143500"/>
          </a:xfrm>
          <a:prstGeom prst="rect">
            <a:avLst/>
          </a:prstGeom>
          <a:gradFill flip="none" rotWithShape="1">
            <a:gsLst>
              <a:gs pos="0">
                <a:schemeClr val="accent3">
                  <a:alpha val="0"/>
                </a:schemeClr>
              </a:gs>
              <a:gs pos="56000">
                <a:schemeClr val="accent3">
                  <a:alpha val="63365"/>
                </a:schemeClr>
              </a:gs>
              <a:gs pos="100000">
                <a:schemeClr val="accent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6925A7-AA3A-B903-3419-78803579D9EF}"/>
              </a:ext>
            </a:extLst>
          </p:cNvPr>
          <p:cNvSpPr/>
          <p:nvPr/>
        </p:nvSpPr>
        <p:spPr>
          <a:xfrm rot="10800000">
            <a:off x="9027147" y="0"/>
            <a:ext cx="116854" cy="51435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55000">
                <a:schemeClr val="accent2">
                  <a:alpha val="62907"/>
                </a:schemeClr>
              </a:gs>
              <a:gs pos="99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350"/>
          </a:p>
        </p:txBody>
      </p:sp>
    </p:spTree>
    <p:extLst>
      <p:ext uri="{BB962C8B-B14F-4D97-AF65-F5344CB8AC3E}">
        <p14:creationId xmlns:p14="http://schemas.microsoft.com/office/powerpoint/2010/main" val="409983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0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1" r:id="rId10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25" b="1" i="0" kern="1200">
          <a:solidFill>
            <a:schemeClr val="accent1"/>
          </a:solidFill>
          <a:latin typeface="Libre Franklin" pitchFamily="2" charset="77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tabLst/>
        <a:defRPr sz="975" kern="1200">
          <a:solidFill>
            <a:schemeClr val="accent3"/>
          </a:solidFill>
          <a:latin typeface="+mn-lt"/>
          <a:ea typeface="+mn-ea"/>
          <a:cs typeface="+mn-cs"/>
        </a:defRPr>
      </a:lvl1pPr>
      <a:lvl2pPr marL="98822" indent="-98822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tabLst/>
        <a:defRPr sz="975" kern="1200">
          <a:solidFill>
            <a:schemeClr val="accent3"/>
          </a:solidFill>
          <a:latin typeface="+mn-lt"/>
          <a:ea typeface="+mn-ea"/>
          <a:cs typeface="+mn-cs"/>
        </a:defRPr>
      </a:lvl2pPr>
      <a:lvl3pPr marL="267891" indent="-89297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tabLst/>
        <a:defRPr sz="975" kern="1200">
          <a:solidFill>
            <a:schemeClr val="accent3"/>
          </a:solidFill>
          <a:latin typeface="+mn-lt"/>
          <a:ea typeface="+mn-ea"/>
          <a:cs typeface="+mn-cs"/>
        </a:defRPr>
      </a:lvl3pPr>
      <a:lvl4pPr marL="476250" indent="-89297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tabLst/>
        <a:defRPr sz="975" kern="1200">
          <a:solidFill>
            <a:schemeClr val="accent3"/>
          </a:solidFill>
          <a:latin typeface="+mn-lt"/>
          <a:ea typeface="+mn-ea"/>
          <a:cs typeface="+mn-cs"/>
        </a:defRPr>
      </a:lvl4pPr>
      <a:lvl5pPr marL="703660" indent="-89297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tabLst/>
        <a:defRPr sz="975" kern="1200">
          <a:solidFill>
            <a:schemeClr val="accent3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quebec.ca/.../donnees-acces-services-medicaux-premiere-ligne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premiereligneensante.com/vote-du-public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3" Type="http://schemas.openxmlformats.org/officeDocument/2006/relationships/image" Target="../media/image2.pn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C2A3A-0134-6ACD-6DD5-387F98E92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8196C-327A-B9F7-35A9-F771558D7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425" y="597453"/>
            <a:ext cx="5210175" cy="832786"/>
          </a:xfrm>
        </p:spPr>
        <p:txBody>
          <a:bodyPr>
            <a:normAutofit/>
          </a:bodyPr>
          <a:lstStyle/>
          <a:p>
            <a:r>
              <a:rPr lang="fr-CA" sz="3300" dirty="0"/>
              <a:t>Réinventer la pharmacie</a:t>
            </a:r>
            <a:endParaRPr lang="fr-CA" sz="3000" dirty="0"/>
          </a:p>
        </p:txBody>
      </p:sp>
      <p:sp>
        <p:nvSpPr>
          <p:cNvPr id="14" name="Sous-titre 13">
            <a:extLst>
              <a:ext uri="{FF2B5EF4-FFF2-40B4-BE49-F238E27FC236}">
                <a16:creationId xmlns:a16="http://schemas.microsoft.com/office/drawing/2014/main" id="{ABF1D895-37BA-7198-256A-54C02EAA59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425" y="1430238"/>
            <a:ext cx="4533900" cy="611386"/>
          </a:xfrm>
        </p:spPr>
        <p:txBody>
          <a:bodyPr>
            <a:normAutofit/>
          </a:bodyPr>
          <a:lstStyle/>
          <a:p>
            <a:r>
              <a:rPr lang="fr-CA" sz="1800" dirty="0"/>
              <a:t>Une clinique de suivi qui change des vies</a:t>
            </a:r>
          </a:p>
        </p:txBody>
      </p:sp>
      <p:pic>
        <p:nvPicPr>
          <p:cNvPr id="33" name="Espace réservé pour une image  32">
            <a:extLst>
              <a:ext uri="{FF2B5EF4-FFF2-40B4-BE49-F238E27FC236}">
                <a16:creationId xmlns:a16="http://schemas.microsoft.com/office/drawing/2014/main" id="{22BA60DE-9605-FBF0-CB6F-FD275ED91E9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" b="2361"/>
          <a:stretch/>
        </p:blipFill>
        <p:spPr>
          <a:xfrm>
            <a:off x="2251225" y="1274280"/>
            <a:ext cx="6093890" cy="3869220"/>
          </a:xfr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13659B3-BEF5-976B-CD6A-2A658F8927F0}"/>
              </a:ext>
            </a:extLst>
          </p:cNvPr>
          <p:cNvSpPr txBox="1"/>
          <p:nvPr/>
        </p:nvSpPr>
        <p:spPr>
          <a:xfrm>
            <a:off x="5820229" y="319314"/>
            <a:ext cx="2852057" cy="66377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fr-CA" sz="16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Libre Franklin"/>
                <a:ea typeface="+mn-ea"/>
                <a:cs typeface="+mn-cs"/>
              </a:rPr>
              <a:t>Kevin Girard, </a:t>
            </a:r>
          </a:p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fr-CA" sz="16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Libre Franklin"/>
                <a:ea typeface="+mn-ea"/>
                <a:cs typeface="+mn-cs"/>
              </a:rPr>
              <a:t>Pharmacien propriétaire</a:t>
            </a:r>
          </a:p>
        </p:txBody>
      </p:sp>
    </p:spTree>
    <p:extLst>
      <p:ext uri="{BB962C8B-B14F-4D97-AF65-F5344CB8AC3E}">
        <p14:creationId xmlns:p14="http://schemas.microsoft.com/office/powerpoint/2010/main" val="779375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qu'on fait pour </a:t>
            </a:r>
            <a:r>
              <a:rPr lang="en-US" sz="22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</a:t>
            </a: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patients </a:t>
            </a:r>
            <a:r>
              <a:rPr lang="en-US" sz="22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orphelins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Ajustements thérapeutiques pour l'atteinte des cibles cliniques</a:t>
            </a:r>
            <a:r>
              <a:rPr lang="fr-CA" sz="2400" baseline="30000" dirty="0">
                <a:solidFill>
                  <a:srgbClr val="1B3A6B"/>
                </a:solidFill>
                <a:latin typeface="Calibri" pitchFamily="34" charset="0"/>
              </a:rPr>
              <a:t>[9,10,11]</a:t>
            </a:r>
            <a:r>
              <a:rPr lang="fr-CA" sz="2400" i="1" dirty="0">
                <a:solidFill>
                  <a:srgbClr val="028090"/>
                </a:solidFill>
                <a:latin typeface="Calibri" pitchFamily="34" charset="0"/>
              </a:rPr>
              <a:t> </a:t>
            </a:r>
            <a:endParaRPr lang="en-US" sz="2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Prescriptions de prises de sang</a:t>
            </a:r>
            <a:endParaRPr lang="en-US" sz="2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soins structuré — suivi longitudinal</a:t>
            </a:r>
            <a:r>
              <a:rPr lang="fr-CA" sz="2400" i="1" dirty="0">
                <a:solidFill>
                  <a:srgbClr val="028090"/>
                </a:solidFill>
                <a:latin typeface="Calibri" pitchFamily="34" charset="0"/>
              </a:rPr>
              <a:t> </a:t>
            </a:r>
            <a:endParaRPr lang="en-US" sz="2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2400" b="1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Prolongations illimitées </a:t>
            </a: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lorsque les patients sont à la </a:t>
            </a:r>
            <a:r>
              <a:rPr lang="en-US" sz="24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cible</a:t>
            </a:r>
            <a:endParaRPr lang="en-US" sz="2400" dirty="0">
              <a:solidFill>
                <a:srgbClr val="1A1A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2400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Référence</a:t>
            </a:r>
            <a:r>
              <a:rPr lang="en-US" sz="2400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vers </a:t>
            </a:r>
            <a:r>
              <a:rPr lang="en-US" sz="2400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d’autres</a:t>
            </a:r>
            <a:r>
              <a:rPr lang="en-US" sz="2400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professionnels</a:t>
            </a:r>
            <a:r>
              <a:rPr lang="en-US" sz="2400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si</a:t>
            </a:r>
            <a:r>
              <a:rPr lang="en-US" sz="2400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nécessaire</a:t>
            </a:r>
            <a:endParaRPr lang="en-US" sz="2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Revue du carnet de vaccinations et vaccination</a:t>
            </a:r>
            <a:endParaRPr lang="en-US" sz="2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Assistance pour naviguer dans le système de santé (guichet d'accès à la première ligne — GAP)</a:t>
            </a:r>
            <a:r>
              <a:rPr lang="fr-CA" sz="2400" baseline="30000" dirty="0">
                <a:solidFill>
                  <a:srgbClr val="1B3A6B"/>
                </a:solidFill>
                <a:latin typeface="Calibri" pitchFamily="34" charset="0"/>
              </a:rPr>
              <a:t>[2]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6E9D3-79EE-30A8-115F-03E45EF47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63E0-BA90-A18B-C5AF-54D6D1C6BD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noProof="0" dirty="0"/>
              <a:t>Le parcours du patient</a:t>
            </a:r>
            <a:br>
              <a:rPr lang="fr-CA" noProof="0" dirty="0"/>
            </a:br>
            <a:r>
              <a:rPr lang="fr-CA" sz="2100" dirty="0"/>
              <a:t>Une clinique, un accès aux soins</a:t>
            </a:r>
            <a:endParaRPr lang="fr-CA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40EA9-A392-E3F4-6A2A-30318CCB4F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fr-CA" noProof="0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584874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parcours du patient orphelin — 6 étapes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1 — Recrutement (secrétaire)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Prise de contact, collecte des informations de base, inscription à la clinique</a:t>
            </a:r>
            <a:endParaRPr lang="en-US" sz="16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2 — </a:t>
            </a:r>
            <a:r>
              <a:rPr lang="en-US" sz="16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Évaluation</a:t>
            </a: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clinique</a:t>
            </a: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infirmière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Collecte des données cliniques et résumé du dossier</a:t>
            </a:r>
            <a:endParaRPr lang="en-US" sz="16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3 — </a:t>
            </a:r>
            <a:r>
              <a:rPr lang="en-US" sz="16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Révision</a:t>
            </a: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tous</a:t>
            </a: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les dossiers, </a:t>
            </a:r>
            <a:r>
              <a:rPr lang="en-US" sz="16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évaluation</a:t>
            </a: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clinique</a:t>
            </a: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du </a:t>
            </a:r>
            <a:r>
              <a:rPr lang="en-US" sz="16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pharmacien</a:t>
            </a: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décision</a:t>
            </a: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et plan de </a:t>
            </a:r>
            <a:r>
              <a:rPr lang="en-US" sz="16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soin</a:t>
            </a:r>
            <a:endParaRPr lang="en-US" sz="1600" b="1" dirty="0">
              <a:solidFill>
                <a:srgbClr val="02809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  (pharmacien + </a:t>
            </a:r>
            <a:r>
              <a:rPr lang="en-US" sz="16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infirmière</a:t>
            </a: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</a:t>
            </a:r>
            <a:r>
              <a:rPr lang="fr-CA" sz="1600" baseline="30000" dirty="0">
                <a:solidFill>
                  <a:srgbClr val="1B3A6B"/>
                </a:solidFill>
                <a:latin typeface="Calibri" pitchFamily="34" charset="0"/>
              </a:rPr>
              <a:t>[7.1]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 : 20 dossiers/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heure</a:t>
            </a:r>
            <a:endParaRPr lang="en-US" sz="16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4 — Validation avec le patient (infirmière)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Décision partagée avec le patient</a:t>
            </a:r>
            <a:endParaRPr lang="en-US" sz="16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5 — Ordonnance (pharmacien)</a:t>
            </a:r>
            <a:endParaRPr lang="en-US" sz="16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6 — Suivi (infirmière)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7" name="Text 5"/>
          <p:cNvSpPr/>
          <p:nvPr/>
        </p:nvSpPr>
        <p:spPr>
          <a:xfrm>
            <a:off x="274320" y="477316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humaine : Secrétaire · Infirmières (2–3) · Pharmacien (décideur clinique)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0F71C-93D0-4BF4-B271-B4B5D5384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65882-B0A3-B811-907B-C8748B22A0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noProof="0" dirty="0"/>
              <a:t>L’impact du projet</a:t>
            </a:r>
            <a:br>
              <a:rPr lang="fr-CA" noProof="0" dirty="0"/>
            </a:br>
            <a:r>
              <a:rPr lang="fr-CA" sz="2100" dirty="0"/>
              <a:t>Des résultats qui parlent</a:t>
            </a:r>
            <a:endParaRPr lang="fr-CA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338549-4739-2F58-4A9B-3A53D751CE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fr-CA" noProof="0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3111048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résultats qui parlent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500+ patients suivis activement dans la clinique</a:t>
            </a:r>
            <a:r>
              <a:rPr lang="fr-CA" baseline="30000" dirty="0">
                <a:solidFill>
                  <a:srgbClr val="1B3A6B"/>
                </a:solidFill>
                <a:latin typeface="Calibri" pitchFamily="34" charset="0"/>
              </a:rPr>
              <a:t>[5]</a:t>
            </a:r>
            <a:endParaRPr lang="en-US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95 % de taux d'acceptation des patients invités</a:t>
            </a:r>
            <a:r>
              <a:rPr lang="fr-CA" baseline="30000" dirty="0">
                <a:solidFill>
                  <a:srgbClr val="1B3A6B"/>
                </a:solidFill>
                <a:latin typeface="Calibri" pitchFamily="34" charset="0"/>
              </a:rPr>
              <a:t>[5]</a:t>
            </a:r>
            <a:endParaRPr lang="en-US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85 % des patients atteignent leurs cibles thérapeutiques (vs 30 % avant la clinique)</a:t>
            </a:r>
            <a:r>
              <a:rPr lang="fr-CA" baseline="30000" dirty="0">
                <a:solidFill>
                  <a:srgbClr val="1B3A6B"/>
                </a:solidFill>
                <a:latin typeface="Calibri" pitchFamily="34" charset="0"/>
              </a:rPr>
              <a:t>[5]</a:t>
            </a:r>
            <a:endParaRPr lang="en-US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1 000+ rendez-vous GAP évités depuis les débuts de la clinique</a:t>
            </a:r>
            <a:r>
              <a:rPr lang="fr-CA" baseline="30000" dirty="0">
                <a:solidFill>
                  <a:srgbClr val="1B3A6B"/>
                </a:solidFill>
                <a:latin typeface="Calibri" pitchFamily="34" charset="0"/>
              </a:rPr>
              <a:t>[2,5]</a:t>
            </a:r>
            <a:endParaRPr lang="en-US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endParaRPr lang="en-US" dirty="0"/>
          </a:p>
          <a:p>
            <a:pPr algn="ctr">
              <a:spcBef>
                <a:spcPts val="600"/>
              </a:spcBef>
              <a:spcAft>
                <a:spcPts val="200"/>
              </a:spcAft>
            </a:pPr>
            <a:r>
              <a:rPr lang="en-US" sz="2000" b="1" dirty="0"/>
              <a:t>Temps </a:t>
            </a:r>
            <a:r>
              <a:rPr lang="en-US" sz="2000" b="1" dirty="0" err="1"/>
              <a:t>requis</a:t>
            </a:r>
            <a:r>
              <a:rPr lang="en-US" sz="2000" b="1" dirty="0"/>
              <a:t> par les </a:t>
            </a:r>
            <a:r>
              <a:rPr lang="en-US" sz="2000" b="1" dirty="0" err="1"/>
              <a:t>pharmaciens</a:t>
            </a:r>
            <a:r>
              <a:rPr lang="en-US" sz="2000" b="1" dirty="0"/>
              <a:t> = environ 3 </a:t>
            </a:r>
            <a:r>
              <a:rPr lang="en-US" sz="2000" b="1" dirty="0" err="1"/>
              <a:t>heures</a:t>
            </a:r>
            <a:r>
              <a:rPr lang="en-US" sz="2000" b="1" dirty="0"/>
              <a:t> par </a:t>
            </a:r>
            <a:r>
              <a:rPr lang="en-US" sz="2000" b="1" dirty="0" err="1"/>
              <a:t>semaine</a:t>
            </a:r>
            <a:endParaRPr lang="en-US" sz="2000" b="1" dirty="0"/>
          </a:p>
          <a:p>
            <a:pPr marL="0" indent="0" algn="ctr">
              <a:spcBef>
                <a:spcPts val="600"/>
              </a:spcBef>
              <a:spcAft>
                <a:spcPts val="200"/>
              </a:spcAft>
              <a:buNone/>
            </a:pPr>
            <a:endParaRPr lang="en-US" sz="2000" b="1" dirty="0"/>
          </a:p>
          <a:p>
            <a:pPr algn="ctr">
              <a:spcAft>
                <a:spcPts val="300"/>
              </a:spcAft>
              <a:buSzPct val="100000"/>
            </a:pPr>
            <a:r>
              <a:rPr lang="en-US" sz="1600" b="1" i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Selon</a:t>
            </a:r>
            <a:r>
              <a:rPr lang="en-US" sz="1600" b="1" i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moi, prendre </a:t>
            </a:r>
            <a:r>
              <a:rPr lang="en-US" sz="1600" b="1" i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b="1" i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charge la </a:t>
            </a:r>
            <a:r>
              <a:rPr lang="en-US" sz="1600" b="1" i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majorité</a:t>
            </a:r>
            <a:r>
              <a:rPr lang="en-US" sz="1600" b="1" i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patients orphelins représente le plus bel apport que les pharmaciens communautaires </a:t>
            </a:r>
            <a:r>
              <a:rPr lang="en-US" sz="1600" b="1" i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peuvent</a:t>
            </a:r>
            <a:r>
              <a:rPr lang="en-US" sz="1600" b="1" i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faire pour le système de santé.</a:t>
            </a:r>
            <a:endParaRPr lang="en-US" sz="1600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88931-8C1F-B280-EE4B-FF4109914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33B83-6237-C142-DB66-D9C5289EED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noProof="0" dirty="0"/>
              <a:t>La délégation</a:t>
            </a:r>
            <a:br>
              <a:rPr lang="fr-CA" noProof="0" dirty="0"/>
            </a:br>
            <a:r>
              <a:rPr lang="fr-CA" sz="2100" dirty="0"/>
              <a:t>Libérer du temps clinique</a:t>
            </a:r>
            <a:endParaRPr lang="fr-CA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91EC9C-F09D-3B04-1C6F-339C378AB9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fr-CA" noProof="0" dirty="0"/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686713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Libérer 75 % du temps </a:t>
            </a:r>
            <a:r>
              <a:rPr lang="en-US" sz="22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pharmacien</a:t>
            </a: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22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</a:t>
            </a: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estimation) — </a:t>
            </a:r>
          </a:p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architecture progressive</a:t>
            </a:r>
            <a:r>
              <a:rPr lang="fr-CA" sz="800" baseline="30000" dirty="0">
                <a:solidFill>
                  <a:srgbClr val="FFFFFF"/>
                </a:solidFill>
                <a:latin typeface="Calibri" pitchFamily="34" charset="0"/>
              </a:rPr>
              <a:t>[6,9]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845820"/>
            <a:ext cx="8595360" cy="100584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965200"/>
            <a:ext cx="8641080" cy="3679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endParaRPr lang="en-US" sz="1400" b="1" dirty="0">
              <a:solidFill>
                <a:srgbClr val="02809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Pourquoi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déléguer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Les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pharmaciens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ont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besoin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temps pour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effectuer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activités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cliniques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de la surveillance de la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thérapie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de la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prise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charge des patients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orphelins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ainsi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tout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qui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s’en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vient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avec le PL67. </a:t>
            </a:r>
            <a:endParaRPr lang="fr-CA" sz="800" baseline="30000" dirty="0">
              <a:solidFill>
                <a:srgbClr val="1B3A6B"/>
              </a:solidFill>
              <a:latin typeface="Calibri" pitchFamily="34" charset="0"/>
            </a:endParaRPr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endParaRPr lang="en-US" sz="1400" b="1" dirty="0">
              <a:solidFill>
                <a:srgbClr val="02809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5 piliers de la délégation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Production des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piluliers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(PDP) — Automatisation via robot (VBM/Synmed) ou CPO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Modifications des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piluliers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(MDP)— Délégation aux techniciennes (DVCC-MDP)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Chaîne de travail (CDT) — Sécurisation en amont avec I-TRACK ou ALT-P (ReflexRx)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DVRx / DVSO — Délégation de la vérification des ordonnances (à instaurer en dernier)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Contrôle qualité (CQ) — Couche finale de sécurité applicable à chaque délégation, effectuée par toutes les ATP après 1 an de DVCC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certifiée</a:t>
            </a:r>
            <a:endParaRPr lang="en-US" sz="1600" dirty="0">
              <a:solidFill>
                <a:srgbClr val="1A1A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endParaRPr lang="en-US" sz="1300" dirty="0">
              <a:solidFill>
                <a:srgbClr val="1A1A2E"/>
              </a:solidFill>
              <a:latin typeface="Calibri" pitchFamily="34" charset="0"/>
              <a:cs typeface="Calibri" pitchFamily="34" charset="-120"/>
            </a:endParaRPr>
          </a:p>
          <a:p>
            <a:pPr algn="ctr">
              <a:spcAft>
                <a:spcPts val="300"/>
              </a:spcAft>
              <a:buSzPct val="100000"/>
            </a:pPr>
            <a:r>
              <a:rPr lang="en-US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On ne </a:t>
            </a:r>
            <a:r>
              <a:rPr lang="en-US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délègue</a:t>
            </a:r>
            <a:r>
              <a:rPr lang="en-US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pas tout d'un coup — </a:t>
            </a:r>
            <a:r>
              <a:rPr lang="en-US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c'est</a:t>
            </a:r>
            <a:r>
              <a:rPr lang="en-US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une</a:t>
            </a:r>
            <a:r>
              <a:rPr lang="en-US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progression </a:t>
            </a:r>
            <a:r>
              <a:rPr lang="en-US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structurée</a:t>
            </a:r>
            <a:r>
              <a:rPr lang="en-US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sur </a:t>
            </a:r>
            <a:r>
              <a:rPr lang="en-US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plusieurs</a:t>
            </a:r>
            <a:r>
              <a:rPr lang="en-US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années</a:t>
            </a:r>
            <a:endParaRPr lang="en-US" dirty="0"/>
          </a:p>
          <a:p>
            <a:pPr>
              <a:spcAft>
                <a:spcPts val="300"/>
              </a:spcAft>
              <a:buSzPct val="100000"/>
            </a:pP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Délégation de la production de piluliers (PDP) — Comment ça fonctionne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 1 — Production</a:t>
            </a:r>
            <a:endParaRPr lang="en-US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des piluliers avec la VBM (validation par photo de chaque case)</a:t>
            </a:r>
            <a:endParaRPr lang="en-US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 2 — DVCC-PDP</a:t>
            </a:r>
            <a:endParaRPr lang="en-US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 10 % des piluliers, recompte chaque case et vérifie les exclusions (ajouts manuels)</a:t>
            </a:r>
            <a:r>
              <a:rPr lang="fr-CA" baseline="30000" dirty="0">
                <a:solidFill>
                  <a:srgbClr val="1B3A6B"/>
                </a:solidFill>
                <a:latin typeface="Calibri" pitchFamily="34" charset="0"/>
              </a:rPr>
              <a:t>[12,15]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[M — taux de vérification défini et mesurable]</a:t>
            </a:r>
            <a:endParaRPr lang="en-US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 3 — DVCC-PDP-CQ</a:t>
            </a:r>
            <a:endParaRPr lang="en-US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 les erreurs détectées et corrigées par l'ATP-DVCC-PDP</a:t>
            </a:r>
            <a:endParaRPr lang="en-US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Pharmacien — Libération du lot</a:t>
            </a:r>
            <a:endParaRPr lang="en-US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Personnellement, je ne revérifie que les ajouts manuels car c'est ce qui comporte le plus de risque d'erreur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[R, A — focus sur les zones à risque élevé, atteignable en pratique]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DVCC chaîne de travail (CDT) — Comment ça fonctionne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 1 — Comptage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Compte les paniers et fait ALT-P ou utilise le I-Track ou un Eyecon</a:t>
            </a:r>
            <a:endParaRPr lang="en-US" sz="16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 2 — DVCC-CDT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 tous les paniers incluant les exclusions (nouvelles Rx) et place un carton numéroté (1 à 20) ou un carton exclusion dans chaque panier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 que le ALT-P a bien été fait ou que le I-Track a bien été utilisé (impossible avec le Eyecon)</a:t>
            </a:r>
            <a:endParaRPr lang="en-US" sz="16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 3 — DVCC-CDT-CQ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 10 % des paniers ainsi que toutes les exclusions</a:t>
            </a:r>
            <a:r>
              <a:rPr lang="fr-CA" sz="1600" baseline="30000" dirty="0">
                <a:solidFill>
                  <a:srgbClr val="1B3A6B"/>
                </a:solidFill>
                <a:latin typeface="Calibri" pitchFamily="34" charset="0"/>
              </a:rPr>
              <a:t>[12]</a:t>
            </a:r>
            <a:r>
              <a:rPr lang="fr-CA" sz="1600" i="1" dirty="0">
                <a:solidFill>
                  <a:srgbClr val="028090"/>
                </a:solidFill>
                <a:latin typeface="Calibri" pitchFamily="34" charset="0"/>
              </a:rPr>
              <a:t> [M — taux de CQ standardisé à 10 %]</a:t>
            </a:r>
            <a:endParaRPr lang="en-US" sz="16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Pharmacien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Valide 100 % des dossiers et vérifie les paniers en exclusion (nouvelles Rx)</a:t>
            </a:r>
          </a:p>
          <a:p>
            <a:pPr marL="342900" lvl="1">
              <a:spcAft>
                <a:spcPts val="300"/>
              </a:spcAft>
              <a:buSzPct val="100000"/>
            </a:pPr>
            <a:endParaRPr lang="en-US" sz="1500" dirty="0">
              <a:solidFill>
                <a:srgbClr val="1A1A2E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7" name="Text 5"/>
          <p:cNvSpPr/>
          <p:nvPr/>
        </p:nvSpPr>
        <p:spPr>
          <a:xfrm>
            <a:off x="256031" y="4773168"/>
            <a:ext cx="8764597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Possibilité de valider les dossiers sans les paniers, voire en télétravail (possible avec </a:t>
            </a:r>
            <a:r>
              <a:rPr lang="en-US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ReflexRx</a:t>
            </a:r>
            <a:r>
              <a:rPr lang="en-US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Délégation des modifications de piluliers (MDP) — </a:t>
            </a:r>
            <a:r>
              <a:rPr lang="en-US" sz="22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Fonctionnement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 1 — Entrée de données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 la nouvelle Rx dans ReflexRx et vérifie CubiPilulier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 2 — DVCC-MDP (facultatif)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 l'entrée de données dans ReflexRx et dans CubiPilulier — réduit le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taux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risque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d'erreur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Pharmacien — Validation Rx et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entête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Valide la Rx dans ReflexRx et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l’entête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dans CubiPilulier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 — Modification physique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Fait la modification physique du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pilulier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(changer les pilules)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 — DVCC-MDP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pilulier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à 100 %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 — DVCC-MDP-CQ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seule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ligne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(= 14,3 % de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contrôle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qualité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[M — taux de CQ précis et documenté par lot]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Pharmacien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Libération du lot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uniquement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qui a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été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changé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ajout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retrait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modification)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7" name="Text 5"/>
          <p:cNvSpPr/>
          <p:nvPr/>
        </p:nvSpPr>
        <p:spPr>
          <a:xfrm>
            <a:off x="274320" y="477316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 pilulier constitue son propre lot → </a:t>
            </a:r>
            <a:r>
              <a:rPr lang="en-US" sz="20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traçabilité</a:t>
            </a:r>
            <a:r>
              <a:rPr lang="en-US" sz="20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simplifiée</a:t>
            </a:r>
            <a:endParaRPr lang="en-US" sz="2000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03C5B93-E934-4B34-0C2F-6B3A7913BA3B}"/>
              </a:ext>
            </a:extLst>
          </p:cNvPr>
          <p:cNvCxnSpPr>
            <a:cxnSpLocks/>
          </p:cNvCxnSpPr>
          <p:nvPr/>
        </p:nvCxnSpPr>
        <p:spPr>
          <a:xfrm>
            <a:off x="362857" y="2571750"/>
            <a:ext cx="8367486" cy="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C5F0B-4DC2-5206-DAFD-57A64BB37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BFD42FCA-C057-4D52-7A14-180B3866F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/>
              <a:t>Réinventer la pharmacie : Une clinique de suivi qui change des vies</a:t>
            </a:r>
            <a:endParaRPr lang="fr-CA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AD37559-F56B-7B96-828D-21BD1DA1A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6502-8385-46E8-AD05-FACA76C4B122}" type="slidenum">
              <a:rPr lang="fr-CA" smtClean="0"/>
              <a:t>2</a:t>
            </a:fld>
            <a:endParaRPr lang="fr-CA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4C07C33B-1778-3311-E2D1-6A02667CA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fr-CA" dirty="0"/>
              <a:t>Présentation des conférenciers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F0D2897-0BB4-93EA-ABB1-6ED947FBE855}"/>
              </a:ext>
            </a:extLst>
          </p:cNvPr>
          <p:cNvSpPr txBox="1">
            <a:spLocks/>
          </p:cNvSpPr>
          <p:nvPr/>
        </p:nvSpPr>
        <p:spPr>
          <a:xfrm>
            <a:off x="1416898" y="3931558"/>
            <a:ext cx="1759952" cy="2476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131763" indent="-1317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57188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635000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938213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A" sz="1200" b="1" dirty="0">
                <a:solidFill>
                  <a:schemeClr val="accent1"/>
                </a:solidFill>
              </a:rPr>
              <a:t>Jérôme Blackburn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51159C0B-EE1B-A69D-74A1-45FFEE74A4BC}"/>
              </a:ext>
            </a:extLst>
          </p:cNvPr>
          <p:cNvSpPr txBox="1">
            <a:spLocks/>
          </p:cNvSpPr>
          <p:nvPr/>
        </p:nvSpPr>
        <p:spPr>
          <a:xfrm>
            <a:off x="620263" y="4140621"/>
            <a:ext cx="3316514" cy="31862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131763" indent="-1317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57188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635000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938213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fr-CA" sz="900" dirty="0">
                <a:solidFill>
                  <a:schemeClr val="accent1"/>
                </a:solidFill>
              </a:rPr>
              <a:t>Spécialiste des partenariats stratégiques et académiques</a:t>
            </a:r>
          </a:p>
          <a:p>
            <a:pPr algn="ctr">
              <a:spcBef>
                <a:spcPts val="0"/>
              </a:spcBef>
            </a:pPr>
            <a:r>
              <a:rPr lang="fr-CA" sz="900" dirty="0">
                <a:solidFill>
                  <a:schemeClr val="accent1"/>
                </a:solidFill>
              </a:rPr>
              <a:t>McKesson Canada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D180A95-3C2D-E3CF-41D7-06FAAF997D09}"/>
              </a:ext>
            </a:extLst>
          </p:cNvPr>
          <p:cNvSpPr txBox="1">
            <a:spLocks/>
          </p:cNvSpPr>
          <p:nvPr/>
        </p:nvSpPr>
        <p:spPr>
          <a:xfrm>
            <a:off x="5668391" y="3959533"/>
            <a:ext cx="1759952" cy="2476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131763" indent="-1317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57188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635000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938213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A" sz="1200" b="1" dirty="0">
                <a:solidFill>
                  <a:schemeClr val="accent1"/>
                </a:solidFill>
              </a:rPr>
              <a:t>Kevin Girard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A9DB66-29F5-9EB7-8EDD-5EF1484B63D2}"/>
              </a:ext>
            </a:extLst>
          </p:cNvPr>
          <p:cNvGrpSpPr/>
          <p:nvPr/>
        </p:nvGrpSpPr>
        <p:grpSpPr>
          <a:xfrm>
            <a:off x="903471" y="1114306"/>
            <a:ext cx="2786806" cy="2858939"/>
            <a:chOff x="783519" y="1467458"/>
            <a:chExt cx="3715741" cy="3811919"/>
          </a:xfrm>
        </p:grpSpPr>
        <p:pic>
          <p:nvPicPr>
            <p:cNvPr id="6" name="Picture 8" descr="A blue circle with white border  AI-generated content may be incorrect.">
              <a:extLst>
                <a:ext uri="{FF2B5EF4-FFF2-40B4-BE49-F238E27FC236}">
                  <a16:creationId xmlns:a16="http://schemas.microsoft.com/office/drawing/2014/main" id="{B28E4F1D-70DC-4C7A-B531-F69EC2F43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004" b="-1004"/>
            <a:stretch>
              <a:fillRect/>
            </a:stretch>
          </p:blipFill>
          <p:spPr>
            <a:xfrm>
              <a:off x="883362" y="1570362"/>
              <a:ext cx="3615898" cy="3709015"/>
            </a:xfrm>
            <a:prstGeom prst="rect">
              <a:avLst/>
            </a:prstGeom>
          </p:spPr>
        </p:pic>
        <p:pic>
          <p:nvPicPr>
            <p:cNvPr id="40" name="Espace réservé pour une image  18">
              <a:extLst>
                <a:ext uri="{FF2B5EF4-FFF2-40B4-BE49-F238E27FC236}">
                  <a16:creationId xmlns:a16="http://schemas.microsoft.com/office/drawing/2014/main" id="{01723A7C-088E-972E-D624-EBE50EC48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822" t="-2020" r="-22822" b="684"/>
            <a:stretch>
              <a:fillRect/>
            </a:stretch>
          </p:blipFill>
          <p:spPr>
            <a:xfrm>
              <a:off x="783519" y="1467458"/>
              <a:ext cx="3447791" cy="3569439"/>
            </a:xfrm>
            <a:prstGeom prst="ellipse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95DCF36-8BA0-288F-DF37-87ADBACE9A3B}"/>
              </a:ext>
            </a:extLst>
          </p:cNvPr>
          <p:cNvGrpSpPr/>
          <p:nvPr/>
        </p:nvGrpSpPr>
        <p:grpSpPr>
          <a:xfrm>
            <a:off x="5171687" y="1061900"/>
            <a:ext cx="2753360" cy="2837839"/>
            <a:chOff x="6871891" y="1421262"/>
            <a:chExt cx="3671147" cy="3783785"/>
          </a:xfrm>
        </p:grpSpPr>
        <p:pic>
          <p:nvPicPr>
            <p:cNvPr id="7" name="Picture 10" descr="A green circle with white border  AI-generated content may be incorrect.">
              <a:extLst>
                <a:ext uri="{FF2B5EF4-FFF2-40B4-BE49-F238E27FC236}">
                  <a16:creationId xmlns:a16="http://schemas.microsoft.com/office/drawing/2014/main" id="{DCAFEB93-E0F8-B81E-3F89-9BA19B5AF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9274" y="1570362"/>
              <a:ext cx="3623764" cy="3634685"/>
            </a:xfrm>
            <a:prstGeom prst="rect">
              <a:avLst/>
            </a:prstGeom>
          </p:spPr>
        </p:pic>
        <p:pic>
          <p:nvPicPr>
            <p:cNvPr id="4" name="Espace réservé pour une image  12" descr="Une image contenant personne, Visage humain, habits, vêtements habillés  Le contenu généré par l’IA peut être incorrect.">
              <a:extLst>
                <a:ext uri="{FF2B5EF4-FFF2-40B4-BE49-F238E27FC236}">
                  <a16:creationId xmlns:a16="http://schemas.microsoft.com/office/drawing/2014/main" id="{3A8FD266-AA07-8D29-1747-9A6EABE0B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344" t="8" r="-4344" b="8"/>
            <a:stretch>
              <a:fillRect/>
            </a:stretch>
          </p:blipFill>
          <p:spPr>
            <a:xfrm>
              <a:off x="6871891" y="1421262"/>
              <a:ext cx="3389793" cy="3634685"/>
            </a:xfrm>
            <a:prstGeom prst="ellipse">
              <a:avLst/>
            </a:prstGeom>
          </p:spPr>
        </p:pic>
      </p:grp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9E8BB02C-432F-359C-CEC3-A6767FF60769}"/>
              </a:ext>
            </a:extLst>
          </p:cNvPr>
          <p:cNvSpPr txBox="1">
            <a:spLocks/>
          </p:cNvSpPr>
          <p:nvPr/>
        </p:nvSpPr>
        <p:spPr>
          <a:xfrm>
            <a:off x="4784602" y="4179207"/>
            <a:ext cx="3316514" cy="5880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131763" indent="-1317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57188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635000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938213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fr-CA" sz="900" dirty="0">
                <a:solidFill>
                  <a:schemeClr val="accent1"/>
                </a:solidFill>
              </a:rPr>
              <a:t>Pharmacien propriétaire affilié à Uniprix</a:t>
            </a:r>
          </a:p>
          <a:p>
            <a:pPr algn="ctr">
              <a:spcBef>
                <a:spcPts val="0"/>
              </a:spcBef>
            </a:pPr>
            <a:r>
              <a:rPr lang="fr-CA" sz="900" dirty="0">
                <a:solidFill>
                  <a:schemeClr val="accent1"/>
                </a:solidFill>
              </a:rPr>
              <a:t>Gradué de l’Université Laval en 1999</a:t>
            </a:r>
          </a:p>
          <a:p>
            <a:pPr algn="ctr">
              <a:spcBef>
                <a:spcPts val="0"/>
              </a:spcBef>
            </a:pPr>
            <a:r>
              <a:rPr lang="fr-CA" sz="900">
                <a:solidFill>
                  <a:schemeClr val="accent1"/>
                </a:solidFill>
              </a:rPr>
              <a:t>Propriétaire </a:t>
            </a:r>
            <a:r>
              <a:rPr lang="fr-CA" sz="900" dirty="0">
                <a:solidFill>
                  <a:schemeClr val="accent1"/>
                </a:solidFill>
              </a:rPr>
              <a:t>minoritaire depuis 2005, </a:t>
            </a:r>
          </a:p>
          <a:p>
            <a:pPr algn="ctr">
              <a:spcBef>
                <a:spcPts val="0"/>
              </a:spcBef>
            </a:pPr>
            <a:r>
              <a:rPr lang="fr-CA" sz="900" dirty="0">
                <a:solidFill>
                  <a:schemeClr val="accent1"/>
                </a:solidFill>
              </a:rPr>
              <a:t>50/50 en 2012 puis unique depuis 2022.</a:t>
            </a:r>
          </a:p>
        </p:txBody>
      </p:sp>
    </p:spTree>
    <p:extLst>
      <p:ext uri="{BB962C8B-B14F-4D97-AF65-F5344CB8AC3E}">
        <p14:creationId xmlns:p14="http://schemas.microsoft.com/office/powerpoint/2010/main" val="399502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DVRx</a:t>
            </a: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DVSO— La boucle finale de sécurité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 — Entrée des ordonnances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 les ordonnances dans le logiciel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 2 — DVRx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 une pile d'ordonnances à 100 % (incluant les exclusions)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Technicienne 3 — DVRx-CQ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 10 % + toutes les exclusions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Pharmacien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Revérifie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toutes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les prescriptions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exclusion,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100% des dossiers avec des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nouvelles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ordonnances.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Exclusions —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toujours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reverifés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 le pharmacien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Nouveau médicament · Hausse ou baisse de dose · </a:t>
            </a:r>
            <a:r>
              <a:rPr lang="en-US" sz="1300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Changement</a:t>
            </a: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posologique</a:t>
            </a:r>
            <a:endParaRPr lang="en-US" sz="1300" b="1" dirty="0">
              <a:solidFill>
                <a:srgbClr val="1A1A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endParaRPr lang="en-US" sz="1300" b="1" dirty="0">
              <a:solidFill>
                <a:srgbClr val="1A1A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300"/>
              </a:spcAft>
              <a:buSzPct val="100000"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→ Modifications → Chaîne de travail → </a:t>
            </a:r>
            <a:r>
              <a:rPr lang="en-US" sz="1300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DVRx</a:t>
            </a: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→ </a:t>
            </a:r>
            <a:r>
              <a:rPr lang="en-US" sz="1300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Contrôle</a:t>
            </a: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qualité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</a:t>
            </a:r>
            <a:r>
              <a:rPr lang="en-US" sz="13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couche </a:t>
            </a:r>
            <a:r>
              <a:rPr lang="en-US" sz="13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renforce</a:t>
            </a:r>
            <a:r>
              <a:rPr lang="en-US" sz="13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3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précédente</a:t>
            </a:r>
            <a:r>
              <a:rPr lang="en-US" sz="13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pour </a:t>
            </a:r>
            <a:r>
              <a:rPr lang="en-US" sz="13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libérer</a:t>
            </a:r>
            <a:r>
              <a:rPr lang="en-US" sz="13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 maximum de temps </a:t>
            </a:r>
            <a:r>
              <a:rPr lang="en-US" sz="13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clinique</a:t>
            </a:r>
            <a:r>
              <a:rPr lang="en-US" sz="13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et </a:t>
            </a:r>
            <a:r>
              <a:rPr lang="en-US" sz="13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augmente</a:t>
            </a:r>
            <a:r>
              <a:rPr lang="en-US" sz="13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3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</a:t>
            </a:r>
            <a:r>
              <a:rPr lang="en-US" sz="13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3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réduisant</a:t>
            </a:r>
            <a:r>
              <a:rPr lang="en-US" sz="13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 </a:t>
            </a:r>
            <a:r>
              <a:rPr lang="en-US" sz="13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risque</a:t>
            </a:r>
            <a:r>
              <a:rPr lang="en-US" sz="13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d'erreur</a:t>
            </a:r>
            <a:r>
              <a:rPr lang="fr-CA" sz="800" baseline="30000" dirty="0">
                <a:solidFill>
                  <a:srgbClr val="1B3A6B"/>
                </a:solidFill>
                <a:latin typeface="Calibri" pitchFamily="34" charset="0"/>
              </a:rPr>
              <a:t>[12,15,16]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endParaRPr lang="en-US" sz="1300" b="1" dirty="0">
              <a:solidFill>
                <a:srgbClr val="1A1A2E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7" name="Text 5"/>
          <p:cNvSpPr/>
          <p:nvPr/>
        </p:nvSpPr>
        <p:spPr>
          <a:xfrm>
            <a:off x="274320" y="477316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14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DVRx</a:t>
            </a:r>
            <a:r>
              <a:rPr lang="en-US" sz="14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vient</a:t>
            </a:r>
            <a:r>
              <a:rPr lang="en-US" sz="14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chapeauter</a:t>
            </a:r>
            <a:r>
              <a:rPr lang="en-US" sz="14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délégation CDT et MDP, et </a:t>
            </a:r>
            <a:r>
              <a:rPr lang="en-US" sz="14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elle</a:t>
            </a:r>
            <a:r>
              <a:rPr lang="en-US" sz="14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peut</a:t>
            </a:r>
            <a:r>
              <a:rPr lang="en-US" sz="14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être effectuée en télétravail.</a:t>
            </a:r>
            <a:endParaRPr lang="en-US" sz="14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1F37306-AABC-FC95-27FB-543DC20428D9}"/>
              </a:ext>
            </a:extLst>
          </p:cNvPr>
          <p:cNvSpPr txBox="1"/>
          <p:nvPr/>
        </p:nvSpPr>
        <p:spPr>
          <a:xfrm>
            <a:off x="6036056" y="910917"/>
            <a:ext cx="2851912" cy="12259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Précision</a:t>
            </a: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: </a:t>
            </a:r>
            <a:r>
              <a:rPr lang="en-US" b="1" u="sng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l’ordonnance</a:t>
            </a: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c’est</a:t>
            </a: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feuille</a:t>
            </a: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sur </a:t>
            </a:r>
            <a:r>
              <a:rPr lang="en-US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laquelle</a:t>
            </a: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sont</a:t>
            </a: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écrite</a:t>
            </a: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les </a:t>
            </a:r>
            <a:r>
              <a:rPr lang="en-US" b="1" u="sng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prescriptions.</a:t>
            </a:r>
          </a:p>
          <a:p>
            <a:endParaRPr lang="fr-CA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L'instauration des DVCC — Phase 1 et 2 (2011–2024)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— Fondations (2011–2022)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2011 : Première délégation de la vérification des piluliers produits par le Synmed (Racine)</a:t>
            </a:r>
            <a:r>
              <a:rPr lang="fr-CA" sz="1400" baseline="30000" dirty="0">
                <a:solidFill>
                  <a:srgbClr val="1B3A6B"/>
                </a:solidFill>
                <a:latin typeface="Calibri" pitchFamily="34" charset="0"/>
              </a:rPr>
              <a:t>[15]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2016 : Délégation du contrôle qualité de la vérification des piluliers (Racine)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 — Accélération (2022–2024)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Juin 2022 : Bye Bye Assyst Rx — Bonjour ReflexRx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Novembre 2022 : Découverte de la fonction ALT-P (ReflexRx) permettant à l'ordinateur de valider les médicaments comptés par les ATP. Mon </a:t>
            </a:r>
            <a:r>
              <a:rPr lang="en-US" sz="14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élément</a:t>
            </a: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déclencheur</a:t>
            </a: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pour la suite.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Juin 2023 : DVCC chaîne de travail (Chicoutimi-Nord)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Juin 2023 : DVCC modifications de pilulier (Racine)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Juillet 2023 : Intégration de </a:t>
            </a:r>
            <a:r>
              <a:rPr lang="en-US" sz="14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CubiPilulier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Août 2023 : Dégât d'eau majeur rue Racine (fermeture 3 semaines), Synmed hors service, production envoyée </a:t>
            </a:r>
            <a:r>
              <a:rPr lang="en-US" sz="14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CPO</a:t>
            </a:r>
          </a:p>
          <a:p>
            <a:pPr>
              <a:spcAft>
                <a:spcPts val="300"/>
              </a:spcAft>
              <a:buSzPct val="100000"/>
            </a:pP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Mars 2024 </a:t>
            </a: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Installation VBM pour production des piluliers avec vérification contenant-contenu intégrée (photos)</a:t>
            </a:r>
            <a:endParaRPr 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L'instauration des DVCC — Phase 3 et 4 (2024–2027)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 — Reprise et consolidation (2024–2026)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Juin 2024 : Remise en service DVCC chaîne de travail (Chicoutimi-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nord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Juin 2024 : Délégation contrôle qualité de la DVCC modifications des piluliers (rue Racine)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Mars 2025 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100 % de la production de piluliers rapatriée de la CPO de Roberval (1an)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 2025 : DVCC modifications des piluliers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implantée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à Chicoutimi-Nord.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Juin 2025 : Formation pour la DVRx (Crescendo pharma) — 4e pharmacie au Québec, 1re avec ReflexRx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Janvier 2026 : Délégation contrôle qualité DVCC chaîne de travail — Débuts officiels de la DVRx (Racine) avec procédure en télétravail</a:t>
            </a:r>
            <a:endParaRPr lang="en-US" sz="16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4 — Objectifs futurs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Janvier 2027 : Délégation maximale (rue Racine) —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parmi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les premières pharmacies au Québec à atteindre le niveau maximal, soit la délégation du contrôle qualité des trois DVCC et de la DVRx avec de la DVCC presque en permanence</a:t>
            </a:r>
            <a:r>
              <a:rPr lang="fr-CA" sz="1600" i="1" dirty="0">
                <a:solidFill>
                  <a:srgbClr val="028090"/>
                </a:solidFill>
                <a:latin typeface="Calibri" pitchFamily="34" charset="0"/>
              </a:rPr>
              <a:t> [S, M, A, R, T — objectif SMART complet]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4C901-C616-EBB1-99CD-6CF104DFA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3F9C9-D2ED-67E7-5ADF-376B771D8F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noProof="0" dirty="0"/>
              <a:t>La technologie</a:t>
            </a:r>
            <a:br>
              <a:rPr lang="fr-CA" noProof="0" dirty="0"/>
            </a:br>
            <a:r>
              <a:rPr lang="fr-CA" sz="2100" dirty="0"/>
              <a:t>L’innovation au service de la pratique</a:t>
            </a:r>
            <a:endParaRPr lang="fr-CA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0BC6CE-1DB1-5885-B1B1-2015AC2AB2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fr-CA" noProof="0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4910832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28A68C8-46BB-3229-11A2-E7D1D55A1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/>
              <a:t>Réinventer la pharmacie : Une clinique de suivi qui change des vies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94DCDA9-DD8D-FC5F-3868-9F3E195E3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6502-8385-46E8-AD05-FACA76C4B122}" type="slidenum">
              <a:rPr lang="fr-CA" smtClean="0"/>
              <a:t>24</a:t>
            </a:fld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4A22AF6-9D81-904D-2BE8-8778FC597A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CA" dirty="0"/>
              <a:t>I-Track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0AE18D6-E4B5-4677-5B2F-663F30AFCE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r-CA" dirty="0"/>
              <a:t>Analyse de la préparation des prescriptions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6D47520-BECF-F793-EA7B-98A0AC996B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r-CA" dirty="0"/>
              <a:t>VBM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0BD5C08-72BA-3DA5-576D-24AE1C24768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CA" dirty="0"/>
              <a:t>Production automatisée de piluliers</a:t>
            </a:r>
          </a:p>
        </p:txBody>
      </p:sp>
      <p:pic>
        <p:nvPicPr>
          <p:cNvPr id="12" name="Image 11" descr="Une image contenant machine, distributeur automatique, intérieur, ordinateur  Le contenu généré par l’IA peut être incorrect.">
            <a:extLst>
              <a:ext uri="{FF2B5EF4-FFF2-40B4-BE49-F238E27FC236}">
                <a16:creationId xmlns:a16="http://schemas.microsoft.com/office/drawing/2014/main" id="{E7B1542C-1BA9-69D1-0966-B82E45DB8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425" y="883316"/>
            <a:ext cx="1688154" cy="2530469"/>
          </a:xfrm>
          <a:prstGeom prst="rect">
            <a:avLst/>
          </a:prstGeom>
        </p:spPr>
      </p:pic>
      <p:sp>
        <p:nvSpPr>
          <p:cNvPr id="14" name="Titre 13">
            <a:extLst>
              <a:ext uri="{FF2B5EF4-FFF2-40B4-BE49-F238E27FC236}">
                <a16:creationId xmlns:a16="http://schemas.microsoft.com/office/drawing/2014/main" id="{CBC91D2B-B86C-1AD0-75E9-3110B23C7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297298"/>
            <a:ext cx="6981826" cy="817007"/>
          </a:xfrm>
        </p:spPr>
        <p:txBody>
          <a:bodyPr anchor="t" anchorCtr="0"/>
          <a:lstStyle/>
          <a:p>
            <a:r>
              <a:rPr lang="fr-CA" dirty="0"/>
              <a:t>Quand la technologie sécurise la pratique</a:t>
            </a:r>
          </a:p>
        </p:txBody>
      </p:sp>
      <p:pic>
        <p:nvPicPr>
          <p:cNvPr id="16" name="Image 15" descr="Une image contenant texte, Téléphone mobile, Appareil électronique, multimédia  Le contenu généré par l’IA peut être incorrect.">
            <a:extLst>
              <a:ext uri="{FF2B5EF4-FFF2-40B4-BE49-F238E27FC236}">
                <a16:creationId xmlns:a16="http://schemas.microsoft.com/office/drawing/2014/main" id="{578AC425-A1BA-DB3C-9863-293B091C6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16" y="1007030"/>
            <a:ext cx="907393" cy="246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613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technologie au service de la pratique — Équipements (hardware)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VBM, I-Vision, Synmed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Robotisation et production automatisée des piluliers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I-TRACK, Eyecon ou ALT-P (ReflexRx)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Sécurisation de la chaîne de travail par code-barres (I-Track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déployé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décembre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2025 à Chicoutimi-Nord)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ComUniK (Téléphonie IP)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Boîte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vocale convertie en courriel (audio + transcription)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Réduction de 50 % des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appels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entrants</a:t>
            </a:r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Enregistrement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appels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durant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sept ans.</a:t>
            </a:r>
          </a:p>
          <a:p>
            <a:pPr marL="685800" lvl="1" indent="-342900">
              <a:spcAft>
                <a:spcPts val="300"/>
              </a:spcAft>
              <a:buSzPct val="100000"/>
              <a:buFontTx/>
              <a:buChar char="•"/>
            </a:pPr>
            <a:r>
              <a:rPr lang="en-US" sz="14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Connectée</a:t>
            </a: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au DMÉ MYLE</a:t>
            </a:r>
          </a:p>
          <a:p>
            <a:pPr marL="685800" lvl="1" indent="-342900">
              <a:spcAft>
                <a:spcPts val="300"/>
              </a:spcAft>
              <a:buSzPct val="100000"/>
              <a:buFontTx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À </a:t>
            </a:r>
            <a:r>
              <a:rPr lang="en-US" sz="1400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venir</a:t>
            </a:r>
            <a:r>
              <a:rPr lang="en-US" sz="1400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: </a:t>
            </a:r>
            <a:r>
              <a:rPr lang="en-US" sz="1400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réceptionniste</a:t>
            </a:r>
            <a:r>
              <a:rPr lang="en-US" sz="1400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IA</a:t>
            </a:r>
            <a:endParaRPr lang="en-US" sz="14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ETNA (application sur iPad)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Surveillance de l'évolution de la sclérose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plaques (avec le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mouvement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yeux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 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venir : dépistage précoce de l'Alzheimer (voir reportage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Découverte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1er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février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2026)</a:t>
            </a:r>
            <a:endParaRPr lang="en-US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5F1A987-AF05-13AC-D789-F6F455BFB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/>
              <a:t>Réinventer la pharmacie : Une clinique de suivi qui change des vies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9396F28-A3C2-825F-724A-28D5FE01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6502-8385-46E8-AD05-FACA76C4B122}" type="slidenum">
              <a:rPr lang="fr-CA" smtClean="0"/>
              <a:t>26</a:t>
            </a:fld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D07F949-4922-E996-C24A-0F11CDC7FC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CA" dirty="0"/>
              <a:t>Reflex Rx + Empego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FDC7306-1825-B20D-2CB0-DA0E68A2163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65350" y="3694918"/>
            <a:ext cx="1720762" cy="247650"/>
          </a:xfrm>
        </p:spPr>
        <p:txBody>
          <a:bodyPr/>
          <a:lstStyle/>
          <a:p>
            <a:r>
              <a:rPr lang="fr-CA" noProof="0" dirty="0"/>
              <a:t>Logiciel avec consultations et suivis assistés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D75724B-8784-F51B-72AE-B34ECAD748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r-CA" dirty="0"/>
              <a:t>Myle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98E72E2B-3AE6-A551-3C0C-3D63631911C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146823" y="3694918"/>
            <a:ext cx="1720761" cy="247650"/>
          </a:xfrm>
        </p:spPr>
        <p:txBody>
          <a:bodyPr/>
          <a:lstStyle/>
          <a:p>
            <a:r>
              <a:rPr lang="fr-CA" dirty="0"/>
              <a:t>Dossier médical électronique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6E6C07F-EE0F-F688-6AC0-47D202FFB45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fr-CA" dirty="0"/>
              <a:t>CoeurWay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9FD719B0-669B-7C55-3C30-51444D190B0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827785" y="3694918"/>
            <a:ext cx="1718111" cy="247650"/>
          </a:xfrm>
        </p:spPr>
        <p:txBody>
          <a:bodyPr/>
          <a:lstStyle/>
          <a:p>
            <a:r>
              <a:rPr lang="fr-CA" dirty="0"/>
              <a:t>Scribe IA</a:t>
            </a:r>
          </a:p>
        </p:txBody>
      </p:sp>
      <p:sp>
        <p:nvSpPr>
          <p:cNvPr id="15" name="Titre 13">
            <a:extLst>
              <a:ext uri="{FF2B5EF4-FFF2-40B4-BE49-F238E27FC236}">
                <a16:creationId xmlns:a16="http://schemas.microsoft.com/office/drawing/2014/main" id="{7DB21309-ED93-D0F5-A4F6-94DBA739E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8" y="297298"/>
            <a:ext cx="8534402" cy="817007"/>
          </a:xfrm>
        </p:spPr>
        <p:txBody>
          <a:bodyPr anchor="t" anchorCtr="0"/>
          <a:lstStyle/>
          <a:p>
            <a:r>
              <a:rPr lang="fr-CA" dirty="0"/>
              <a:t>Des logiciels performants pour une clinique avancée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5074F1D8-4129-A505-F131-E75EF9AD36CC}"/>
              </a:ext>
            </a:extLst>
          </p:cNvPr>
          <p:cNvGrpSpPr/>
          <p:nvPr/>
        </p:nvGrpSpPr>
        <p:grpSpPr>
          <a:xfrm>
            <a:off x="767735" y="1712886"/>
            <a:ext cx="2605015" cy="1701028"/>
            <a:chOff x="1042696" y="2125097"/>
            <a:chExt cx="3473353" cy="2268037"/>
          </a:xfrm>
        </p:grpSpPr>
        <p:pic>
          <p:nvPicPr>
            <p:cNvPr id="17" name="Image 16" descr="Une image contenant Appareils électroniques, ordinateur portable, ordinateur, Périphérique de sortie  Le contenu généré par l’IA peut être incorrect.">
              <a:extLst>
                <a:ext uri="{FF2B5EF4-FFF2-40B4-BE49-F238E27FC236}">
                  <a16:creationId xmlns:a16="http://schemas.microsoft.com/office/drawing/2014/main" id="{72569446-E6F8-3A8A-7298-8D4CA8D0F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696" y="2125097"/>
              <a:ext cx="3473353" cy="2268037"/>
            </a:xfrm>
            <a:prstGeom prst="rect">
              <a:avLst/>
            </a:prstGeom>
          </p:spPr>
        </p:pic>
        <p:pic>
          <p:nvPicPr>
            <p:cNvPr id="18" name="Image 17" descr="Une image contenant Police, Graphique, graphisme, typographie  Le contenu généré par l’IA peut être incorrect.">
              <a:extLst>
                <a:ext uri="{FF2B5EF4-FFF2-40B4-BE49-F238E27FC236}">
                  <a16:creationId xmlns:a16="http://schemas.microsoft.com/office/drawing/2014/main" id="{F85CEEDF-7AF5-3053-CFA9-8FDB7721B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9651" y="2565362"/>
              <a:ext cx="2555694" cy="420990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B49D811A-8CFD-4860-1FED-E52610439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38689" y="3308503"/>
              <a:ext cx="1278593" cy="290101"/>
            </a:xfrm>
            <a:prstGeom prst="rect">
              <a:avLst/>
            </a:prstGeom>
          </p:spPr>
        </p:pic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E63E5BB-73A4-EF95-9AED-C6749B5711E9}"/>
              </a:ext>
            </a:extLst>
          </p:cNvPr>
          <p:cNvGrpSpPr/>
          <p:nvPr/>
        </p:nvGrpSpPr>
        <p:grpSpPr>
          <a:xfrm>
            <a:off x="3446641" y="1712886"/>
            <a:ext cx="2605015" cy="1701028"/>
            <a:chOff x="4595521" y="2125097"/>
            <a:chExt cx="3473353" cy="2268037"/>
          </a:xfrm>
        </p:grpSpPr>
        <p:pic>
          <p:nvPicPr>
            <p:cNvPr id="21" name="Image 20" descr="Une image contenant Appareils électroniques, ordinateur portable, ordinateur, Périphérique de sortie  Le contenu généré par l’IA peut être incorrect.">
              <a:extLst>
                <a:ext uri="{FF2B5EF4-FFF2-40B4-BE49-F238E27FC236}">
                  <a16:creationId xmlns:a16="http://schemas.microsoft.com/office/drawing/2014/main" id="{EC015CE5-D9F3-DE97-33EF-8E11C3C8A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5521" y="2125097"/>
              <a:ext cx="3473353" cy="2268037"/>
            </a:xfrm>
            <a:prstGeom prst="rect">
              <a:avLst/>
            </a:prstGeom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00056B8A-1A83-CAB2-A882-7E58E8523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22951" y="2302796"/>
              <a:ext cx="2597049" cy="1489917"/>
            </a:xfrm>
            <a:prstGeom prst="rect">
              <a:avLst/>
            </a:prstGeom>
          </p:spPr>
        </p:pic>
      </p:grpSp>
      <p:pic>
        <p:nvPicPr>
          <p:cNvPr id="1028" name="Picture 4">
            <a:extLst>
              <a:ext uri="{FF2B5EF4-FFF2-40B4-BE49-F238E27FC236}">
                <a16:creationId xmlns:a16="http://schemas.microsoft.com/office/drawing/2014/main" id="{757C8127-ABC3-5218-712E-F67D1A177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339" y="1448583"/>
            <a:ext cx="1927865" cy="192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218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technologie au service de la pratique — Logiciels (software)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CubiPilulier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Gestion, organisation et traçabilité des piluliers (entête / dossiers maîtres). Idéal en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CPO.</a:t>
            </a:r>
            <a:endParaRPr lang="en-US" sz="16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Empego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Idéal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pour les consultations structurées (voyage, arrêt tabagique, infection urinaire)</a:t>
            </a:r>
            <a:endParaRPr lang="en-US" sz="16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Coeurway / Plume.ia (Scribe IA)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Notes cliniques automatisées, résumé des consultations par intelligence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artificielle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Coeurway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disponible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application sur les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cellulaires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et je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leur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ai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demandé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developer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application sur montre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intelligente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à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suivre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6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Myle / Medfar (DMÉ) / </a:t>
            </a:r>
            <a:r>
              <a:rPr lang="en-US" sz="16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Omnimed</a:t>
            </a: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Dossier médical électronique structuré — projet pilote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considérer pour les pharmacies cliniques avec des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infirmières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pour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prise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charge</a:t>
            </a:r>
            <a:endParaRPr lang="en-US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17511-389A-EF57-36FE-8DE7561FB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99E6E-91EF-8C0A-4114-105BEB748E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2740" y="1517846"/>
            <a:ext cx="6021229" cy="1955683"/>
          </a:xfrm>
        </p:spPr>
        <p:txBody>
          <a:bodyPr/>
          <a:lstStyle/>
          <a:p>
            <a:r>
              <a:rPr lang="fr-CA" noProof="0" dirty="0"/>
              <a:t>Vision et reproductibilité</a:t>
            </a:r>
            <a:br>
              <a:rPr lang="fr-CA" noProof="0" dirty="0"/>
            </a:br>
            <a:r>
              <a:rPr lang="fr-CA" sz="2100" dirty="0"/>
              <a:t>Le modèle de demain</a:t>
            </a:r>
            <a:endParaRPr lang="fr-CA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133E75-74F7-03CD-5AB0-1C76272612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fr-CA" noProof="0" dirty="0"/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918240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de se lancer — Évaluer sa capacité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91440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Laboratoire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663440" y="91440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Clinique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26280" y="914400"/>
            <a:ext cx="36576" cy="3931920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8" name="Text 6"/>
          <p:cNvSpPr/>
          <p:nvPr/>
        </p:nvSpPr>
        <p:spPr>
          <a:xfrm>
            <a:off x="256032" y="1371600"/>
            <a:ext cx="416052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expérimenté, stable et capable de progresser (prévoir des embauches)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Postes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informatiques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et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scanneur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Espace de travail et de formation dédié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Procédures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sécurisation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en place avant de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déléguer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(technologies)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Échelle salariale avec échelons pour reconnaître les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compétences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acquises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motivateur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Budget : 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formation,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espaces</a:t>
            </a: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équipements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 réaliste : 5 ans pour la DVCC complète en partant de zero.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663440" y="1371600"/>
            <a:ext cx="425196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Prévoir 2 infirmières dès le départ (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idéalement</a:t>
            </a: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</a:t>
            </a: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infirmière</a:t>
            </a: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ayant</a:t>
            </a: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son DEC)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Temps d'implantation estimé : 4 à 6 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mois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: formation, locaux, équipement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73AB5-1FC2-CC77-B482-9AAECEEC3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fr-CA" noProof="0" dirty="0"/>
              <a:t>Conflit d’intérêts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5E62F6-8111-CEB5-2535-7966D5E34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noProof="0"/>
              <a:t>Réinventer la pharmacie : Une clinique de suivi qui change des vies</a:t>
            </a:r>
            <a:endParaRPr lang="fr-CA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A3021D-606B-6DC9-37F5-A1C22E329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6502-8385-46E8-AD05-FACA76C4B122}" type="slidenum">
              <a:rPr lang="fr-CA" noProof="0" smtClean="0"/>
              <a:t>3</a:t>
            </a:fld>
            <a:endParaRPr lang="fr-CA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6AF6E2-8444-6B93-48F1-DF7B061F4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86250" y="745271"/>
            <a:ext cx="4152900" cy="3652958"/>
          </a:xfrm>
        </p:spPr>
        <p:txBody>
          <a:bodyPr/>
          <a:lstStyle/>
          <a:p>
            <a:r>
              <a:rPr lang="fr-CA" sz="1200" b="0" dirty="0"/>
              <a:t>Le conférencier déclare détenir des parts chez </a:t>
            </a:r>
            <a:r>
              <a:rPr lang="fr-CA" sz="1200" dirty="0"/>
              <a:t>MEDFAR</a:t>
            </a:r>
            <a:r>
              <a:rPr lang="fr-CA" sz="1200" b="0" dirty="0"/>
              <a:t> et être présentement engagé dans un </a:t>
            </a:r>
            <a:r>
              <a:rPr lang="fr-CA" sz="1200" dirty="0"/>
              <a:t>projet pilote visant à évaluer l’intégration optimale d’un dossier médical électronique (DME) dans une pharmacie clinique.</a:t>
            </a:r>
          </a:p>
          <a:p>
            <a:endParaRPr lang="fr-CA" sz="1200" b="0" dirty="0"/>
          </a:p>
          <a:p>
            <a:r>
              <a:rPr lang="fr-CA" sz="1200" b="0" dirty="0"/>
              <a:t>L’objectif de cette présentation n’est </a:t>
            </a:r>
            <a:r>
              <a:rPr lang="fr-CA" sz="1200" dirty="0"/>
              <a:t>pas de promouvoir ces produits</a:t>
            </a:r>
            <a:r>
              <a:rPr lang="fr-CA" sz="1200" b="0" dirty="0"/>
              <a:t>, mais de </a:t>
            </a:r>
            <a:r>
              <a:rPr lang="fr-CA" sz="1200" dirty="0"/>
              <a:t>partager son expérience concrète en matière de pratiques cliniques</a:t>
            </a:r>
            <a:r>
              <a:rPr lang="fr-CA" sz="1200" b="0" dirty="0"/>
              <a:t>.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438686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Conseils pratiques DVCC (S.M.A.R.T.) — Partie 1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8645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Désigner un champion de projet — souvent, c'est le propriétaire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1200" i="1" dirty="0">
                <a:solidFill>
                  <a:srgbClr val="028090"/>
                </a:solidFill>
                <a:latin typeface="Calibri" pitchFamily="34" charset="0"/>
              </a:rPr>
              <a:t>          [S — rôle clairement défini, R — leadership essentiel au succès]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Déterminer par quoi commencer en fonction de vos besoins et capacités (ex. embauche, DVCC-PDP)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</a:t>
            </a:r>
            <a:r>
              <a:rPr lang="fr-CA" sz="1200" i="1" dirty="0">
                <a:solidFill>
                  <a:srgbClr val="028090"/>
                </a:solidFill>
                <a:latin typeface="Calibri" pitchFamily="34" charset="0"/>
              </a:rPr>
              <a:t>[S — objectif spécifique défini, A — adapté à votre contexte]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Définissez un moment opportun (ex. surplus d’employés, étudiants)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sz="1200" i="1" dirty="0">
                <a:solidFill>
                  <a:srgbClr val="028090"/>
                </a:solidFill>
                <a:latin typeface="Calibri" pitchFamily="34" charset="0"/>
              </a:rPr>
              <a:t>[T — choisir le bon moment, A — conditions favorables]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pas tout faire seul — aller chercher des experts Crescendo Pharma, Alliance Pharma (protocoles DVCC, DVRx)</a:t>
            </a:r>
            <a:r>
              <a:rPr lang="fr-CA" baseline="30000" dirty="0">
                <a:solidFill>
                  <a:srgbClr val="1B3A6B"/>
                </a:solidFill>
                <a:latin typeface="Calibri" pitchFamily="34" charset="0"/>
              </a:rPr>
              <a:t>[12,15]</a:t>
            </a:r>
            <a:endParaRPr lang="en-US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Former </a:t>
            </a:r>
            <a:r>
              <a:rPr lang="en-US" b="1" u="sng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tous</a:t>
            </a:r>
            <a:r>
              <a:rPr lang="en-US" b="1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les </a:t>
            </a:r>
            <a:r>
              <a:rPr lang="en-US" b="1" u="sng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employés</a:t>
            </a:r>
            <a:r>
              <a:rPr lang="en-US" b="1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semblent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aptent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accomplir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tâche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(avec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faible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taux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d’erreur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Commencer dans le vide (3 à 6 mois) — affecter les techniciennes avant la formation officielle, avec de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bonnes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explications.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</a:t>
            </a:r>
            <a:r>
              <a:rPr lang="fr-CA" sz="1200" i="1" dirty="0">
                <a:solidFill>
                  <a:srgbClr val="028090"/>
                </a:solidFill>
                <a:latin typeface="Calibri" pitchFamily="34" charset="0"/>
              </a:rPr>
              <a:t>[M — période définie et mesurable, A — progressif et réaliste]</a:t>
            </a:r>
            <a:endParaRPr lang="fr-CA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Conseils pratiques DVCC (S.M.A.R.T.) — Partie 2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8645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Laisser le temps aux équipes d'absorber et de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progresser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              [T — prévoir 6 à 12 mois de transition, R — rythme adapté à l'équipe]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Garder le cap sur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objectifs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tout en étant indulgent (résistance au changement)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             [R — réaliste face à la résistance, A — leadership adapté]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Instaurer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nouvelle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délégation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année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maximum</a:t>
            </a: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             [T — rythme annuel défini, M — mesurable par étape]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Déléguer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contrôle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qualité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(CQ-10 %) après un an de DVCC.</a:t>
            </a: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             [T — après 1 an, M — taux CQ défini à 10 %]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b="1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Objectif à court terme : avoir de la DVCC un peu tous les jours (ou presque)</a:t>
            </a: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             [S, T — objectif spécifique et temporel]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b="1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Objectif ultime : déléguer le CQ de toutes les délégations en permanence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              [S, M, A, R, T — objectif SMART complet]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B238A8-CAB8-A387-7C95-015B6BBF7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756D7EF-8CE8-66D4-F2C5-84D4872467B2}"/>
              </a:ext>
            </a:extLst>
          </p:cNvPr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EE6A5AF-BE6D-A570-7EEF-456CBCDACCFC}"/>
              </a:ext>
            </a:extLst>
          </p:cNvPr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fr-CA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Conseils pratiques Clinique patients orphelins (S.M.A.R.T.) — Partie 1</a:t>
            </a:r>
            <a:endParaRPr lang="fr-CA" sz="2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75E5998-0760-0308-60BF-1D763F2CB9BE}"/>
              </a:ext>
            </a:extLst>
          </p:cNvPr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C6E79E8-1B7F-98E3-B2E6-84393CA54779}"/>
              </a:ext>
            </a:extLst>
          </p:cNvPr>
          <p:cNvSpPr/>
          <p:nvPr/>
        </p:nvSpPr>
        <p:spPr>
          <a:xfrm>
            <a:off x="256032" y="896112"/>
            <a:ext cx="8641080" cy="38645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Désigner un champion de projet — souvent, c'est le propriétaire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1200" i="1" dirty="0">
                <a:solidFill>
                  <a:srgbClr val="028090"/>
                </a:solidFill>
                <a:latin typeface="Calibri" pitchFamily="34" charset="0"/>
              </a:rPr>
              <a:t>          [S — rôle clairement défini, R — leadership essentiel au succès]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b="1" dirty="0">
                <a:solidFill>
                  <a:srgbClr val="1A1A2E"/>
                </a:solidFill>
                <a:latin typeface="Calibri" pitchFamily="34" charset="0"/>
              </a:rPr>
              <a:t>Déterminer par quoi commencer en fonction de vos besoins et capacités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b="1" dirty="0">
                <a:solidFill>
                  <a:srgbClr val="1A1A2E"/>
                </a:solidFill>
                <a:latin typeface="Calibri" pitchFamily="34" charset="0"/>
              </a:rPr>
              <a:t>       (ex. embauche, aménagement)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1200" i="1" dirty="0">
                <a:solidFill>
                  <a:srgbClr val="028090"/>
                </a:solidFill>
                <a:latin typeface="Calibri" pitchFamily="34" charset="0"/>
              </a:rPr>
              <a:t>           [S — objectif spécifique défini, A — adapté à votre contexte]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b="1" dirty="0">
                <a:solidFill>
                  <a:srgbClr val="1A1A2E"/>
                </a:solidFill>
                <a:latin typeface="Calibri" pitchFamily="34" charset="0"/>
              </a:rPr>
              <a:t>Définissez un moment opportun (ex. surplus de pharmaciens)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1200" i="1" dirty="0">
                <a:solidFill>
                  <a:srgbClr val="028090"/>
                </a:solidFill>
                <a:latin typeface="Calibri" pitchFamily="34" charset="0"/>
              </a:rPr>
              <a:t>          [T — choisir le bon moment, A — conditions favorables]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pas tout faire seul —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déléguer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aux </a:t>
            </a:r>
            <a:r>
              <a:rPr lang="en-US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infirmières</a:t>
            </a: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demander conseil. </a:t>
            </a:r>
          </a:p>
          <a:p>
            <a:pPr>
              <a:spcAft>
                <a:spcPts val="300"/>
              </a:spcAft>
              <a:buSzPct val="100000"/>
            </a:pPr>
            <a:r>
              <a:rPr lang="en-US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Ex. Crescendo Pharma, Alliance Pharma.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b="1" dirty="0">
                <a:solidFill>
                  <a:srgbClr val="1A1A2E"/>
                </a:solidFill>
                <a:latin typeface="Calibri" pitchFamily="34" charset="0"/>
              </a:rPr>
              <a:t>Commencer tous ensemble les premières rencontres et les premières analyses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1200" i="1" dirty="0">
                <a:solidFill>
                  <a:srgbClr val="028090"/>
                </a:solidFill>
                <a:latin typeface="Calibri" pitchFamily="34" charset="0"/>
              </a:rPr>
              <a:t>           [S — processus structuré, A — cohésion d’équipe dès le départ]</a:t>
            </a:r>
          </a:p>
        </p:txBody>
      </p:sp>
    </p:spTree>
    <p:extLst>
      <p:ext uri="{BB962C8B-B14F-4D97-AF65-F5344CB8AC3E}">
        <p14:creationId xmlns:p14="http://schemas.microsoft.com/office/powerpoint/2010/main" val="39933751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B238A8-CAB8-A387-7C95-015B6BBF7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756D7EF-8CE8-66D4-F2C5-84D4872467B2}"/>
              </a:ext>
            </a:extLst>
          </p:cNvPr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EE6A5AF-BE6D-A570-7EEF-456CBCDACCFC}"/>
              </a:ext>
            </a:extLst>
          </p:cNvPr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fr-CA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Conseils pratiques Clinique patients orphelins (S.M.A.R.T.) — Partie 2</a:t>
            </a:r>
            <a:endParaRPr lang="fr-CA" sz="2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75E5998-0760-0308-60BF-1D763F2CB9BE}"/>
              </a:ext>
            </a:extLst>
          </p:cNvPr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C6E79E8-1B7F-98E3-B2E6-84393CA54779}"/>
              </a:ext>
            </a:extLst>
          </p:cNvPr>
          <p:cNvSpPr/>
          <p:nvPr/>
        </p:nvSpPr>
        <p:spPr>
          <a:xfrm>
            <a:off x="256032" y="896112"/>
            <a:ext cx="8641080" cy="38645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b="1" dirty="0">
                <a:solidFill>
                  <a:srgbClr val="1A1A2E"/>
                </a:solidFill>
                <a:latin typeface="Calibri" pitchFamily="34" charset="0"/>
              </a:rPr>
              <a:t>Laisser le temps aux infirmières de s’adapter et de progresser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             [T — prévoir 3 à 6 mois de transition, R — rythme adapté à l’équipe]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b="1" dirty="0">
                <a:solidFill>
                  <a:srgbClr val="1A1A2E"/>
                </a:solidFill>
                <a:latin typeface="Calibri" pitchFamily="34" charset="0"/>
              </a:rPr>
              <a:t>Garder le cap tout sur les objectifs en étant indulgent (débuts lents)</a:t>
            </a: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             [R — réaliste face à la résistance, A — leadership adapté]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b="1" dirty="0">
                <a:solidFill>
                  <a:srgbClr val="1A1A2E"/>
                </a:solidFill>
                <a:latin typeface="Calibri" pitchFamily="34" charset="0"/>
              </a:rPr>
              <a:t>Au début, c’est un patient à la fois, quelques-uns par semaine.</a:t>
            </a:r>
            <a:r>
              <a:rPr lang="fr-CA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             [M — progression mesurable, T — rythme progressif]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sz="1300" b="1" dirty="0">
                <a:solidFill>
                  <a:srgbClr val="1A1A2E"/>
                </a:solidFill>
                <a:latin typeface="Calibri" pitchFamily="34" charset="0"/>
              </a:rPr>
              <a:t>Objectif à moyen terme : prendre en charge la grande majorité de vos patients orphelins en 2 à 3 ans</a:t>
            </a: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</a:t>
            </a:r>
          </a:p>
          <a:p>
            <a:pPr>
              <a:spcAft>
                <a:spcPts val="300"/>
              </a:spcAft>
              <a:buSzPct val="100000"/>
            </a:pP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              [S, M — cible définie, T — horizon 2–3 ans]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sz="1300" b="1" dirty="0">
                <a:solidFill>
                  <a:srgbClr val="1A1A2E"/>
                </a:solidFill>
                <a:latin typeface="Calibri" pitchFamily="34" charset="0"/>
              </a:rPr>
              <a:t>Objectif ultime : effectuer la surveillance de la thérapie de l’ensemble des patients qui devraient en bénéficier</a:t>
            </a:r>
            <a:r>
              <a:rPr lang="fr-CA" sz="900" i="1" dirty="0">
                <a:solidFill>
                  <a:srgbClr val="028090"/>
                </a:solidFill>
                <a:latin typeface="Calibri" pitchFamily="34" charset="0"/>
              </a:rPr>
              <a:t> [S, M, A, R, T — objectif SMART complet, vision à long terme]</a:t>
            </a:r>
          </a:p>
        </p:txBody>
      </p:sp>
    </p:spTree>
    <p:extLst>
      <p:ext uri="{BB962C8B-B14F-4D97-AF65-F5344CB8AC3E}">
        <p14:creationId xmlns:p14="http://schemas.microsoft.com/office/powerpoint/2010/main" val="39933751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modèle de demain, aujourd'hui — Pourquoi le mettre en place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sz="1600" b="1" dirty="0">
                <a:solidFill>
                  <a:srgbClr val="1A1A2E"/>
                </a:solidFill>
                <a:latin typeface="Calibri" pitchFamily="34" charset="0"/>
              </a:rPr>
              <a:t>Dégager du temps pour des activités cliniques et la surveillance de la thérapie.</a:t>
            </a:r>
            <a:r>
              <a:rPr lang="fr-CA" sz="1600" baseline="30000" dirty="0">
                <a:solidFill>
                  <a:srgbClr val="1B3A6B"/>
                </a:solidFill>
                <a:latin typeface="Calibri" pitchFamily="34" charset="0"/>
              </a:rPr>
              <a:t>[9,12,15]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sz="1600" b="1" dirty="0">
                <a:solidFill>
                  <a:srgbClr val="1A1A2E"/>
                </a:solidFill>
                <a:latin typeface="Calibri" pitchFamily="34" charset="0"/>
              </a:rPr>
              <a:t>Protéger votre licence — si une erreur survient en DVCC, c’est le protocole qui est impacté, pas le pharmacien</a:t>
            </a:r>
            <a:r>
              <a:rPr lang="fr-CA" sz="1600" baseline="30000" dirty="0">
                <a:solidFill>
                  <a:srgbClr val="1B3A6B"/>
                </a:solidFill>
                <a:latin typeface="Calibri" pitchFamily="34" charset="0"/>
              </a:rPr>
              <a:t>[12,15]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sz="1600" b="1" dirty="0">
                <a:solidFill>
                  <a:srgbClr val="1A1A2E"/>
                </a:solidFill>
                <a:latin typeface="Calibri" pitchFamily="34" charset="0"/>
              </a:rPr>
              <a:t>Se préparer au PL67 — ça va être gros.</a:t>
            </a:r>
            <a:r>
              <a:rPr lang="fr-CA" sz="1600" baseline="30000" dirty="0">
                <a:solidFill>
                  <a:srgbClr val="1B3A6B"/>
                </a:solidFill>
                <a:latin typeface="Calibri" pitchFamily="34" charset="0"/>
              </a:rPr>
              <a:t>[1,2]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fr-CA" sz="1600" b="1" dirty="0">
                <a:solidFill>
                  <a:srgbClr val="1A1A2E"/>
                </a:solidFill>
                <a:latin typeface="Calibri" pitchFamily="34" charset="0"/>
              </a:rPr>
              <a:t>C’est un modèle reproductible dans la grande majorité des pharmacies du Québec</a:t>
            </a:r>
            <a:r>
              <a:rPr lang="fr-CA" sz="1600" baseline="30000" dirty="0">
                <a:solidFill>
                  <a:srgbClr val="1B3A6B"/>
                </a:solidFill>
                <a:latin typeface="Calibri" pitchFamily="34" charset="0"/>
              </a:rPr>
              <a:t>[5,6,11]</a:t>
            </a:r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Oui, ça demande :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Volonté · Réorganisation · Structure dans la délégation · Temps · Argent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endParaRPr lang="en-US" sz="1600" dirty="0">
              <a:solidFill>
                <a:srgbClr val="1A1A2E"/>
              </a:solidFill>
              <a:latin typeface="Calibri" pitchFamily="34" charset="0"/>
              <a:cs typeface="Calibri" pitchFamily="34" charset="-120"/>
            </a:endParaRPr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de vigilance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pas </a:t>
            </a:r>
            <a:r>
              <a:rPr lang="en-US" sz="16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instaurer</a:t>
            </a: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pour </a:t>
            </a:r>
            <a:r>
              <a:rPr lang="en-US" sz="16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instaurer</a:t>
            </a: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y a-t-il un gain </a:t>
            </a:r>
            <a:r>
              <a:rPr lang="en-US" sz="16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significatif</a:t>
            </a: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? (ex. Pharmacie avec 20 patients </a:t>
            </a:r>
            <a:r>
              <a:rPr lang="en-US" sz="16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pilulier</a:t>
            </a: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non pertinent)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</a:t>
            </a:r>
            <a:r>
              <a:rPr lang="en-US" sz="16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astres</a:t>
            </a: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ne </a:t>
            </a:r>
            <a:r>
              <a:rPr lang="en-US" sz="16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s'aligneront</a:t>
            </a: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jamais </a:t>
            </a:r>
            <a:r>
              <a:rPr lang="en-US" sz="16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parfaitement</a:t>
            </a: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</a:t>
            </a:r>
            <a:r>
              <a:rPr lang="en-US" sz="16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</a:t>
            </a: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prévoir</a:t>
            </a: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et </a:t>
            </a:r>
            <a:r>
              <a:rPr lang="en-US" sz="16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saisir</a:t>
            </a:r>
            <a:r>
              <a:rPr lang="en-US" sz="16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les </a:t>
            </a:r>
            <a:r>
              <a:rPr lang="en-US" sz="1600" i="1" dirty="0" err="1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opportunités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endParaRPr lang="en-US" sz="13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2F96F-17EC-0E2D-A5BE-DF9C78C52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7227F441-6F2C-49B5-4D30-12BCF8BC6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67263"/>
            <a:ext cx="3427367" cy="273844"/>
          </a:xfrm>
        </p:spPr>
        <p:txBody>
          <a:bodyPr anchor="ctr">
            <a:normAutofit/>
          </a:bodyPr>
          <a:lstStyle/>
          <a:p>
            <a:pPr>
              <a:spcAft>
                <a:spcPts val="450"/>
              </a:spcAft>
            </a:pPr>
            <a:r>
              <a:rPr lang="fr-CA"/>
              <a:t>Réinventer la pharmacie : Une clinique de suivi qui change des vies</a:t>
            </a:r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4F9CF232-C945-096F-2F43-4A4F717A0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5896" y="4767263"/>
            <a:ext cx="293304" cy="273844"/>
          </a:xfrm>
        </p:spPr>
        <p:txBody>
          <a:bodyPr/>
          <a:lstStyle/>
          <a:p>
            <a:pPr>
              <a:spcAft>
                <a:spcPts val="450"/>
              </a:spcAft>
            </a:pPr>
            <a:fld id="{B3BE6502-8385-46E8-AD05-FACA76C4B122}" type="slidenum">
              <a:rPr lang="fr-CA" smtClean="0"/>
              <a:pPr>
                <a:spcAft>
                  <a:spcPts val="450"/>
                </a:spcAft>
              </a:pPr>
              <a:t>35</a:t>
            </a:fld>
            <a:endParaRPr lang="fr-CA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A103E1D8-8FEB-E6F6-17C3-CB7DA1FD9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1" y="474941"/>
            <a:ext cx="6624638" cy="817007"/>
          </a:xfrm>
        </p:spPr>
        <p:txBody>
          <a:bodyPr anchor="t" anchorCtr="0">
            <a:normAutofit fontScale="90000"/>
          </a:bodyPr>
          <a:lstStyle/>
          <a:p>
            <a:pPr algn="ctr"/>
            <a:r>
              <a:rPr lang="en-US" sz="28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"Ce </a:t>
            </a:r>
            <a:r>
              <a:rPr lang="en-US" sz="28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modèle</a:t>
            </a:r>
            <a:r>
              <a:rPr lang="en-US" sz="28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n'est</a:t>
            </a:r>
            <a:r>
              <a:rPr lang="en-US" sz="28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pas </a:t>
            </a:r>
            <a:r>
              <a:rPr lang="en-US" sz="28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une</a:t>
            </a:r>
            <a:r>
              <a:rPr lang="en-US" sz="28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pharmacie</a:t>
            </a:r>
            <a:r>
              <a:rPr lang="en-US" sz="28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prototype, </a:t>
            </a:r>
            <a:r>
              <a:rPr lang="en-US" sz="28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c'est</a:t>
            </a:r>
            <a:r>
              <a:rPr lang="en-US" sz="28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le standard de pratique de </a:t>
            </a:r>
            <a:r>
              <a:rPr lang="en-US" sz="28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demain</a:t>
            </a:r>
            <a:r>
              <a:rPr lang="en-US" sz="28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."</a:t>
            </a:r>
            <a:endParaRPr lang="en-US" sz="2800" dirty="0"/>
          </a:p>
        </p:txBody>
      </p:sp>
      <p:pic>
        <p:nvPicPr>
          <p:cNvPr id="8" name="Espace réservé pour une image  7" descr="Une image contenant habits, Équipement médical, soins de santé, médical  Le contenu généré par l’IA peut être incorrect.">
            <a:extLst>
              <a:ext uri="{FF2B5EF4-FFF2-40B4-BE49-F238E27FC236}">
                <a16:creationId xmlns:a16="http://schemas.microsoft.com/office/drawing/2014/main" id="{3F9DB4B9-1A5E-F89C-EB34-4CD7D07EBDA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" r="730"/>
          <a:stretch>
            <a:fillRect/>
          </a:stretch>
        </p:blipFill>
        <p:spPr>
          <a:xfrm>
            <a:off x="3232548" y="1520429"/>
            <a:ext cx="5797153" cy="2609850"/>
          </a:xfrm>
        </p:spPr>
      </p:pic>
      <p:sp>
        <p:nvSpPr>
          <p:cNvPr id="3" name="Espace réservé du numéro de diapositive 2" hidden="1">
            <a:extLst>
              <a:ext uri="{FF2B5EF4-FFF2-40B4-BE49-F238E27FC236}">
                <a16:creationId xmlns:a16="http://schemas.microsoft.com/office/drawing/2014/main" id="{9151E341-CD41-DD4D-ABF8-AF128652666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545896" y="4767263"/>
            <a:ext cx="293304" cy="273844"/>
          </a:xfrm>
        </p:spPr>
        <p:txBody>
          <a:bodyPr/>
          <a:lstStyle/>
          <a:p>
            <a:pPr>
              <a:spcAft>
                <a:spcPts val="450"/>
              </a:spcAft>
            </a:pPr>
            <a:fld id="{B3BE6502-8385-46E8-AD05-FACA76C4B122}" type="slidenum">
              <a:rPr lang="fr-CA" smtClean="0"/>
              <a:pPr>
                <a:spcAft>
                  <a:spcPts val="450"/>
                </a:spcAft>
              </a:pPr>
              <a:t>35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65404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Références et ressources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fr-CA" sz="1100" b="1" dirty="0">
                <a:solidFill>
                  <a:srgbClr val="028090"/>
                </a:solidFill>
                <a:latin typeface="Calibri" pitchFamily="34" charset="0"/>
              </a:rPr>
              <a:t>Évolution de la pratique (Loi 41, Loi 31, PL67)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100" dirty="0">
                <a:solidFill>
                  <a:srgbClr val="1A1A2E"/>
                </a:solidFill>
                <a:latin typeface="Calibri" pitchFamily="34" charset="0"/>
              </a:rPr>
              <a:t>1. OPQ — Projet de loi 31 : nouvelles activités professionnelles. https://www.opq.org/nouvelles-activites/pharmaciens/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100" dirty="0">
                <a:solidFill>
                  <a:srgbClr val="1A1A2E"/>
                </a:solidFill>
                <a:latin typeface="Calibri" pitchFamily="34" charset="0"/>
              </a:rPr>
              <a:t>2. OPQ — Formation obligatoire PL67. https://www.opq.org/pratique-professionnelle/formation-continue/formation-continue-obligatoire/pl67-form-obligatoire/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fr-CA" sz="1100" b="1" dirty="0">
                <a:solidFill>
                  <a:srgbClr val="028090"/>
                </a:solidFill>
                <a:latin typeface="Calibri" pitchFamily="34" charset="0"/>
              </a:rPr>
              <a:t>Patients orphelins et GAP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100" dirty="0">
                <a:solidFill>
                  <a:srgbClr val="1A1A2E"/>
                </a:solidFill>
                <a:latin typeface="Calibri" pitchFamily="34" charset="0"/>
              </a:rPr>
              <a:t>3. Gouvernement du Québec — Guichet d’accès à la première ligne (GAP). https://www.quebec.ca/sante/trouver-une-ressource/guichet-acces-premiere-ligne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100" dirty="0">
                <a:solidFill>
                  <a:srgbClr val="1A1A2E"/>
                </a:solidFill>
                <a:latin typeface="Calibri" pitchFamily="34" charset="0"/>
              </a:rPr>
              <a:t>4. ISQ (2025) : 72 % des Québécois inscrits auprès d’un médecin de famille en 2024 (vs 82 % en 2019). Le Devoir, 30 juill. 2025.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100" dirty="0">
                <a:solidFill>
                  <a:srgbClr val="1A1A2E"/>
                </a:solidFill>
                <a:latin typeface="Calibri" pitchFamily="34" charset="0"/>
              </a:rPr>
              <a:t>5. INESSS / Radio-Canada (oct. 2024) : 500 000 patients orphelins avec problèmes de santé majeurs; consultent 3x moins en clinique.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100" dirty="0">
                <a:solidFill>
                  <a:srgbClr val="1A1A2E"/>
                </a:solidFill>
                <a:latin typeface="Calibri" pitchFamily="34" charset="0"/>
              </a:rPr>
              <a:t>6. CMQ — « Le patient orphelin » : plus de 2 M de Québécois sans médecin de famille. https://www.cmq.org/fr/mot-du-president/patient-orphelin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100" dirty="0">
                <a:solidFill>
                  <a:srgbClr val="1A1A2E"/>
                </a:solidFill>
                <a:latin typeface="Calibri" pitchFamily="34" charset="0"/>
              </a:rPr>
              <a:t>7. RAMQ/MSSS — Données accès services médicaux 1re ligne (mars 2025). </a:t>
            </a:r>
            <a:r>
              <a:rPr lang="fr-CA" sz="1100" dirty="0">
                <a:solidFill>
                  <a:srgbClr val="1A1A2E"/>
                </a:solidFill>
                <a:latin typeface="Calibri" pitchFamily="34" charset="0"/>
                <a:hlinkClick r:id="rId2"/>
              </a:rPr>
              <a:t>https://www.quebec.ca/.../</a:t>
            </a:r>
            <a:r>
              <a:rPr lang="fr-CA" sz="1100" dirty="0" err="1">
                <a:solidFill>
                  <a:srgbClr val="1A1A2E"/>
                </a:solidFill>
                <a:latin typeface="Calibri" pitchFamily="34" charset="0"/>
                <a:hlinkClick r:id="rId2"/>
              </a:rPr>
              <a:t>donnees</a:t>
            </a:r>
            <a:r>
              <a:rPr lang="fr-CA" sz="1100" dirty="0">
                <a:solidFill>
                  <a:srgbClr val="1A1A2E"/>
                </a:solidFill>
                <a:latin typeface="Calibri" pitchFamily="34" charset="0"/>
                <a:hlinkClick r:id="rId2"/>
              </a:rPr>
              <a:t>-</a:t>
            </a:r>
            <a:r>
              <a:rPr lang="fr-CA" sz="1100" dirty="0" err="1">
                <a:solidFill>
                  <a:srgbClr val="1A1A2E"/>
                </a:solidFill>
                <a:latin typeface="Calibri" pitchFamily="34" charset="0"/>
                <a:hlinkClick r:id="rId2"/>
              </a:rPr>
              <a:t>acces</a:t>
            </a:r>
            <a:r>
              <a:rPr lang="fr-CA" sz="1100" dirty="0">
                <a:solidFill>
                  <a:srgbClr val="1A1A2E"/>
                </a:solidFill>
                <a:latin typeface="Calibri" pitchFamily="34" charset="0"/>
                <a:hlinkClick r:id="rId2"/>
              </a:rPr>
              <a:t>-services-</a:t>
            </a:r>
            <a:r>
              <a:rPr lang="fr-CA" sz="1100" dirty="0" err="1">
                <a:solidFill>
                  <a:srgbClr val="1A1A2E"/>
                </a:solidFill>
                <a:latin typeface="Calibri" pitchFamily="34" charset="0"/>
                <a:hlinkClick r:id="rId2"/>
              </a:rPr>
              <a:t>medicaux</a:t>
            </a:r>
            <a:r>
              <a:rPr lang="fr-CA" sz="1100" dirty="0">
                <a:solidFill>
                  <a:srgbClr val="1A1A2E"/>
                </a:solidFill>
                <a:latin typeface="Calibri" pitchFamily="34" charset="0"/>
                <a:hlinkClick r:id="rId2"/>
              </a:rPr>
              <a:t>-</a:t>
            </a:r>
            <a:r>
              <a:rPr lang="fr-CA" sz="1100" dirty="0" err="1">
                <a:solidFill>
                  <a:srgbClr val="1A1A2E"/>
                </a:solidFill>
                <a:latin typeface="Calibri" pitchFamily="34" charset="0"/>
                <a:hlinkClick r:id="rId2"/>
              </a:rPr>
              <a:t>premiere</a:t>
            </a:r>
            <a:r>
              <a:rPr lang="fr-CA" sz="1100" dirty="0">
                <a:solidFill>
                  <a:srgbClr val="1A1A2E"/>
                </a:solidFill>
                <a:latin typeface="Calibri" pitchFamily="34" charset="0"/>
                <a:hlinkClick r:id="rId2"/>
              </a:rPr>
              <a:t>-ligne</a:t>
            </a:r>
            <a:endParaRPr lang="fr-CA" sz="1100" dirty="0">
              <a:solidFill>
                <a:srgbClr val="1A1A2E"/>
              </a:solidFill>
              <a:latin typeface="Calibri" pitchFamily="34" charset="0"/>
            </a:endParaRP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100" dirty="0">
                <a:solidFill>
                  <a:srgbClr val="1A1A2E"/>
                </a:solidFill>
                <a:latin typeface="Calibri" pitchFamily="34" charset="0"/>
              </a:rPr>
              <a:t>7.1. https://www.opq.org/pratique-professionnelle/questions-de-pratique/evaluation-clinique-prealable-a-la-prescription-quelles-sont-mes-responsabilites/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fr-CA" sz="1100" b="1" dirty="0">
                <a:solidFill>
                  <a:srgbClr val="028090"/>
                </a:solidFill>
                <a:latin typeface="Calibri" pitchFamily="34" charset="0"/>
              </a:rPr>
              <a:t>Approche vigie et algorithmes cliniques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100" dirty="0">
                <a:solidFill>
                  <a:srgbClr val="1A1A2E"/>
                </a:solidFill>
                <a:latin typeface="Calibri" pitchFamily="34" charset="0"/>
              </a:rPr>
              <a:t>8. OPQ — Approche vigie. https://www.opq.org/approche-vigie/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100" dirty="0">
                <a:solidFill>
                  <a:srgbClr val="1A1A2E"/>
                </a:solidFill>
                <a:latin typeface="Calibri" pitchFamily="34" charset="0"/>
              </a:rPr>
              <a:t>9. ABCPQ — Algorithmes de décision clinique (Loi 31, Loi 41) + 10 nouveaux outils PL67. https://abcpq.ca/algorithmes/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100" dirty="0">
                <a:solidFill>
                  <a:srgbClr val="1A1A2E"/>
                </a:solidFill>
                <a:latin typeface="Calibri" pitchFamily="34" charset="0"/>
              </a:rPr>
              <a:t>10. INESSS — Protocole médical national : HTA. https://www.inesss.qc.ca/.../hypertension-arterielle.html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100" dirty="0">
                <a:solidFill>
                  <a:srgbClr val="1A1A2E"/>
                </a:solidFill>
                <a:latin typeface="Calibri" pitchFamily="34" charset="0"/>
              </a:rPr>
              <a:t>11. SQHA — Prise en charge de l’hypertension artérielle. https://sqha2.hypertension.qc.ca/prise-en-charge-2/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Références et ressources (suite)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fr-CA" sz="1200" b="1" dirty="0">
                <a:solidFill>
                  <a:srgbClr val="028090"/>
                </a:solidFill>
                <a:latin typeface="Calibri" pitchFamily="34" charset="0"/>
              </a:rPr>
              <a:t>Délégation DVCC / </a:t>
            </a:r>
            <a:r>
              <a:rPr lang="fr-CA" sz="1200" b="1" dirty="0" err="1">
                <a:solidFill>
                  <a:srgbClr val="028090"/>
                </a:solidFill>
                <a:latin typeface="Calibri" pitchFamily="34" charset="0"/>
              </a:rPr>
              <a:t>DVRx</a:t>
            </a:r>
            <a:endParaRPr lang="fr-CA" sz="1200" b="1" dirty="0">
              <a:solidFill>
                <a:srgbClr val="028090"/>
              </a:solidFill>
              <a:latin typeface="Calibri" pitchFamily="34" charset="0"/>
            </a:endParaRP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200" dirty="0">
                <a:solidFill>
                  <a:srgbClr val="1A1A2E"/>
                </a:solidFill>
                <a:latin typeface="Calibri" pitchFamily="34" charset="0"/>
              </a:rPr>
              <a:t>12. OPQ — Guide d’exercice : La délégation en pharmacie (2022). https://www.opq.org/wp-content/uploads/2022/08/Guide_delegation_VF.pdf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200" dirty="0">
                <a:solidFill>
                  <a:srgbClr val="1A1A2E"/>
                </a:solidFill>
                <a:latin typeface="Calibri" pitchFamily="34" charset="0"/>
              </a:rPr>
              <a:t>13. OPQ — Encadrement des TP, ATP et étudiants. https://www.opq.org/encadrement-des-tp-atp-et-etudiants/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200" dirty="0">
                <a:solidFill>
                  <a:srgbClr val="1A1A2E"/>
                </a:solidFill>
                <a:latin typeface="Calibri" pitchFamily="34" charset="0"/>
              </a:rPr>
              <a:t>14. OPQ — Lignes directrices : Robotisation et technologies. https://www.opq.org/wp-content/uploads/.../ld_robotisation_techno_info_comm.pdf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200" dirty="0">
                <a:solidFill>
                  <a:srgbClr val="1A1A2E"/>
                </a:solidFill>
                <a:latin typeface="Calibri" pitchFamily="34" charset="0"/>
              </a:rPr>
              <a:t>15. Amendola L. et coll. — DVCC au département de pharmacie du CHUM. Pharmactuel 2002; 35(1):39-44.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200" dirty="0">
                <a:solidFill>
                  <a:srgbClr val="1A1A2E"/>
                </a:solidFill>
                <a:latin typeface="Calibri" pitchFamily="34" charset="0"/>
              </a:rPr>
              <a:t>16. Hohmeier KC et coll. — The Optimizing Care Model: technician product verification in community pharmacy. J Am Pharm Assoc. 2019;59(6):880-885. [Temps pharmacien pour soins +9 à 19 %]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200" dirty="0">
                <a:solidFill>
                  <a:srgbClr val="1A1A2E"/>
                </a:solidFill>
                <a:latin typeface="Calibri" pitchFamily="34" charset="0"/>
              </a:rPr>
              <a:t>17. https://www.opq.org/pratique-professionnelle/questions-de-pratique/evaluation-clinique-prealable-a-la-prescription-quelles-sont-mes-responsabilites/</a:t>
            </a:r>
            <a:endParaRPr lang="fr-CA" sz="1200" dirty="0"/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fr-CA" sz="1200" b="1" dirty="0">
                <a:solidFill>
                  <a:srgbClr val="028090"/>
                </a:solidFill>
                <a:latin typeface="Calibri" pitchFamily="34" charset="0"/>
              </a:rPr>
              <a:t>Gestion de projet — Méthode SMART</a:t>
            </a:r>
          </a:p>
          <a:p>
            <a:pPr marL="171450" indent="-171450">
              <a:spcAft>
                <a:spcPts val="100"/>
              </a:spcAft>
              <a:buSzPct val="100000"/>
              <a:buChar char="•"/>
            </a:pPr>
            <a:r>
              <a:rPr lang="fr-CA" sz="1200" dirty="0">
                <a:solidFill>
                  <a:srgbClr val="1A1A2E"/>
                </a:solidFill>
                <a:latin typeface="Calibri" pitchFamily="34" charset="0"/>
              </a:rPr>
              <a:t>18. Doran G.T. — « There’s a S.M.A.R.T. way to write management’s goals and objectives ». Management Review, 1981; 70(11):35-36.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B3A6B"/>
                </a:solidFill>
                <a:latin typeface="Calibri" pitchFamily="34" charset="0"/>
                <a:cs typeface="Calibri" pitchFamily="34" charset="-120"/>
              </a:rPr>
              <a:t>Questions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300"/>
              </a:spcAft>
              <a:buSzPct val="100000"/>
            </a:pPr>
            <a:endParaRPr lang="en-US" sz="13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Prix Première Ligne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Santé (PLS)                                                                                           PLS vote du public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https://premiereligneensante.com/vote-du-public/</a:t>
            </a:r>
            <a:r>
              <a:rPr lang="en-US" sz="13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1300" dirty="0"/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Merci de voter pour moi code QR </a:t>
            </a:r>
          </a:p>
          <a:p>
            <a:pPr>
              <a:spcBef>
                <a:spcPts val="600"/>
              </a:spcBef>
              <a:spcAft>
                <a:spcPts val="200"/>
              </a:spcAft>
            </a:pPr>
            <a:endParaRPr lang="en-US" sz="1400" b="1" dirty="0">
              <a:solidFill>
                <a:srgbClr val="02809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 Kevin Girard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https://www.linkedin.com/in/kevin-girard-1a6029156/</a:t>
            </a:r>
            <a:endParaRPr lang="en-US" sz="1600" b="1" dirty="0">
              <a:solidFill>
                <a:srgbClr val="02809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Bef>
                <a:spcPts val="600"/>
              </a:spcBef>
              <a:spcAft>
                <a:spcPts val="200"/>
              </a:spcAft>
            </a:pPr>
            <a:endParaRPr lang="en-US" sz="1400" b="1" dirty="0">
              <a:solidFill>
                <a:srgbClr val="02809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Vidéos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avec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étudiante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l'Université</a:t>
            </a: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Laval - </a:t>
            </a:r>
            <a:r>
              <a:rPr lang="en-US" sz="1400" b="1" dirty="0" err="1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Inpharmation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Voir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mes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publications </a:t>
            </a:r>
            <a:r>
              <a:rPr lang="en-US" sz="1300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linkedin</a:t>
            </a:r>
            <a:r>
              <a:rPr lang="en-US" sz="1300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du printemps</a:t>
            </a:r>
            <a:endParaRPr lang="en-US" sz="1300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endParaRPr lang="en-US" sz="1300" dirty="0"/>
          </a:p>
          <a:p>
            <a:pPr algn="ctr">
              <a:spcAft>
                <a:spcPts val="300"/>
              </a:spcAft>
              <a:buSzPct val="100000"/>
            </a:pPr>
            <a:r>
              <a:rPr lang="en-US" sz="2800" b="1" dirty="0" err="1"/>
              <a:t>Offre</a:t>
            </a:r>
            <a:r>
              <a:rPr lang="en-US" sz="2800" b="1" dirty="0"/>
              <a:t> </a:t>
            </a:r>
            <a:r>
              <a:rPr lang="en-US" sz="2800" b="1" dirty="0" err="1"/>
              <a:t>d’emploi</a:t>
            </a:r>
            <a:r>
              <a:rPr lang="en-US" sz="2800" b="1" dirty="0"/>
              <a:t>, </a:t>
            </a:r>
            <a:r>
              <a:rPr lang="en-US" sz="2800" b="1" dirty="0" err="1"/>
              <a:t>pharmacien</a:t>
            </a:r>
            <a:r>
              <a:rPr lang="en-US" sz="2800" b="1" dirty="0"/>
              <a:t> recherché, Chicoutimi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CA9FC14-7CB6-496D-D900-73E6C63C5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5372" y="1505401"/>
            <a:ext cx="2423886" cy="24238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502A8946-C559-358A-2B26-96A5B7CC7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/>
              <a:t>Réinventer la pharmacie : Une clinique de suivi qui change des vies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5EA8910-8CE0-C9DE-2815-0D5920444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6502-8385-46E8-AD05-FACA76C4B122}" type="slidenum">
              <a:rPr lang="fr-CA" smtClean="0"/>
              <a:t>4</a:t>
            </a:fld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5DF7865-C702-CEA3-722F-005A6727D1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36506" y="3385415"/>
            <a:ext cx="2231804" cy="247650"/>
          </a:xfrm>
        </p:spPr>
        <p:txBody>
          <a:bodyPr/>
          <a:lstStyle/>
          <a:p>
            <a:r>
              <a:rPr lang="fr-CA" sz="1200" dirty="0"/>
              <a:t>Prix Hippocrate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54A7877-A1F2-E835-6586-B82320CF8AB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36507" y="3594966"/>
            <a:ext cx="2231803" cy="28574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fr-CA" sz="900" dirty="0"/>
              <a:t>Transformateur, Prix innovateur</a:t>
            </a:r>
          </a:p>
          <a:p>
            <a:pPr>
              <a:spcBef>
                <a:spcPts val="0"/>
              </a:spcBef>
            </a:pPr>
            <a:r>
              <a:rPr lang="fr-CA" sz="900" dirty="0"/>
              <a:t>Grand Prix Excellence</a:t>
            </a:r>
          </a:p>
        </p:txBody>
      </p:sp>
      <p:pic>
        <p:nvPicPr>
          <p:cNvPr id="16" name="Espace réservé pour une image  15">
            <a:extLst>
              <a:ext uri="{FF2B5EF4-FFF2-40B4-BE49-F238E27FC236}">
                <a16:creationId xmlns:a16="http://schemas.microsoft.com/office/drawing/2014/main" id="{BC801529-E4D9-B31C-279B-058CAF58EA9C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2" r="11162"/>
          <a:stretch/>
        </p:blipFill>
        <p:spPr/>
      </p:pic>
      <p:pic>
        <p:nvPicPr>
          <p:cNvPr id="18" name="Espace réservé pour une image  17">
            <a:extLst>
              <a:ext uri="{FF2B5EF4-FFF2-40B4-BE49-F238E27FC236}">
                <a16:creationId xmlns:a16="http://schemas.microsoft.com/office/drawing/2014/main" id="{4E5D85F0-7771-FECC-4FDE-1C6C4106C6E2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1" r="3891"/>
          <a:stretch/>
        </p:blipFill>
        <p:spPr/>
      </p:pic>
      <p:pic>
        <p:nvPicPr>
          <p:cNvPr id="20" name="Espace réservé pour une image  19">
            <a:extLst>
              <a:ext uri="{FF2B5EF4-FFF2-40B4-BE49-F238E27FC236}">
                <a16:creationId xmlns:a16="http://schemas.microsoft.com/office/drawing/2014/main" id="{C8F3C7CD-8742-5882-ECC0-360D85BDEEA0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1" r="5551"/>
          <a:stretch/>
        </p:blipFill>
        <p:spPr/>
      </p:pic>
      <p:sp>
        <p:nvSpPr>
          <p:cNvPr id="14" name="Titre 13">
            <a:extLst>
              <a:ext uri="{FF2B5EF4-FFF2-40B4-BE49-F238E27FC236}">
                <a16:creationId xmlns:a16="http://schemas.microsoft.com/office/drawing/2014/main" id="{8ACE5CB9-5769-0DBC-A609-CCB8FB13E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297298"/>
            <a:ext cx="6031707" cy="817007"/>
          </a:xfrm>
        </p:spPr>
        <p:txBody>
          <a:bodyPr anchor="t" anchorCtr="0"/>
          <a:lstStyle/>
          <a:p>
            <a:r>
              <a:rPr lang="fr-CA" dirty="0"/>
              <a:t>2025 : Une année de récompenses</a:t>
            </a:r>
          </a:p>
        </p:txBody>
      </p:sp>
      <p:sp>
        <p:nvSpPr>
          <p:cNvPr id="21" name="Espace réservé du texte 4">
            <a:extLst>
              <a:ext uri="{FF2B5EF4-FFF2-40B4-BE49-F238E27FC236}">
                <a16:creationId xmlns:a16="http://schemas.microsoft.com/office/drawing/2014/main" id="{EF2B0047-BA3D-C027-201E-4DBEB757F2E1}"/>
              </a:ext>
            </a:extLst>
          </p:cNvPr>
          <p:cNvSpPr txBox="1">
            <a:spLocks/>
          </p:cNvSpPr>
          <p:nvPr/>
        </p:nvSpPr>
        <p:spPr>
          <a:xfrm>
            <a:off x="1239733" y="3385415"/>
            <a:ext cx="1966654" cy="24765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5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31763" indent="-1317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57188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635000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938213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200" dirty="0"/>
              <a:t>Prix Profession Santé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99C85B93-6987-EB27-2D4A-83316C337E47}"/>
              </a:ext>
            </a:extLst>
          </p:cNvPr>
          <p:cNvSpPr txBox="1">
            <a:spLocks/>
          </p:cNvSpPr>
          <p:nvPr/>
        </p:nvSpPr>
        <p:spPr>
          <a:xfrm>
            <a:off x="1239733" y="3594966"/>
            <a:ext cx="1966654" cy="24765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3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31763" indent="-1317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57188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635000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938213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900" dirty="0"/>
              <a:t>Pratique novatrice - pharmacien</a:t>
            </a: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A2B7CC25-B7ED-75A2-DD64-4B14D72D839C}"/>
              </a:ext>
            </a:extLst>
          </p:cNvPr>
          <p:cNvSpPr txBox="1">
            <a:spLocks/>
          </p:cNvSpPr>
          <p:nvPr/>
        </p:nvSpPr>
        <p:spPr>
          <a:xfrm>
            <a:off x="3587741" y="3372428"/>
            <a:ext cx="2299607" cy="24765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5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31763" indent="-1317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57188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635000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938213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200" dirty="0"/>
              <a:t>Gala d’excellence AQPP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F0F83763-FE14-0E26-98A8-A9305C2F4516}"/>
              </a:ext>
            </a:extLst>
          </p:cNvPr>
          <p:cNvSpPr txBox="1">
            <a:spLocks/>
          </p:cNvSpPr>
          <p:nvPr/>
        </p:nvSpPr>
        <p:spPr>
          <a:xfrm>
            <a:off x="3587741" y="3581978"/>
            <a:ext cx="2299607" cy="24765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3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31763" indent="-1317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57188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635000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938213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900" dirty="0"/>
              <a:t>Pharmacie communautaire de l’année</a:t>
            </a:r>
          </a:p>
        </p:txBody>
      </p:sp>
    </p:spTree>
    <p:extLst>
      <p:ext uri="{BB962C8B-B14F-4D97-AF65-F5344CB8AC3E}">
        <p14:creationId xmlns:p14="http://schemas.microsoft.com/office/powerpoint/2010/main" val="195667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7EB63B-C98C-8E86-8090-51284277D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noProof="0" dirty="0"/>
              <a:t>Réinventer la pharmacie : Une clinique de suivi qui change des vies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7F8DAD-0B48-D83E-A0F6-2880685F1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6502-8385-46E8-AD05-FACA76C4B122}" type="slidenum">
              <a:rPr lang="fr-CA" noProof="1" smtClean="0"/>
              <a:t>5</a:t>
            </a:fld>
            <a:endParaRPr lang="fr-CA" noProof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DF158B-6893-F8D6-16F1-1F1EEE12FC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4490" y="910868"/>
            <a:ext cx="5997855" cy="685800"/>
          </a:xfrm>
        </p:spPr>
        <p:txBody>
          <a:bodyPr/>
          <a:lstStyle/>
          <a:p>
            <a:r>
              <a:rPr lang="fr-CA" sz="1200" b="1" noProof="1"/>
              <a:t>Sensibiliser</a:t>
            </a:r>
            <a:r>
              <a:rPr lang="fr-CA" sz="1200" noProof="1"/>
              <a:t> les participants à l’évolution du rôle du pharmacien et à l’importance des activités cliniques dans la pratique moderne.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9A9B3BF-A89D-169B-9366-90EF2989D6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24490" y="1703516"/>
            <a:ext cx="5997858" cy="685800"/>
          </a:xfrm>
        </p:spPr>
        <p:txBody>
          <a:bodyPr/>
          <a:lstStyle/>
          <a:p>
            <a:r>
              <a:rPr lang="fr-CA" sz="1200" b="1" noProof="1"/>
              <a:t>Présenter </a:t>
            </a:r>
            <a:r>
              <a:rPr lang="fr-CA" sz="1200" noProof="1"/>
              <a:t>un modèle concret de clinique de suivi des patients orphelins et démontrer son impact sur l’accès aux soins et la qualité de vie des patients.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F7C3C4B-E8D0-076D-B125-F7ABC62DF21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24489" y="2496165"/>
            <a:ext cx="5997855" cy="685800"/>
          </a:xfrm>
        </p:spPr>
        <p:txBody>
          <a:bodyPr/>
          <a:lstStyle/>
          <a:p>
            <a:r>
              <a:rPr lang="fr-CA" sz="1200" b="1" noProof="1"/>
              <a:t>Expliquer </a:t>
            </a:r>
            <a:r>
              <a:rPr lang="fr-CA" sz="1200" noProof="1"/>
              <a:t>les leviers essentiels pour réussir ce type de projet : délégation, technologie et collaboration interprofessionnelle.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EA9FC9A-04E2-8733-5FE2-C521041402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24488" y="3290518"/>
            <a:ext cx="5997855" cy="685800"/>
          </a:xfrm>
        </p:spPr>
        <p:txBody>
          <a:bodyPr/>
          <a:lstStyle/>
          <a:p>
            <a:r>
              <a:rPr lang="fr-CA" sz="1200" b="1" noProof="1"/>
              <a:t>Inspirer </a:t>
            </a:r>
            <a:r>
              <a:rPr lang="fr-CA" sz="1200" noProof="1"/>
              <a:t>la relève à s’impliquer activement dans la transformation des pharmacies et à saisir les opportunités offertes par l’élargissement du rôle du pharmacien.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D0EA87-9D8D-CCB2-672B-3DE10770141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24487" y="4081463"/>
            <a:ext cx="5997855" cy="685800"/>
          </a:xfrm>
        </p:spPr>
        <p:txBody>
          <a:bodyPr/>
          <a:lstStyle/>
          <a:p>
            <a:r>
              <a:rPr lang="fr-CA" sz="1200" b="1" noProof="1"/>
              <a:t>Encourager </a:t>
            </a:r>
            <a:r>
              <a:rPr lang="fr-CA" sz="1200" noProof="1"/>
              <a:t>les échanges et la réflexion sur la reproductibilité du modèle et les perspectives d’avenir pour la profession.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F4031AF-5BD9-B349-C3E1-8A8AB8B84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297298"/>
            <a:ext cx="5267326" cy="817007"/>
          </a:xfrm>
        </p:spPr>
        <p:txBody>
          <a:bodyPr anchor="t" anchorCtr="0"/>
          <a:lstStyle/>
          <a:p>
            <a:r>
              <a:rPr lang="fr-CA" noProof="0" dirty="0"/>
              <a:t>Objectifs de la formation</a:t>
            </a: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490088A6-98AD-652D-8667-AAAD9894D922}"/>
              </a:ext>
            </a:extLst>
          </p:cNvPr>
          <p:cNvGrpSpPr/>
          <p:nvPr/>
        </p:nvGrpSpPr>
        <p:grpSpPr>
          <a:xfrm>
            <a:off x="468498" y="3229485"/>
            <a:ext cx="896539" cy="801050"/>
            <a:chOff x="624665" y="4249730"/>
            <a:chExt cx="1195385" cy="1068066"/>
          </a:xfrm>
        </p:grpSpPr>
        <p:pic>
          <p:nvPicPr>
            <p:cNvPr id="30" name="Picture 30" descr="A green oval with white border  AI-generated content may be incorrect.">
              <a:extLst>
                <a:ext uri="{FF2B5EF4-FFF2-40B4-BE49-F238E27FC236}">
                  <a16:creationId xmlns:a16="http://schemas.microsoft.com/office/drawing/2014/main" id="{ADB65FD0-04ED-0577-F2A2-0C7E6A512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65" y="4249730"/>
              <a:ext cx="1195385" cy="1068066"/>
            </a:xfrm>
            <a:prstGeom prst="rect">
              <a:avLst/>
            </a:prstGeom>
          </p:spPr>
        </p:pic>
        <p:pic>
          <p:nvPicPr>
            <p:cNvPr id="11" name="Picture 10" descr="Vivats avec un remplissage uni">
              <a:extLst>
                <a:ext uri="{FF2B5EF4-FFF2-40B4-BE49-F238E27FC236}">
                  <a16:creationId xmlns:a16="http://schemas.microsoft.com/office/drawing/2014/main" id="{2A33135F-090A-3026-D035-0EB8271FA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25850" y="4472328"/>
              <a:ext cx="666093" cy="666093"/>
            </a:xfrm>
            <a:prstGeom prst="rect">
              <a:avLst/>
            </a:prstGeom>
          </p:spPr>
        </p:pic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C8AFA6C2-6C16-7D36-4E4E-46615BB265FD}"/>
              </a:ext>
            </a:extLst>
          </p:cNvPr>
          <p:cNvGrpSpPr/>
          <p:nvPr/>
        </p:nvGrpSpPr>
        <p:grpSpPr>
          <a:xfrm>
            <a:off x="468498" y="850702"/>
            <a:ext cx="896539" cy="801050"/>
            <a:chOff x="624667" y="1134270"/>
            <a:chExt cx="1195385" cy="1068066"/>
          </a:xfrm>
        </p:grpSpPr>
        <p:pic>
          <p:nvPicPr>
            <p:cNvPr id="25" name="Picture 30" descr="A green oval with white border  AI-generated content may be incorrect.">
              <a:extLst>
                <a:ext uri="{FF2B5EF4-FFF2-40B4-BE49-F238E27FC236}">
                  <a16:creationId xmlns:a16="http://schemas.microsoft.com/office/drawing/2014/main" id="{74D7F109-F1E0-7CB6-DC7F-C5189B16B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67" y="1134270"/>
              <a:ext cx="1195385" cy="1068066"/>
            </a:xfrm>
            <a:prstGeom prst="rect">
              <a:avLst/>
            </a:prstGeom>
          </p:spPr>
        </p:pic>
        <p:pic>
          <p:nvPicPr>
            <p:cNvPr id="13" name="Picture 12" descr="Homme médecin avec un remplissage uni">
              <a:extLst>
                <a:ext uri="{FF2B5EF4-FFF2-40B4-BE49-F238E27FC236}">
                  <a16:creationId xmlns:a16="http://schemas.microsoft.com/office/drawing/2014/main" id="{A8887640-AC24-DFBD-733D-796AFFC56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825849" y="1296840"/>
              <a:ext cx="666094" cy="666094"/>
            </a:xfrm>
            <a:prstGeom prst="rect">
              <a:avLst/>
            </a:prstGeom>
          </p:spPr>
        </p:pic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5C52C037-F142-B1B2-B58A-DDA9268BBF46}"/>
              </a:ext>
            </a:extLst>
          </p:cNvPr>
          <p:cNvGrpSpPr/>
          <p:nvPr/>
        </p:nvGrpSpPr>
        <p:grpSpPr>
          <a:xfrm>
            <a:off x="468498" y="2395177"/>
            <a:ext cx="896539" cy="801050"/>
            <a:chOff x="624665" y="3134344"/>
            <a:chExt cx="1195385" cy="1068066"/>
          </a:xfrm>
        </p:grpSpPr>
        <p:pic>
          <p:nvPicPr>
            <p:cNvPr id="26" name="Picture 30" descr="A green oval with white border  AI-generated content may be incorrect.">
              <a:extLst>
                <a:ext uri="{FF2B5EF4-FFF2-40B4-BE49-F238E27FC236}">
                  <a16:creationId xmlns:a16="http://schemas.microsoft.com/office/drawing/2014/main" id="{F67D9A72-9124-4FC9-15B1-34534EC85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65" y="3134344"/>
              <a:ext cx="1195385" cy="1068066"/>
            </a:xfrm>
            <a:prstGeom prst="rect">
              <a:avLst/>
            </a:prstGeom>
          </p:spPr>
        </p:pic>
        <p:pic>
          <p:nvPicPr>
            <p:cNvPr id="15" name="Picture 14" descr="Liste de contrôle avec un remplissage uni">
              <a:extLst>
                <a:ext uri="{FF2B5EF4-FFF2-40B4-BE49-F238E27FC236}">
                  <a16:creationId xmlns:a16="http://schemas.microsoft.com/office/drawing/2014/main" id="{AC9962A4-05C4-BE43-3DB3-2D5D6120FA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830674" y="3335330"/>
              <a:ext cx="666093" cy="666093"/>
            </a:xfrm>
            <a:prstGeom prst="rect">
              <a:avLst/>
            </a:prstGeom>
          </p:spPr>
        </p:pic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48B9EF94-3373-8643-BB0F-9EA9B35ECA81}"/>
              </a:ext>
            </a:extLst>
          </p:cNvPr>
          <p:cNvGrpSpPr/>
          <p:nvPr/>
        </p:nvGrpSpPr>
        <p:grpSpPr>
          <a:xfrm>
            <a:off x="468498" y="4023838"/>
            <a:ext cx="896539" cy="801050"/>
            <a:chOff x="624665" y="5365116"/>
            <a:chExt cx="1195385" cy="1068066"/>
          </a:xfrm>
        </p:grpSpPr>
        <p:pic>
          <p:nvPicPr>
            <p:cNvPr id="27" name="Picture 30" descr="A green oval with white border  AI-generated content may be incorrect.">
              <a:extLst>
                <a:ext uri="{FF2B5EF4-FFF2-40B4-BE49-F238E27FC236}">
                  <a16:creationId xmlns:a16="http://schemas.microsoft.com/office/drawing/2014/main" id="{2E00CCA8-176E-C9A5-5F39-D281BBD0F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65" y="5365116"/>
              <a:ext cx="1195385" cy="1068066"/>
            </a:xfrm>
            <a:prstGeom prst="rect">
              <a:avLst/>
            </a:prstGeom>
          </p:spPr>
        </p:pic>
        <p:pic>
          <p:nvPicPr>
            <p:cNvPr id="22" name="Graphique 21" descr="Brainstorming de groupe avec un remplissage uni">
              <a:extLst>
                <a:ext uri="{FF2B5EF4-FFF2-40B4-BE49-F238E27FC236}">
                  <a16:creationId xmlns:a16="http://schemas.microsoft.com/office/drawing/2014/main" id="{227CB7AB-1951-89D1-C538-DC92651E3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25850" y="5510882"/>
              <a:ext cx="666093" cy="666093"/>
            </a:xfrm>
            <a:prstGeom prst="rect">
              <a:avLst/>
            </a:prstGeom>
          </p:spPr>
        </p:pic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F3395A8C-B771-1C22-7018-3B2CBD521F8F}"/>
              </a:ext>
            </a:extLst>
          </p:cNvPr>
          <p:cNvGrpSpPr/>
          <p:nvPr/>
        </p:nvGrpSpPr>
        <p:grpSpPr>
          <a:xfrm>
            <a:off x="427949" y="1644187"/>
            <a:ext cx="896539" cy="801050"/>
            <a:chOff x="570598" y="2192250"/>
            <a:chExt cx="1195385" cy="1068066"/>
          </a:xfrm>
        </p:grpSpPr>
        <p:pic>
          <p:nvPicPr>
            <p:cNvPr id="31" name="Picture 30" descr="A green oval with white border  AI-generated content may be incorrect.">
              <a:extLst>
                <a:ext uri="{FF2B5EF4-FFF2-40B4-BE49-F238E27FC236}">
                  <a16:creationId xmlns:a16="http://schemas.microsoft.com/office/drawing/2014/main" id="{35859CFD-75CB-B3DC-CB02-FB7F9A8CD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598" y="2192250"/>
              <a:ext cx="1195385" cy="1068066"/>
            </a:xfrm>
            <a:prstGeom prst="rect">
              <a:avLst/>
            </a:prstGeom>
          </p:spPr>
        </p:pic>
        <p:pic>
          <p:nvPicPr>
            <p:cNvPr id="37" name="Graphique 36" descr="Médical avec un remplissage uni">
              <a:extLst>
                <a:ext uri="{FF2B5EF4-FFF2-40B4-BE49-F238E27FC236}">
                  <a16:creationId xmlns:a16="http://schemas.microsoft.com/office/drawing/2014/main" id="{3602457D-CA4C-7555-B970-853584C0C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6206" y="2395241"/>
              <a:ext cx="659853" cy="6598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6256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F847E-E580-25CE-CF9A-028F81A9F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2740" y="1517846"/>
            <a:ext cx="6064091" cy="1955683"/>
          </a:xfrm>
        </p:spPr>
        <p:txBody>
          <a:bodyPr/>
          <a:lstStyle/>
          <a:p>
            <a:r>
              <a:rPr lang="fr-CA" dirty="0"/>
              <a:t>L’évolution</a:t>
            </a:r>
            <a:r>
              <a:rPr lang="fr-CA" noProof="0" dirty="0"/>
              <a:t> de la pratique</a:t>
            </a:r>
            <a:br>
              <a:rPr lang="fr-CA" noProof="0" dirty="0"/>
            </a:br>
            <a:r>
              <a:rPr lang="fr-CA" sz="2100" b="0" dirty="0"/>
              <a:t>De la technique à la clinique</a:t>
            </a:r>
            <a:endParaRPr lang="fr-CA" b="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4087B-15F5-F584-8246-EFF1BE7B33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fr-CA" noProof="0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938190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7FED0F5-E2B8-3931-5673-4BE572A48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/>
              <a:t>Réinventer la pharmacie : Une clinique de suivi qui change des vies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57FC7A7-6EEE-77FF-13BB-4F2D41619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6502-8385-46E8-AD05-FACA76C4B122}" type="slidenum">
              <a:rPr lang="fr-CA" smtClean="0"/>
              <a:t>7</a:t>
            </a:fld>
            <a:endParaRPr lang="fr-CA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09A6BD1C-4E83-417B-A766-9C4B69AF8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fr-CA" dirty="0"/>
              <a:t>Une profession en pleine mutation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85125299-EFF0-108A-5797-8E34C378B81A}"/>
              </a:ext>
            </a:extLst>
          </p:cNvPr>
          <p:cNvGraphicFramePr/>
          <p:nvPr/>
        </p:nvGraphicFramePr>
        <p:xfrm>
          <a:off x="-955232" y="705802"/>
          <a:ext cx="99706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2377E8B-2997-C4C6-477B-7170873FD302}"/>
              </a:ext>
            </a:extLst>
          </p:cNvPr>
          <p:cNvSpPr txBox="1">
            <a:spLocks/>
          </p:cNvSpPr>
          <p:nvPr/>
        </p:nvSpPr>
        <p:spPr>
          <a:xfrm>
            <a:off x="1354279" y="3901729"/>
            <a:ext cx="2874588" cy="3669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131763" indent="-1317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57188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635000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938213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CA" sz="1200" b="1" noProof="1"/>
              <a:t>2001</a:t>
            </a:r>
          </a:p>
          <a:p>
            <a:pPr>
              <a:spcBef>
                <a:spcPts val="0"/>
              </a:spcBef>
            </a:pPr>
            <a:r>
              <a:rPr lang="fr-CA" sz="1200" noProof="1"/>
              <a:t>Contraception orale d’urgence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4E48400-9F4C-9E68-4EED-EA69ABDB8BEE}"/>
              </a:ext>
            </a:extLst>
          </p:cNvPr>
          <p:cNvSpPr txBox="1">
            <a:spLocks/>
          </p:cNvSpPr>
          <p:nvPr/>
        </p:nvSpPr>
        <p:spPr>
          <a:xfrm>
            <a:off x="2160308" y="3167848"/>
            <a:ext cx="2874588" cy="3669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131763" indent="-1317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57188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635000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938213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CA" sz="1200" b="1" noProof="1"/>
              <a:t>2015</a:t>
            </a:r>
          </a:p>
          <a:p>
            <a:pPr>
              <a:spcBef>
                <a:spcPts val="0"/>
              </a:spcBef>
            </a:pPr>
            <a:r>
              <a:rPr lang="fr-CA" sz="1200" noProof="1"/>
              <a:t>Entrée en vigueur de la Loi 41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395D868-DF2A-9ADE-1F68-DA3B260737E3}"/>
              </a:ext>
            </a:extLst>
          </p:cNvPr>
          <p:cNvSpPr txBox="1">
            <a:spLocks/>
          </p:cNvSpPr>
          <p:nvPr/>
        </p:nvSpPr>
        <p:spPr>
          <a:xfrm>
            <a:off x="3206319" y="2673910"/>
            <a:ext cx="2247152" cy="3669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131763" indent="-1317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57188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635000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938213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CA" sz="1200" b="1" noProof="1"/>
              <a:t>2020 </a:t>
            </a:r>
          </a:p>
          <a:p>
            <a:pPr>
              <a:spcBef>
                <a:spcPts val="0"/>
              </a:spcBef>
            </a:pPr>
            <a:r>
              <a:rPr lang="fr-CA" sz="1200" noProof="1"/>
              <a:t>Entrée en vigueur de la Loi 31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A142787-454A-9AE7-4705-8EAD8826185B}"/>
              </a:ext>
            </a:extLst>
          </p:cNvPr>
          <p:cNvSpPr txBox="1">
            <a:spLocks/>
          </p:cNvSpPr>
          <p:nvPr/>
        </p:nvSpPr>
        <p:spPr>
          <a:xfrm>
            <a:off x="4428892" y="2243466"/>
            <a:ext cx="1627912" cy="3669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131763" indent="-1317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57188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635000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938213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CA" sz="1200" b="1" noProof="1"/>
              <a:t>2020</a:t>
            </a:r>
          </a:p>
          <a:p>
            <a:pPr>
              <a:spcBef>
                <a:spcPts val="0"/>
              </a:spcBef>
            </a:pPr>
            <a:r>
              <a:rPr lang="fr-CA" sz="1200" noProof="1"/>
              <a:t>Pandémie COVID-19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E73C049-90A0-A75F-EDCC-A8AB515C774E}"/>
              </a:ext>
            </a:extLst>
          </p:cNvPr>
          <p:cNvSpPr txBox="1">
            <a:spLocks/>
          </p:cNvSpPr>
          <p:nvPr/>
        </p:nvSpPr>
        <p:spPr>
          <a:xfrm>
            <a:off x="6202513" y="1596421"/>
            <a:ext cx="2343383" cy="3669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131763" indent="-1317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357188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635000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938213" indent="-1190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CA" sz="1200" b="1" noProof="1"/>
              <a:t>À venir</a:t>
            </a:r>
          </a:p>
          <a:p>
            <a:pPr>
              <a:spcBef>
                <a:spcPts val="0"/>
              </a:spcBef>
            </a:pPr>
            <a:r>
              <a:rPr lang="fr-CA" sz="1200" noProof="1"/>
              <a:t>Entrée en vigueur de la Loi 67</a:t>
            </a:r>
          </a:p>
        </p:txBody>
      </p:sp>
    </p:spTree>
    <p:extLst>
      <p:ext uri="{BB962C8B-B14F-4D97-AF65-F5344CB8AC3E}">
        <p14:creationId xmlns:p14="http://schemas.microsoft.com/office/powerpoint/2010/main" val="3886408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6C738-9E1E-2C35-CEED-760D0E670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44AFF-8EFD-C5B5-432B-AD58FAE4E2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noProof="0" dirty="0"/>
              <a:t>Un projet innovant</a:t>
            </a:r>
            <a:br>
              <a:rPr lang="fr-CA" noProof="0" dirty="0"/>
            </a:br>
            <a:r>
              <a:rPr lang="fr-CA" sz="2100" dirty="0"/>
              <a:t>La clinique de suivi des patients orphelins</a:t>
            </a:r>
            <a:endParaRPr lang="fr-CA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8B427-EBC0-1108-AB59-4FD3021BA5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fr-CA" noProof="0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521571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3" name="Text 1"/>
          <p:cNvSpPr/>
          <p:nvPr/>
        </p:nvSpPr>
        <p:spPr>
          <a:xfrm>
            <a:off x="256032" y="16459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problème : 700 patients sans médecin dans ma clientèle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56032" y="795528"/>
            <a:ext cx="8595360" cy="27432"/>
          </a:xfrm>
          <a:prstGeom prst="rect">
            <a:avLst/>
          </a:prstGeom>
          <a:solidFill>
            <a:srgbClr val="F4F7FB"/>
          </a:solidFill>
          <a:ln w="12700">
            <a:solidFill>
              <a:srgbClr val="F4F7FB"/>
            </a:solidFill>
            <a:prstDash val="solid"/>
          </a:ln>
        </p:spPr>
        <p:txBody>
          <a:bodyPr/>
          <a:lstStyle/>
          <a:p>
            <a:endParaRPr lang="fr-CA"/>
          </a:p>
        </p:txBody>
      </p:sp>
      <p:sp>
        <p:nvSpPr>
          <p:cNvPr id="5" name="Text 3"/>
          <p:cNvSpPr/>
          <p:nvPr/>
        </p:nvSpPr>
        <p:spPr>
          <a:xfrm>
            <a:off x="256032" y="896112"/>
            <a:ext cx="8641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 700 patients identifiés dans nos pharmacies sans médecin de famille</a:t>
            </a:r>
            <a:r>
              <a:rPr lang="fr-CA" baseline="30000" dirty="0">
                <a:solidFill>
                  <a:srgbClr val="1B3A6B"/>
                </a:solidFill>
                <a:latin typeface="Calibri" pitchFamily="34" charset="0"/>
              </a:rPr>
              <a:t>[3,4]</a:t>
            </a: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Au Saguenay, le GAP, 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c’est</a:t>
            </a:r>
            <a:r>
              <a:rPr lang="en-US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une</a:t>
            </a:r>
            <a:r>
              <a:rPr lang="en-US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liste</a:t>
            </a:r>
            <a:r>
              <a:rPr lang="en-US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d’attente</a:t>
            </a:r>
            <a:r>
              <a:rPr lang="en-US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avec très peu de service. Patients très 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souvent</a:t>
            </a:r>
            <a:r>
              <a:rPr lang="en-US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référés</a:t>
            </a:r>
            <a:r>
              <a:rPr lang="en-US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à 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l’urgence</a:t>
            </a:r>
            <a:r>
              <a:rPr lang="en-US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 pour des 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represcriptions</a:t>
            </a:r>
            <a:r>
              <a:rPr lang="en-US" dirty="0">
                <a:solidFill>
                  <a:srgbClr val="1A1A2E"/>
                </a:solidFill>
                <a:latin typeface="Calibri" pitchFamily="34" charset="0"/>
                <a:cs typeface="Calibri" pitchFamily="34" charset="-120"/>
              </a:rPr>
              <a:t>…</a:t>
            </a:r>
            <a:endParaRPr lang="en-US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les identifier ?</a:t>
            </a:r>
            <a:endParaRPr lang="en-US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 des patients des médecins partis à la retraite dans les 5 dernières années (déjà clients de la pharmacie)</a:t>
            </a:r>
            <a:endParaRPr lang="en-US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d'un tableau de tous les patients avec </a:t>
            </a:r>
            <a:r>
              <a:rPr lang="en-US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leurs</a:t>
            </a: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pathologies + priorisation (approche vigie)</a:t>
            </a:r>
            <a:r>
              <a:rPr lang="fr-CA" baseline="30000" dirty="0">
                <a:solidFill>
                  <a:srgbClr val="1B3A6B"/>
                </a:solidFill>
                <a:latin typeface="Calibri" pitchFamily="34" charset="0"/>
              </a:rPr>
              <a:t>[8]</a:t>
            </a:r>
            <a:endParaRPr lang="en-US" dirty="0"/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r>
              <a:rPr lang="en-US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Pathologies prioritaires</a:t>
            </a:r>
            <a:endParaRPr lang="en-US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Diabète (#1)</a:t>
            </a:r>
            <a:endParaRPr lang="en-US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HTA / Cholestérol</a:t>
            </a:r>
            <a:r>
              <a:rPr lang="fr-CA" baseline="30000" dirty="0">
                <a:solidFill>
                  <a:srgbClr val="1B3A6B"/>
                </a:solidFill>
                <a:latin typeface="Calibri" pitchFamily="34" charset="0"/>
              </a:rPr>
              <a:t>[10,11]</a:t>
            </a:r>
            <a:endParaRPr lang="en-US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MPOC, et autres maladies chroniques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ntenu">
  <a:themeElements>
    <a:clrScheme name="CRI - Uniprix &amp; Proxim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5330"/>
      </a:accent1>
      <a:accent2>
        <a:srgbClr val="AFCB27"/>
      </a:accent2>
      <a:accent3>
        <a:srgbClr val="0050A8"/>
      </a:accent3>
      <a:accent4>
        <a:srgbClr val="15E6E9"/>
      </a:accent4>
      <a:accent5>
        <a:srgbClr val="FFFBF7"/>
      </a:accent5>
      <a:accent6>
        <a:srgbClr val="FFFFFF"/>
      </a:accent6>
      <a:hlink>
        <a:srgbClr val="000000"/>
      </a:hlink>
      <a:folHlink>
        <a:srgbClr val="000000"/>
      </a:folHlink>
    </a:clrScheme>
    <a:fontScheme name="Libre Franklin">
      <a:majorFont>
        <a:latin typeface="Libre Franklin Medium"/>
        <a:ea typeface=""/>
        <a:cs typeface=""/>
      </a:majorFont>
      <a:minorFont>
        <a:latin typeface="Libre Franklin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0" marR="0" indent="0" algn="l" defTabSz="914400" rtl="0" eaLnBrk="1" fontAlgn="auto" latinLnBrk="0" hangingPunct="1">
          <a:lnSpc>
            <a:spcPct val="90000"/>
          </a:lnSpc>
          <a:spcBef>
            <a:spcPts val="1000"/>
          </a:spcBef>
          <a:spcAft>
            <a:spcPts val="0"/>
          </a:spcAft>
          <a:buClrTx/>
          <a:buSzTx/>
          <a:buFont typeface="Arial" panose="020B0604020202020204" pitchFamily="34" charset="0"/>
          <a:buNone/>
          <a:tabLst/>
          <a:defRPr kumimoji="0" sz="1300" b="0" i="0" u="none" strike="noStrike" kern="1200" cap="none" spc="0" normalizeH="0" baseline="0" noProof="0" dirty="0" smtClean="0">
            <a:ln>
              <a:noFill/>
            </a:ln>
            <a:solidFill>
              <a:srgbClr val="0050A8"/>
            </a:solidFill>
            <a:effectLst/>
            <a:uLnTx/>
            <a:uFillTx/>
            <a:latin typeface="Libre Franklin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Gabarit Proxim Uniprix_v3.potx  -  Lecture seule" id="{448E49FF-59B6-467C-B122-6B20B4318812}" vid="{46F4E000-27F7-40DA-BA82-4B59965A7A8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pptFBC1.tmp</Template>
  <TotalTime>307</TotalTime>
  <Words>3824</Words>
  <Application>Microsoft Macintosh PowerPoint</Application>
  <PresentationFormat>Affichage à l'écran (16:9)</PresentationFormat>
  <Paragraphs>365</Paragraphs>
  <Slides>38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43" baseType="lpstr">
      <vt:lpstr>Arial</vt:lpstr>
      <vt:lpstr>Calibri</vt:lpstr>
      <vt:lpstr>Libre Franklin</vt:lpstr>
      <vt:lpstr>Libre Franklin Black</vt:lpstr>
      <vt:lpstr>Contenu</vt:lpstr>
      <vt:lpstr>Réinventer la pharmacie</vt:lpstr>
      <vt:lpstr>Présentation des conférenciers</vt:lpstr>
      <vt:lpstr>Conflit d’intérêts</vt:lpstr>
      <vt:lpstr>2025 : Une année de récompenses</vt:lpstr>
      <vt:lpstr>Objectifs de la formation</vt:lpstr>
      <vt:lpstr>L’évolution de la pratique De la technique à la clinique</vt:lpstr>
      <vt:lpstr>Une profession en pleine mutation</vt:lpstr>
      <vt:lpstr>Un projet innovant La clinique de suivi des patients orphelins</vt:lpstr>
      <vt:lpstr>Présentation PowerPoint</vt:lpstr>
      <vt:lpstr>Présentation PowerPoint</vt:lpstr>
      <vt:lpstr>Le parcours du patient Une clinique, un accès aux soins</vt:lpstr>
      <vt:lpstr>Présentation PowerPoint</vt:lpstr>
      <vt:lpstr>L’impact du projet Des résultats qui parlent</vt:lpstr>
      <vt:lpstr>Présentation PowerPoint</vt:lpstr>
      <vt:lpstr>La délégation Libérer du temps clinique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technologie L’innovation au service de la pratique</vt:lpstr>
      <vt:lpstr>Quand la technologie sécurise la pratique</vt:lpstr>
      <vt:lpstr>Présentation PowerPoint</vt:lpstr>
      <vt:lpstr>Des logiciels performants pour une clinique avancée</vt:lpstr>
      <vt:lpstr>Présentation PowerPoint</vt:lpstr>
      <vt:lpstr>Vision et reproductibilité Le modèle de demain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"Ce modèle n'est pas une pharmacie prototype, c'est le standard de pratique de demain."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Réinventer la pharmacie — FPQ</dc:title>
  <dc:subject>PptxGenJS Presentation</dc:subject>
  <dc:creator>Kevin Girard</dc:creator>
  <cp:lastModifiedBy>Nirvishi Jawaheer</cp:lastModifiedBy>
  <cp:revision>75</cp:revision>
  <dcterms:created xsi:type="dcterms:W3CDTF">2026-03-14T22:32:54Z</dcterms:created>
  <dcterms:modified xsi:type="dcterms:W3CDTF">2026-03-15T19:06:55Z</dcterms:modified>
</cp:coreProperties>
</file>