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66" r:id="rId3"/>
    <p:sldId id="258" r:id="rId4"/>
    <p:sldId id="278" r:id="rId5"/>
    <p:sldId id="257" r:id="rId6"/>
    <p:sldId id="267" r:id="rId7"/>
    <p:sldId id="268" r:id="rId8"/>
    <p:sldId id="301" r:id="rId9"/>
    <p:sldId id="308" r:id="rId10"/>
    <p:sldId id="309" r:id="rId11"/>
    <p:sldId id="310" r:id="rId12"/>
    <p:sldId id="305" r:id="rId13"/>
    <p:sldId id="279" r:id="rId14"/>
    <p:sldId id="280" r:id="rId15"/>
    <p:sldId id="281" r:id="rId16"/>
    <p:sldId id="282" r:id="rId17"/>
    <p:sldId id="271" r:id="rId18"/>
    <p:sldId id="304" r:id="rId19"/>
    <p:sldId id="303" r:id="rId20"/>
    <p:sldId id="306" r:id="rId21"/>
    <p:sldId id="307" r:id="rId22"/>
    <p:sldId id="289" r:id="rId23"/>
    <p:sldId id="311" r:id="rId24"/>
    <p:sldId id="312" r:id="rId25"/>
    <p:sldId id="313" r:id="rId26"/>
    <p:sldId id="314" r:id="rId27"/>
    <p:sldId id="297" r:id="rId28"/>
    <p:sldId id="298" r:id="rId29"/>
    <p:sldId id="272" r:id="rId30"/>
    <p:sldId id="302" r:id="rId31"/>
    <p:sldId id="299" r:id="rId32"/>
    <p:sldId id="300" r:id="rId33"/>
    <p:sldId id="316" r:id="rId34"/>
    <p:sldId id="269" r:id="rId35"/>
    <p:sldId id="315" r:id="rId36"/>
    <p:sldId id="273" r:id="rId37"/>
    <p:sldId id="275" r:id="rId38"/>
    <p:sldId id="270" r:id="rId39"/>
    <p:sldId id="276" r:id="rId40"/>
    <p:sldId id="277" r:id="rId41"/>
    <p:sldId id="263" r:id="rId4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573EF-B233-808A-56D5-C87B7F983A1A}" v="130" dt="2026-02-15T14:27:34.955"/>
    <p1510:client id="{58971C38-674D-9EF5-D6A0-2B65FCBBCDB0}" v="52" dt="2026-02-16T22:43:02.530"/>
    <p1510:client id="{9038FD4A-4FBE-4624-8506-DBE3A36ADF53}" v="5" dt="2026-02-15T14:30:03.025"/>
    <p1510:client id="{A300FBD8-8C53-8A78-682D-7F7797C3BC28}" v="24" dt="2026-02-15T14:33:57.5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2"/>
  </p:normalViewPr>
  <p:slideViewPr>
    <p:cSldViewPr snapToGrid="0">
      <p:cViewPr varScale="1">
        <p:scale>
          <a:sx n="118" d="100"/>
          <a:sy n="118" d="100"/>
        </p:scale>
        <p:origin x="64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19F84-D890-4681-A7D9-7749E3E42358}" type="datetimeFigureOut">
              <a:t>11/03/2026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BDD6B-9D36-498A-AC94-154D20F96842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09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Template inspiré de la capture d'écran fournie.
[Sources]
- Visuel de fond: généré pour ce gabarit (pas de source externe).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E.M. Varin et al. (2019) Cell Reports. https://pubmed.ncbi.nlm.nih.gov/31189118/</a:t>
            </a:r>
          </a:p>
          <a:p>
            <a:r>
              <a:t>- A.L. Alhadeff et al. (2011) VTA/NAc GLP‑1R and feeding. https://pmc.ncbi.nlm.nih.gov/articles/PMC3275387/</a:t>
            </a:r>
          </a:p>
          <a:p>
            <a:r>
              <a:t>- D.J. Drucker (2018) Cell Metab. https://pubmed.ncbi.nlm.nih.gov/29617641/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40FA6-154E-C7DD-1A39-DA251C0E8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BDF5BE-84F6-8E02-DEAA-4E9BDE381D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19956F-1CA8-099F-F666-A0740E9B7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E.M. Varin et al. (2019) Cell Reports. https://pubmed.ncbi.nlm.nih.gov/31189118/</a:t>
            </a:r>
          </a:p>
          <a:p>
            <a:r>
              <a:t>- A.L. Alhadeff et al. (2011) VTA/NAc GLP‑1R and feeding. https://pmc.ncbi.nlm.nih.gov/articles/PMC3275387/</a:t>
            </a:r>
          </a:p>
          <a:p>
            <a:r>
              <a:t>- D.J. Drucker (2018) Cell Metab. https://pubmed.ncbi.nlm.nih.gov/29617641/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4A013-C348-6BF2-9C18-8B606C014E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659757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48725-FD12-5342-1252-537CE70E3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184555-7C4D-DF84-2DF9-02F2A9A332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399B02-F948-CD28-56F3-AACF3B61AE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E.M. Varin et al. (2019) Cell Reports. https://pubmed.ncbi.nlm.nih.gov/31189118/</a:t>
            </a:r>
          </a:p>
          <a:p>
            <a:r>
              <a:t>- A.L. Alhadeff et al. (2011) VTA/NAc GLP‑1R and feeding. https://pmc.ncbi.nlm.nih.gov/articles/PMC3275387/</a:t>
            </a:r>
          </a:p>
          <a:p>
            <a:r>
              <a:t>- D.J. Drucker (2018) Cell Metab. https://pubmed.ncbi.nlm.nih.gov/29617641/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8DD31E-6C68-F10B-AC8D-4539ABAE2B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572686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FFD54-A2C7-483F-2642-E7B1A7043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83AFDC-CD9C-153C-0EC5-DBB6EDB6FF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09DF6B-3D6F-9C7F-8B53-683BB0E92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E.M. Varin et al. (2019) Cell Reports. https://pubmed.ncbi.nlm.nih.gov/31189118/</a:t>
            </a:r>
          </a:p>
          <a:p>
            <a:r>
              <a:t>- A.L. Alhadeff et al. (2011) VTA/NAc GLP‑1R and feeding. https://pmc.ncbi.nlm.nih.gov/articles/PMC3275387/</a:t>
            </a:r>
          </a:p>
          <a:p>
            <a:r>
              <a:t>- D.J. Drucker (2018) Cell Metab. https://pubmed.ncbi.nlm.nih.gov/29617641/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B10E9A-343C-7C1D-8F9E-CC29BAB60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256361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FFE37-7FE5-E174-4990-BCC33944D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D54678-1377-CB6A-62C8-AA67AC92F0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D81D77-30E9-5E06-EB26-EFBBF97F34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E.M. Varin et al. (2019) Cell Reports. https://pubmed.ncbi.nlm.nih.gov/31189118/</a:t>
            </a:r>
          </a:p>
          <a:p>
            <a:r>
              <a:t>- A.L. Alhadeff et al. (2011) VTA/NAc GLP‑1R and feeding. https://pmc.ncbi.nlm.nih.gov/articles/PMC3275387/</a:t>
            </a:r>
          </a:p>
          <a:p>
            <a:r>
              <a:t>- D.J. Drucker (2018) Cell Metab. https://pubmed.ncbi.nlm.nih.gov/29617641/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10DC6C-EF91-AB0A-B70D-8F8A6F514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743493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Synthèse basée sur circuits VTA/NAc et essais précliniques (Dickson 2012; Alhadeff 2011).</a:t>
            </a:r>
          </a:p>
          <a:p>
            <a:r>
              <a:t>- Indices cliniques : revue addictions (Volkow 2024) https://pmc.ncbi.nlm.nih.gov/articles/PMC12771407/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Résumé du modèle décrit dans le texte fourni et soutenu par les revues citées (Drucker 2018; Kanoski 2016; Volkow 2024).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B2D94-FB00-7EB1-E3A3-D745FCE07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78359F-0394-49F1-3125-B4428D3AE1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7FB9BE-AD4E-864B-A260-09222D824A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S. Kanoski, M.R. Hayes, K. Skibicka (2016) GLP-1 and weight loss: diverse neural circuitry. AJP Regul Integr Comp Physiol.</a:t>
            </a:r>
          </a:p>
          <a:p>
            <a:r>
              <a:t>- D.J. Drucker (2018) Cell Metabolism. https://pubmed.ncbi.nlm.nih.gov/29617641/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350C5-ED62-7E03-06B9-5FD43EA82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54082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Principes généraux de titration/tolérance des GLP‑1RA : alignés avec revues mécanistiques (Drucker 2018) et pratiques cliniques usuelles; adapter aux monographies locales.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Synthèse pratique dérivée du modèle neurobiologique (homéostasie + récompense + cognition) présenté dans le deck; recommandations détaillées à harmoniser avec guides provinciaux/monographies.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91AA8-2B7E-CC9E-A445-28CBDA32B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CCAA0B-2425-2580-DBCB-E93142C66A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35E3F6-8B83-C04B-A85A-D071F1F57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Template inspiré de la capture d'écran fournie.
[Sources]
- Visuel de fond: généré pour ce gabarit (pas de source externe).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C9738-7B4D-BC4E-3DE2-B6ECE89AF7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29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CA8EE-E9A3-BE94-1B5F-F7B7E8C91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0DC9EA-9286-9DC8-52F5-E575FBDFE1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F12289-1992-D592-4243-8D99EB750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Synthèse pratique dérivée du modèle neurobiologique (homéostasie + récompense + cognition) présenté dans le deck; recommandations détaillées à harmoniser avec guides provinciaux/monographies.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4FCB6-CA5F-A27E-58B4-950770B3C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2891840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Visuel de fond: généré pour ce gabarit (pas de source externe).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01F4E-665F-1790-255A-F09AAFD80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48BBEF-FBCB-7DF9-1800-9FF25D2DCC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515AD0-F0D1-836A-F29C-7D3B4DCA6F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3C2280-E0DB-2809-BC57-6580F1DA0C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15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Visuel de fond: généré pour ce gabarit (pas de source externe).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C. Cabou &amp; R. Burcelin (2011) GLP-1, the gut-brain, and brain-periphery axes. RDS.</a:t>
            </a:r>
          </a:p>
          <a:p>
            <a:r>
              <a:t>- E.M. Varin et al. (2019) Distinct Neural Sites of GLP-1R Expression... Cell Reports. (PMID: 31189118) https://pubmed.ncbi.nlm.nih.gov/31189118/</a:t>
            </a:r>
          </a:p>
          <a:p>
            <a:r>
              <a:t>- D.J. Drucker (2018) Cell Metabolism. (PMID: 29617641) https://pubmed.ncbi.nlm.nih.gov/29617641/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S. Kanoski, M.R. Hayes, K. Skibicka (2016) GLP-1 and weight loss: diverse neural circuitry. AJP Regul Integr Comp Physiol.</a:t>
            </a:r>
          </a:p>
          <a:p>
            <a:r>
              <a:t>- D.J. Drucker (2018) Cell Metabolism. https://pubmed.ncbi.nlm.nih.gov/29617641/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S.L. Dickson et al. (2012) Exendin-4 decreases rewarding value of food. J Neurosci. (PMID: 22492036) https://pubmed.ncbi.nlm.nih.gov/22492036/</a:t>
            </a:r>
          </a:p>
          <a:p>
            <a:r>
              <a:t>- J. Guo et al. (2025) GLP-1R agonists and overeating/reward. (PMC) https://pmc.ncbi.nlm.nih.gov/articles/PMC12614067/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Synthèse conceptuelle basée sur la neurobiologie des circuits faim/récompense (voir références du deck).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360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69" y="-9769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2011680" cy="502920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2011680" y="0"/>
            <a:ext cx="3657600" cy="502920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2011680" y="73152"/>
            <a:ext cx="3657600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ctr">
              <a:buNone/>
            </a:pPr>
            <a:endParaRPr lang="en-US" sz="1200" b="1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0" y="0"/>
            <a:ext cx="3657600" cy="502920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5669280" y="73152"/>
            <a:ext cx="3657600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ctr">
              <a:buNone/>
            </a:pPr>
            <a:endParaRPr lang="en-US" sz="1200" b="1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9326880" y="0"/>
            <a:ext cx="2864815" cy="502920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9326880" y="73152"/>
            <a:ext cx="2864815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ctr">
              <a:buNone/>
            </a:pPr>
            <a:endParaRPr lang="en-US" sz="1200" b="1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67117" y="118872"/>
            <a:ext cx="274320" cy="274320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867116" y="118247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14" name="Shape 12"/>
          <p:cNvSpPr/>
          <p:nvPr/>
        </p:nvSpPr>
        <p:spPr>
          <a:xfrm>
            <a:off x="1196926" y="118872"/>
            <a:ext cx="274320" cy="274320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1196926" y="118247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6" name="Shape 14"/>
          <p:cNvSpPr/>
          <p:nvPr/>
        </p:nvSpPr>
        <p:spPr>
          <a:xfrm>
            <a:off x="1585351" y="118872"/>
            <a:ext cx="274320" cy="274320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1585350" y="118247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8" name="Text 16"/>
          <p:cNvSpPr/>
          <p:nvPr/>
        </p:nvSpPr>
        <p:spPr>
          <a:xfrm>
            <a:off x="2009726" y="-4377"/>
            <a:ext cx="3108960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Fédération</a:t>
            </a:r>
            <a:endParaRPr lang="en-US" sz="105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des </a:t>
            </a:r>
            <a:r>
              <a:rPr lang="en-US" sz="105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pharmaciens</a:t>
            </a:r>
            <a:endParaRPr lang="en-US" sz="105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du Québec</a:t>
            </a:r>
            <a:endParaRPr lang="en-US" sz="1050">
              <a:latin typeface="Calibri"/>
              <a:ea typeface="Calibri"/>
              <a:cs typeface="Calibri"/>
            </a:endParaRPr>
          </a:p>
        </p:txBody>
      </p:sp>
      <p:pic>
        <p:nvPicPr>
          <p:cNvPr id="19" name="Image 0" descr="/mnt/data/A_2D_digital_illustration_features_an_abstract,_i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2920"/>
            <a:ext cx="12191695" cy="214884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868680" y="1417320"/>
            <a:ext cx="822960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400" b="1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Neurobiologie</a:t>
            </a:r>
            <a:r>
              <a:rPr lang="en-US" sz="3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des agonistes GLP-1 dans le </a:t>
            </a:r>
            <a:r>
              <a:rPr lang="en-US" sz="3400" b="1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traitement</a:t>
            </a:r>
            <a:r>
              <a:rPr lang="en-US" sz="3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de </a:t>
            </a:r>
            <a:r>
              <a:rPr lang="en-US" sz="3400" b="1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l'obésité</a:t>
            </a:r>
            <a:endParaRPr lang="en-US" err="1"/>
          </a:p>
        </p:txBody>
      </p:sp>
      <p:sp>
        <p:nvSpPr>
          <p:cNvPr id="21" name="Shape 18"/>
          <p:cNvSpPr/>
          <p:nvPr/>
        </p:nvSpPr>
        <p:spPr>
          <a:xfrm>
            <a:off x="0" y="2651760"/>
            <a:ext cx="12191695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19"/>
          <p:cNvSpPr/>
          <p:nvPr/>
        </p:nvSpPr>
        <p:spPr>
          <a:xfrm>
            <a:off x="868680" y="2971800"/>
            <a:ext cx="6766560" cy="12801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80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CONGRÈS DE LA FÉDÉRATION DES</a:t>
            </a:r>
            <a:endParaRPr lang="en-US" sz="2600"/>
          </a:p>
          <a:p>
            <a:r>
              <a:rPr lang="en-US" sz="2600" b="1">
                <a:solidFill>
                  <a:srgbClr val="80CCC3"/>
                </a:solidFill>
                <a:latin typeface="Calibri"/>
                <a:ea typeface="Calibri"/>
                <a:cs typeface="Calibri"/>
              </a:rPr>
              <a:t>PHARMACIENS DU QUÉBEC 2026</a:t>
            </a:r>
            <a:endParaRPr lang="en-US" sz="26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868680" y="44348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3B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Château Vaudreuil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7818120" y="3063240"/>
            <a:ext cx="3886200" cy="2057400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  <a:effectLst>
            <a:outerShdw blurRad="381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6" name="Text 23"/>
          <p:cNvSpPr/>
          <p:nvPr/>
        </p:nvSpPr>
        <p:spPr>
          <a:xfrm>
            <a:off x="8001000" y="347472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18–19 MARS</a:t>
            </a:r>
            <a:endParaRPr lang="en-US" sz="3800"/>
          </a:p>
        </p:txBody>
      </p:sp>
      <p:sp>
        <p:nvSpPr>
          <p:cNvPr id="27" name="Text 24"/>
          <p:cNvSpPr/>
          <p:nvPr/>
        </p:nvSpPr>
        <p:spPr>
          <a:xfrm>
            <a:off x="8001000" y="4434840"/>
            <a:ext cx="3520440" cy="457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2026</a:t>
            </a:r>
            <a:endParaRPr lang="en-US" sz="16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Shape 2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A0036D-A797-00F2-C6FC-29C194546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9889F1E5-E56E-0C10-675C-E7BC65630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2A41DF-1930-FEE4-107B-A343C33B2BC6}"/>
              </a:ext>
            </a:extLst>
          </p:cNvPr>
          <p:cNvSpPr txBox="1"/>
          <p:nvPr/>
        </p:nvSpPr>
        <p:spPr>
          <a:xfrm>
            <a:off x="777240" y="868680"/>
            <a:ext cx="5746510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Le baggage avec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lequel</a:t>
            </a:r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 on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naît</a:t>
            </a:r>
            <a:endParaRPr lang="en-US" sz="3400" b="1" dirty="0">
              <a:solidFill>
                <a:srgbClr val="FFFFFF"/>
              </a:solidFill>
              <a:latin typeface="Aptos Display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9940B-5179-84C0-2BF8-0BEA07802C93}"/>
              </a:ext>
            </a:extLst>
          </p:cNvPr>
          <p:cNvSpPr/>
          <p:nvPr/>
        </p:nvSpPr>
        <p:spPr>
          <a:xfrm>
            <a:off x="803421" y="2148840"/>
            <a:ext cx="9887779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CCA5C-271A-F1CD-8703-5778EBF78E87}"/>
              </a:ext>
            </a:extLst>
          </p:cNvPr>
          <p:cNvSpPr txBox="1"/>
          <p:nvPr/>
        </p:nvSpPr>
        <p:spPr>
          <a:xfrm>
            <a:off x="900758" y="2199203"/>
            <a:ext cx="9653348" cy="424731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fr-CA" b="1" dirty="0">
                <a:solidFill>
                  <a:schemeClr val="accent1"/>
                </a:solidFill>
              </a:rPr>
              <a:t>🧬 MC4R (</a:t>
            </a:r>
            <a:r>
              <a:rPr lang="fr-CA" b="1" dirty="0" err="1">
                <a:solidFill>
                  <a:schemeClr val="accent1"/>
                </a:solidFill>
              </a:rPr>
              <a:t>Melanocortin</a:t>
            </a:r>
            <a:r>
              <a:rPr lang="fr-CA" b="1" dirty="0">
                <a:solidFill>
                  <a:schemeClr val="accent1"/>
                </a:solidFill>
              </a:rPr>
              <a:t> 4 </a:t>
            </a:r>
            <a:r>
              <a:rPr lang="fr-CA" b="1" dirty="0" err="1">
                <a:solidFill>
                  <a:schemeClr val="accent1"/>
                </a:solidFill>
              </a:rPr>
              <a:t>receptor</a:t>
            </a:r>
            <a:r>
              <a:rPr lang="fr-CA" b="1" dirty="0">
                <a:solidFill>
                  <a:schemeClr val="accent1"/>
                </a:solidFill>
              </a:rPr>
              <a:t>)</a:t>
            </a:r>
          </a:p>
          <a:p>
            <a:r>
              <a:rPr lang="fr-CA" b="1" dirty="0">
                <a:solidFill>
                  <a:schemeClr val="accent1"/>
                </a:solidFill>
              </a:rPr>
              <a:t>📌 Localisation : Chromosome 18q21.32</a:t>
            </a:r>
          </a:p>
          <a:p>
            <a:r>
              <a:rPr lang="fr-CA" b="1" dirty="0">
                <a:solidFill>
                  <a:schemeClr val="accent1"/>
                </a:solidFill>
              </a:rPr>
              <a:t>🔍 Fonction :</a:t>
            </a:r>
          </a:p>
          <a:p>
            <a:r>
              <a:rPr lang="fr-CA" dirty="0">
                <a:solidFill>
                  <a:schemeClr val="accent1"/>
                </a:solidFill>
              </a:rPr>
              <a:t>Récepteur couplé aux protéines G exprimé dans l’</a:t>
            </a:r>
            <a:r>
              <a:rPr lang="fr-CA" b="1" dirty="0">
                <a:solidFill>
                  <a:schemeClr val="accent1"/>
                </a:solidFill>
              </a:rPr>
              <a:t>hypothalamus</a:t>
            </a:r>
            <a:r>
              <a:rPr lang="fr-CA" dirty="0">
                <a:solidFill>
                  <a:schemeClr val="accent1"/>
                </a:solidFill>
              </a:rPr>
              <a:t>, </a:t>
            </a:r>
          </a:p>
          <a:p>
            <a:r>
              <a:rPr lang="fr-CA" dirty="0">
                <a:solidFill>
                  <a:schemeClr val="accent1"/>
                </a:solidFill>
              </a:rPr>
              <a:t>impliqué dans la </a:t>
            </a:r>
            <a:r>
              <a:rPr lang="fr-CA" b="1" dirty="0">
                <a:solidFill>
                  <a:schemeClr val="accent1"/>
                </a:solidFill>
              </a:rPr>
              <a:t>régulation de l’appétit et de la dépense énergétique</a:t>
            </a:r>
            <a:r>
              <a:rPr lang="fr-CA" dirty="0">
                <a:solidFill>
                  <a:schemeClr val="accent1"/>
                </a:solidFill>
              </a:rPr>
              <a:t>.</a:t>
            </a:r>
          </a:p>
          <a:p>
            <a:endParaRPr lang="fr-CA" b="1" dirty="0">
              <a:solidFill>
                <a:schemeClr val="accent1"/>
              </a:solidFill>
            </a:endParaRPr>
          </a:p>
          <a:p>
            <a:r>
              <a:rPr lang="fr-CA" b="1" dirty="0">
                <a:solidFill>
                  <a:schemeClr val="accent1"/>
                </a:solidFill>
              </a:rPr>
              <a:t>🔄 Mécanisme d’action :</a:t>
            </a:r>
          </a:p>
          <a:p>
            <a:r>
              <a:rPr lang="fr-CA" dirty="0">
                <a:solidFill>
                  <a:schemeClr val="accent1"/>
                </a:solidFill>
              </a:rPr>
              <a:t>Activation de MC4R → réduction de l'appétit et augmentation de la dépense énergétique.</a:t>
            </a:r>
          </a:p>
          <a:p>
            <a:r>
              <a:rPr lang="fr-CA" dirty="0">
                <a:solidFill>
                  <a:schemeClr val="accent1"/>
                </a:solidFill>
              </a:rPr>
              <a:t>Les mutations ou variants de </a:t>
            </a:r>
            <a:r>
              <a:rPr lang="fr-CA" b="1" dirty="0">
                <a:solidFill>
                  <a:schemeClr val="accent1"/>
                </a:solidFill>
              </a:rPr>
              <a:t>perte de fonction</a:t>
            </a:r>
            <a:r>
              <a:rPr lang="fr-CA" dirty="0">
                <a:solidFill>
                  <a:schemeClr val="accent1"/>
                </a:solidFill>
              </a:rPr>
              <a:t> :</a:t>
            </a:r>
          </a:p>
          <a:p>
            <a:pPr lvl="1"/>
            <a:r>
              <a:rPr lang="fr-CA" dirty="0">
                <a:solidFill>
                  <a:schemeClr val="accent1"/>
                </a:solidFill>
              </a:rPr>
              <a:t>Réduction de l'activité du récepteur → </a:t>
            </a:r>
            <a:r>
              <a:rPr lang="fr-CA" b="1" dirty="0">
                <a:solidFill>
                  <a:schemeClr val="accent1"/>
                </a:solidFill>
              </a:rPr>
              <a:t>hyperphagie</a:t>
            </a:r>
            <a:endParaRPr lang="fr-CA" dirty="0">
              <a:solidFill>
                <a:schemeClr val="accent1"/>
              </a:solidFill>
            </a:endParaRPr>
          </a:p>
          <a:p>
            <a:pPr lvl="1"/>
            <a:r>
              <a:rPr lang="fr-CA" dirty="0">
                <a:solidFill>
                  <a:schemeClr val="accent1"/>
                </a:solidFill>
              </a:rPr>
              <a:t>Risque accru d’</a:t>
            </a:r>
            <a:r>
              <a:rPr lang="fr-CA" b="1" dirty="0">
                <a:solidFill>
                  <a:schemeClr val="accent1"/>
                </a:solidFill>
              </a:rPr>
              <a:t>obésité sévère précoce</a:t>
            </a:r>
            <a:endParaRPr lang="fr-CA" dirty="0">
              <a:solidFill>
                <a:schemeClr val="accent1"/>
              </a:solidFill>
            </a:endParaRPr>
          </a:p>
          <a:p>
            <a:pPr lvl="1"/>
            <a:r>
              <a:rPr lang="fr-CA" dirty="0">
                <a:solidFill>
                  <a:schemeClr val="accent1"/>
                </a:solidFill>
              </a:rPr>
              <a:t>Forme monogénique d’obésité dans certains cas (mutation homozygote)</a:t>
            </a:r>
          </a:p>
          <a:p>
            <a:endParaRPr lang="fr-CA" b="1" dirty="0">
              <a:solidFill>
                <a:schemeClr val="accent1"/>
              </a:solidFill>
            </a:endParaRPr>
          </a:p>
          <a:p>
            <a:r>
              <a:rPr lang="fr-CA" b="1" dirty="0">
                <a:solidFill>
                  <a:schemeClr val="accent1"/>
                </a:solidFill>
              </a:rPr>
              <a:t>🧠 Effets neuroendocriniens :</a:t>
            </a:r>
          </a:p>
          <a:p>
            <a:r>
              <a:rPr lang="fr-CA" dirty="0">
                <a:solidFill>
                  <a:schemeClr val="accent1"/>
                </a:solidFill>
              </a:rPr>
              <a:t>Interagit avec les </a:t>
            </a:r>
            <a:r>
              <a:rPr lang="fr-CA" b="1" dirty="0">
                <a:solidFill>
                  <a:schemeClr val="accent1"/>
                </a:solidFill>
              </a:rPr>
              <a:t>neurones POMC</a:t>
            </a:r>
            <a:r>
              <a:rPr lang="fr-CA" dirty="0">
                <a:solidFill>
                  <a:schemeClr val="accent1"/>
                </a:solidFill>
              </a:rPr>
              <a:t> et les peptides </a:t>
            </a:r>
            <a:r>
              <a:rPr lang="fr-CA" b="1" dirty="0">
                <a:solidFill>
                  <a:schemeClr val="accent1"/>
                </a:solidFill>
              </a:rPr>
              <a:t>α-MSH</a:t>
            </a:r>
            <a:r>
              <a:rPr lang="fr-CA" dirty="0">
                <a:solidFill>
                  <a:schemeClr val="accent1"/>
                </a:solidFill>
              </a:rPr>
              <a:t>, crucial dans le contrôle central de l’appétit.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A5A66E-9AB9-B6EC-880A-94296D38434F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000739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198D8D-D290-CF25-5B42-DBF3D5475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14C68F5B-9507-52D7-2813-D99F8C8AF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ED958E-2895-666A-ABAA-AFF470823500}"/>
              </a:ext>
            </a:extLst>
          </p:cNvPr>
          <p:cNvSpPr txBox="1"/>
          <p:nvPr/>
        </p:nvSpPr>
        <p:spPr>
          <a:xfrm>
            <a:off x="777240" y="868680"/>
            <a:ext cx="5746510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Le baggage avec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lequel</a:t>
            </a:r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 on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naît</a:t>
            </a:r>
            <a:endParaRPr lang="en-US" sz="3400" b="1" dirty="0">
              <a:solidFill>
                <a:srgbClr val="FFFFFF"/>
              </a:solidFill>
              <a:latin typeface="Aptos Display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DB2968-EE11-4408-01D1-52E814CA837D}"/>
              </a:ext>
            </a:extLst>
          </p:cNvPr>
          <p:cNvSpPr/>
          <p:nvPr/>
        </p:nvSpPr>
        <p:spPr>
          <a:xfrm>
            <a:off x="803421" y="2148840"/>
            <a:ext cx="9887779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8EA006-6FB1-E19B-35EB-720E819F6BF3}"/>
              </a:ext>
            </a:extLst>
          </p:cNvPr>
          <p:cNvSpPr txBox="1"/>
          <p:nvPr/>
        </p:nvSpPr>
        <p:spPr>
          <a:xfrm>
            <a:off x="812693" y="2217666"/>
            <a:ext cx="9948557" cy="341632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fr-CA" b="1" dirty="0">
                <a:solidFill>
                  <a:schemeClr val="accent1"/>
                </a:solidFill>
              </a:rPr>
              <a:t>⚖️ Interaction FTO–MC4R</a:t>
            </a:r>
          </a:p>
          <a:p>
            <a:endParaRPr lang="fr-CA" b="1" dirty="0">
              <a:solidFill>
                <a:schemeClr val="accent1"/>
              </a:solidFill>
            </a:endParaRPr>
          </a:p>
          <a:p>
            <a:r>
              <a:rPr lang="fr-CA" b="1" dirty="0">
                <a:solidFill>
                  <a:schemeClr val="accent1"/>
                </a:solidFill>
              </a:rPr>
              <a:t>Bien que les deux gènes agissent via des voies indépendantes, leur </a:t>
            </a:r>
            <a:r>
              <a:rPr lang="fr-CA" b="1" dirty="0" err="1">
                <a:solidFill>
                  <a:schemeClr val="accent1"/>
                </a:solidFill>
              </a:rPr>
              <a:t>co</a:t>
            </a:r>
            <a:r>
              <a:rPr lang="fr-CA" b="1" dirty="0">
                <a:solidFill>
                  <a:schemeClr val="accent1"/>
                </a:solidFill>
              </a:rPr>
              <a:t>-expression dans l’hypothalamus</a:t>
            </a:r>
          </a:p>
          <a:p>
            <a:r>
              <a:rPr lang="fr-CA" b="1" dirty="0">
                <a:solidFill>
                  <a:schemeClr val="accent1"/>
                </a:solidFill>
              </a:rPr>
              <a:t>suggère un effet additif sur la susceptibilité à l’obésité. Les personnes portant des variants à risque </a:t>
            </a:r>
          </a:p>
          <a:p>
            <a:r>
              <a:rPr lang="fr-CA" b="1" dirty="0">
                <a:solidFill>
                  <a:schemeClr val="accent1"/>
                </a:solidFill>
              </a:rPr>
              <a:t>dans les deux gènes ont souvent un IMC plus élevé.</a:t>
            </a:r>
          </a:p>
          <a:p>
            <a:endParaRPr lang="fr-CA" b="1" dirty="0">
              <a:solidFill>
                <a:schemeClr val="accent1"/>
              </a:solidFill>
            </a:endParaRPr>
          </a:p>
          <a:p>
            <a:r>
              <a:rPr lang="fr-CA" b="1" dirty="0">
                <a:solidFill>
                  <a:schemeClr val="accent1"/>
                </a:solidFill>
              </a:rPr>
              <a:t>🎯 Implications cliniques et pharmacogénomiques</a:t>
            </a:r>
          </a:p>
          <a:p>
            <a:r>
              <a:rPr lang="fr-CA" b="1" dirty="0">
                <a:solidFill>
                  <a:schemeClr val="accent1"/>
                </a:solidFill>
              </a:rPr>
              <a:t>Comprendre ces voies génétiques permet de mieux cerner les phénotypes d’obésité résistants </a:t>
            </a:r>
          </a:p>
          <a:p>
            <a:r>
              <a:rPr lang="fr-CA" b="1" dirty="0">
                <a:solidFill>
                  <a:schemeClr val="accent1"/>
                </a:solidFill>
              </a:rPr>
              <a:t>à la restriction calorique seule.</a:t>
            </a:r>
          </a:p>
          <a:p>
            <a:endParaRPr lang="fr-CA" b="1" dirty="0">
              <a:solidFill>
                <a:schemeClr val="accent1"/>
              </a:solidFill>
            </a:endParaRPr>
          </a:p>
          <a:p>
            <a:r>
              <a:rPr lang="fr-CA" b="1" dirty="0">
                <a:solidFill>
                  <a:schemeClr val="accent1"/>
                </a:solidFill>
              </a:rPr>
              <a:t>Des agonistes de MC4R (comme le </a:t>
            </a:r>
            <a:r>
              <a:rPr lang="fr-CA" b="1" dirty="0" err="1">
                <a:solidFill>
                  <a:schemeClr val="accent1"/>
                </a:solidFill>
              </a:rPr>
              <a:t>setmelanotide</a:t>
            </a:r>
            <a:r>
              <a:rPr lang="fr-CA" b="1" dirty="0">
                <a:solidFill>
                  <a:schemeClr val="accent1"/>
                </a:solidFill>
              </a:rPr>
              <a:t>) sont en développement </a:t>
            </a:r>
          </a:p>
          <a:p>
            <a:r>
              <a:rPr lang="fr-CA" b="1" dirty="0">
                <a:solidFill>
                  <a:schemeClr val="accent1"/>
                </a:solidFill>
              </a:rPr>
              <a:t>pour traiter certaines formes d’obésité génétique.</a:t>
            </a:r>
            <a:endParaRPr lang="fr-CA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8BD4F7-B9A3-B768-ED5A-227B4A67447C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667024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3501CC-18EC-EF12-C09D-5A6D1C356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D61C0630-B952-BFD8-6C0D-D37316C75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9FC13E-F33C-D41C-654B-B6D31C809545}"/>
              </a:ext>
            </a:extLst>
          </p:cNvPr>
          <p:cNvSpPr txBox="1"/>
          <p:nvPr/>
        </p:nvSpPr>
        <p:spPr>
          <a:xfrm>
            <a:off x="777240" y="868680"/>
            <a:ext cx="10400155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Le monde dans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lequel</a:t>
            </a:r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 on a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évolué</a:t>
            </a:r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.. Et dans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lequel</a:t>
            </a:r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 on vit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B508DA-71C4-4C1B-D3F4-3F65A4271412}"/>
              </a:ext>
            </a:extLst>
          </p:cNvPr>
          <p:cNvSpPr/>
          <p:nvPr/>
        </p:nvSpPr>
        <p:spPr>
          <a:xfrm>
            <a:off x="803422" y="2148840"/>
            <a:ext cx="8157698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887608-543A-6D09-76B4-E0FF6BDD46D3}"/>
              </a:ext>
            </a:extLst>
          </p:cNvPr>
          <p:cNvSpPr txBox="1"/>
          <p:nvPr/>
        </p:nvSpPr>
        <p:spPr>
          <a:xfrm>
            <a:off x="998097" y="2333674"/>
            <a:ext cx="7048148" cy="1754326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Comparer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l’environnement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 de la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préhistoire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.. À la société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actuelle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endParaRPr lang="en-US" b="1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Environnement hyper-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obésogène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Riche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en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 stimuli-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supranormaux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D935D2-E9DA-4143-5028-E11AC1648DA2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9471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EC05166-8739-4F03-91A0-526A5FBC622D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A84ED31-6547-294C-BEF0-BC16CB93B100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64E8BC1-0EA2-29E5-CADC-C88A71E893AA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C991A93-2381-FFE9-4927-0842A215B426}"/>
              </a:ext>
            </a:extLst>
          </p:cNvPr>
          <p:cNvSpPr/>
          <p:nvPr/>
        </p:nvSpPr>
        <p:spPr>
          <a:xfrm>
            <a:off x="969264" y="82296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dirty="0"/>
              <a:t>Axe </a:t>
            </a:r>
            <a:r>
              <a:rPr dirty="0" err="1"/>
              <a:t>intestin</a:t>
            </a:r>
            <a:r>
              <a:rPr dirty="0"/>
              <a:t>–</a:t>
            </a:r>
            <a:r>
              <a:rPr dirty="0" err="1"/>
              <a:t>cerveau</a:t>
            </a:r>
            <a:r>
              <a:rPr dirty="0"/>
              <a:t> : le message de </a:t>
            </a:r>
            <a:r>
              <a:rPr dirty="0" err="1"/>
              <a:t>satiété</a:t>
            </a:r>
            <a:endParaRPr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1874527-E2C3-75F6-F23D-EF39C35D5DCA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771649D-A765-45A8-EE6B-AEEE9AD0460B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0F0C32D-AFBA-373B-0EF0-C667E0C6DFD9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4E60844-7B64-323F-5307-C181600BDAA3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DE85E43-16A3-F024-A5E1-2AE83ACB4096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9E87759-6103-3252-6D4A-0C144A5D3B8A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451D2CB-B58E-E48B-32DA-FC11B2106192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  <a:defRPr sz="2400"/>
            </a:pPr>
            <a:r>
              <a:rPr dirty="0"/>
              <a:t>Hormones post‑</a:t>
            </a:r>
            <a:r>
              <a:rPr dirty="0" err="1"/>
              <a:t>prandiales</a:t>
            </a:r>
            <a:r>
              <a:rPr dirty="0"/>
              <a:t> (GLP‑1, PYY, CCK) → nerf vague → NTS</a:t>
            </a:r>
            <a:endParaRPr lang="en-US" sz="1800" dirty="0"/>
          </a:p>
          <a:p>
            <a:pPr>
              <a:defRPr sz="2400"/>
            </a:pPr>
            <a:r>
              <a:rPr dirty="0" err="1"/>
              <a:t>Intégration</a:t>
            </a:r>
            <a:r>
              <a:rPr dirty="0"/>
              <a:t> NTS → hypothalamus (ARC/PVN) : </a:t>
            </a:r>
            <a:r>
              <a:rPr dirty="0" err="1"/>
              <a:t>frein</a:t>
            </a:r>
            <a:r>
              <a:rPr dirty="0"/>
              <a:t> sur la </a:t>
            </a:r>
            <a:r>
              <a:rPr dirty="0" err="1"/>
              <a:t>prise</a:t>
            </a:r>
            <a:r>
              <a:rPr dirty="0"/>
              <a:t> </a:t>
            </a:r>
            <a:r>
              <a:rPr dirty="0" err="1"/>
              <a:t>alimentaire</a:t>
            </a:r>
            <a:endParaRPr dirty="0"/>
          </a:p>
          <a:p>
            <a:pPr>
              <a:defRPr sz="2400"/>
            </a:pPr>
            <a:r>
              <a:rPr dirty="0"/>
              <a:t>Dans </a:t>
            </a:r>
            <a:r>
              <a:rPr dirty="0" err="1"/>
              <a:t>l’obésité</a:t>
            </a:r>
            <a:r>
              <a:rPr dirty="0"/>
              <a:t> : signal de </a:t>
            </a:r>
            <a:r>
              <a:rPr dirty="0" err="1"/>
              <a:t>satiété</a:t>
            </a:r>
            <a:r>
              <a:rPr dirty="0"/>
              <a:t> </a:t>
            </a:r>
            <a:r>
              <a:rPr dirty="0" err="1"/>
              <a:t>affaibli</a:t>
            </a:r>
            <a:r>
              <a:rPr dirty="0"/>
              <a:t> + forte </a:t>
            </a:r>
            <a:r>
              <a:rPr dirty="0" err="1"/>
              <a:t>sensibilité</a:t>
            </a:r>
            <a:r>
              <a:rPr dirty="0"/>
              <a:t> aux indices </a:t>
            </a:r>
            <a:r>
              <a:rPr dirty="0" err="1"/>
              <a:t>alimentaires</a:t>
            </a:r>
            <a:endParaRPr dirty="0"/>
          </a:p>
          <a:p>
            <a:pPr>
              <a:defRPr sz="2400"/>
            </a:pPr>
            <a:r>
              <a:rPr dirty="0"/>
              <a:t>Les GLP‑1RA </a:t>
            </a:r>
            <a:r>
              <a:rPr dirty="0" err="1"/>
              <a:t>amplifient</a:t>
            </a:r>
            <a:r>
              <a:rPr dirty="0"/>
              <a:t> et </a:t>
            </a:r>
            <a:r>
              <a:rPr dirty="0" err="1"/>
              <a:t>prolongent</a:t>
            </a:r>
            <a:r>
              <a:rPr dirty="0"/>
              <a:t> </a:t>
            </a:r>
            <a:r>
              <a:rPr dirty="0" err="1"/>
              <a:t>ce</a:t>
            </a:r>
            <a:r>
              <a:rPr dirty="0"/>
              <a:t> signal (périphérique + central)</a:t>
            </a: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5D6CF0A-3DD7-954F-7F93-56A8F7D76AAF}"/>
              </a:ext>
            </a:extLst>
          </p:cNvPr>
          <p:cNvSpPr/>
          <p:nvPr/>
        </p:nvSpPr>
        <p:spPr>
          <a:xfrm>
            <a:off x="1005840" y="5577840"/>
            <a:ext cx="10149840" cy="777240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4EB1496-38D1-7DBC-8C0E-51FC917AC2BE}"/>
              </a:ext>
            </a:extLst>
          </p:cNvPr>
          <p:cNvSpPr/>
          <p:nvPr/>
        </p:nvSpPr>
        <p:spPr>
          <a:xfrm>
            <a:off x="1234440" y="5779008"/>
            <a:ext cx="9784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dirty="0"/>
              <a:t>Idée </a:t>
            </a:r>
            <a:r>
              <a:rPr dirty="0" err="1"/>
              <a:t>clé</a:t>
            </a:r>
            <a:r>
              <a:rPr dirty="0"/>
              <a:t> : </a:t>
            </a:r>
            <a:r>
              <a:rPr dirty="0" err="1"/>
              <a:t>l’appétit</a:t>
            </a:r>
            <a:r>
              <a:rPr dirty="0"/>
              <a:t> = neurocircuit</a:t>
            </a:r>
            <a:r>
              <a:rPr lang="fr-CA" dirty="0" err="1"/>
              <a:t>erie</a:t>
            </a:r>
            <a:r>
              <a:rPr dirty="0"/>
              <a:t> + </a:t>
            </a:r>
            <a:r>
              <a:rPr dirty="0" err="1"/>
              <a:t>signaux</a:t>
            </a:r>
            <a:r>
              <a:rPr dirty="0"/>
              <a:t> </a:t>
            </a:r>
            <a:r>
              <a:rPr dirty="0" err="1"/>
              <a:t>périphériques</a:t>
            </a:r>
            <a:r>
              <a:rPr dirty="0"/>
              <a:t>, pas </a:t>
            </a:r>
            <a:r>
              <a:rPr dirty="0" err="1"/>
              <a:t>juste</a:t>
            </a:r>
            <a:r>
              <a:rPr dirty="0"/>
              <a:t> </a:t>
            </a:r>
            <a:r>
              <a:rPr dirty="0" err="1"/>
              <a:t>volonté</a:t>
            </a:r>
            <a:r>
              <a:rPr dirty="0"/>
              <a:t>.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2F87F82-1A96-96F7-06EB-027E7543B9F0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DE70971-C347-5709-D348-6C097402FEAD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EC05166-8739-4F03-91A0-526A5FBC622D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A84ED31-6547-294C-BEF0-BC16CB93B100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64E8BC1-0EA2-29E5-CADC-C88A71E893AA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C991A93-2381-FFE9-4927-0842A215B426}"/>
              </a:ext>
            </a:extLst>
          </p:cNvPr>
          <p:cNvSpPr/>
          <p:nvPr/>
        </p:nvSpPr>
        <p:spPr>
          <a:xfrm>
            <a:off x="923544" y="82296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dirty="0"/>
              <a:t>Stress, </a:t>
            </a:r>
            <a:r>
              <a:rPr dirty="0" err="1"/>
              <a:t>émotion</a:t>
            </a:r>
            <a:r>
              <a:rPr dirty="0"/>
              <a:t> et alimentation</a:t>
            </a: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1874527-E2C3-75F6-F23D-EF39C35D5DCA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771649D-A765-45A8-EE6B-AEEE9AD0460B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0F0C32D-AFBA-373B-0EF0-C667E0C6DFD9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4E60844-7B64-323F-5307-C181600BDAA3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DE85E43-16A3-F024-A5E1-2AE83ACB4096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9E87759-6103-3252-6D4A-0C144A5D3B8A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451D2CB-B58E-E48B-32DA-FC11B2106192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  <a:defRPr sz="2400"/>
            </a:pPr>
            <a:r>
              <a:t>Stress chronique → activation HPA (cortisol) → préférence gras/sucré</a:t>
            </a:r>
            <a:endParaRPr lang="en-US" sz="1800"/>
          </a:p>
          <a:p>
            <a:pPr>
              <a:defRPr sz="2400"/>
            </a:pPr>
            <a:r>
              <a:t>Amygdale/insula : signaux d’alerte + interoception ("je me sens mal" → je mange)</a:t>
            </a:r>
          </a:p>
          <a:p>
            <a:pPr>
              <a:defRPr sz="2400"/>
            </a:pPr>
            <a:r>
              <a:t>Craving alimentaire : réponse conditionnée à des indices (pubs, odeurs, routines)</a:t>
            </a:r>
          </a:p>
          <a:p>
            <a:pPr>
              <a:defRPr sz="2400"/>
            </a:pPr>
            <a:r>
              <a:t>Objectif clinique : distinguer faim énergétique vs faim hédonique/émotionnelle</a:t>
            </a: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5D6CF0A-3DD7-954F-7F93-56A8F7D76AAF}"/>
              </a:ext>
            </a:extLst>
          </p:cNvPr>
          <p:cNvSpPr/>
          <p:nvPr/>
        </p:nvSpPr>
        <p:spPr>
          <a:xfrm>
            <a:off x="1005840" y="5577840"/>
            <a:ext cx="10149840" cy="777240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4EB1496-38D1-7DBC-8C0E-51FC917AC2BE}"/>
              </a:ext>
            </a:extLst>
          </p:cNvPr>
          <p:cNvSpPr/>
          <p:nvPr/>
        </p:nvSpPr>
        <p:spPr>
          <a:xfrm>
            <a:off x="1234440" y="5779008"/>
            <a:ext cx="9784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Idée clé : les circuits du stress peuvent court-circuiter la satiété.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2F87F82-1A96-96F7-06EB-027E7543B9F0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DE70971-C347-5709-D348-6C097402FEAD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EC05166-8739-4F03-91A0-526A5FBC622D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A84ED31-6547-294C-BEF0-BC16CB93B100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64E8BC1-0EA2-29E5-CADC-C88A71E893AA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C991A93-2381-FFE9-4927-0842A215B426}"/>
              </a:ext>
            </a:extLst>
          </p:cNvPr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Récompense alimentaire : "wanting" vs "liking"</a:t>
            </a: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1874527-E2C3-75F6-F23D-EF39C35D5DCA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771649D-A765-45A8-EE6B-AEEE9AD0460B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0F0C32D-AFBA-373B-0EF0-C667E0C6DFD9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4E60844-7B64-323F-5307-C181600BDAA3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DE85E43-16A3-F024-A5E1-2AE83ACB4096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9E87759-6103-3252-6D4A-0C144A5D3B8A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451D2CB-B58E-E48B-32DA-FC11B2106192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  <a:defRPr sz="2400"/>
            </a:pPr>
            <a:r>
              <a:t>Le "wanting" = valeur incitative (indices → approche) : fortement dopaminergique</a:t>
            </a:r>
            <a:endParaRPr lang="en-US" sz="1800"/>
          </a:p>
          <a:p>
            <a:pPr>
              <a:defRPr sz="2400"/>
            </a:pPr>
            <a:r>
              <a:t>Le "liking" = plaisir immédiat : plus diffus (opioïdes, endocannabinoïdes, etc.)</a:t>
            </a:r>
          </a:p>
          <a:p>
            <a:pPr>
              <a:defRPr sz="2400"/>
            </a:pPr>
            <a:r>
              <a:t>Dans l’obésité : le wanting peut rester élevé malgré un liking stable</a:t>
            </a:r>
          </a:p>
          <a:p>
            <a:pPr>
              <a:defRPr sz="2400"/>
            </a:pPr>
            <a:r>
              <a:t>Cible des GLP‑1RA (central) : diminuer la valeur incitative des aliments palatables</a:t>
            </a: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5D6CF0A-3DD7-954F-7F93-56A8F7D76AAF}"/>
              </a:ext>
            </a:extLst>
          </p:cNvPr>
          <p:cNvSpPr/>
          <p:nvPr/>
        </p:nvSpPr>
        <p:spPr>
          <a:xfrm>
            <a:off x="1005840" y="5577840"/>
            <a:ext cx="10149840" cy="777240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4EB1496-38D1-7DBC-8C0E-51FC917AC2BE}"/>
              </a:ext>
            </a:extLst>
          </p:cNvPr>
          <p:cNvSpPr/>
          <p:nvPr/>
        </p:nvSpPr>
        <p:spPr>
          <a:xfrm>
            <a:off x="1234440" y="5779008"/>
            <a:ext cx="9784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Idée clé : réduire l’appétence ≠ supprimer le plaisir.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2F87F82-1A96-96F7-06EB-027E7543B9F0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DE70971-C347-5709-D348-6C097402FEAD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EC05166-8739-4F03-91A0-526A5FBC622D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A84ED31-6547-294C-BEF0-BC16CB93B100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64E8BC1-0EA2-29E5-CADC-C88A71E893AA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C991A93-2381-FFE9-4927-0842A215B426}"/>
              </a:ext>
            </a:extLst>
          </p:cNvPr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Contrôle exécutif : le cortex préfrontal sous pression</a:t>
            </a: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1874527-E2C3-75F6-F23D-EF39C35D5DCA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771649D-A765-45A8-EE6B-AEEE9AD0460B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0F0C32D-AFBA-373B-0EF0-C667E0C6DFD9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4E60844-7B64-323F-5307-C181600BDAA3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DE85E43-16A3-F024-A5E1-2AE83ACB4096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9E87759-6103-3252-6D4A-0C144A5D3B8A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451D2CB-B58E-E48B-32DA-FC11B2106192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  <a:defRPr sz="2400"/>
            </a:pPr>
            <a:r>
              <a:t>Le cortex préfrontal inhibe l’impulsivité… quand il a du carburant (sommeil, stress)</a:t>
            </a:r>
            <a:endParaRPr lang="en-US" sz="1800"/>
          </a:p>
          <a:p>
            <a:pPr>
              <a:defRPr sz="2400"/>
            </a:pPr>
            <a:r>
              <a:t>Déficit de contrôle inhibiteur → grignotage automatique et décisions "par défaut"</a:t>
            </a:r>
          </a:p>
          <a:p>
            <a:pPr>
              <a:defRPr sz="2400"/>
            </a:pPr>
            <a:r>
              <a:t>Le traitement pharmacologique aide, mais le contexte (routine, environnement) reste critique</a:t>
            </a:r>
          </a:p>
          <a:p>
            <a:pPr>
              <a:defRPr sz="2400"/>
            </a:pPr>
            <a:r>
              <a:t>Message patient : optimiser le système, pas blâmer la personne</a:t>
            </a: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5D6CF0A-3DD7-954F-7F93-56A8F7D76AAF}"/>
              </a:ext>
            </a:extLst>
          </p:cNvPr>
          <p:cNvSpPr/>
          <p:nvPr/>
        </p:nvSpPr>
        <p:spPr>
          <a:xfrm>
            <a:off x="1005840" y="5577840"/>
            <a:ext cx="10149840" cy="777240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4EB1496-38D1-7DBC-8C0E-51FC917AC2BE}"/>
              </a:ext>
            </a:extLst>
          </p:cNvPr>
          <p:cNvSpPr/>
          <p:nvPr/>
        </p:nvSpPr>
        <p:spPr>
          <a:xfrm>
            <a:off x="1234440" y="5779008"/>
            <a:ext cx="9784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Idée clé : on traite une biologie + un environnement.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2F87F82-1A96-96F7-06EB-027E7543B9F0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DE70971-C347-5709-D348-6C097402FEAD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DC4DB6-0882-E209-9272-595D55FCB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4291FBB1-2944-D404-3096-1E9E62AFF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656EA32-C0FC-1E41-006E-3F21C581E720}"/>
              </a:ext>
            </a:extLst>
          </p:cNvPr>
          <p:cNvSpPr/>
          <p:nvPr/>
        </p:nvSpPr>
        <p:spPr>
          <a:xfrm>
            <a:off x="1009303" y="2154380"/>
            <a:ext cx="8157698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A625D5-70E0-3FF5-BA4F-70B0F3AF210C}"/>
              </a:ext>
            </a:extLst>
          </p:cNvPr>
          <p:cNvSpPr txBox="1"/>
          <p:nvPr/>
        </p:nvSpPr>
        <p:spPr>
          <a:xfrm>
            <a:off x="777240" y="868680"/>
            <a:ext cx="4121256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err="1">
                <a:solidFill>
                  <a:srgbClr val="FFFFFF"/>
                </a:solidFill>
                <a:latin typeface="Aptos Display"/>
              </a:rPr>
              <a:t>Mécanismes</a:t>
            </a:r>
            <a:r>
              <a:rPr lang="en-US" sz="3400" b="1">
                <a:solidFill>
                  <a:srgbClr val="FFFFFF"/>
                </a:solidFill>
                <a:latin typeface="Aptos Display"/>
              </a:rPr>
              <a:t> </a:t>
            </a:r>
            <a:r>
              <a:rPr lang="en-US" sz="3400" b="1" err="1">
                <a:solidFill>
                  <a:srgbClr val="FFFFFF"/>
                </a:solidFill>
                <a:latin typeface="Aptos Display"/>
              </a:rPr>
              <a:t>d'action</a:t>
            </a:r>
            <a:endParaRPr lang="en-US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37D12D-1D6D-AF5B-B0AB-E8D028571D19}"/>
              </a:ext>
            </a:extLst>
          </p:cNvPr>
          <p:cNvSpPr txBox="1"/>
          <p:nvPr/>
        </p:nvSpPr>
        <p:spPr>
          <a:xfrm>
            <a:off x="795528" y="1417320"/>
            <a:ext cx="6976975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1600" dirty="0" err="1">
                <a:solidFill>
                  <a:schemeClr val="accent1"/>
                </a:solidFill>
                <a:latin typeface="Aptos"/>
              </a:rPr>
              <a:t>Moléculaires</a:t>
            </a:r>
            <a:r>
              <a:rPr lang="en-US" sz="1600" dirty="0">
                <a:solidFill>
                  <a:schemeClr val="accent1"/>
                </a:solidFill>
                <a:latin typeface="Aptos"/>
              </a:rPr>
              <a:t>, </a:t>
            </a:r>
            <a:r>
              <a:rPr lang="en-US" sz="1600" dirty="0" err="1">
                <a:solidFill>
                  <a:schemeClr val="accent1"/>
                </a:solidFill>
                <a:latin typeface="Aptos"/>
              </a:rPr>
              <a:t>Neurobiologiques</a:t>
            </a:r>
            <a:r>
              <a:rPr lang="en-US" sz="1600" dirty="0">
                <a:solidFill>
                  <a:schemeClr val="accent1"/>
                </a:solidFill>
                <a:latin typeface="Aptos"/>
              </a:rPr>
              <a:t>, </a:t>
            </a:r>
            <a:r>
              <a:rPr lang="en-US" sz="1600" dirty="0" err="1">
                <a:solidFill>
                  <a:schemeClr val="accent1"/>
                </a:solidFill>
                <a:latin typeface="Aptos"/>
              </a:rPr>
              <a:t>Neuropsychologiques</a:t>
            </a:r>
            <a:r>
              <a:rPr lang="en-US" sz="1600" dirty="0">
                <a:solidFill>
                  <a:schemeClr val="accent1"/>
                </a:solidFill>
                <a:latin typeface="Aptos"/>
              </a:rPr>
              <a:t> et </a:t>
            </a:r>
            <a:r>
              <a:rPr lang="en-US" sz="1600" dirty="0" err="1">
                <a:solidFill>
                  <a:schemeClr val="accent1"/>
                </a:solidFill>
                <a:latin typeface="Aptos"/>
              </a:rPr>
              <a:t>Comportementaux</a:t>
            </a:r>
            <a:endParaRPr lang="en-US" sz="1600" dirty="0">
              <a:solidFill>
                <a:schemeClr val="accent1"/>
              </a:solidFill>
              <a:latin typeface="Apto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E7AFAC-6BEB-3353-B941-84BB0B4CFD7C}"/>
              </a:ext>
            </a:extLst>
          </p:cNvPr>
          <p:cNvSpPr txBox="1"/>
          <p:nvPr/>
        </p:nvSpPr>
        <p:spPr>
          <a:xfrm>
            <a:off x="1009303" y="2154380"/>
            <a:ext cx="7882030" cy="507831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ptos"/>
              </a:rPr>
              <a:t> Agonistes des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récepteurs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GLP-1 :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mécanismes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et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effets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centraux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</a:t>
            </a:r>
            <a:endParaRPr lang="en-US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  <a:p>
            <a:r>
              <a:rPr lang="en-US" dirty="0">
                <a:solidFill>
                  <a:schemeClr val="accent1"/>
                </a:solidFill>
                <a:latin typeface="Aptos"/>
              </a:rPr>
              <a:t>A. 💉 Rappel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pharmacologique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  <a:latin typeface="Aptos"/>
              </a:rPr>
              <a:t>GLP-1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endogène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: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rôle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dans la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satiété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l’insulinosecrétion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la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vidange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gastrique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Agonistes (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sémaglutide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tirzépatide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etc.) :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effets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supra-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physiologiques</a:t>
            </a:r>
            <a:endParaRPr lang="en-US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endParaRPr lang="en-US" dirty="0">
              <a:solidFill>
                <a:schemeClr val="accent1"/>
              </a:solidFill>
              <a:latin typeface="Aptos"/>
              <a:ea typeface="+mn-lt"/>
              <a:cs typeface="+mn-lt"/>
            </a:endParaRPr>
          </a:p>
          <a:p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B. 🧠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Effets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centraux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Action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directe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sur les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récepteurs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GLP-1 dans le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cerveau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</a:p>
          <a:p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(hypothalamus,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aire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tegmentale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ventrale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)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Réduction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du signal de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récompense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lié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à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l’alimentation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Impact sur la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réduction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des « food cravings »</a:t>
            </a:r>
            <a:endParaRPr lang="en-US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  <a:latin typeface="Aptos"/>
              <a:ea typeface="+mn-lt"/>
              <a:cs typeface="+mn-lt"/>
            </a:endParaRPr>
          </a:p>
          <a:p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C. 📈 Données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cliniques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pertinentes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Baisse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de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l'apport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calorique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sans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consigne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diététique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stricte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Réduction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du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poids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corporel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jusqu'à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15-20 %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Amélioration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des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marqueurs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métaboliques</a:t>
            </a:r>
            <a:r>
              <a:rPr lang="en-US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et inflammation chronique</a:t>
            </a:r>
            <a:endParaRPr lang="en-US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endParaRPr lang="en-US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endParaRPr lang="en-US" dirty="0">
              <a:solidFill>
                <a:schemeClr val="accent1"/>
              </a:solidFill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3B8644-55E4-279E-42A2-386B82CEED86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301194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DB5EF0-7A09-41C0-78B2-37FD2CAAA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46616172-065F-28E8-74FA-8D0AFC29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F6138F1-94FF-6A06-24C7-5D3BCD2E98DA}"/>
              </a:ext>
            </a:extLst>
          </p:cNvPr>
          <p:cNvSpPr/>
          <p:nvPr/>
        </p:nvSpPr>
        <p:spPr>
          <a:xfrm>
            <a:off x="1009303" y="2154380"/>
            <a:ext cx="8157698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16A6CD-BEB5-9BA9-40B1-E06F8B431EE1}"/>
              </a:ext>
            </a:extLst>
          </p:cNvPr>
          <p:cNvSpPr txBox="1"/>
          <p:nvPr/>
        </p:nvSpPr>
        <p:spPr>
          <a:xfrm>
            <a:off x="777240" y="868680"/>
            <a:ext cx="4121256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err="1">
                <a:solidFill>
                  <a:srgbClr val="FFFFFF"/>
                </a:solidFill>
                <a:latin typeface="Aptos Display"/>
              </a:rPr>
              <a:t>Mécanismes</a:t>
            </a:r>
            <a:r>
              <a:rPr lang="en-US" sz="3400" b="1">
                <a:solidFill>
                  <a:srgbClr val="FFFFFF"/>
                </a:solidFill>
                <a:latin typeface="Aptos Display"/>
              </a:rPr>
              <a:t> </a:t>
            </a:r>
            <a:r>
              <a:rPr lang="en-US" sz="3400" b="1" err="1">
                <a:solidFill>
                  <a:srgbClr val="FFFFFF"/>
                </a:solidFill>
                <a:latin typeface="Aptos Display"/>
              </a:rPr>
              <a:t>d'action</a:t>
            </a:r>
            <a:endParaRPr lang="en-US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8EA3C1-3741-2493-2AB0-E9CF0F94261F}"/>
              </a:ext>
            </a:extLst>
          </p:cNvPr>
          <p:cNvSpPr txBox="1"/>
          <p:nvPr/>
        </p:nvSpPr>
        <p:spPr>
          <a:xfrm>
            <a:off x="795528" y="1417320"/>
            <a:ext cx="6976975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1600" dirty="0" err="1">
                <a:solidFill>
                  <a:schemeClr val="accent1"/>
                </a:solidFill>
                <a:latin typeface="Aptos"/>
              </a:rPr>
              <a:t>Moléculaires</a:t>
            </a:r>
            <a:r>
              <a:rPr lang="en-US" sz="1600" dirty="0">
                <a:solidFill>
                  <a:schemeClr val="accent1"/>
                </a:solidFill>
                <a:latin typeface="Aptos"/>
              </a:rPr>
              <a:t>, </a:t>
            </a:r>
            <a:r>
              <a:rPr lang="en-US" sz="1600" dirty="0" err="1">
                <a:solidFill>
                  <a:schemeClr val="accent1"/>
                </a:solidFill>
                <a:latin typeface="Aptos"/>
              </a:rPr>
              <a:t>Neurobiologiques</a:t>
            </a:r>
            <a:r>
              <a:rPr lang="en-US" sz="1600" dirty="0">
                <a:solidFill>
                  <a:schemeClr val="accent1"/>
                </a:solidFill>
                <a:latin typeface="Aptos"/>
              </a:rPr>
              <a:t>, </a:t>
            </a:r>
            <a:r>
              <a:rPr lang="en-US" sz="1600" dirty="0" err="1">
                <a:solidFill>
                  <a:schemeClr val="accent1"/>
                </a:solidFill>
                <a:latin typeface="Aptos"/>
              </a:rPr>
              <a:t>Neuropsychologiques</a:t>
            </a:r>
            <a:r>
              <a:rPr lang="en-US" sz="1600" dirty="0">
                <a:solidFill>
                  <a:schemeClr val="accent1"/>
                </a:solidFill>
                <a:latin typeface="Aptos"/>
              </a:rPr>
              <a:t> et </a:t>
            </a:r>
            <a:r>
              <a:rPr lang="en-US" sz="1600" dirty="0" err="1">
                <a:solidFill>
                  <a:schemeClr val="accent1"/>
                </a:solidFill>
                <a:latin typeface="Aptos"/>
              </a:rPr>
              <a:t>Comportementaux</a:t>
            </a:r>
            <a:endParaRPr lang="en-US" sz="1600" dirty="0">
              <a:solidFill>
                <a:schemeClr val="accent1"/>
              </a:solidFill>
              <a:latin typeface="Apto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2A1F89-3DF7-5446-917B-7E911F8BC70A}"/>
              </a:ext>
            </a:extLst>
          </p:cNvPr>
          <p:cNvSpPr txBox="1"/>
          <p:nvPr/>
        </p:nvSpPr>
        <p:spPr>
          <a:xfrm>
            <a:off x="1009303" y="2154380"/>
            <a:ext cx="8140434" cy="480131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fr-CA" dirty="0">
                <a:solidFill>
                  <a:schemeClr val="accent1"/>
                </a:solidFill>
              </a:rPr>
              <a:t>Le </a:t>
            </a:r>
            <a:r>
              <a:rPr lang="fr-CA" b="1" dirty="0">
                <a:solidFill>
                  <a:schemeClr val="accent1"/>
                </a:solidFill>
              </a:rPr>
              <a:t>GLP-1 endogène</a:t>
            </a:r>
            <a:r>
              <a:rPr lang="fr-CA" dirty="0">
                <a:solidFill>
                  <a:schemeClr val="accent1"/>
                </a:solidFill>
              </a:rPr>
              <a:t> (glucagon-like peptide-1) est une </a:t>
            </a:r>
            <a:r>
              <a:rPr lang="fr-CA" b="1" dirty="0">
                <a:solidFill>
                  <a:schemeClr val="accent1"/>
                </a:solidFill>
              </a:rPr>
              <a:t>incrétine</a:t>
            </a:r>
            <a:r>
              <a:rPr lang="fr-CA" dirty="0">
                <a:solidFill>
                  <a:schemeClr val="accent1"/>
                </a:solidFill>
              </a:rPr>
              <a:t> </a:t>
            </a:r>
          </a:p>
          <a:p>
            <a:r>
              <a:rPr lang="fr-CA" dirty="0">
                <a:solidFill>
                  <a:schemeClr val="accent1"/>
                </a:solidFill>
              </a:rPr>
              <a:t>produite naturellement dans le corps humain, principalement au niveau de l’intestin.</a:t>
            </a:r>
          </a:p>
          <a:p>
            <a:br>
              <a:rPr lang="fr-CA" dirty="0">
                <a:solidFill>
                  <a:schemeClr val="accent1"/>
                </a:solidFill>
              </a:rPr>
            </a:br>
            <a:endParaRPr lang="fr-CA" dirty="0">
              <a:solidFill>
                <a:schemeClr val="accent1"/>
              </a:solidFill>
            </a:endParaRPr>
          </a:p>
          <a:p>
            <a:r>
              <a:rPr lang="fr-CA" b="1" dirty="0">
                <a:solidFill>
                  <a:schemeClr val="accent1"/>
                </a:solidFill>
              </a:rPr>
              <a:t>📍 Sites de production du GLP-1 endogène</a:t>
            </a:r>
          </a:p>
          <a:p>
            <a:r>
              <a:rPr lang="fr-CA" b="1" dirty="0">
                <a:solidFill>
                  <a:schemeClr val="accent1"/>
                </a:solidFill>
              </a:rPr>
              <a:t>🔹 1. Cellules L de l’intestin distal</a:t>
            </a:r>
          </a:p>
          <a:p>
            <a:r>
              <a:rPr lang="fr-CA" b="1" dirty="0">
                <a:solidFill>
                  <a:schemeClr val="accent1"/>
                </a:solidFill>
              </a:rPr>
              <a:t>Localisation</a:t>
            </a:r>
            <a:r>
              <a:rPr lang="fr-CA" dirty="0">
                <a:solidFill>
                  <a:schemeClr val="accent1"/>
                </a:solidFill>
              </a:rPr>
              <a:t> : principalement dans l’</a:t>
            </a:r>
            <a:r>
              <a:rPr lang="fr-CA" b="1" dirty="0">
                <a:solidFill>
                  <a:schemeClr val="accent1"/>
                </a:solidFill>
              </a:rPr>
              <a:t>iléon terminal</a:t>
            </a:r>
            <a:r>
              <a:rPr lang="fr-CA" dirty="0">
                <a:solidFill>
                  <a:schemeClr val="accent1"/>
                </a:solidFill>
              </a:rPr>
              <a:t> et le </a:t>
            </a:r>
            <a:r>
              <a:rPr lang="fr-CA" b="1" dirty="0">
                <a:solidFill>
                  <a:schemeClr val="accent1"/>
                </a:solidFill>
              </a:rPr>
              <a:t>côlon</a:t>
            </a:r>
            <a:r>
              <a:rPr lang="fr-CA" dirty="0">
                <a:solidFill>
                  <a:schemeClr val="accent1"/>
                </a:solidFill>
              </a:rPr>
              <a:t>, mais aussi en </a:t>
            </a:r>
          </a:p>
          <a:p>
            <a:r>
              <a:rPr lang="fr-CA" dirty="0">
                <a:solidFill>
                  <a:schemeClr val="accent1"/>
                </a:solidFill>
              </a:rPr>
              <a:t>moindre quantité dans le </a:t>
            </a:r>
            <a:r>
              <a:rPr lang="fr-CA" b="1" dirty="0">
                <a:solidFill>
                  <a:schemeClr val="accent1"/>
                </a:solidFill>
              </a:rPr>
              <a:t>duodénum</a:t>
            </a:r>
            <a:r>
              <a:rPr lang="fr-CA" dirty="0">
                <a:solidFill>
                  <a:schemeClr val="accent1"/>
                </a:solidFill>
              </a:rPr>
              <a:t>.</a:t>
            </a:r>
          </a:p>
          <a:p>
            <a:r>
              <a:rPr lang="fr-CA" dirty="0">
                <a:solidFill>
                  <a:schemeClr val="accent1"/>
                </a:solidFill>
              </a:rPr>
              <a:t>Ces cellules </a:t>
            </a:r>
            <a:r>
              <a:rPr lang="fr-CA" b="1" dirty="0" err="1">
                <a:solidFill>
                  <a:schemeClr val="accent1"/>
                </a:solidFill>
              </a:rPr>
              <a:t>entéroendocrines</a:t>
            </a:r>
            <a:r>
              <a:rPr lang="fr-CA" dirty="0">
                <a:solidFill>
                  <a:schemeClr val="accent1"/>
                </a:solidFill>
              </a:rPr>
              <a:t> libèrent du GLP-1 </a:t>
            </a:r>
            <a:r>
              <a:rPr lang="fr-CA" b="1" dirty="0">
                <a:solidFill>
                  <a:schemeClr val="accent1"/>
                </a:solidFill>
              </a:rPr>
              <a:t>après un repas</a:t>
            </a:r>
            <a:r>
              <a:rPr lang="fr-CA" dirty="0">
                <a:solidFill>
                  <a:schemeClr val="accent1"/>
                </a:solidFill>
              </a:rPr>
              <a:t>, </a:t>
            </a:r>
          </a:p>
          <a:p>
            <a:r>
              <a:rPr lang="fr-CA" dirty="0">
                <a:solidFill>
                  <a:schemeClr val="accent1"/>
                </a:solidFill>
              </a:rPr>
              <a:t>en réponse aux </a:t>
            </a:r>
            <a:r>
              <a:rPr lang="fr-CA" b="1" dirty="0">
                <a:solidFill>
                  <a:schemeClr val="accent1"/>
                </a:solidFill>
              </a:rPr>
              <a:t>glucides, lipides et protéines</a:t>
            </a:r>
            <a:r>
              <a:rPr lang="fr-CA" dirty="0">
                <a:solidFill>
                  <a:schemeClr val="accent1"/>
                </a:solidFill>
              </a:rPr>
              <a:t>.</a:t>
            </a:r>
          </a:p>
          <a:p>
            <a:endParaRPr lang="fr-CA" b="1" dirty="0">
              <a:solidFill>
                <a:schemeClr val="accent1"/>
              </a:solidFill>
            </a:endParaRPr>
          </a:p>
          <a:p>
            <a:r>
              <a:rPr lang="fr-CA" b="1" dirty="0">
                <a:solidFill>
                  <a:schemeClr val="accent1"/>
                </a:solidFill>
              </a:rPr>
              <a:t>🔹 2. Système nerveux central (en petite quantité)</a:t>
            </a:r>
          </a:p>
          <a:p>
            <a:r>
              <a:rPr lang="fr-CA" dirty="0">
                <a:solidFill>
                  <a:schemeClr val="accent1"/>
                </a:solidFill>
              </a:rPr>
              <a:t>Certaines </a:t>
            </a:r>
            <a:r>
              <a:rPr lang="fr-CA" b="1" dirty="0">
                <a:solidFill>
                  <a:schemeClr val="accent1"/>
                </a:solidFill>
              </a:rPr>
              <a:t>populations neuronales de l’hypothalamus</a:t>
            </a:r>
            <a:r>
              <a:rPr lang="fr-CA" dirty="0">
                <a:solidFill>
                  <a:schemeClr val="accent1"/>
                </a:solidFill>
              </a:rPr>
              <a:t> et du </a:t>
            </a:r>
            <a:r>
              <a:rPr lang="fr-CA" b="1" dirty="0">
                <a:solidFill>
                  <a:schemeClr val="accent1"/>
                </a:solidFill>
              </a:rPr>
              <a:t>tronc cérébral</a:t>
            </a:r>
            <a:r>
              <a:rPr lang="fr-CA" dirty="0">
                <a:solidFill>
                  <a:schemeClr val="accent1"/>
                </a:solidFill>
              </a:rPr>
              <a:t> </a:t>
            </a:r>
          </a:p>
          <a:p>
            <a:r>
              <a:rPr lang="fr-CA" dirty="0">
                <a:solidFill>
                  <a:schemeClr val="accent1"/>
                </a:solidFill>
              </a:rPr>
              <a:t>peuvent aussi produire du GLP-1, agissant comme </a:t>
            </a:r>
            <a:r>
              <a:rPr lang="fr-CA" b="1" dirty="0">
                <a:solidFill>
                  <a:schemeClr val="accent1"/>
                </a:solidFill>
              </a:rPr>
              <a:t>neuromodulateur</a:t>
            </a:r>
            <a:r>
              <a:rPr lang="fr-CA" dirty="0">
                <a:solidFill>
                  <a:schemeClr val="accent1"/>
                </a:solidFill>
              </a:rPr>
              <a:t> </a:t>
            </a:r>
          </a:p>
          <a:p>
            <a:r>
              <a:rPr lang="fr-CA" dirty="0">
                <a:solidFill>
                  <a:schemeClr val="accent1"/>
                </a:solidFill>
              </a:rPr>
              <a:t>dans la régulation de la satiété.</a:t>
            </a:r>
          </a:p>
          <a:p>
            <a:endParaRPr lang="en-US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endParaRPr lang="en-US" dirty="0">
              <a:solidFill>
                <a:schemeClr val="accent1"/>
              </a:solidFill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B912EE-FCF3-1400-0A37-DDB1072EEDBC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830367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BE8D86-8CF0-DBE4-1796-50010A058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6B742D4F-94D7-6F54-E13B-B42C26987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87C4F2A-6DB1-869A-FF31-912D5A79E090}"/>
              </a:ext>
            </a:extLst>
          </p:cNvPr>
          <p:cNvSpPr/>
          <p:nvPr/>
        </p:nvSpPr>
        <p:spPr>
          <a:xfrm>
            <a:off x="1009303" y="2154380"/>
            <a:ext cx="8157698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1C7426-4BF9-AA5C-B3E0-89E425F6FE00}"/>
              </a:ext>
            </a:extLst>
          </p:cNvPr>
          <p:cNvSpPr txBox="1"/>
          <p:nvPr/>
        </p:nvSpPr>
        <p:spPr>
          <a:xfrm>
            <a:off x="777240" y="868680"/>
            <a:ext cx="7364517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fr-CA" sz="3400" b="1" dirty="0">
                <a:solidFill>
                  <a:srgbClr val="FFFFFF"/>
                </a:solidFill>
                <a:latin typeface="Aptos Display"/>
              </a:rPr>
              <a:t>GLP‑1R : au‑delà de la voie canonique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9A7B6F-37CF-DDAD-4243-DA987DABAE93}"/>
              </a:ext>
            </a:extLst>
          </p:cNvPr>
          <p:cNvSpPr txBox="1"/>
          <p:nvPr/>
        </p:nvSpPr>
        <p:spPr>
          <a:xfrm>
            <a:off x="1009303" y="2154380"/>
            <a:ext cx="7521418" cy="1754326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ptos"/>
              </a:rPr>
              <a:t>Voie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canonique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: G</a:t>
            </a:r>
            <a:r>
              <a:rPr lang="el-GR" dirty="0">
                <a:solidFill>
                  <a:schemeClr val="accent1"/>
                </a:solidFill>
                <a:latin typeface="Aptos"/>
              </a:rPr>
              <a:t>α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s → ↑cAMP → PKA/EPAC →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métabolisme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&amp;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satiété</a:t>
            </a:r>
            <a:endParaRPr lang="en-US" dirty="0">
              <a:solidFill>
                <a:schemeClr val="accent1"/>
              </a:solidFill>
              <a:latin typeface="Aptos"/>
            </a:endParaRPr>
          </a:p>
          <a:p>
            <a:r>
              <a:rPr lang="en-US" dirty="0" err="1">
                <a:solidFill>
                  <a:schemeClr val="accent1"/>
                </a:solidFill>
                <a:latin typeface="Aptos"/>
              </a:rPr>
              <a:t>Voies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non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canoniques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(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selon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le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tissu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/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l’état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cellulaire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) :</a:t>
            </a:r>
          </a:p>
          <a:p>
            <a:r>
              <a:rPr lang="en-US" dirty="0">
                <a:solidFill>
                  <a:schemeClr val="accent1"/>
                </a:solidFill>
                <a:latin typeface="Aptos"/>
              </a:rPr>
              <a:t>• G</a:t>
            </a:r>
            <a:r>
              <a:rPr lang="el-GR" dirty="0">
                <a:solidFill>
                  <a:schemeClr val="accent1"/>
                </a:solidFill>
                <a:latin typeface="Aptos"/>
              </a:rPr>
              <a:t>α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q → PLC</a:t>
            </a:r>
            <a:r>
              <a:rPr lang="el-GR" dirty="0">
                <a:solidFill>
                  <a:schemeClr val="accent1"/>
                </a:solidFill>
                <a:latin typeface="Aptos"/>
              </a:rPr>
              <a:t>β → 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Ca²⁺ → TRPM5 (amplification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électrique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/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sécrétoire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)</a:t>
            </a:r>
          </a:p>
          <a:p>
            <a:r>
              <a:rPr lang="en-US" dirty="0">
                <a:solidFill>
                  <a:schemeClr val="accent1"/>
                </a:solidFill>
                <a:latin typeface="Aptos"/>
              </a:rPr>
              <a:t>• PI3K/Akt &amp; MAPK/ERK (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survie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, transcription,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plasticité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synaptique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)</a:t>
            </a:r>
          </a:p>
          <a:p>
            <a:r>
              <a:rPr lang="en-US" dirty="0">
                <a:solidFill>
                  <a:schemeClr val="accent1"/>
                </a:solidFill>
                <a:latin typeface="Aptos"/>
              </a:rPr>
              <a:t>• NO &amp; </a:t>
            </a:r>
            <a:r>
              <a:rPr lang="en-US" b="1" dirty="0" err="1">
                <a:solidFill>
                  <a:schemeClr val="accent1"/>
                </a:solidFill>
                <a:latin typeface="Aptos"/>
              </a:rPr>
              <a:t>endocannabinoïdes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(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rétro‑signalisation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synaptique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)</a:t>
            </a:r>
          </a:p>
          <a:p>
            <a:r>
              <a:rPr lang="en-US" dirty="0">
                <a:solidFill>
                  <a:schemeClr val="accent1"/>
                </a:solidFill>
                <a:latin typeface="Aptos"/>
              </a:rPr>
              <a:t>En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parallèle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: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métabolites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GLP‑1(9‑36) &amp; GLP‑1(28‑36) →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effets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hors GLP‑1R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B19A3-4F77-68C0-4CAB-0C02F88A4B1A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742073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34172-C87F-58CD-EE30-F35C7D30D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8252AD7-F27D-61D0-314F-4DBD34219CC2}"/>
              </a:ext>
            </a:extLst>
          </p:cNvPr>
          <p:cNvSpPr/>
          <p:nvPr/>
        </p:nvSpPr>
        <p:spPr>
          <a:xfrm>
            <a:off x="9769" y="-9769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1351AF56-6591-791A-6E4D-9DF77511CD59}"/>
              </a:ext>
            </a:extLst>
          </p:cNvPr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8A141CE-5507-989F-5992-96B089AFF2BC}"/>
              </a:ext>
            </a:extLst>
          </p:cNvPr>
          <p:cNvSpPr/>
          <p:nvPr/>
        </p:nvSpPr>
        <p:spPr>
          <a:xfrm>
            <a:off x="0" y="0"/>
            <a:ext cx="2011680" cy="502920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500C3F80-A5D3-2A30-9919-D0B383F2AB74}"/>
              </a:ext>
            </a:extLst>
          </p:cNvPr>
          <p:cNvSpPr/>
          <p:nvPr/>
        </p:nvSpPr>
        <p:spPr>
          <a:xfrm>
            <a:off x="2011680" y="0"/>
            <a:ext cx="3657600" cy="502920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E0C5105-430D-D4CB-135A-84DFDA9317CA}"/>
              </a:ext>
            </a:extLst>
          </p:cNvPr>
          <p:cNvSpPr/>
          <p:nvPr/>
        </p:nvSpPr>
        <p:spPr>
          <a:xfrm>
            <a:off x="2011680" y="73152"/>
            <a:ext cx="3657600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ctr">
              <a:buNone/>
            </a:pPr>
            <a:endParaRPr lang="en-US" sz="1200" b="1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048908CE-057E-9C53-EA28-9B2FCB227EB3}"/>
              </a:ext>
            </a:extLst>
          </p:cNvPr>
          <p:cNvSpPr/>
          <p:nvPr/>
        </p:nvSpPr>
        <p:spPr>
          <a:xfrm>
            <a:off x="5669280" y="0"/>
            <a:ext cx="3657600" cy="502920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554BF2F-4FC6-2FED-BA63-A8711196B1B5}"/>
              </a:ext>
            </a:extLst>
          </p:cNvPr>
          <p:cNvSpPr/>
          <p:nvPr/>
        </p:nvSpPr>
        <p:spPr>
          <a:xfrm>
            <a:off x="5669280" y="73152"/>
            <a:ext cx="3657600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ctr">
              <a:buNone/>
            </a:pPr>
            <a:endParaRPr lang="en-US" sz="1200" b="1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16ED1749-609C-8555-973F-F92D933D48B4}"/>
              </a:ext>
            </a:extLst>
          </p:cNvPr>
          <p:cNvSpPr/>
          <p:nvPr/>
        </p:nvSpPr>
        <p:spPr>
          <a:xfrm>
            <a:off x="9326880" y="0"/>
            <a:ext cx="2864815" cy="502920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42A71D7B-72CB-2C55-9177-4AB66900DDB9}"/>
              </a:ext>
            </a:extLst>
          </p:cNvPr>
          <p:cNvSpPr/>
          <p:nvPr/>
        </p:nvSpPr>
        <p:spPr>
          <a:xfrm>
            <a:off x="9326880" y="73152"/>
            <a:ext cx="2864815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ctr">
              <a:buNone/>
            </a:pPr>
            <a:endParaRPr lang="en-US" sz="1200" b="1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A3545857-D1F6-70D8-F807-67CB8FADD39C}"/>
              </a:ext>
            </a:extLst>
          </p:cNvPr>
          <p:cNvSpPr/>
          <p:nvPr/>
        </p:nvSpPr>
        <p:spPr>
          <a:xfrm>
            <a:off x="867117" y="118872"/>
            <a:ext cx="274320" cy="274320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6C54EE23-2867-2918-4B02-563357B227BD}"/>
              </a:ext>
            </a:extLst>
          </p:cNvPr>
          <p:cNvSpPr/>
          <p:nvPr/>
        </p:nvSpPr>
        <p:spPr>
          <a:xfrm>
            <a:off x="867116" y="118247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15DC5122-D5D8-CC72-A179-D7D78ED26872}"/>
              </a:ext>
            </a:extLst>
          </p:cNvPr>
          <p:cNvSpPr/>
          <p:nvPr/>
        </p:nvSpPr>
        <p:spPr>
          <a:xfrm>
            <a:off x="1196926" y="118872"/>
            <a:ext cx="274320" cy="274320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0674C782-3685-4791-8A05-476091AF4BF9}"/>
              </a:ext>
            </a:extLst>
          </p:cNvPr>
          <p:cNvSpPr/>
          <p:nvPr/>
        </p:nvSpPr>
        <p:spPr>
          <a:xfrm>
            <a:off x="1196926" y="118247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5F109657-8639-43C1-3C98-0BAB48A21B6C}"/>
              </a:ext>
            </a:extLst>
          </p:cNvPr>
          <p:cNvSpPr/>
          <p:nvPr/>
        </p:nvSpPr>
        <p:spPr>
          <a:xfrm>
            <a:off x="1585351" y="118872"/>
            <a:ext cx="274320" cy="274320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CA108948-7988-7864-45E1-43041954028F}"/>
              </a:ext>
            </a:extLst>
          </p:cNvPr>
          <p:cNvSpPr/>
          <p:nvPr/>
        </p:nvSpPr>
        <p:spPr>
          <a:xfrm>
            <a:off x="1585350" y="118247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19C3C230-4C2E-E5DA-0D4A-42D571498FBE}"/>
              </a:ext>
            </a:extLst>
          </p:cNvPr>
          <p:cNvSpPr/>
          <p:nvPr/>
        </p:nvSpPr>
        <p:spPr>
          <a:xfrm>
            <a:off x="2009726" y="-4377"/>
            <a:ext cx="3108960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Fédération</a:t>
            </a:r>
            <a:endParaRPr lang="en-US" sz="105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des </a:t>
            </a:r>
            <a:r>
              <a:rPr lang="en-US" sz="105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pharmaciens</a:t>
            </a:r>
            <a:endParaRPr lang="en-US" sz="105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du Québec</a:t>
            </a:r>
            <a:endParaRPr lang="en-US" sz="1050">
              <a:latin typeface="Calibri"/>
              <a:ea typeface="Calibri"/>
              <a:cs typeface="Calibri"/>
            </a:endParaRPr>
          </a:p>
        </p:txBody>
      </p:sp>
      <p:pic>
        <p:nvPicPr>
          <p:cNvPr id="19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EDB04DF3-D614-3CCC-9328-1A13351E7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2920"/>
            <a:ext cx="12191695" cy="2148840"/>
          </a:xfrm>
          <a:prstGeom prst="rect">
            <a:avLst/>
          </a:prstGeom>
        </p:spPr>
      </p:pic>
      <p:sp>
        <p:nvSpPr>
          <p:cNvPr id="20" name="Text 17">
            <a:extLst>
              <a:ext uri="{FF2B5EF4-FFF2-40B4-BE49-F238E27FC236}">
                <a16:creationId xmlns:a16="http://schemas.microsoft.com/office/drawing/2014/main" id="{79B14C34-0131-2957-DE95-93244D4FAD7F}"/>
              </a:ext>
            </a:extLst>
          </p:cNvPr>
          <p:cNvSpPr/>
          <p:nvPr/>
        </p:nvSpPr>
        <p:spPr>
          <a:xfrm>
            <a:off x="868680" y="1417320"/>
            <a:ext cx="822960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Bio du </a:t>
            </a:r>
            <a:r>
              <a:rPr lang="en-US" sz="4000" b="1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conférencier</a:t>
            </a:r>
            <a:endParaRPr lang="en-US" sz="4000">
              <a:ea typeface="Calibri"/>
              <a:cs typeface="Calibri"/>
            </a:endParaRPr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34FF1EAA-816F-5402-FAEE-95FB3FB3A5B2}"/>
              </a:ext>
            </a:extLst>
          </p:cNvPr>
          <p:cNvSpPr/>
          <p:nvPr/>
        </p:nvSpPr>
        <p:spPr>
          <a:xfrm>
            <a:off x="0" y="2651760"/>
            <a:ext cx="12191695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7D74B284-F94E-84D9-8CFD-1D5548057E86}"/>
              </a:ext>
            </a:extLst>
          </p:cNvPr>
          <p:cNvSpPr/>
          <p:nvPr/>
        </p:nvSpPr>
        <p:spPr>
          <a:xfrm>
            <a:off x="1005449" y="4114800"/>
            <a:ext cx="6766560" cy="12801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85750" indent="-285750">
              <a:buFont typeface="Arial,Sans-Serif"/>
              <a:buChar char="•"/>
            </a:pPr>
            <a:r>
              <a:rPr lang="en-US" sz="2000" b="1" dirty="0">
                <a:solidFill>
                  <a:schemeClr val="accent1"/>
                </a:solidFill>
                <a:ea typeface="+mn-lt"/>
                <a:cs typeface="+mn-lt"/>
              </a:rPr>
              <a:t>B.Sc. Neuroscience and Pharmacology, McGill University, 2011 </a:t>
            </a:r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 b="1" dirty="0">
                <a:solidFill>
                  <a:schemeClr val="accent1"/>
                </a:solidFill>
                <a:ea typeface="+mn-lt"/>
                <a:cs typeface="+mn-lt"/>
              </a:rPr>
              <a:t>Pharm.D. Université Laval, 2015</a:t>
            </a:r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 b="1" dirty="0" err="1">
                <a:solidFill>
                  <a:schemeClr val="accent1"/>
                </a:solidFill>
                <a:ea typeface="+mn-lt"/>
                <a:cs typeface="+mn-lt"/>
              </a:rPr>
              <a:t>Pharmacien</a:t>
            </a:r>
            <a:r>
              <a:rPr lang="en-US" sz="2000" b="1" dirty="0">
                <a:solidFill>
                  <a:schemeClr val="accent1"/>
                </a:solidFill>
                <a:ea typeface="+mn-lt"/>
                <a:cs typeface="+mn-lt"/>
              </a:rPr>
              <a:t> propriétaire au sein du </a:t>
            </a:r>
            <a:r>
              <a:rPr lang="en-US" sz="2000" b="1" dirty="0" err="1">
                <a:solidFill>
                  <a:schemeClr val="accent1"/>
                </a:solidFill>
                <a:ea typeface="+mn-lt"/>
                <a:cs typeface="+mn-lt"/>
              </a:rPr>
              <a:t>groupe</a:t>
            </a:r>
            <a:r>
              <a:rPr lang="en-US" sz="2000" b="1" dirty="0">
                <a:solidFill>
                  <a:schemeClr val="accent1"/>
                </a:solidFill>
                <a:ea typeface="+mn-lt"/>
                <a:cs typeface="+mn-lt"/>
              </a:rPr>
              <a:t> GBDA, </a:t>
            </a:r>
            <a:r>
              <a:rPr lang="en-US" sz="2000" b="1" dirty="0" err="1">
                <a:solidFill>
                  <a:schemeClr val="accent1"/>
                </a:solidFill>
                <a:ea typeface="+mn-lt"/>
                <a:cs typeface="+mn-lt"/>
              </a:rPr>
              <a:t>regroupement</a:t>
            </a:r>
            <a:r>
              <a:rPr lang="en-US" sz="2000" b="1" dirty="0">
                <a:solidFill>
                  <a:schemeClr val="accent1"/>
                </a:solidFill>
                <a:ea typeface="+mn-lt"/>
                <a:cs typeface="+mn-lt"/>
              </a:rPr>
              <a:t> de </a:t>
            </a:r>
            <a:r>
              <a:rPr lang="en-US" sz="2000" b="1" dirty="0" err="1">
                <a:solidFill>
                  <a:schemeClr val="accent1"/>
                </a:solidFill>
                <a:ea typeface="+mn-lt"/>
                <a:cs typeface="+mn-lt"/>
              </a:rPr>
              <a:t>pharmaciens</a:t>
            </a:r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742950" lvl="1" indent="-285750">
              <a:buFont typeface="Courier New,monospace"/>
              <a:buChar char="o"/>
            </a:pPr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742950" lvl="1" indent="-285750">
              <a:buFont typeface="Courier New,monospace"/>
              <a:buChar char="o"/>
            </a:pPr>
            <a:r>
              <a:rPr lang="en-US" sz="2000" b="1" dirty="0">
                <a:solidFill>
                  <a:schemeClr val="accent1"/>
                </a:solidFill>
                <a:ea typeface="+mn-lt"/>
                <a:cs typeface="+mn-lt"/>
              </a:rPr>
              <a:t>Proxim Bergeron et Raymond, Saint-Jérôme</a:t>
            </a:r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742950" lvl="1" indent="-285750">
              <a:buFont typeface="Courier New,monospace"/>
              <a:buChar char="o"/>
            </a:pPr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742950" lvl="1" indent="-285750">
              <a:buFont typeface="Courier New,monospace"/>
              <a:buChar char="o"/>
            </a:pPr>
            <a:r>
              <a:rPr lang="en-US" sz="2000" b="1" dirty="0" err="1">
                <a:solidFill>
                  <a:schemeClr val="accent1"/>
                </a:solidFill>
                <a:ea typeface="+mn-lt"/>
                <a:cs typeface="+mn-lt"/>
              </a:rPr>
              <a:t>Proximed</a:t>
            </a:r>
            <a:r>
              <a:rPr lang="en-US" sz="2000" b="1" dirty="0">
                <a:solidFill>
                  <a:schemeClr val="accent1"/>
                </a:solidFill>
                <a:ea typeface="+mn-lt"/>
                <a:cs typeface="+mn-lt"/>
              </a:rPr>
              <a:t> Bergeron et Raymond, Saint-Jérôme</a:t>
            </a:r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742950" lvl="1" indent="-285750">
              <a:buFont typeface="Courier New,monospace"/>
              <a:buChar char="o"/>
            </a:pPr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742950" lvl="1" indent="-285750">
              <a:buFont typeface="Courier New,monospace"/>
              <a:buChar char="o"/>
            </a:pPr>
            <a:r>
              <a:rPr lang="en-US" sz="2000" b="1" dirty="0">
                <a:solidFill>
                  <a:schemeClr val="accent1"/>
                </a:solidFill>
                <a:ea typeface="+mn-lt"/>
                <a:cs typeface="+mn-lt"/>
              </a:rPr>
              <a:t>Proxim Bergeron et Raymond, Rawdon</a:t>
            </a:r>
            <a:endParaRPr lang="en-US" sz="2000" dirty="0">
              <a:solidFill>
                <a:schemeClr val="accent1"/>
              </a:solidFill>
              <a:ea typeface="+mn-lt"/>
              <a:cs typeface="+mn-lt"/>
            </a:endParaRPr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8EB78549-7FB1-F744-3B7D-1D12BB06E31E}"/>
              </a:ext>
            </a:extLst>
          </p:cNvPr>
          <p:cNvSpPr/>
          <p:nvPr/>
        </p:nvSpPr>
        <p:spPr>
          <a:xfrm>
            <a:off x="8001000" y="347472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18–19 MARS</a:t>
            </a:r>
            <a:endParaRPr lang="en-US" sz="380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2B16D088-AD3C-73D7-99FE-5B1C333C79D5}"/>
              </a:ext>
            </a:extLst>
          </p:cNvPr>
          <p:cNvSpPr/>
          <p:nvPr/>
        </p:nvSpPr>
        <p:spPr>
          <a:xfrm>
            <a:off x="8001000" y="4434840"/>
            <a:ext cx="3520440" cy="457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2026</a:t>
            </a:r>
            <a:endParaRPr lang="en-US" sz="16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Shape 25">
            <a:extLst>
              <a:ext uri="{FF2B5EF4-FFF2-40B4-BE49-F238E27FC236}">
                <a16:creationId xmlns:a16="http://schemas.microsoft.com/office/drawing/2014/main" id="{147274C5-DD62-C930-E30C-2F78DE4318D5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5" name="Picture 4" descr="Logo - Groupe Bergeron Dupuis &amp; Associés">
            <a:extLst>
              <a:ext uri="{FF2B5EF4-FFF2-40B4-BE49-F238E27FC236}">
                <a16:creationId xmlns:a16="http://schemas.microsoft.com/office/drawing/2014/main" id="{4B996B43-E0A1-F06A-5228-7B85E423D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092" y="4214325"/>
            <a:ext cx="27432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52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7F7030-BFA3-585C-A076-4D16578B9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9EE80A15-5C9A-1218-3492-68C5A8D03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A05240-4C0A-88D7-D58C-DB45ED38615A}"/>
              </a:ext>
            </a:extLst>
          </p:cNvPr>
          <p:cNvSpPr/>
          <p:nvPr/>
        </p:nvSpPr>
        <p:spPr>
          <a:xfrm>
            <a:off x="1009302" y="2154380"/>
            <a:ext cx="8383001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22E8B3-CE56-A583-C2AD-AF7B47AB7749}"/>
              </a:ext>
            </a:extLst>
          </p:cNvPr>
          <p:cNvSpPr txBox="1"/>
          <p:nvPr/>
        </p:nvSpPr>
        <p:spPr>
          <a:xfrm>
            <a:off x="777240" y="868680"/>
            <a:ext cx="9885655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fr-CA" sz="3400" b="1" dirty="0">
                <a:solidFill>
                  <a:srgbClr val="FFFFFF"/>
                </a:solidFill>
                <a:latin typeface="Aptos Display"/>
              </a:rPr>
              <a:t>NO &amp; endocannabinoïdes : </a:t>
            </a:r>
            <a:r>
              <a:rPr lang="fr-CA" sz="3400" b="1" dirty="0" err="1">
                <a:solidFill>
                  <a:srgbClr val="FFFFFF"/>
                </a:solidFill>
                <a:latin typeface="Aptos Display"/>
              </a:rPr>
              <a:t>rétro‑contrôle</a:t>
            </a:r>
            <a:r>
              <a:rPr lang="fr-CA" sz="3400" b="1" dirty="0">
                <a:solidFill>
                  <a:srgbClr val="FFFFFF"/>
                </a:solidFill>
                <a:latin typeface="Aptos Display"/>
              </a:rPr>
              <a:t> synaptique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AA00EF-B306-60D0-D455-C6E9B403AFF4}"/>
              </a:ext>
            </a:extLst>
          </p:cNvPr>
          <p:cNvSpPr txBox="1"/>
          <p:nvPr/>
        </p:nvSpPr>
        <p:spPr>
          <a:xfrm>
            <a:off x="1009303" y="2154380"/>
            <a:ext cx="8383001" cy="203132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fr-CA" dirty="0">
                <a:solidFill>
                  <a:schemeClr val="accent1"/>
                </a:solidFill>
                <a:latin typeface="Aptos"/>
              </a:rPr>
              <a:t>Dans des neurones hypothalamiques, activation GLP‑1R → ↑ </a:t>
            </a:r>
            <a:r>
              <a:rPr lang="fr-CA" dirty="0" err="1">
                <a:solidFill>
                  <a:schemeClr val="accent1"/>
                </a:solidFill>
                <a:latin typeface="Aptos"/>
              </a:rPr>
              <a:t>nitric</a:t>
            </a:r>
            <a:r>
              <a:rPr lang="fr-CA" dirty="0">
                <a:solidFill>
                  <a:schemeClr val="accent1"/>
                </a:solidFill>
                <a:latin typeface="Aptos"/>
              </a:rPr>
              <a:t> oxide (NO)</a:t>
            </a:r>
          </a:p>
          <a:p>
            <a:endParaRPr lang="fr-CA" dirty="0">
              <a:solidFill>
                <a:schemeClr val="accent1"/>
              </a:solidFill>
              <a:latin typeface="Aptos"/>
            </a:endParaRPr>
          </a:p>
          <a:p>
            <a:r>
              <a:rPr lang="fr-CA" dirty="0">
                <a:solidFill>
                  <a:schemeClr val="accent1"/>
                </a:solidFill>
                <a:latin typeface="Aptos"/>
              </a:rPr>
              <a:t>En parallèle : modulation/suppression de la signalisation endocannabinoïde (2‑AG)</a:t>
            </a:r>
          </a:p>
          <a:p>
            <a:endParaRPr lang="fr-CA" dirty="0">
              <a:solidFill>
                <a:schemeClr val="accent1"/>
              </a:solidFill>
              <a:latin typeface="Aptos"/>
            </a:endParaRPr>
          </a:p>
          <a:p>
            <a:r>
              <a:rPr lang="fr-CA" dirty="0">
                <a:solidFill>
                  <a:schemeClr val="accent1"/>
                </a:solidFill>
                <a:latin typeface="Aptos"/>
              </a:rPr>
              <a:t>Effet : ajustement fin des entrées présynaptiques (GABA/glutamate) → excitabilité</a:t>
            </a:r>
          </a:p>
          <a:p>
            <a:endParaRPr lang="fr-CA" dirty="0">
              <a:solidFill>
                <a:schemeClr val="accent1"/>
              </a:solidFill>
              <a:latin typeface="Aptos"/>
            </a:endParaRPr>
          </a:p>
          <a:p>
            <a:r>
              <a:rPr lang="fr-CA" dirty="0">
                <a:solidFill>
                  <a:schemeClr val="accent1"/>
                </a:solidFill>
                <a:latin typeface="Aptos"/>
              </a:rPr>
              <a:t>Lecture clinique : expliquer des effets rapides sur la prise alimentaire et le </a:t>
            </a:r>
            <a:r>
              <a:rPr lang="fr-CA" dirty="0" err="1">
                <a:solidFill>
                  <a:schemeClr val="accent1"/>
                </a:solidFill>
                <a:latin typeface="Aptos"/>
              </a:rPr>
              <a:t>craving</a:t>
            </a:r>
            <a:endParaRPr lang="fr-CA" dirty="0">
              <a:solidFill>
                <a:schemeClr val="accent1"/>
              </a:solidFill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84F987-6A72-AF8C-7CEA-10C2654CEA81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70007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F93E6D-BB61-29AE-5CDF-1C749CACD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78A86D6E-4A23-3CA8-B0B3-AFA5CFA38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1710046-6D7A-36A6-B0D1-7583EF96A1FE}"/>
              </a:ext>
            </a:extLst>
          </p:cNvPr>
          <p:cNvSpPr/>
          <p:nvPr/>
        </p:nvSpPr>
        <p:spPr>
          <a:xfrm>
            <a:off x="1009302" y="2154380"/>
            <a:ext cx="8383001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5CBAEE-E2BA-E02E-AE41-A59FA5AE8C66}"/>
              </a:ext>
            </a:extLst>
          </p:cNvPr>
          <p:cNvSpPr txBox="1"/>
          <p:nvPr/>
        </p:nvSpPr>
        <p:spPr>
          <a:xfrm>
            <a:off x="777240" y="868680"/>
            <a:ext cx="7699031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fr-CA" sz="3400" b="1" dirty="0">
                <a:solidFill>
                  <a:srgbClr val="FFFFFF"/>
                </a:solidFill>
                <a:latin typeface="Aptos Display"/>
              </a:rPr>
              <a:t>Métabolites GLP‑1 : effets "hors GLP‑1R"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CD1005-3477-F625-B428-47A7F0DFDA97}"/>
              </a:ext>
            </a:extLst>
          </p:cNvPr>
          <p:cNvSpPr txBox="1"/>
          <p:nvPr/>
        </p:nvSpPr>
        <p:spPr>
          <a:xfrm>
            <a:off x="1009303" y="2154380"/>
            <a:ext cx="8213659" cy="203132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fr-CA" dirty="0">
                <a:solidFill>
                  <a:schemeClr val="accent1"/>
                </a:solidFill>
                <a:latin typeface="Aptos"/>
              </a:rPr>
              <a:t>DPP‑4 clive GLP‑1(7‑36) → GLP‑1(9‑36) (très fréquent in vivo)</a:t>
            </a:r>
          </a:p>
          <a:p>
            <a:endParaRPr lang="fr-CA" dirty="0">
              <a:solidFill>
                <a:schemeClr val="accent1"/>
              </a:solidFill>
              <a:latin typeface="Aptos"/>
            </a:endParaRPr>
          </a:p>
          <a:p>
            <a:r>
              <a:rPr lang="fr-CA" dirty="0">
                <a:solidFill>
                  <a:schemeClr val="accent1"/>
                </a:solidFill>
                <a:latin typeface="Aptos"/>
              </a:rPr>
              <a:t>GLP‑1(9‑36) : effets cardioprotecteurs rapportés (mécanismes encore débattus)</a:t>
            </a:r>
          </a:p>
          <a:p>
            <a:endParaRPr lang="fr-CA" dirty="0">
              <a:solidFill>
                <a:schemeClr val="accent1"/>
              </a:solidFill>
              <a:latin typeface="Aptos"/>
            </a:endParaRPr>
          </a:p>
          <a:p>
            <a:r>
              <a:rPr lang="fr-CA" dirty="0">
                <a:solidFill>
                  <a:schemeClr val="accent1"/>
                </a:solidFill>
                <a:latin typeface="Aptos"/>
              </a:rPr>
              <a:t>GLP‑1(28‑36) : effets sur métabolisme hépatique / stress oxydatif / mitochondries</a:t>
            </a:r>
          </a:p>
          <a:p>
            <a:endParaRPr lang="fr-CA" dirty="0">
              <a:solidFill>
                <a:schemeClr val="accent1"/>
              </a:solidFill>
              <a:latin typeface="Aptos"/>
            </a:endParaRPr>
          </a:p>
          <a:p>
            <a:r>
              <a:rPr lang="fr-CA" dirty="0">
                <a:solidFill>
                  <a:schemeClr val="accent1"/>
                </a:solidFill>
                <a:latin typeface="Aptos"/>
              </a:rPr>
              <a:t>À retenir : certaines actions ne passent pas strictement par le récepteur GLP‑1R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CFBF23-9C9C-D0F0-08D9-95F5BFE27BE4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400981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EC05166-8739-4F03-91A0-526A5FBC622D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A84ED31-6547-294C-BEF0-BC16CB93B100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64E8BC1-0EA2-29E5-CADC-C88A71E893AA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C991A93-2381-FFE9-4927-0842A215B426}"/>
              </a:ext>
            </a:extLst>
          </p:cNvPr>
          <p:cNvSpPr/>
          <p:nvPr/>
        </p:nvSpPr>
        <p:spPr>
          <a:xfrm>
            <a:off x="969264" y="6400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dirty="0"/>
              <a:t>Comment un GLP‑1RA périphérique </a:t>
            </a:r>
            <a:r>
              <a:rPr dirty="0" err="1"/>
              <a:t>atteint</a:t>
            </a:r>
            <a:r>
              <a:rPr dirty="0"/>
              <a:t> le </a:t>
            </a:r>
            <a:r>
              <a:rPr dirty="0" err="1"/>
              <a:t>cerveau</a:t>
            </a:r>
            <a:endParaRPr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1874527-E2C3-75F6-F23D-EF39C35D5DCA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771649D-A765-45A8-EE6B-AEEE9AD0460B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0F0C32D-AFBA-373B-0EF0-C667E0C6DFD9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4E60844-7B64-323F-5307-C181600BDAA3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DE85E43-16A3-F024-A5E1-2AE83ACB4096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9E87759-6103-3252-6D4A-0C144A5D3B8A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451D2CB-B58E-E48B-32DA-FC11B2106192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  <a:defRPr sz="2400"/>
            </a:pPr>
            <a:r>
              <a:rPr dirty="0"/>
              <a:t>1) </a:t>
            </a:r>
            <a:r>
              <a:rPr dirty="0" err="1"/>
              <a:t>Afférences</a:t>
            </a:r>
            <a:r>
              <a:rPr dirty="0"/>
              <a:t> </a:t>
            </a:r>
            <a:r>
              <a:rPr dirty="0" err="1"/>
              <a:t>vagales</a:t>
            </a:r>
            <a:r>
              <a:rPr dirty="0"/>
              <a:t> → NTS (tronc </a:t>
            </a:r>
            <a:r>
              <a:rPr dirty="0" err="1"/>
              <a:t>cérébral</a:t>
            </a:r>
            <a:r>
              <a:rPr dirty="0"/>
              <a:t>) : signal </a:t>
            </a:r>
            <a:r>
              <a:rPr dirty="0" err="1"/>
              <a:t>rapide</a:t>
            </a:r>
            <a:r>
              <a:rPr dirty="0"/>
              <a:t> post‑prandial</a:t>
            </a:r>
            <a:endParaRPr lang="en-US" sz="1800" dirty="0"/>
          </a:p>
          <a:p>
            <a:pPr>
              <a:defRPr sz="2400"/>
            </a:pPr>
            <a:r>
              <a:rPr dirty="0"/>
              <a:t>2) </a:t>
            </a:r>
            <a:r>
              <a:rPr dirty="0" err="1"/>
              <a:t>Organes</a:t>
            </a:r>
            <a:r>
              <a:rPr dirty="0"/>
              <a:t> </a:t>
            </a:r>
            <a:r>
              <a:rPr dirty="0" err="1"/>
              <a:t>circumventriculaires</a:t>
            </a:r>
            <a:r>
              <a:rPr dirty="0"/>
              <a:t> (ex. area postrema) : </a:t>
            </a:r>
            <a:r>
              <a:rPr dirty="0" err="1"/>
              <a:t>accès</a:t>
            </a:r>
            <a:r>
              <a:rPr dirty="0"/>
              <a:t> </a:t>
            </a:r>
            <a:r>
              <a:rPr dirty="0" err="1"/>
              <a:t>facilité</a:t>
            </a:r>
            <a:r>
              <a:rPr dirty="0"/>
              <a:t> au SNC</a:t>
            </a:r>
          </a:p>
          <a:p>
            <a:pPr>
              <a:defRPr sz="2400"/>
            </a:pPr>
            <a:r>
              <a:rPr dirty="0"/>
              <a:t>3) Populations GLP‑1R </a:t>
            </a:r>
            <a:r>
              <a:rPr dirty="0" err="1"/>
              <a:t>distribuées</a:t>
            </a:r>
            <a:r>
              <a:rPr dirty="0"/>
              <a:t> : hypothalamus + circuits de </a:t>
            </a:r>
            <a:r>
              <a:rPr dirty="0" err="1"/>
              <a:t>récompense</a:t>
            </a:r>
            <a:endParaRPr dirty="0"/>
          </a:p>
          <a:p>
            <a:pPr>
              <a:defRPr sz="2400"/>
            </a:pPr>
            <a:r>
              <a:rPr dirty="0"/>
              <a:t>4) </a:t>
            </a:r>
            <a:r>
              <a:rPr dirty="0" err="1"/>
              <a:t>Spécificité</a:t>
            </a:r>
            <a:r>
              <a:rPr dirty="0"/>
              <a:t> </a:t>
            </a:r>
            <a:r>
              <a:rPr dirty="0" err="1"/>
              <a:t>anatomique</a:t>
            </a:r>
            <a:r>
              <a:rPr dirty="0"/>
              <a:t> = </a:t>
            </a:r>
            <a:r>
              <a:rPr dirty="0" err="1"/>
              <a:t>spécificité</a:t>
            </a:r>
            <a:r>
              <a:rPr dirty="0"/>
              <a:t> des </a:t>
            </a:r>
            <a:r>
              <a:rPr dirty="0" err="1"/>
              <a:t>effets</a:t>
            </a:r>
            <a:r>
              <a:rPr dirty="0"/>
              <a:t> (</a:t>
            </a:r>
            <a:r>
              <a:rPr dirty="0" err="1"/>
              <a:t>satiété</a:t>
            </a:r>
            <a:r>
              <a:rPr dirty="0"/>
              <a:t> vs </a:t>
            </a:r>
            <a:r>
              <a:rPr dirty="0" err="1"/>
              <a:t>nausée</a:t>
            </a:r>
            <a:r>
              <a:rPr dirty="0"/>
              <a:t> vs </a:t>
            </a:r>
            <a:r>
              <a:rPr dirty="0" err="1"/>
              <a:t>récompense</a:t>
            </a:r>
            <a:r>
              <a:rPr dirty="0"/>
              <a:t>)</a:t>
            </a: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5D6CF0A-3DD7-954F-7F93-56A8F7D76AAF}"/>
              </a:ext>
            </a:extLst>
          </p:cNvPr>
          <p:cNvSpPr/>
          <p:nvPr/>
        </p:nvSpPr>
        <p:spPr>
          <a:xfrm>
            <a:off x="1005840" y="5577840"/>
            <a:ext cx="10149840" cy="777240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4EB1496-38D1-7DBC-8C0E-51FC917AC2BE}"/>
              </a:ext>
            </a:extLst>
          </p:cNvPr>
          <p:cNvSpPr/>
          <p:nvPr/>
        </p:nvSpPr>
        <p:spPr>
          <a:xfrm>
            <a:off x="1234440" y="5779008"/>
            <a:ext cx="9784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Idée clé : le cerveau n’est pas un seul "centre"—c’est un réseau.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2F87F82-1A96-96F7-06EB-027E7543B9F0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DE70971-C347-5709-D348-6C097402FEAD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C3168-232E-F63D-4A9C-C8100F3B1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833FFD0-6577-2AB6-E70E-9BDB0FF3FC11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F473EF2-78E8-41A0-3CEA-68E0F5FEDE78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EB26303-8FEC-D620-D216-4B0B821F2C65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60A2309-23B6-68E2-4D43-D71C2015D5C7}"/>
              </a:ext>
            </a:extLst>
          </p:cNvPr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CE37E1C2-3C29-6250-96CE-B0EAF20C7353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3EB92D2-F743-2D46-7DB8-FA9202CBAC1E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F025B43E-F2D7-250F-FEFC-438CE6461C93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B7EA26D-CBB4-8164-DD3E-B41A98B7DD41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E8EB4757-B974-C753-EF18-5FA13ACCD664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447384A2-D285-8CBD-FB2B-65800CDD8EF8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8A47F47-548B-0C6B-361A-5F3F2C41F66A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fr-CA" sz="2400" dirty="0"/>
              <a:t>Thermogenèse : garder la dépense énergétique</a:t>
            </a:r>
          </a:p>
          <a:p>
            <a:r>
              <a:rPr lang="fr-CA" sz="2400" dirty="0"/>
              <a:t>Perte de poids ≠ seulement manger moins</a:t>
            </a:r>
          </a:p>
          <a:p>
            <a:endParaRPr lang="fr-CA" sz="2400" b="1" dirty="0"/>
          </a:p>
          <a:p>
            <a:pPr>
              <a:defRPr sz="2400"/>
            </a:pPr>
            <a:r>
              <a:rPr lang="fr-CA" dirty="0"/>
              <a:t>GLP‑1R central peut stimuler la thermogenèse du tissu adipeux brun (BAT)</a:t>
            </a:r>
          </a:p>
          <a:p>
            <a:pPr>
              <a:defRPr sz="2400"/>
            </a:pPr>
            <a:r>
              <a:rPr lang="fr-CA" dirty="0"/>
              <a:t>Mécanisme proposé : hypothalamus → AMPK → activation sympathique → UCP1/BAT</a:t>
            </a:r>
          </a:p>
          <a:p>
            <a:pPr>
              <a:defRPr sz="2400"/>
            </a:pPr>
            <a:r>
              <a:rPr lang="fr-CA" dirty="0"/>
              <a:t>Point important : certaines études montrent un effet indépendant de l’apport alimentaire</a:t>
            </a:r>
          </a:p>
          <a:p>
            <a:pPr>
              <a:defRPr sz="2400"/>
            </a:pPr>
            <a:r>
              <a:rPr lang="fr-CA" dirty="0"/>
              <a:t>Lecture clinique : aide à contrer l’adaptation métabolique ("plateau")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09CC83DC-BE29-C975-6A10-8A8D6A2A8250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11301737-15FF-AF46-7F71-40B1756370E0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723516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32F1A-9049-6F58-C191-BD0DE4780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1F1D7EA-D8DF-9474-4A7C-C616078AE30B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2ED6381-1CF6-F4C7-8D4B-5679E64B439C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F89C447-5D85-615B-5F7B-5CFDD1B39062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94E0501-5FDA-FAAD-8513-60E6B40B5E6C}"/>
              </a:ext>
            </a:extLst>
          </p:cNvPr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D6432104-374F-B7C5-4CD6-106DCEC9AA51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DCF972EE-3D5A-93E6-0B52-EF276639035E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861C1AE4-3E16-13F5-ED50-B3F6AD89D8A6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22EA46B-44EB-9981-6A9F-5774C8A5EED3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2BB390C3-717E-E390-1018-451970EFB32D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D48D1BF4-71B1-7521-9213-CF3D30554C43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58EC3622-707B-DA26-1D55-4D90399ADDA7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fr-CA" sz="2400" dirty="0"/>
              <a:t>Récompense : VTA → </a:t>
            </a:r>
            <a:r>
              <a:rPr lang="fr-CA" sz="2400" dirty="0" err="1"/>
              <a:t>NAc</a:t>
            </a:r>
            <a:r>
              <a:rPr lang="fr-CA" sz="2400" dirty="0"/>
              <a:t> (dopamine)</a:t>
            </a:r>
          </a:p>
          <a:p>
            <a:r>
              <a:rPr lang="fr-CA" sz="2400" dirty="0"/>
              <a:t>Quand le GLP‑1R touche la valeur incitative des aliments</a:t>
            </a:r>
          </a:p>
          <a:p>
            <a:endParaRPr lang="fr-CA" sz="2400" b="1" dirty="0"/>
          </a:p>
          <a:p>
            <a:pPr>
              <a:defRPr sz="2400"/>
            </a:pPr>
            <a:r>
              <a:rPr lang="fr-CA" dirty="0"/>
              <a:t>GLP‑1R exprimé dans VTA/</a:t>
            </a:r>
            <a:r>
              <a:rPr lang="fr-CA" dirty="0" err="1"/>
              <a:t>NAc</a:t>
            </a:r>
            <a:r>
              <a:rPr lang="fr-CA" dirty="0"/>
              <a:t> : modulation de la dopamine mésolimbique</a:t>
            </a:r>
          </a:p>
          <a:p>
            <a:pPr>
              <a:defRPr sz="2400"/>
            </a:pPr>
            <a:r>
              <a:rPr lang="fr-CA" dirty="0"/>
              <a:t>Effet typique : baisse de la motivation pour aliments palatables (sucré/gras)</a:t>
            </a:r>
          </a:p>
          <a:p>
            <a:pPr>
              <a:defRPr sz="2400"/>
            </a:pPr>
            <a:r>
              <a:rPr lang="fr-CA" dirty="0"/>
              <a:t>Clé neuropsycho : moins de "</a:t>
            </a:r>
            <a:r>
              <a:rPr lang="fr-CA" dirty="0" err="1"/>
              <a:t>cue‑triggered</a:t>
            </a:r>
            <a:r>
              <a:rPr lang="fr-CA" dirty="0"/>
              <a:t> </a:t>
            </a:r>
            <a:r>
              <a:rPr lang="fr-CA" dirty="0" err="1"/>
              <a:t>wanting</a:t>
            </a:r>
            <a:r>
              <a:rPr lang="fr-CA" dirty="0"/>
              <a:t>" (indices → envie)</a:t>
            </a:r>
          </a:p>
          <a:p>
            <a:pPr>
              <a:defRPr sz="2400"/>
            </a:pPr>
            <a:r>
              <a:rPr lang="fr-CA" dirty="0"/>
              <a:t>Potentiel : alimentation hédonique et comportements de recherche de récompense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BCC78ABF-6D8C-018F-A6C2-7FACC61D914E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4BEC7EF4-A0F5-E5C4-D253-7AAD763E4C26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14957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A1E78-F1D5-D49F-6885-ACDC877A9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2775ADD-0B93-7935-0CFD-711DA7B4F8C3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4AF0BF1-99D4-FEC2-05D0-8F1EAB6290F1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1A3A5BF-D211-8648-C9C4-F245404E3711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BBA88DA-6DF5-5AD6-7CF7-675BFCE0A8C8}"/>
              </a:ext>
            </a:extLst>
          </p:cNvPr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012025C-A627-B9FC-45D2-7261CED26ACA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7AA4736A-9A4D-3CF0-CC96-FF410DEDC19C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2BC6DBEF-501A-2D79-CC7A-3D2CC766CD9F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5CB1610-2EDD-CDCE-270F-F2506C4E884D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76820CE8-18AA-8F2E-B93F-1F786B79CABE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75C4671-33A7-B398-5B86-A290C3ECDDFB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42496808-A7C4-36C3-DBB4-AEC1780EFD40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fr-CA" sz="2400" dirty="0"/>
              <a:t>Habenula : frein et renforcement négatif</a:t>
            </a:r>
          </a:p>
          <a:p>
            <a:r>
              <a:rPr lang="fr-CA" sz="2400" dirty="0"/>
              <a:t>Un circuit d’évitement qui "punit" certaines récompenses</a:t>
            </a:r>
          </a:p>
          <a:p>
            <a:endParaRPr lang="fr-CA" sz="2400" b="1" dirty="0"/>
          </a:p>
          <a:p>
            <a:pPr>
              <a:defRPr sz="2400"/>
            </a:pPr>
            <a:r>
              <a:rPr lang="fr-CA" dirty="0"/>
              <a:t>La habenula intervient dans l’aversion, l’évitement et le renforcement négatif</a:t>
            </a:r>
          </a:p>
          <a:p>
            <a:pPr>
              <a:defRPr sz="2400"/>
            </a:pPr>
            <a:r>
              <a:rPr lang="fr-CA" dirty="0"/>
              <a:t>GLP‑1 peut agir sur des circuits </a:t>
            </a:r>
            <a:r>
              <a:rPr lang="fr-CA" dirty="0" err="1"/>
              <a:t>habenulaires</a:t>
            </a:r>
            <a:r>
              <a:rPr lang="fr-CA" dirty="0"/>
              <a:t> d’évitement (nicotine : preuve préclinique)</a:t>
            </a:r>
          </a:p>
          <a:p>
            <a:pPr>
              <a:defRPr sz="2400"/>
            </a:pPr>
            <a:r>
              <a:rPr lang="fr-CA" dirty="0"/>
              <a:t>Idée : déplacer l’équilibre coût/bénéfice d’une récompense (manger, substance)</a:t>
            </a:r>
          </a:p>
          <a:p>
            <a:pPr>
              <a:defRPr sz="2400"/>
            </a:pPr>
            <a:r>
              <a:rPr lang="fr-CA" dirty="0"/>
              <a:t>Pont clinique : addictions et compulsions (preuves surtout précliniques)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7BCB76DF-5110-27C0-7450-D9013A66F1C6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906AB7A1-2AAA-C197-CCA7-06E0C3D7CD3A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52367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167A2-7236-1463-56B4-67C9E3258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4C641FE-437C-30F1-816F-D71740CBA0B1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D252A79-DCE1-266C-ECF5-E651B8EA007B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BBA7727-621B-89DF-FB0F-50B2F3187AF9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6B5E922-7C25-FA3A-A960-82407049C4A7}"/>
              </a:ext>
            </a:extLst>
          </p:cNvPr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DF18C25-283E-D8F6-C95F-EFDA22AAC164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2BC0BAE-0ADF-BCE5-4748-D03853F47243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57C1004D-96FF-D1E2-8800-878C023E945C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4E0950F-0D41-A27A-387A-35F9F17353AF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60F5AAA0-041E-6D1E-E00A-DEFB25560C72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13EA047-FF79-EDE6-BBDE-6AE32AB4AEB7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228F5B0C-203F-103B-FBAD-97CD4D5433FE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fr-CA" sz="2400" dirty="0"/>
              <a:t>Addictions : diminution du "substance‑</a:t>
            </a:r>
            <a:r>
              <a:rPr lang="fr-CA" sz="2400" dirty="0" err="1"/>
              <a:t>seeking</a:t>
            </a:r>
            <a:r>
              <a:rPr lang="fr-CA" sz="2400" dirty="0"/>
              <a:t>"</a:t>
            </a:r>
          </a:p>
          <a:p>
            <a:r>
              <a:rPr lang="fr-CA" sz="2400" dirty="0"/>
              <a:t>Même logique neurobiologique : valeur incitative et apprentissage</a:t>
            </a:r>
          </a:p>
          <a:p>
            <a:endParaRPr lang="fr-CA" sz="2400" b="1" dirty="0"/>
          </a:p>
          <a:p>
            <a:pPr>
              <a:defRPr sz="2400"/>
            </a:pPr>
            <a:r>
              <a:rPr lang="fr-CA" dirty="0"/>
              <a:t>Préclinique : GLP‑1RA ↓ recherche/rechute pour </a:t>
            </a:r>
            <a:r>
              <a:rPr lang="fr-CA" dirty="0" err="1"/>
              <a:t>cocaine</a:t>
            </a:r>
            <a:r>
              <a:rPr lang="fr-CA" dirty="0"/>
              <a:t>, alcool, nicotine (selon modèles)</a:t>
            </a:r>
          </a:p>
          <a:p>
            <a:pPr>
              <a:defRPr sz="2400"/>
            </a:pPr>
            <a:r>
              <a:rPr lang="fr-CA" dirty="0"/>
              <a:t>Mécanismes proposés : ↓ dopamine </a:t>
            </a:r>
            <a:r>
              <a:rPr lang="fr-CA" dirty="0" err="1"/>
              <a:t>NAc</a:t>
            </a:r>
            <a:r>
              <a:rPr lang="fr-CA" dirty="0"/>
              <a:t> + modulation VTA (y compris neurones GABA)</a:t>
            </a:r>
          </a:p>
          <a:p>
            <a:pPr>
              <a:defRPr sz="2400"/>
            </a:pPr>
            <a:r>
              <a:rPr lang="fr-CA" dirty="0"/>
              <a:t>Traduction clinique : émergente, hétérogène; essais en cours selon substances</a:t>
            </a:r>
          </a:p>
          <a:p>
            <a:pPr>
              <a:defRPr sz="2400"/>
            </a:pPr>
            <a:r>
              <a:rPr lang="fr-CA" dirty="0"/>
              <a:t>Message : effet possible sur les comportements de recherche, pas un "anti‑drogue" magique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D7D937D-0D76-A46E-E3F3-C57DC0F614FB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8F0B569B-7F88-06AD-AE78-C0A3C43B1D4E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64460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EC05166-8739-4F03-91A0-526A5FBC622D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A84ED31-6547-294C-BEF0-BC16CB93B100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64E8BC1-0EA2-29E5-CADC-C88A71E893AA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C991A93-2381-FFE9-4927-0842A215B426}"/>
              </a:ext>
            </a:extLst>
          </p:cNvPr>
          <p:cNvSpPr/>
          <p:nvPr/>
        </p:nvSpPr>
        <p:spPr>
          <a:xfrm>
            <a:off x="969264" y="82296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dirty="0" err="1"/>
              <a:t>Neuropsychologie</a:t>
            </a:r>
            <a:r>
              <a:rPr dirty="0"/>
              <a:t> : du craving au choix</a:t>
            </a: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1874527-E2C3-75F6-F23D-EF39C35D5DCA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771649D-A765-45A8-EE6B-AEEE9AD0460B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0F0C32D-AFBA-373B-0EF0-C667E0C6DFD9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4E60844-7B64-323F-5307-C181600BDAA3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DE85E43-16A3-F024-A5E1-2AE83ACB4096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9E87759-6103-3252-6D4A-0C144A5D3B8A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451D2CB-B58E-E48B-32DA-FC11B2106192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  <a:defRPr sz="2400"/>
            </a:pPr>
            <a:r>
              <a:t>Réduction de la valeur incitative → moins d’envies déclenchées par indices (cue‑reactivity)</a:t>
            </a:r>
            <a:endParaRPr lang="en-US" sz="1800"/>
          </a:p>
          <a:p>
            <a:pPr>
              <a:defRPr sz="2400"/>
            </a:pPr>
            <a:r>
              <a:t>Diminution du "bruit alimentaire" (food noise) : surtout rapportée en clinique</a:t>
            </a:r>
          </a:p>
          <a:p>
            <a:pPr>
              <a:defRPr sz="2400"/>
            </a:pPr>
            <a:r>
              <a:t>Possibles effets sur attention, inhibition, et apprentissage de renforcement</a:t>
            </a:r>
          </a:p>
          <a:p>
            <a:pPr>
              <a:defRPr sz="2400"/>
            </a:pPr>
            <a:r>
              <a:t>Important : l’environnement (pubs, accessibilité) reste un multiplicateur de craving</a:t>
            </a: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5D6CF0A-3DD7-954F-7F93-56A8F7D76AAF}"/>
              </a:ext>
            </a:extLst>
          </p:cNvPr>
          <p:cNvSpPr/>
          <p:nvPr/>
        </p:nvSpPr>
        <p:spPr>
          <a:xfrm>
            <a:off x="1005840" y="5577840"/>
            <a:ext cx="10149840" cy="777240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4EB1496-38D1-7DBC-8C0E-51FC917AC2BE}"/>
              </a:ext>
            </a:extLst>
          </p:cNvPr>
          <p:cNvSpPr/>
          <p:nvPr/>
        </p:nvSpPr>
        <p:spPr>
          <a:xfrm>
            <a:off x="1234440" y="5779008"/>
            <a:ext cx="9784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Idée clé : le médicament change le "gain" des circuits; le contexte change l’entrée.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2F87F82-1A96-96F7-06EB-027E7543B9F0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DE70971-C347-5709-D348-6C097402FEAD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EC05166-8739-4F03-91A0-526A5FBC622D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A84ED31-6547-294C-BEF0-BC16CB93B100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64E8BC1-0EA2-29E5-CADC-C88A71E893AA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C991A93-2381-FFE9-4927-0842A215B426}"/>
              </a:ext>
            </a:extLst>
          </p:cNvPr>
          <p:cNvSpPr/>
          <p:nvPr/>
        </p:nvSpPr>
        <p:spPr>
          <a:xfrm>
            <a:off x="923544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dirty="0" err="1"/>
              <a:t>Modèle</a:t>
            </a:r>
            <a:r>
              <a:rPr dirty="0"/>
              <a:t> </a:t>
            </a:r>
            <a:r>
              <a:rPr dirty="0" err="1"/>
              <a:t>intégré</a:t>
            </a:r>
            <a:r>
              <a:rPr dirty="0"/>
              <a:t> : 3 couches qui se </a:t>
            </a:r>
            <a:r>
              <a:rPr dirty="0" err="1"/>
              <a:t>superposent</a:t>
            </a:r>
            <a:endParaRPr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1874527-E2C3-75F6-F23D-EF39C35D5DCA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771649D-A765-45A8-EE6B-AEEE9AD0460B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0F0C32D-AFBA-373B-0EF0-C667E0C6DFD9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4E60844-7B64-323F-5307-C181600BDAA3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DE85E43-16A3-F024-A5E1-2AE83ACB4096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9E87759-6103-3252-6D4A-0C144A5D3B8A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451D2CB-B58E-E48B-32DA-FC11B2106192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  <a:defRPr sz="2400"/>
            </a:pPr>
            <a:r>
              <a:t>1) Homéostasie : hypothalamus + NTS → satiété / rythme des repas</a:t>
            </a:r>
            <a:endParaRPr lang="en-US" sz="1800"/>
          </a:p>
          <a:p>
            <a:pPr>
              <a:defRPr sz="2400"/>
            </a:pPr>
            <a:r>
              <a:t>2) Hédonie : VTA/NAc + habenula → valeur incitative / évitement</a:t>
            </a:r>
          </a:p>
          <a:p>
            <a:pPr>
              <a:defRPr sz="2400"/>
            </a:pPr>
            <a:r>
              <a:t>3) Cognition : cortex préfrontal → inhibition / planification / habitudes</a:t>
            </a:r>
          </a:p>
          <a:p>
            <a:pPr>
              <a:defRPr sz="2400"/>
            </a:pPr>
            <a:r>
              <a:t>Pourquoi les effets varient : anatomie + contexte cellulaire + biais de signalisation</a:t>
            </a: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5D6CF0A-3DD7-954F-7F93-56A8F7D76AAF}"/>
              </a:ext>
            </a:extLst>
          </p:cNvPr>
          <p:cNvSpPr/>
          <p:nvPr/>
        </p:nvSpPr>
        <p:spPr>
          <a:xfrm>
            <a:off x="1005840" y="5577840"/>
            <a:ext cx="10149840" cy="777240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4EB1496-38D1-7DBC-8C0E-51FC917AC2BE}"/>
              </a:ext>
            </a:extLst>
          </p:cNvPr>
          <p:cNvSpPr/>
          <p:nvPr/>
        </p:nvSpPr>
        <p:spPr>
          <a:xfrm>
            <a:off x="1234440" y="5779008"/>
            <a:ext cx="9784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À retenir : c’est un traitement neuro‑métabolique, pas un simple coupe‑faim.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2F87F82-1A96-96F7-06EB-027E7543B9F0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DE70971-C347-5709-D348-6C097402FEAD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C3B6E8-A92E-C39F-2AC8-2B074CBED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7D97AE5-730B-43A2-667F-71B403E3FF72}"/>
              </a:ext>
            </a:extLst>
          </p:cNvPr>
          <p:cNvSpPr txBox="1"/>
          <p:nvPr/>
        </p:nvSpPr>
        <p:spPr>
          <a:xfrm>
            <a:off x="548640" y="6446520"/>
            <a:ext cx="2975495" cy="40011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GB" sz="1000" i="1">
                <a:solidFill>
                  <a:srgbClr val="C6D6F2"/>
                </a:solidFill>
                <a:latin typeface="Aptos"/>
              </a:rPr>
              <a:t>Jean-Christophe Raymond, B.Sc., Pharm.D.</a:t>
            </a:r>
            <a:r>
              <a:rPr lang="en-US" sz="1000" i="1">
                <a:solidFill>
                  <a:srgbClr val="C6D6F2"/>
                </a:solidFill>
                <a:latin typeface="Aptos"/>
              </a:rPr>
              <a:t> • 2026</a:t>
            </a:r>
            <a:endParaRPr lang="en-US" sz="1000">
              <a:solidFill>
                <a:srgbClr val="000000"/>
              </a:solidFill>
              <a:latin typeface="Aptos"/>
            </a:endParaRPr>
          </a:p>
          <a:p>
            <a:pPr algn="l"/>
            <a:endParaRPr sz="1000">
              <a:solidFill>
                <a:srgbClr val="C6D6F2"/>
              </a:solidFill>
              <a:latin typeface="Aptos"/>
            </a:endParaRPr>
          </a:p>
        </p:txBody>
      </p:sp>
      <p:pic>
        <p:nvPicPr>
          <p:cNvPr id="9" name="Picture 8" descr="A diagram of a human brain&#10;&#10;AI-generated content may be incorrect.">
            <a:extLst>
              <a:ext uri="{FF2B5EF4-FFF2-40B4-BE49-F238E27FC236}">
                <a16:creationId xmlns:a16="http://schemas.microsoft.com/office/drawing/2014/main" id="{3974AAE1-2E17-F101-0312-2FEBFA092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459" y="131016"/>
            <a:ext cx="10089011" cy="659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7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Titre de diapositive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/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/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3" name="Shape 11"/>
          <p:cNvSpPr/>
          <p:nvPr/>
        </p:nvSpPr>
        <p:spPr>
          <a:xfrm>
            <a:off x="956994" y="1093764"/>
            <a:ext cx="10335455" cy="1461085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254000" indent="-254000">
              <a:spcAft>
                <a:spcPts val="1000"/>
              </a:spcAft>
              <a:buSzPct val="100000"/>
              <a:buFont typeface="Arial"/>
              <a:buChar char="•"/>
            </a:pP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OBJECTIFS DE LA FORMATION</a:t>
            </a:r>
            <a:endParaRPr lang="en-US" sz="1800" b="1">
              <a:solidFill>
                <a:schemeClr val="accent5">
                  <a:lumMod val="76000"/>
                </a:schemeClr>
              </a:solidFill>
              <a:ea typeface="Calibri"/>
              <a:cs typeface="Calibri"/>
            </a:endParaRPr>
          </a:p>
          <a:p>
            <a:pPr marL="711200" lvl="1" indent="-254000">
              <a:spcAft>
                <a:spcPts val="1000"/>
              </a:spcAft>
              <a:buSzPct val="100000"/>
              <a:buFont typeface="Courier New"/>
              <a:buChar char="o"/>
            </a:pP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Comprendre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 les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différents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mécanismes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d'action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 des agonistes GLP-1 pour le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traitement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 de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+mn-lt"/>
                <a:cs typeface="+mn-lt"/>
              </a:rPr>
              <a:t>l'obésité</a:t>
            </a:r>
            <a:r>
              <a:rPr lang="en-US" sz="1800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.</a:t>
            </a:r>
          </a:p>
          <a:p>
            <a:pPr marL="711200" lvl="1" indent="-254000">
              <a:spcAft>
                <a:spcPts val="1000"/>
              </a:spcAft>
              <a:buSzPct val="100000"/>
              <a:buFont typeface="Courier New"/>
              <a:buChar char="o"/>
            </a:pP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Explorer </a:t>
            </a:r>
            <a:r>
              <a:rPr lang="en-US" sz="1800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les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opportunités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d'affaires à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saisir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pour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ces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molécules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dans le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traitement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de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l'obésité</a:t>
            </a:r>
            <a:endParaRPr lang="en-US" b="1">
              <a:solidFill>
                <a:schemeClr val="accent5">
                  <a:lumMod val="76000"/>
                </a:schemeClr>
              </a:solidFill>
              <a:latin typeface="Calibri"/>
              <a:ea typeface="Calibri"/>
              <a:cs typeface="Calibri"/>
            </a:endParaRPr>
          </a:p>
          <a:p>
            <a:pPr marL="711200" lvl="1" indent="-254000">
              <a:spcAft>
                <a:spcPts val="1000"/>
              </a:spcAft>
              <a:buSzPct val="100000"/>
              <a:buFont typeface="Courier New"/>
              <a:buChar char="o"/>
            </a:pPr>
            <a:endParaRPr lang="en-US" sz="1800" b="1">
              <a:solidFill>
                <a:schemeClr val="accent5">
                  <a:lumMod val="76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E1456-8A6B-318A-F817-27234B440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A7363D5-0F5D-A2C8-6729-FE34B7E03430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C216137-E61B-481D-6B11-02B1FB94F853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F2708BE-E2F6-9BBE-E64C-B4ABAE2BB140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4C2F5A9-679B-B7A0-0977-FCA4E0BB8419}"/>
              </a:ext>
            </a:extLst>
          </p:cNvPr>
          <p:cNvSpPr/>
          <p:nvPr/>
        </p:nvSpPr>
        <p:spPr>
          <a:xfrm>
            <a:off x="923544" y="82296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fr-CA" dirty="0"/>
              <a:t>Modèle clinique de prise en charge dialectique</a:t>
            </a:r>
            <a:endParaRPr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5253A36-80B0-79A8-C20A-9CB63E11B71A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E2F93DE-5BB9-8775-6734-66688265E35B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BE37718E-E60B-E709-3AC6-C3491E98694C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BFCBB1E8-D684-484D-015F-1CE28D073648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B949F7BD-9EEB-610D-51BD-1853BD5372DD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9720617-1C09-E757-1596-C2290CB8CEFB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499DA34-0044-0CD1-28B7-442753B98EA1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  <a:defRPr sz="2400"/>
            </a:pPr>
            <a:r>
              <a:rPr lang="fr-CA" dirty="0"/>
              <a:t>Et l’agentivité dans tout ça?</a:t>
            </a:r>
            <a:endParaRPr lang="en-US" sz="1800" dirty="0"/>
          </a:p>
          <a:p>
            <a:pPr>
              <a:defRPr sz="2400"/>
            </a:pPr>
            <a:r>
              <a:rPr lang="fr-CA" dirty="0"/>
              <a:t>Dualité entre : </a:t>
            </a:r>
          </a:p>
          <a:p>
            <a:pPr>
              <a:defRPr sz="2400"/>
            </a:pPr>
            <a:endParaRPr lang="fr-CA" dirty="0"/>
          </a:p>
          <a:p>
            <a:pPr>
              <a:defRPr sz="2400"/>
            </a:pPr>
            <a:r>
              <a:rPr lang="fr-CA" dirty="0"/>
              <a:t>biologie innée + environnement défiant </a:t>
            </a:r>
          </a:p>
          <a:p>
            <a:pPr>
              <a:defRPr sz="2400"/>
            </a:pPr>
            <a:endParaRPr lang="fr-CA" dirty="0"/>
          </a:p>
          <a:p>
            <a:pPr>
              <a:defRPr sz="2400"/>
            </a:pPr>
            <a:r>
              <a:rPr lang="fr-CA" dirty="0"/>
              <a:t>et </a:t>
            </a:r>
          </a:p>
          <a:p>
            <a:pPr>
              <a:defRPr sz="2400"/>
            </a:pPr>
            <a:endParaRPr lang="fr-CA" dirty="0"/>
          </a:p>
          <a:p>
            <a:pPr>
              <a:defRPr sz="2400"/>
            </a:pPr>
            <a:r>
              <a:rPr lang="fr-CA" dirty="0"/>
              <a:t>responsabilité personnelle</a:t>
            </a:r>
          </a:p>
          <a:p>
            <a:pPr>
              <a:defRPr sz="2400"/>
            </a:pPr>
            <a:endParaRPr lang="fr-CA" dirty="0"/>
          </a:p>
          <a:p>
            <a:pPr>
              <a:defRPr sz="2400"/>
            </a:pPr>
            <a:r>
              <a:rPr lang="fr-CA" dirty="0"/>
              <a:t>Se concentrer sur ce qu’on peut contrôler!</a:t>
            </a:r>
            <a:endParaRPr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38CEFAAB-5280-F02B-192C-9C4E2E2DC1E9}"/>
              </a:ext>
            </a:extLst>
          </p:cNvPr>
          <p:cNvSpPr/>
          <p:nvPr/>
        </p:nvSpPr>
        <p:spPr>
          <a:xfrm>
            <a:off x="1005840" y="5577840"/>
            <a:ext cx="10149840" cy="777240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206077F5-EFDC-15AF-A810-4CE82CD1CD82}"/>
              </a:ext>
            </a:extLst>
          </p:cNvPr>
          <p:cNvSpPr/>
          <p:nvPr/>
        </p:nvSpPr>
        <p:spPr>
          <a:xfrm>
            <a:off x="1234440" y="5779008"/>
            <a:ext cx="9784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dirty="0"/>
              <a:t>Idée </a:t>
            </a:r>
            <a:r>
              <a:rPr dirty="0" err="1"/>
              <a:t>clé</a:t>
            </a:r>
            <a:r>
              <a:rPr dirty="0"/>
              <a:t> : </a:t>
            </a:r>
            <a:r>
              <a:rPr lang="fr-CA" dirty="0"/>
              <a:t>Plusieurs systèmes comportementaux doivent interagir pour réguler le poids</a:t>
            </a:r>
            <a:endParaRPr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DD662D79-BF9E-319D-59B3-5BE8BBD01AC2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5B973C08-E823-518F-67C8-621647C3D0FB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928297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Application clinique (1/2)</a:t>
            </a:r>
          </a:p>
        </p:txBody>
      </p:sp>
      <p:sp>
        <p:nvSpPr>
          <p:cNvPr id="6" name="Shape 4"/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/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/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3" name="Shape 11"/>
          <p:cNvSpPr/>
          <p:nvPr/>
        </p:nvSpPr>
        <p:spPr>
          <a:xfrm>
            <a:off x="956994" y="1093764"/>
            <a:ext cx="10335846" cy="3173436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254000" indent="-254000">
              <a:spcAft>
                <a:spcPts val="1000"/>
              </a:spcAft>
              <a:buSzPct val="100000"/>
              <a:buFont typeface="Arial"/>
              <a:buChar char="•"/>
              <a:defRPr sz="2200" b="1"/>
            </a:pPr>
            <a:r>
              <a:rPr dirty="0"/>
              <a:t>ACCOMPAGNEMENT : TITRATION &amp; TOLÉRANCE</a:t>
            </a:r>
            <a:endParaRPr lang="en-US" sz="1800" b="1" dirty="0">
              <a:solidFill>
                <a:schemeClr val="accent5">
                  <a:lumMod val="76000"/>
                </a:schemeClr>
              </a:solidFill>
              <a:ea typeface="Calibri"/>
              <a:cs typeface="Calibri"/>
            </a:endParaRPr>
          </a:p>
          <a:p>
            <a:pPr lvl="1">
              <a:defRPr sz="2000"/>
            </a:pPr>
            <a:r>
              <a:rPr dirty="0" err="1"/>
              <a:t>Débuter</a:t>
            </a:r>
            <a:r>
              <a:rPr dirty="0"/>
              <a:t> </a:t>
            </a:r>
            <a:r>
              <a:rPr lang="fr-CA" dirty="0"/>
              <a:t>à faible dose</a:t>
            </a:r>
            <a:r>
              <a:rPr dirty="0"/>
              <a:t>, augmenter </a:t>
            </a:r>
            <a:r>
              <a:rPr dirty="0" err="1"/>
              <a:t>graduellement</a:t>
            </a:r>
            <a:r>
              <a:rPr dirty="0"/>
              <a:t> (</a:t>
            </a:r>
            <a:r>
              <a:rPr dirty="0" err="1"/>
              <a:t>nausée</a:t>
            </a:r>
            <a:r>
              <a:rPr dirty="0"/>
              <a:t> = dose‑</a:t>
            </a:r>
            <a:r>
              <a:rPr dirty="0" err="1"/>
              <a:t>dépendante</a:t>
            </a:r>
            <a:r>
              <a:rPr dirty="0"/>
              <a:t>).</a:t>
            </a:r>
          </a:p>
          <a:p>
            <a:pPr lvl="1">
              <a:defRPr sz="2000"/>
            </a:pPr>
            <a:r>
              <a:rPr dirty="0"/>
              <a:t>Conseils </a:t>
            </a:r>
            <a:r>
              <a:rPr dirty="0" err="1"/>
              <a:t>concrets</a:t>
            </a:r>
            <a:r>
              <a:rPr dirty="0"/>
              <a:t> : </a:t>
            </a:r>
            <a:r>
              <a:rPr dirty="0" err="1"/>
              <a:t>repas</a:t>
            </a:r>
            <a:r>
              <a:rPr dirty="0"/>
              <a:t> plus petits, </a:t>
            </a:r>
            <a:r>
              <a:rPr dirty="0" err="1"/>
              <a:t>protéines</a:t>
            </a:r>
            <a:r>
              <a:rPr dirty="0"/>
              <a:t>/</a:t>
            </a:r>
            <a:r>
              <a:rPr dirty="0" err="1"/>
              <a:t>fibres</a:t>
            </a:r>
            <a:r>
              <a:rPr dirty="0"/>
              <a:t>, </a:t>
            </a:r>
            <a:r>
              <a:rPr dirty="0" err="1"/>
              <a:t>hydratation</a:t>
            </a:r>
            <a:r>
              <a:rPr dirty="0"/>
              <a:t>; </a:t>
            </a:r>
            <a:r>
              <a:rPr dirty="0" err="1"/>
              <a:t>éviter</a:t>
            </a:r>
            <a:r>
              <a:rPr dirty="0"/>
              <a:t> gras </a:t>
            </a:r>
            <a:r>
              <a:rPr dirty="0" err="1"/>
              <a:t>en</a:t>
            </a:r>
            <a:r>
              <a:rPr dirty="0"/>
              <a:t> phase </a:t>
            </a:r>
            <a:r>
              <a:rPr dirty="0" err="1"/>
              <a:t>d’escalade</a:t>
            </a:r>
            <a:r>
              <a:rPr dirty="0"/>
              <a:t>.</a:t>
            </a:r>
            <a:endParaRPr lang="fr-CA" dirty="0"/>
          </a:p>
          <a:p>
            <a:pPr lvl="1">
              <a:defRPr sz="2000"/>
            </a:pPr>
            <a:endParaRPr dirty="0"/>
          </a:p>
          <a:p>
            <a:pPr lvl="1">
              <a:defRPr sz="2000"/>
            </a:pPr>
            <a:r>
              <a:rPr dirty="0" err="1"/>
              <a:t>Repérer</a:t>
            </a:r>
            <a:r>
              <a:rPr dirty="0"/>
              <a:t> les </a:t>
            </a:r>
            <a:r>
              <a:rPr dirty="0" err="1"/>
              <a:t>signaux</a:t>
            </a:r>
            <a:r>
              <a:rPr dirty="0"/>
              <a:t> </a:t>
            </a:r>
            <a:r>
              <a:rPr dirty="0" err="1"/>
              <a:t>d’alarme</a:t>
            </a:r>
            <a:r>
              <a:rPr dirty="0"/>
              <a:t> (</a:t>
            </a:r>
            <a:r>
              <a:rPr dirty="0" err="1"/>
              <a:t>déshydratation</a:t>
            </a:r>
            <a:r>
              <a:rPr dirty="0"/>
              <a:t>, </a:t>
            </a:r>
            <a:r>
              <a:rPr dirty="0" err="1"/>
              <a:t>vomissements</a:t>
            </a:r>
            <a:r>
              <a:rPr dirty="0"/>
              <a:t> </a:t>
            </a:r>
            <a:r>
              <a:rPr dirty="0" err="1"/>
              <a:t>persistants</a:t>
            </a:r>
            <a:r>
              <a:rPr dirty="0"/>
              <a:t>, </a:t>
            </a:r>
            <a:r>
              <a:rPr dirty="0" err="1"/>
              <a:t>douleur</a:t>
            </a:r>
            <a:r>
              <a:rPr dirty="0"/>
              <a:t> </a:t>
            </a:r>
            <a:r>
              <a:rPr dirty="0" err="1"/>
              <a:t>abdominale</a:t>
            </a:r>
            <a:r>
              <a:rPr dirty="0"/>
              <a:t>).</a:t>
            </a:r>
            <a:endParaRPr lang="fr-CA" dirty="0"/>
          </a:p>
          <a:p>
            <a:pPr lvl="1">
              <a:defRPr sz="2000"/>
            </a:pPr>
            <a:endParaRPr dirty="0"/>
          </a:p>
          <a:p>
            <a:pPr lvl="1">
              <a:defRPr sz="2000"/>
            </a:pPr>
            <a:r>
              <a:rPr dirty="0" err="1"/>
              <a:t>Normaliser</a:t>
            </a:r>
            <a:r>
              <a:rPr dirty="0"/>
              <a:t> </a:t>
            </a:r>
            <a:r>
              <a:rPr dirty="0" err="1"/>
              <a:t>l’expérience</a:t>
            </a:r>
            <a:r>
              <a:rPr dirty="0"/>
              <a:t> : la </a:t>
            </a:r>
            <a:r>
              <a:rPr dirty="0" err="1"/>
              <a:t>tolérance</a:t>
            </a:r>
            <a:r>
              <a:rPr dirty="0"/>
              <a:t> </a:t>
            </a:r>
            <a:r>
              <a:rPr dirty="0" err="1"/>
              <a:t>s’améliore</a:t>
            </a:r>
            <a:r>
              <a:rPr dirty="0"/>
              <a:t> </a:t>
            </a:r>
            <a:r>
              <a:rPr dirty="0" err="1"/>
              <a:t>souvent</a:t>
            </a:r>
            <a:r>
              <a:rPr dirty="0"/>
              <a:t> avec le temps et </a:t>
            </a:r>
            <a:r>
              <a:rPr dirty="0" err="1"/>
              <a:t>l’ajustement</a:t>
            </a:r>
            <a:r>
              <a:rPr dirty="0"/>
              <a:t>.</a:t>
            </a:r>
          </a:p>
        </p:txBody>
      </p:sp>
      <p:sp>
        <p:nvSpPr>
          <p:cNvPr id="15" name="Shape 13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t>Application clinique (2/2)</a:t>
            </a:r>
          </a:p>
        </p:txBody>
      </p:sp>
      <p:sp>
        <p:nvSpPr>
          <p:cNvPr id="6" name="Shape 4"/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/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/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3" name="Shape 11"/>
          <p:cNvSpPr/>
          <p:nvPr/>
        </p:nvSpPr>
        <p:spPr>
          <a:xfrm>
            <a:off x="956994" y="1093764"/>
            <a:ext cx="9868322" cy="2858804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254000" indent="-254000">
              <a:spcAft>
                <a:spcPts val="1000"/>
              </a:spcAft>
              <a:buSzPct val="100000"/>
              <a:buFont typeface="Arial"/>
              <a:buChar char="•"/>
              <a:defRPr sz="2200" b="1"/>
            </a:pPr>
            <a:r>
              <a:rPr dirty="0"/>
              <a:t>SUIVI : OBJECTIFS &amp; MESURES</a:t>
            </a:r>
            <a:endParaRPr lang="en-US" sz="1800" b="1" dirty="0">
              <a:solidFill>
                <a:schemeClr val="accent5">
                  <a:lumMod val="76000"/>
                </a:schemeClr>
              </a:solidFill>
              <a:ea typeface="Calibri"/>
              <a:cs typeface="Calibri"/>
            </a:endParaRPr>
          </a:p>
          <a:p>
            <a:pPr lvl="1">
              <a:defRPr sz="2000"/>
            </a:pPr>
            <a:r>
              <a:rPr dirty="0" err="1"/>
              <a:t>Mesures</a:t>
            </a:r>
            <a:r>
              <a:rPr dirty="0"/>
              <a:t> : </a:t>
            </a:r>
            <a:r>
              <a:rPr dirty="0" err="1"/>
              <a:t>poids</a:t>
            </a:r>
            <a:r>
              <a:rPr dirty="0"/>
              <a:t>, tour de taille, TA, </a:t>
            </a:r>
            <a:r>
              <a:rPr dirty="0" err="1"/>
              <a:t>glycémie</a:t>
            </a:r>
            <a:r>
              <a:rPr dirty="0"/>
              <a:t>/HbA1c (</a:t>
            </a:r>
            <a:r>
              <a:rPr dirty="0" err="1"/>
              <a:t>selon</a:t>
            </a:r>
            <a:r>
              <a:rPr dirty="0"/>
              <a:t> indication), </a:t>
            </a:r>
            <a:r>
              <a:rPr dirty="0" err="1"/>
              <a:t>effets</a:t>
            </a:r>
            <a:r>
              <a:rPr dirty="0"/>
              <a:t> </a:t>
            </a:r>
            <a:r>
              <a:rPr dirty="0" err="1"/>
              <a:t>indésirables</a:t>
            </a:r>
            <a:r>
              <a:rPr dirty="0"/>
              <a:t>.</a:t>
            </a:r>
            <a:endParaRPr lang="fr-CA" dirty="0"/>
          </a:p>
          <a:p>
            <a:pPr lvl="1">
              <a:defRPr sz="2000"/>
            </a:pPr>
            <a:endParaRPr dirty="0"/>
          </a:p>
          <a:p>
            <a:pPr lvl="1">
              <a:defRPr sz="2000"/>
            </a:pPr>
            <a:r>
              <a:rPr dirty="0" err="1"/>
              <a:t>Objectifs</a:t>
            </a:r>
            <a:r>
              <a:rPr dirty="0"/>
              <a:t> : </a:t>
            </a:r>
            <a:r>
              <a:rPr dirty="0" err="1"/>
              <a:t>réduire</a:t>
            </a:r>
            <a:r>
              <a:rPr dirty="0"/>
              <a:t> </a:t>
            </a:r>
            <a:r>
              <a:rPr dirty="0" err="1"/>
              <a:t>l’apport</a:t>
            </a:r>
            <a:r>
              <a:rPr dirty="0"/>
              <a:t> (sans </a:t>
            </a:r>
            <a:r>
              <a:rPr dirty="0" err="1"/>
              <a:t>rigidité</a:t>
            </a:r>
            <a:r>
              <a:rPr dirty="0"/>
              <a:t> </a:t>
            </a:r>
            <a:r>
              <a:rPr dirty="0" err="1"/>
              <a:t>extrême</a:t>
            </a:r>
            <a:r>
              <a:rPr dirty="0"/>
              <a:t>) + </a:t>
            </a:r>
            <a:r>
              <a:rPr dirty="0" err="1"/>
              <a:t>soutenir</a:t>
            </a:r>
            <a:r>
              <a:rPr dirty="0"/>
              <a:t> </a:t>
            </a:r>
            <a:r>
              <a:rPr dirty="0" err="1"/>
              <a:t>l’activité</a:t>
            </a:r>
            <a:r>
              <a:rPr dirty="0"/>
              <a:t> et le </a:t>
            </a:r>
            <a:r>
              <a:rPr dirty="0" err="1"/>
              <a:t>sommeil</a:t>
            </a:r>
            <a:r>
              <a:rPr dirty="0"/>
              <a:t>.</a:t>
            </a:r>
            <a:endParaRPr lang="fr-CA" dirty="0"/>
          </a:p>
          <a:p>
            <a:pPr lvl="1">
              <a:defRPr sz="2000"/>
            </a:pPr>
            <a:endParaRPr dirty="0"/>
          </a:p>
          <a:p>
            <a:pPr lvl="1">
              <a:defRPr sz="2000"/>
            </a:pPr>
            <a:r>
              <a:rPr dirty="0"/>
              <a:t>Adhérence : </a:t>
            </a:r>
            <a:r>
              <a:rPr dirty="0" err="1"/>
              <a:t>anticiper</a:t>
            </a:r>
            <a:r>
              <a:rPr dirty="0"/>
              <a:t> les ruptures (</a:t>
            </a:r>
            <a:r>
              <a:rPr dirty="0" err="1"/>
              <a:t>vacances</a:t>
            </a:r>
            <a:r>
              <a:rPr dirty="0"/>
              <a:t>, stress, </a:t>
            </a:r>
            <a:r>
              <a:rPr dirty="0" err="1"/>
              <a:t>coût</a:t>
            </a:r>
            <a:r>
              <a:rPr dirty="0"/>
              <a:t>) et </a:t>
            </a:r>
            <a:r>
              <a:rPr dirty="0" err="1"/>
              <a:t>planifier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stratégie</a:t>
            </a:r>
            <a:r>
              <a:rPr dirty="0"/>
              <a:t>.</a:t>
            </a:r>
            <a:endParaRPr lang="fr-CA" dirty="0"/>
          </a:p>
          <a:p>
            <a:pPr lvl="1">
              <a:defRPr sz="2000"/>
            </a:pPr>
            <a:endParaRPr dirty="0"/>
          </a:p>
          <a:p>
            <a:pPr lvl="1">
              <a:defRPr sz="2000"/>
            </a:pPr>
            <a:r>
              <a:rPr dirty="0" err="1"/>
              <a:t>Renforcer</a:t>
            </a:r>
            <a:r>
              <a:rPr dirty="0"/>
              <a:t> </a:t>
            </a:r>
            <a:r>
              <a:rPr dirty="0" err="1"/>
              <a:t>l’apprentissage</a:t>
            </a:r>
            <a:r>
              <a:rPr dirty="0"/>
              <a:t> : routines, </a:t>
            </a:r>
            <a:r>
              <a:rPr dirty="0" err="1"/>
              <a:t>environnement</a:t>
            </a:r>
            <a:r>
              <a:rPr dirty="0"/>
              <a:t>, gestion des </a:t>
            </a:r>
            <a:r>
              <a:rPr dirty="0" err="1"/>
              <a:t>déclencheurs</a:t>
            </a:r>
            <a:r>
              <a:rPr dirty="0"/>
              <a:t>.</a:t>
            </a:r>
          </a:p>
        </p:txBody>
      </p:sp>
      <p:sp>
        <p:nvSpPr>
          <p:cNvPr id="15" name="Shape 13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27A09-8CCD-DDEF-F3C7-97A75F4FE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C1065DA-1868-98EF-F0DA-F0247FC0ACBE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F5A659C-C4DA-E2A4-ED6D-F15D71EBA315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2170703-3BA8-6459-C687-889901FFD95D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AAA5FBA-0280-C7A6-1AC6-D4C3A1FF95D3}"/>
              </a:ext>
            </a:extLst>
          </p:cNvPr>
          <p:cNvSpPr/>
          <p:nvPr/>
        </p:nvSpPr>
        <p:spPr>
          <a:xfrm>
            <a:off x="954024" y="73152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fr-CA" dirty="0"/>
              <a:t>Échec</a:t>
            </a:r>
            <a:r>
              <a:rPr dirty="0"/>
              <a:t> </a:t>
            </a:r>
            <a:r>
              <a:rPr dirty="0" err="1"/>
              <a:t>clinique</a:t>
            </a:r>
            <a:endParaRPr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604AC6C2-19F4-ECD1-0741-04222F3C03C0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D1661FB-D87B-A6DA-0B68-BECC02B0F80E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D4933F28-A61A-F4B0-5539-0CF5B2D928A8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DC58C26-A8B6-F8DF-DD7E-6B051EB88D1C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C0F2B8D7-1D89-6F2D-3B32-CD0B3D8299FC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79DCEE1-73CB-29CA-D73B-1F4C21DFAC5F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ADD2D5A0-759E-625E-6171-778645E9BE72}"/>
              </a:ext>
            </a:extLst>
          </p:cNvPr>
          <p:cNvSpPr/>
          <p:nvPr/>
        </p:nvSpPr>
        <p:spPr>
          <a:xfrm>
            <a:off x="956994" y="1093764"/>
            <a:ext cx="9868322" cy="2858804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F0F3711-CFC4-375F-937B-3D1ED7F1F27C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r>
              <a:rPr lang="fr-CA" sz="2400" b="1" dirty="0"/>
              <a:t>L’échec complet est rare — mais la réponse est très variable</a:t>
            </a:r>
          </a:p>
          <a:p>
            <a:endParaRPr lang="fr-CA" dirty="0"/>
          </a:p>
          <a:p>
            <a:r>
              <a:rPr lang="fr-CA" dirty="0"/>
              <a:t>•  Ne pas confondre attente irréaliste, plateau et vraie non‑réponse</a:t>
            </a:r>
          </a:p>
          <a:p>
            <a:r>
              <a:rPr lang="fr-CA" dirty="0"/>
              <a:t>• Vérifier adhésion, titration, dose atteinte, tolérance et durée d’essai</a:t>
            </a:r>
          </a:p>
          <a:p>
            <a:r>
              <a:rPr lang="fr-CA" dirty="0"/>
              <a:t>• Rechercher facteurs </a:t>
            </a:r>
            <a:r>
              <a:rPr lang="fr-CA" dirty="0" err="1"/>
              <a:t>freinants</a:t>
            </a:r>
            <a:r>
              <a:rPr lang="fr-CA" dirty="0"/>
              <a:t> : sommeil, alimentation liquide/ultra‑transformée, médicaments, comorbidités</a:t>
            </a:r>
          </a:p>
          <a:p>
            <a:endParaRPr lang="fr-CA" dirty="0"/>
          </a:p>
          <a:p>
            <a:r>
              <a:rPr lang="fr-CA" dirty="0"/>
              <a:t>Une minorité de patients ne franchit pas le seuil de réponse clinique attendu. Avant de conclure que « le GLP‑1 ne marche pas », il faut distinguer une perte pondérale plus lente d’une vraie inefficacité et revoir tout le contexte thérapeutique.</a:t>
            </a:r>
          </a:p>
          <a:p>
            <a:endParaRPr lang="fr-CA" dirty="0"/>
          </a:p>
          <a:p>
            <a:r>
              <a:rPr lang="fr-CA" b="1" dirty="0"/>
              <a:t>Seuil pratique de non‑réponse :</a:t>
            </a:r>
          </a:p>
          <a:p>
            <a:endParaRPr lang="fr-CA" b="1" dirty="0"/>
          </a:p>
          <a:p>
            <a:r>
              <a:rPr lang="fr-CA" b="1" dirty="0"/>
              <a:t>&lt; 5 % de perte de poids après ≈ 3 mois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38D19DAF-2851-273B-B86F-6B14BA4DE779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95EA5104-E5EC-3D96-C47C-B65A0035C6CF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996423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6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D67BBB-8FB7-D6CD-2A0F-27FC5DC81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9091FA-10CF-F386-CB02-09DDF6C25DC9}"/>
              </a:ext>
            </a:extLst>
          </p:cNvPr>
          <p:cNvSpPr txBox="1"/>
          <p:nvPr/>
        </p:nvSpPr>
        <p:spPr>
          <a:xfrm>
            <a:off x="777240" y="868680"/>
            <a:ext cx="4212243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200" b="1" err="1">
                <a:solidFill>
                  <a:srgbClr val="0B1D39"/>
                </a:solidFill>
                <a:latin typeface="Aptos Display"/>
              </a:rPr>
              <a:t>Opportunités</a:t>
            </a:r>
            <a:r>
              <a:rPr lang="en-US" sz="3200" b="1">
                <a:solidFill>
                  <a:srgbClr val="0B1D39"/>
                </a:solidFill>
                <a:latin typeface="Aptos Display"/>
              </a:rPr>
              <a:t> d'affaires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75FAB-86EA-7C43-0FFD-2D784EACFE7B}"/>
              </a:ext>
            </a:extLst>
          </p:cNvPr>
          <p:cNvSpPr txBox="1"/>
          <p:nvPr/>
        </p:nvSpPr>
        <p:spPr>
          <a:xfrm>
            <a:off x="795528" y="1417320"/>
            <a:ext cx="4011034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1600" err="1">
                <a:solidFill>
                  <a:srgbClr val="4B5E7A"/>
                </a:solidFill>
                <a:latin typeface="Aptos"/>
              </a:rPr>
              <a:t>Croissance</a:t>
            </a:r>
            <a:r>
              <a:rPr lang="en-US" sz="1600">
                <a:solidFill>
                  <a:srgbClr val="4B5E7A"/>
                </a:solidFill>
                <a:latin typeface="Aptos"/>
              </a:rPr>
              <a:t> du </a:t>
            </a:r>
            <a:r>
              <a:rPr lang="en-US" sz="1600" err="1">
                <a:solidFill>
                  <a:srgbClr val="4B5E7A"/>
                </a:solidFill>
                <a:latin typeface="Aptos"/>
              </a:rPr>
              <a:t>marché</a:t>
            </a:r>
            <a:r>
              <a:rPr lang="en-US" sz="1600">
                <a:solidFill>
                  <a:srgbClr val="4B5E7A"/>
                </a:solidFill>
                <a:latin typeface="Aptos"/>
              </a:rPr>
              <a:t> des agonistes GLP-1</a:t>
            </a:r>
            <a:endParaRPr lang="en-US">
              <a:ea typeface="Calibri"/>
              <a:cs typeface="Calibri"/>
            </a:endParaRPr>
          </a:p>
        </p:txBody>
      </p:sp>
      <p:pic>
        <p:nvPicPr>
          <p:cNvPr id="6" name="Picture 5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2FDA882D-7CAC-8054-FA4A-1FC69EEFB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71" y="1718143"/>
            <a:ext cx="8879540" cy="494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00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6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C6E834-BEF4-9AA7-7B3D-92FFC476A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771906-DEBF-5CA6-8142-604C45DB63A4}"/>
              </a:ext>
            </a:extLst>
          </p:cNvPr>
          <p:cNvSpPr txBox="1"/>
          <p:nvPr/>
        </p:nvSpPr>
        <p:spPr>
          <a:xfrm>
            <a:off x="777240" y="868680"/>
            <a:ext cx="6518131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fr-CA" sz="3200" b="1" dirty="0">
                <a:solidFill>
                  <a:srgbClr val="0B1D39"/>
                </a:solidFill>
                <a:latin typeface="Aptos Display"/>
              </a:rPr>
              <a:t>Impact sociétal des agonistes GLP-1</a:t>
            </a:r>
            <a:endParaRPr lang="en-US" sz="3200" b="1" dirty="0">
              <a:solidFill>
                <a:srgbClr val="0B1D39"/>
              </a:solidFill>
              <a:latin typeface="Aptos Display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EC59FD-4466-A1E3-98D6-96219C1C010F}"/>
              </a:ext>
            </a:extLst>
          </p:cNvPr>
          <p:cNvSpPr txBox="1"/>
          <p:nvPr/>
        </p:nvSpPr>
        <p:spPr>
          <a:xfrm>
            <a:off x="795528" y="1417320"/>
            <a:ext cx="8908911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dirty="0" err="1">
                <a:solidFill>
                  <a:srgbClr val="4B5E7A"/>
                </a:solidFill>
                <a:latin typeface="Aptos"/>
              </a:rPr>
              <a:t>Ils</a:t>
            </a:r>
            <a:r>
              <a:rPr lang="en-US" sz="1600" dirty="0">
                <a:solidFill>
                  <a:srgbClr val="4B5E7A"/>
                </a:solidFill>
                <a:latin typeface="Aptos"/>
              </a:rPr>
              <a:t> </a:t>
            </a:r>
            <a:r>
              <a:rPr lang="en-US" sz="1600" dirty="0" err="1">
                <a:solidFill>
                  <a:srgbClr val="4B5E7A"/>
                </a:solidFill>
                <a:latin typeface="Aptos"/>
              </a:rPr>
              <a:t>vont</a:t>
            </a:r>
            <a:r>
              <a:rPr lang="en-US" sz="1600" dirty="0">
                <a:solidFill>
                  <a:srgbClr val="4B5E7A"/>
                </a:solidFill>
                <a:latin typeface="Aptos"/>
              </a:rPr>
              <a:t> changer le visage de la société</a:t>
            </a:r>
          </a:p>
          <a:p>
            <a:endParaRPr lang="en-US" sz="1600" dirty="0">
              <a:solidFill>
                <a:srgbClr val="4B5E7A"/>
              </a:solidFill>
              <a:latin typeface="Aptos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4B5E7A"/>
              </a:solidFill>
              <a:latin typeface="Aptos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1 Nord-</a:t>
            </a: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Américain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sur 10 </a:t>
            </a: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aurait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déjà pris </a:t>
            </a: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ou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prend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activement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un de </a:t>
            </a: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ces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agents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Impact sur les </a:t>
            </a: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marchés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des collations, confiseries, restauration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Impact sur la consummation </a:t>
            </a: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d’énergie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pour les transports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L’une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des inventions les plus </a:t>
            </a:r>
            <a:r>
              <a:rPr lang="en-US" sz="1600" dirty="0" err="1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disruptives</a:t>
            </a:r>
            <a:r>
              <a:rPr lang="en-US" sz="1600" dirty="0">
                <a:solidFill>
                  <a:srgbClr val="4B5E7A"/>
                </a:solidFill>
                <a:latin typeface="Aptos"/>
                <a:ea typeface="Calibri"/>
                <a:cs typeface="Calibri"/>
              </a:rPr>
              <a:t> du début du siècle</a:t>
            </a:r>
          </a:p>
        </p:txBody>
      </p:sp>
    </p:spTree>
    <p:extLst>
      <p:ext uri="{BB962C8B-B14F-4D97-AF65-F5344CB8AC3E}">
        <p14:creationId xmlns:p14="http://schemas.microsoft.com/office/powerpoint/2010/main" val="2168784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240" y="868680"/>
            <a:ext cx="8314712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200" b="1">
                <a:solidFill>
                  <a:srgbClr val="0B1D39"/>
                </a:solidFill>
                <a:latin typeface="Aptos Display"/>
              </a:rPr>
              <a:t>Initiatives locales – </a:t>
            </a:r>
            <a:r>
              <a:rPr lang="en-US" sz="3200" b="1" err="1">
                <a:solidFill>
                  <a:srgbClr val="0B1D39"/>
                </a:solidFill>
                <a:latin typeface="Aptos Display"/>
              </a:rPr>
              <a:t>prise</a:t>
            </a:r>
            <a:r>
              <a:rPr lang="en-US" sz="3200" b="1">
                <a:solidFill>
                  <a:srgbClr val="0B1D39"/>
                </a:solidFill>
                <a:latin typeface="Aptos Display"/>
              </a:rPr>
              <a:t> </a:t>
            </a:r>
            <a:r>
              <a:rPr lang="en-US" sz="3200" b="1" err="1">
                <a:solidFill>
                  <a:srgbClr val="0B1D39"/>
                </a:solidFill>
                <a:latin typeface="Aptos Display"/>
              </a:rPr>
              <a:t>en</a:t>
            </a:r>
            <a:r>
              <a:rPr lang="en-US" sz="3200" b="1">
                <a:solidFill>
                  <a:srgbClr val="0B1D39"/>
                </a:solidFill>
                <a:latin typeface="Aptos Display"/>
              </a:rPr>
              <a:t> charge de </a:t>
            </a:r>
            <a:r>
              <a:rPr lang="en-US" sz="3200" b="1" err="1">
                <a:solidFill>
                  <a:srgbClr val="0B1D39"/>
                </a:solidFill>
                <a:latin typeface="Aptos Display"/>
              </a:rPr>
              <a:t>l'obésité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" y="1417320"/>
            <a:ext cx="4143250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1600" err="1">
                <a:solidFill>
                  <a:srgbClr val="4B5E7A"/>
                </a:solidFill>
                <a:latin typeface="Aptos"/>
              </a:rPr>
              <a:t>Mieux</a:t>
            </a:r>
            <a:r>
              <a:rPr lang="en-US" sz="1600">
                <a:solidFill>
                  <a:srgbClr val="4B5E7A"/>
                </a:solidFill>
                <a:latin typeface="Aptos"/>
              </a:rPr>
              <a:t> </a:t>
            </a:r>
            <a:r>
              <a:rPr lang="en-US" sz="1600" err="1">
                <a:solidFill>
                  <a:srgbClr val="4B5E7A"/>
                </a:solidFill>
                <a:latin typeface="Aptos"/>
              </a:rPr>
              <a:t>comprendre</a:t>
            </a:r>
            <a:r>
              <a:rPr lang="en-US" sz="1600">
                <a:solidFill>
                  <a:srgbClr val="4B5E7A"/>
                </a:solidFill>
                <a:latin typeface="Aptos"/>
              </a:rPr>
              <a:t> pour </a:t>
            </a:r>
            <a:r>
              <a:rPr lang="en-US" sz="1600" err="1">
                <a:solidFill>
                  <a:srgbClr val="4B5E7A"/>
                </a:solidFill>
                <a:latin typeface="Aptos"/>
              </a:rPr>
              <a:t>mieux</a:t>
            </a:r>
            <a:r>
              <a:rPr lang="en-US" sz="1600">
                <a:solidFill>
                  <a:srgbClr val="4B5E7A"/>
                </a:solidFill>
                <a:latin typeface="Aptos"/>
              </a:rPr>
              <a:t> </a:t>
            </a:r>
            <a:r>
              <a:rPr lang="en-US" sz="1600" err="1">
                <a:solidFill>
                  <a:srgbClr val="4B5E7A"/>
                </a:solidFill>
                <a:latin typeface="Aptos"/>
              </a:rPr>
              <a:t>accompagner</a:t>
            </a:r>
            <a:endParaRPr lang="en-US" err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B122CB-E181-E0AA-6835-618061835A2A}"/>
              </a:ext>
            </a:extLst>
          </p:cNvPr>
          <p:cNvSpPr/>
          <p:nvPr/>
        </p:nvSpPr>
        <p:spPr>
          <a:xfrm>
            <a:off x="800549" y="2148840"/>
            <a:ext cx="8698453" cy="430888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000" b="1" dirty="0" err="1">
                <a:solidFill>
                  <a:schemeClr val="accent1"/>
                </a:solidFill>
                <a:latin typeface="Aptos"/>
              </a:rPr>
              <a:t>Projet</a:t>
            </a:r>
            <a:r>
              <a:rPr lang="en-US" sz="2000" b="1" dirty="0">
                <a:solidFill>
                  <a:schemeClr val="accent1"/>
                </a:solidFill>
                <a:latin typeface="Aptos"/>
              </a:rPr>
              <a:t> de </a:t>
            </a:r>
            <a:r>
              <a:rPr lang="en-US" sz="2000" b="1" dirty="0" err="1">
                <a:solidFill>
                  <a:schemeClr val="accent1"/>
                </a:solidFill>
                <a:latin typeface="Aptos"/>
              </a:rPr>
              <a:t>prise</a:t>
            </a:r>
            <a:r>
              <a:rPr lang="en-US" sz="2000" b="1" dirty="0">
                <a:solidFill>
                  <a:schemeClr val="accent1"/>
                </a:solidFill>
                <a:latin typeface="Aptos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Aptos"/>
              </a:rPr>
              <a:t>en</a:t>
            </a:r>
            <a:r>
              <a:rPr lang="en-US" sz="2000" b="1" dirty="0">
                <a:solidFill>
                  <a:schemeClr val="accent1"/>
                </a:solidFill>
                <a:latin typeface="Aptos"/>
              </a:rPr>
              <a:t> charge de la gestion du </a:t>
            </a:r>
            <a:r>
              <a:rPr lang="en-US" sz="2000" b="1" dirty="0" err="1">
                <a:solidFill>
                  <a:schemeClr val="accent1"/>
                </a:solidFill>
                <a:latin typeface="Aptos"/>
              </a:rPr>
              <a:t>poids</a:t>
            </a:r>
            <a:r>
              <a:rPr lang="en-US" sz="2000" b="1" dirty="0">
                <a:solidFill>
                  <a:schemeClr val="accent1"/>
                </a:solidFill>
                <a:latin typeface="Aptos"/>
              </a:rPr>
              <a:t> au Proxim Rawdon</a:t>
            </a:r>
          </a:p>
          <a:p>
            <a:endParaRPr lang="en-US" dirty="0">
              <a:solidFill>
                <a:schemeClr val="accent1"/>
              </a:solidFill>
              <a:latin typeface="Aptos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chemeClr val="accent1"/>
                </a:solidFill>
                <a:latin typeface="Aptos"/>
              </a:rPr>
              <a:t>Formations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complétées</a:t>
            </a:r>
            <a:endParaRPr lang="en-US" dirty="0">
              <a:solidFill>
                <a:schemeClr val="accent1"/>
              </a:solidFill>
              <a:latin typeface="Aptos"/>
            </a:endParaRPr>
          </a:p>
          <a:p>
            <a:pPr marL="285750" indent="-285750">
              <a:buFont typeface="Arial,Sans-Serif"/>
              <a:buChar char="•"/>
            </a:pPr>
            <a:endParaRPr lang="en-US" dirty="0">
              <a:solidFill>
                <a:schemeClr val="accent1"/>
              </a:solidFill>
              <a:latin typeface="Aptos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 err="1">
                <a:solidFill>
                  <a:schemeClr val="accent1"/>
                </a:solidFill>
                <a:latin typeface="Aptos"/>
              </a:rPr>
              <a:t>Uniformisation</a:t>
            </a:r>
            <a:r>
              <a:rPr lang="en-US" dirty="0">
                <a:solidFill>
                  <a:schemeClr val="accent1"/>
                </a:solidFill>
                <a:latin typeface="Aptos"/>
              </a:rPr>
              <a:t> des messages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clés</a:t>
            </a:r>
            <a:endParaRPr lang="en-US" dirty="0">
              <a:solidFill>
                <a:schemeClr val="accent1"/>
              </a:solidFill>
              <a:latin typeface="Aptos"/>
            </a:endParaRPr>
          </a:p>
          <a:p>
            <a:pPr marL="285750" indent="-285750">
              <a:buFont typeface="Arial,Sans-Serif"/>
              <a:buChar char="•"/>
            </a:pPr>
            <a:endParaRPr lang="en-US" dirty="0">
              <a:solidFill>
                <a:schemeClr val="accent1"/>
              </a:solidFill>
              <a:latin typeface="Aptos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chemeClr val="accent1"/>
                </a:solidFill>
                <a:latin typeface="Aptos"/>
              </a:rPr>
              <a:t>Engagement de </a:t>
            </a:r>
            <a:r>
              <a:rPr lang="en-US" dirty="0" err="1">
                <a:solidFill>
                  <a:schemeClr val="accent1"/>
                </a:solidFill>
                <a:latin typeface="Aptos"/>
              </a:rPr>
              <a:t>l'équipe</a:t>
            </a:r>
            <a:endParaRPr lang="en-US" dirty="0">
              <a:solidFill>
                <a:schemeClr val="accent1"/>
              </a:solidFill>
              <a:latin typeface="Aptos"/>
            </a:endParaRPr>
          </a:p>
          <a:p>
            <a:pPr marL="285750" indent="-285750">
              <a:buFont typeface="Arial,Sans-Serif"/>
              <a:buChar char="•"/>
            </a:pPr>
            <a:endParaRPr lang="en-US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chemeClr val="accent1"/>
                </a:solidFill>
                <a:latin typeface="Aptos"/>
                <a:ea typeface="Calibri"/>
                <a:cs typeface="Calibri"/>
              </a:rPr>
              <a:t>Communication aux clients</a:t>
            </a:r>
          </a:p>
          <a:p>
            <a:pPr marL="285750" indent="-285750">
              <a:buFont typeface="Arial,Sans-Serif"/>
              <a:buChar char="•"/>
            </a:pPr>
            <a:endParaRPr lang="en-US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 err="1">
                <a:solidFill>
                  <a:schemeClr val="accent1"/>
                </a:solidFill>
                <a:latin typeface="Aptos"/>
                <a:ea typeface="Calibri"/>
                <a:cs typeface="Calibri"/>
              </a:rPr>
              <a:t>Analyse</a:t>
            </a:r>
            <a:r>
              <a:rPr lang="en-US" dirty="0">
                <a:solidFill>
                  <a:schemeClr val="accent1"/>
                </a:solidFill>
                <a:latin typeface="Aptos"/>
                <a:ea typeface="Calibri"/>
                <a:cs typeface="Calibri"/>
              </a:rPr>
              <a:t> des </a:t>
            </a:r>
            <a:r>
              <a:rPr lang="en-US" dirty="0" err="1">
                <a:solidFill>
                  <a:schemeClr val="accent1"/>
                </a:solidFill>
                <a:latin typeface="Aptos"/>
                <a:ea typeface="Calibri"/>
                <a:cs typeface="Calibri"/>
              </a:rPr>
              <a:t>résultats</a:t>
            </a:r>
            <a:endParaRPr lang="en-US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endParaRPr lang="en-US" dirty="0">
              <a:solidFill>
                <a:srgbClr val="000000"/>
              </a:solidFill>
              <a:latin typeface="Aptos"/>
              <a:ea typeface="Calibri"/>
              <a:cs typeface="Calibri"/>
            </a:endParaRPr>
          </a:p>
          <a:p>
            <a:pPr algn="ctr"/>
            <a:endParaRPr lang="en-GB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0030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6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37CB8-CD77-2F27-EF1A-BA34B9347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qr code with a dinosaur&#10;&#10;AI-generated content may be incorrect.">
            <a:extLst>
              <a:ext uri="{FF2B5EF4-FFF2-40B4-BE49-F238E27FC236}">
                <a16:creationId xmlns:a16="http://schemas.microsoft.com/office/drawing/2014/main" id="{E425A64A-E257-4969-8CB9-72C1601DC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2395" y="508747"/>
            <a:ext cx="4047565" cy="6109447"/>
          </a:xfrm>
          <a:prstGeom prst="rect">
            <a:avLst/>
          </a:prstGeom>
        </p:spPr>
      </p:pic>
      <p:pic>
        <p:nvPicPr>
          <p:cNvPr id="7" name="Picture 6" descr="A person with her hands together&#10;&#10;AI-generated content may be incorrect.">
            <a:extLst>
              <a:ext uri="{FF2B5EF4-FFF2-40B4-BE49-F238E27FC236}">
                <a16:creationId xmlns:a16="http://schemas.microsoft.com/office/drawing/2014/main" id="{29572030-2906-7D10-BC50-65AA2E6AD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706" y="504266"/>
            <a:ext cx="4049884" cy="611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649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4567AF-9888-F78B-4815-B7651A326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F505FF-C3F2-3B81-F8EE-7AB1BA8113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17" r="27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40815D-1CFD-EA4A-FC10-11460EF45EE2}"/>
              </a:ext>
            </a:extLst>
          </p:cNvPr>
          <p:cNvSpPr txBox="1"/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latin typeface="+mj-lt"/>
                <a:ea typeface="+mj-ea"/>
                <a:cs typeface="+mj-cs"/>
              </a:rPr>
              <a:t>Conclusion et points clés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0A2D6A-B60F-106A-4720-DAC1C8E81290}"/>
              </a:ext>
            </a:extLst>
          </p:cNvPr>
          <p:cNvSpPr txBox="1"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/>
              <a:t>Conclusion et messages-clés pour la pratique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/>
              <a:t>L’obésité est une maladie neurocomportementale, pas seulement nutritionnelle.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/>
              <a:t>Les GLP-1 agissent au cœur du cerveau sur les circuits de la récompense et de la satiété.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/>
              <a:t>Le pharmacien est un acteur pivot dans l’accompagnement thérapeutique :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/>
              <a:t>Rôle de repérage, d’éducation et de soutien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/>
              <a:t>Position privilégiée pour maintenir l’adhésion au traitement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E14156-13CC-DF28-A8B6-BD167F6B05A2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1385275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6C5D5A-3B64-9C4D-8169-E68B346F4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A803CB1-288B-00FA-CEBE-38F0E2BDB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61543A-CDA5-F911-6F79-53CBF2A7D66F}"/>
              </a:ext>
            </a:extLst>
          </p:cNvPr>
          <p:cNvSpPr txBox="1"/>
          <p:nvPr/>
        </p:nvSpPr>
        <p:spPr>
          <a:xfrm>
            <a:off x="777240" y="868680"/>
            <a:ext cx="2293833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err="1">
                <a:solidFill>
                  <a:srgbClr val="FFFFFF"/>
                </a:solidFill>
                <a:latin typeface="Aptos Display"/>
              </a:rPr>
              <a:t>Références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0CB3B5-23C6-4B23-437C-0573761ACDB0}"/>
              </a:ext>
            </a:extLst>
          </p:cNvPr>
          <p:cNvSpPr/>
          <p:nvPr/>
        </p:nvSpPr>
        <p:spPr>
          <a:xfrm>
            <a:off x="527150" y="1578584"/>
            <a:ext cx="11664850" cy="47763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2540CA-045F-F13E-8BF1-63364C9408BB}"/>
              </a:ext>
            </a:extLst>
          </p:cNvPr>
          <p:cNvSpPr txBox="1"/>
          <p:nvPr/>
        </p:nvSpPr>
        <p:spPr>
          <a:xfrm>
            <a:off x="783813" y="1679135"/>
            <a:ext cx="11506227" cy="507831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S.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Kanoski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M. R. Hayes, K.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Skibicka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(2016). GLP-1 and weight loss: unraveling the diverse neural circuitry. American Journal of Physiology. Regulatory Integrative and Comparative Physiology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Bing Gong,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Couwen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Li,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Zhuang’e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Shi,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Fuping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Wang,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Ruanxian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Dai, and 2 more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(2025). GLP-1 receptor agonists: exploration of transformation from metabolic regulation to multi-organ therapy. Frontiers in Pharmacology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D. Drucker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(2018). Mechanisms of Action and Therapeutic Application of Glucagon-like Peptide-1. Cell Metabolism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Mohamad Al Qassab, Mohammad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Mneimneh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Ahmad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Jradi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Bassem Derbas, Dana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Dabboussi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and 8 more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(2025). The Expanding Role of GLP-1 Receptor Agonists: Advancing Clinical Outcomes in Metabolic and Mental Health. Current Issues in Molecular Biology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Anita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Kabahizi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Briana Wallace, Linh H. Lieu, Dominic Chau,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Yanbin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Dong, and 2 more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(2021). Glucagon‐like peptide‐1 (GLP‐1)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signalling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 in the brain: From neural circuits and metabolism to therapeutics. British Journal of Pharmacology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V. Guglielmi, P. Sbraccia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(2017). GLP-1 receptor independent pathways: emerging beneficial effects of GLP-1 breakdown products. Eating and Weight Disorders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Young-Sun Lee, H. Jun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(2016). Anti-Inflammatory Effects of GLP-1-Based Therapies beyond Glucose Control. Mediators of Inflammation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S. Gabery, C. G. Salinas, S. Paulsen, J. Ahnfelt-Rønne, T.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Alanentalo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and 20 more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(2020). Semaglutide lowers body weight in rodents via distributed neural pathways. JCI Insight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Niklas Reich, C. Hölscher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(2022). The neuroprotective effects of glucagon-like peptide 1 in Alzheimer’s and Parkinson’s disease: An in-depth review. Frontiers in Neuroscience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C. Cabou, R.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Burcelin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(2011). GLP-1, the gut-brain, and brain-periphery axes. The review of diabetic studies : RDS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M. Nauck, J. Meier, M. Cavender, Mirna Abd El Aziz, D. Drucker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(2017). Cardiovascular Actions and Clinical Outcomes With Glucagon-Like Peptide-1 Receptor Agonists and Dipeptidyl Peptidase-4 Inhibitors. Circulation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Candan Yasemin Eren-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Yazicioglu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Arya Yigit, Ramazan Efe 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Dogruoz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Hale Yapici-Eser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(2021). Can GLP-1 Be a Target for Reward System Related Disorders? A Qualitative Synthesis and Systematic Review Analysis of Studies on Palatable Food, Drugs of Abuse, </a:t>
            </a:r>
            <a:endParaRPr lang="en-US" sz="1200" dirty="0">
              <a:solidFill>
                <a:schemeClr val="accent1"/>
              </a:solidFill>
              <a:latin typeface="Calibri"/>
              <a:ea typeface="+mn-lt"/>
              <a:cs typeface="+mn-lt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and Alcohol. Frontiers in Behavioral Neuroscience</a:t>
            </a:r>
            <a:endParaRPr lang="en-US" sz="1200" dirty="0">
              <a:solidFill>
                <a:schemeClr val="accent1"/>
              </a:solidFill>
              <a:ea typeface="Calibri"/>
              <a:cs typeface="Calibri"/>
            </a:endParaRPr>
          </a:p>
          <a:p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endParaRPr lang="en-US" sz="1200" dirty="0">
              <a:solidFill>
                <a:schemeClr val="accent1"/>
              </a:solidFill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13093E-79C9-B644-3741-F6DC5E33228E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434260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2D0C1-0003-9154-C287-620BBD1DF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9F60279-247E-0175-0E53-15EA7F9E89C8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950F742-7C80-733A-B829-EA6AF7FAF6F1}"/>
              </a:ext>
            </a:extLst>
          </p:cNvPr>
          <p:cNvSpPr/>
          <p:nvPr/>
        </p:nvSpPr>
        <p:spPr>
          <a:xfrm>
            <a:off x="0" y="0"/>
            <a:ext cx="12191695" cy="347472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65A0B99-DF97-652F-9FEC-CD704BE38F14}"/>
              </a:ext>
            </a:extLst>
          </p:cNvPr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F825668-2AB7-1018-03BC-6E6A31652ADA}"/>
              </a:ext>
            </a:extLst>
          </p:cNvPr>
          <p:cNvSpPr/>
          <p:nvPr/>
        </p:nvSpPr>
        <p:spPr>
          <a:xfrm>
            <a:off x="777240" y="9144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Titre de diapositive</a:t>
            </a:r>
            <a:endParaRPr lang="en-US" sz="180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B494691-6179-7738-5343-B80013237C8C}"/>
              </a:ext>
            </a:extLst>
          </p:cNvPr>
          <p:cNvSpPr/>
          <p:nvPr/>
        </p:nvSpPr>
        <p:spPr>
          <a:xfrm>
            <a:off x="228600" y="73152"/>
            <a:ext cx="201168" cy="201168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5E6DFC8-B9E8-8910-FB5E-829C81EDC9D0}"/>
              </a:ext>
            </a:extLst>
          </p:cNvPr>
          <p:cNvSpPr/>
          <p:nvPr/>
        </p:nvSpPr>
        <p:spPr>
          <a:xfrm>
            <a:off x="228600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405B4D6-AEE6-B4CA-769C-0C9546A39E28}"/>
              </a:ext>
            </a:extLst>
          </p:cNvPr>
          <p:cNvSpPr/>
          <p:nvPr/>
        </p:nvSpPr>
        <p:spPr>
          <a:xfrm>
            <a:off x="475488" y="73152"/>
            <a:ext cx="201168" cy="201168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8ACF47C-5551-0C14-B792-0A3E1CB901AC}"/>
              </a:ext>
            </a:extLst>
          </p:cNvPr>
          <p:cNvSpPr/>
          <p:nvPr/>
        </p:nvSpPr>
        <p:spPr>
          <a:xfrm>
            <a:off x="475488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BA4C6882-8A1D-8EBE-C3E8-C3BA541E9E0E}"/>
              </a:ext>
            </a:extLst>
          </p:cNvPr>
          <p:cNvSpPr/>
          <p:nvPr/>
        </p:nvSpPr>
        <p:spPr>
          <a:xfrm>
            <a:off x="722376" y="73152"/>
            <a:ext cx="201168" cy="201168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4E1A60E-9BC9-F526-8B85-C3E1D4EAD5F8}"/>
              </a:ext>
            </a:extLst>
          </p:cNvPr>
          <p:cNvSpPr/>
          <p:nvPr/>
        </p:nvSpPr>
        <p:spPr>
          <a:xfrm>
            <a:off x="722376" y="82296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91436205-F137-D9A5-0D70-071D9A767D30}"/>
              </a:ext>
            </a:extLst>
          </p:cNvPr>
          <p:cNvSpPr/>
          <p:nvPr/>
        </p:nvSpPr>
        <p:spPr>
          <a:xfrm>
            <a:off x="956994" y="1093764"/>
            <a:ext cx="10335455" cy="1461085"/>
          </a:xfrm>
          <a:prstGeom prst="rect">
            <a:avLst/>
          </a:prstGeom>
          <a:solidFill>
            <a:srgbClr val="E6ECE2"/>
          </a:solidFill>
          <a:ln w="12700">
            <a:solidFill>
              <a:srgbClr val="E6EC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4D6212C3-2851-4BE2-2FA3-DFBBB657C203}"/>
              </a:ext>
            </a:extLst>
          </p:cNvPr>
          <p:cNvSpPr/>
          <p:nvPr/>
        </p:nvSpPr>
        <p:spPr>
          <a:xfrm>
            <a:off x="1005840" y="1097280"/>
            <a:ext cx="10241280" cy="43891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254000" indent="-254000">
              <a:spcAft>
                <a:spcPts val="1000"/>
              </a:spcAft>
              <a:buSzPct val="100000"/>
              <a:buFont typeface="Arial"/>
              <a:buChar char="•"/>
            </a:pP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CONFLITS D'INTÉRÊT</a:t>
            </a:r>
            <a:endParaRPr lang="en-US" sz="1800" b="1">
              <a:solidFill>
                <a:schemeClr val="accent5">
                  <a:lumMod val="76000"/>
                </a:schemeClr>
              </a:solidFill>
              <a:ea typeface="Calibri"/>
              <a:cs typeface="Calibri"/>
            </a:endParaRPr>
          </a:p>
          <a:p>
            <a:pPr marL="711200" lvl="1" indent="-254000">
              <a:spcAft>
                <a:spcPts val="1000"/>
              </a:spcAft>
              <a:buSzPct val="100000"/>
              <a:buFont typeface="Courier New"/>
              <a:buChar char="o"/>
            </a:pP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Honoraires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d'Apotex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pour Forum de gestion </a:t>
            </a:r>
            <a:r>
              <a:rPr lang="en-US" b="1" err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Apotex</a:t>
            </a:r>
            <a:r>
              <a:rPr lang="en-US" b="1">
                <a:solidFill>
                  <a:schemeClr val="accent5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2026</a:t>
            </a:r>
          </a:p>
          <a:p>
            <a:pPr marL="711200" lvl="1" indent="-254000">
              <a:spcAft>
                <a:spcPts val="1000"/>
              </a:spcAft>
              <a:buSzPct val="100000"/>
              <a:buFont typeface="Courier New"/>
              <a:buChar char="o"/>
            </a:pPr>
            <a:endParaRPr lang="en-US" sz="1800" b="1">
              <a:solidFill>
                <a:schemeClr val="accent5">
                  <a:lumMod val="76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E8838F7D-F337-355D-210F-FB10C8E9FC08}"/>
              </a:ext>
            </a:extLst>
          </p:cNvPr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65FC274-3591-5E5C-498B-E81F322A45DD}"/>
              </a:ext>
            </a:extLst>
          </p:cNvPr>
          <p:cNvSpPr/>
          <p:nvPr/>
        </p:nvSpPr>
        <p:spPr>
          <a:xfrm>
            <a:off x="11155680" y="6565392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>
                <a:solidFill>
                  <a:srgbClr val="5A8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‹Numéro›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21932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0AD882-E7FE-E633-7EE3-0B2556402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EB1379B7-A01B-8124-6A3D-E0EBF0E95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E8F141-E6C9-DA6E-E400-978A85DFD43E}"/>
              </a:ext>
            </a:extLst>
          </p:cNvPr>
          <p:cNvSpPr txBox="1"/>
          <p:nvPr/>
        </p:nvSpPr>
        <p:spPr>
          <a:xfrm>
            <a:off x="777240" y="868680"/>
            <a:ext cx="2293833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err="1">
                <a:solidFill>
                  <a:srgbClr val="FFFFFF"/>
                </a:solidFill>
                <a:latin typeface="Aptos Display"/>
              </a:rPr>
              <a:t>Références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2AC29F-7121-AEFA-A0A6-304FAF4ACF81}"/>
              </a:ext>
            </a:extLst>
          </p:cNvPr>
          <p:cNvSpPr/>
          <p:nvPr/>
        </p:nvSpPr>
        <p:spPr>
          <a:xfrm>
            <a:off x="774115" y="1473327"/>
            <a:ext cx="11417580" cy="52194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D6E8EC-DAC8-5B8B-D0D2-ED4A8C089368}"/>
              </a:ext>
            </a:extLst>
          </p:cNvPr>
          <p:cNvSpPr txBox="1"/>
          <p:nvPr/>
        </p:nvSpPr>
        <p:spPr>
          <a:xfrm>
            <a:off x="684821" y="1544664"/>
            <a:ext cx="11085150" cy="5262979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B. 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Geloneze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J. C. de Lima-Junior, L. 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Velloso</a:t>
            </a:r>
            <a:endParaRPr lang="en-US" sz="1200" dirty="0">
              <a:solidFill>
                <a:schemeClr val="accent1"/>
              </a:solidFill>
              <a:latin typeface="Aptos"/>
              <a:ea typeface="+mn-lt"/>
              <a:cs typeface="+mn-lt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(2017). Glucagon-Like Peptide-1 Receptor Agonists (GLP-1RAs) in the Brain–Adipocyte Axis. Drugs</a:t>
            </a: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Y. Seino, D. Yabe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(2013). Glucose‐dependent insulinotropic polypeptide and glucagon‐like peptide‐1: Incretin actions beyond the pancreas. Journal of Diabetes Investigation</a:t>
            </a: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S. Dickson, Rozita H. Shirazi, C. Hansson, F. Bergquist, H. 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Nissbrandt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and 1 more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(2012). The Glucagon-Like Peptide 1 (GLP-1) Analogue, Exendin-4, Decreases the Rewarding Value of Food: A New Role for Mesolimbic GLP-1 Receptors. Journal of </a:t>
            </a: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Neuroscience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Xin-Yi Chen, Lei Chen, Wu Yang, A. Xie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(2021). GLP-1 Suppresses Feeding Behaviors and Modulates Neuronal Electrophysiological Properties in Multiple Brain Regions. Frontiers in Molecular Neuroscience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Elodie M. Varin, Erin E. Mulvihill, L. Baggio, J. Koehler, 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Xiemin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Cao, and 2 more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(2019). Distinct Neural Sites of GLP-1R Expression Mediate Physiological versus Pharmacological Control of Incretin Action. Cell Reports</a:t>
            </a: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S. Trapp, S. Stanford</a:t>
            </a: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(2022). New developments in the prospects for GLP‐1 therapy. British Journal of Pharmacology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M. Donath, R. 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Burcelin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(2013). GLP-1 Effects on Islets: Hormonal, Neuronal, or Paracrine?. Diabetes Care</a:t>
            </a: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Rola Hammoud, D. Drucker</a:t>
            </a: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(2022). Beyond the pancreas: contrasting cardiometabolic actions of GIP and GLP1. Nature Reviews Endocrinology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B. Omar, B. 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Ahrén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(2014). Pleiotropic Mechanisms for the Glucose-Lowering Action of DPP-4 Inhibitors. Diabetes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Daniel 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Beiroa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M. 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Imbernón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, R. Gallego, A. Senra, D. Herranz, and 9 more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(2014). GLP-1 Agonism Stimulates Brown Adipose Tissue Thermogenesis and Browning Through Hypothalamic AMPK. Diabetes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Nora D. Volkow, R. Xu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(2024). GLP-1R agonist medications for addiction treatment. Addiction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I. Farkas, C. Vastagh, E. Farkas, F. Bálint, K. Skrapits, and 3 more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(2016). Glucagon-Like Peptide-1 Excites Firing and Increases GABAergic Miniature Postsynaptic Currents (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mPSCs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) in Gonadotropin-Releasing Hormone (GnRH) </a:t>
            </a: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Neurons of the Male Mice via Activation of Nitric Oxide (NO) and Suppression of Endocannabinoid Signaling Pathways. Frontiers in Cellular Neuroscience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N. Khajavi, P. C. Schreier, P. Beyerle, P. S. Reinach, A. Breit, and 3 more</a:t>
            </a:r>
            <a:endParaRPr lang="en-US" sz="1200" dirty="0">
              <a:solidFill>
                <a:schemeClr val="accent1"/>
              </a:solidFill>
              <a:latin typeface="Aptos"/>
              <a:ea typeface="Calibri"/>
              <a:cs typeface="Calibri"/>
            </a:endParaRPr>
          </a:p>
          <a:p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(2024). 6494 GLP-1/GIP/Glucagon </a:t>
            </a:r>
            <a:r>
              <a:rPr lang="en-US" sz="1200" dirty="0" err="1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Triagonist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+mn-lt"/>
                <a:cs typeface="+mn-lt"/>
              </a:rPr>
              <a:t> Improves Glycemic Control via Gαq Signaling Pathway and TRPM5 Activation. Journal of the Endocrine </a:t>
            </a:r>
            <a:r>
              <a:rPr lang="en-US" sz="1200" dirty="0">
                <a:solidFill>
                  <a:schemeClr val="accent1"/>
                </a:solidFill>
                <a:latin typeface="Aptos"/>
                <a:ea typeface="Calibri"/>
                <a:cs typeface="Calibri"/>
              </a:rPr>
              <a:t>Society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D56400-4B8E-700B-01DF-221CC765A773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232639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2D_digital_illustration_features_an_abstract,_i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A8E89">
              <a:alpha val="38000"/>
            </a:srgbClr>
          </a:solidFill>
          <a:ln w="12700">
            <a:solidFill>
              <a:srgbClr val="5A8E8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4" name="Shape 1"/>
          <p:cNvSpPr/>
          <p:nvPr/>
        </p:nvSpPr>
        <p:spPr>
          <a:xfrm>
            <a:off x="914400" y="914400"/>
            <a:ext cx="347472" cy="347472"/>
          </a:xfrm>
          <a:prstGeom prst="rect">
            <a:avLst/>
          </a:prstGeom>
          <a:solidFill>
            <a:srgbClr val="7ED1E4"/>
          </a:solidFill>
          <a:ln w="12700">
            <a:solidFill>
              <a:srgbClr val="7ED1E4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2"/>
          <p:cNvSpPr/>
          <p:nvPr/>
        </p:nvSpPr>
        <p:spPr>
          <a:xfrm>
            <a:off x="914400" y="923544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00"/>
          </a:p>
        </p:txBody>
      </p:sp>
      <p:sp>
        <p:nvSpPr>
          <p:cNvPr id="6" name="Shape 3"/>
          <p:cNvSpPr/>
          <p:nvPr/>
        </p:nvSpPr>
        <p:spPr>
          <a:xfrm>
            <a:off x="1307592" y="914400"/>
            <a:ext cx="347472" cy="347472"/>
          </a:xfrm>
          <a:prstGeom prst="rect">
            <a:avLst/>
          </a:prstGeom>
          <a:solidFill>
            <a:srgbClr val="80CCC3"/>
          </a:solidFill>
          <a:ln w="12700">
            <a:solidFill>
              <a:srgbClr val="80CCC3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7" name="Text 4"/>
          <p:cNvSpPr/>
          <p:nvPr/>
        </p:nvSpPr>
        <p:spPr>
          <a:xfrm>
            <a:off x="1307592" y="923544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600"/>
          </a:p>
        </p:txBody>
      </p:sp>
      <p:sp>
        <p:nvSpPr>
          <p:cNvPr id="8" name="Shape 5"/>
          <p:cNvSpPr/>
          <p:nvPr/>
        </p:nvSpPr>
        <p:spPr>
          <a:xfrm>
            <a:off x="1700784" y="914400"/>
            <a:ext cx="347472" cy="347472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9" name="Text 6"/>
          <p:cNvSpPr/>
          <p:nvPr/>
        </p:nvSpPr>
        <p:spPr>
          <a:xfrm>
            <a:off x="1700784" y="923544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600"/>
          </a:p>
        </p:txBody>
      </p:sp>
      <p:sp>
        <p:nvSpPr>
          <p:cNvPr id="10" name="Text 7"/>
          <p:cNvSpPr/>
          <p:nvPr/>
        </p:nvSpPr>
        <p:spPr>
          <a:xfrm>
            <a:off x="914400" y="182880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</a:t>
            </a:r>
            <a:endParaRPr lang="en-US" sz="5400"/>
          </a:p>
        </p:txBody>
      </p:sp>
      <p:sp>
        <p:nvSpPr>
          <p:cNvPr id="11" name="Shape 8"/>
          <p:cNvSpPr/>
          <p:nvPr/>
        </p:nvSpPr>
        <p:spPr>
          <a:xfrm>
            <a:off x="914400" y="2971800"/>
            <a:ext cx="4937760" cy="3017520"/>
          </a:xfrm>
          <a:prstGeom prst="rect">
            <a:avLst/>
          </a:prstGeom>
          <a:solidFill>
            <a:srgbClr val="FDCE88"/>
          </a:solidFill>
          <a:ln w="12700">
            <a:solidFill>
              <a:srgbClr val="FDCE88"/>
            </a:solidFill>
            <a:prstDash val="solid"/>
          </a:ln>
          <a:effectLst>
            <a:outerShdw blurRad="381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CA"/>
          </a:p>
        </p:txBody>
      </p:sp>
      <p:sp>
        <p:nvSpPr>
          <p:cNvPr id="12" name="Text 9"/>
          <p:cNvSpPr/>
          <p:nvPr/>
        </p:nvSpPr>
        <p:spPr>
          <a:xfrm>
            <a:off x="1234440" y="315468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</a:t>
            </a:r>
            <a:endParaRPr lang="en-US" sz="1800" dirty="0">
              <a:solidFill>
                <a:schemeClr val="accent1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1234440" y="3611880"/>
            <a:ext cx="43891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Jean-Christophe Raymond</a:t>
            </a: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1600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Pharmacien</a:t>
            </a:r>
            <a:r>
              <a:rPr lang="en-US" sz="160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propriétaire</a:t>
            </a: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jcraymond1@gmail.com</a:t>
            </a: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514-826-4771</a:t>
            </a:r>
            <a:endParaRPr lang="en-US" sz="1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A8E89">
              <a:alpha val="35000"/>
            </a:srgbClr>
          </a:solidFill>
          <a:ln w="12700">
            <a:solidFill>
              <a:srgbClr val="5A8E8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pic>
        <p:nvPicPr>
          <p:cNvPr id="2" name="Image 0" descr="/mnt/data/A_2D_digital_illustration_features_an_abstract,_i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2834640"/>
            <a:ext cx="10332720" cy="9144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400" b="1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Mécanismes</a:t>
            </a:r>
            <a:r>
              <a:rPr lang="en-US" sz="4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4400" b="1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d'action</a:t>
            </a:r>
            <a:endParaRPr lang="en-US" err="1"/>
          </a:p>
        </p:txBody>
      </p:sp>
      <p:sp>
        <p:nvSpPr>
          <p:cNvPr id="5" name="Text 2"/>
          <p:cNvSpPr/>
          <p:nvPr/>
        </p:nvSpPr>
        <p:spPr>
          <a:xfrm>
            <a:off x="1051560" y="4240653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Neurobiologie</a:t>
            </a:r>
            <a:r>
              <a:rPr lang="en-US" sz="200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</a:t>
            </a:r>
            <a:r>
              <a:rPr lang="en-US" sz="2000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régulation</a:t>
            </a:r>
            <a:r>
              <a:rPr lang="en-US" sz="200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000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l’appétit</a:t>
            </a:r>
            <a:endParaRPr lang="en-US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55B1E7B4-34B4-7AF7-930B-8D19AF7D4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" y="868680"/>
            <a:ext cx="4995150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err="1">
                <a:solidFill>
                  <a:srgbClr val="FFFFFF"/>
                </a:solidFill>
                <a:latin typeface="Aptos Display"/>
              </a:rPr>
              <a:t>Neurobiologie</a:t>
            </a:r>
            <a:r>
              <a:rPr lang="en-US" sz="3400" b="1">
                <a:solidFill>
                  <a:srgbClr val="FFFFFF"/>
                </a:solidFill>
                <a:latin typeface="Aptos Display"/>
              </a:rPr>
              <a:t> de </a:t>
            </a:r>
            <a:r>
              <a:rPr lang="en-US" sz="3400" b="1" err="1">
                <a:solidFill>
                  <a:srgbClr val="FFFFFF"/>
                </a:solidFill>
                <a:latin typeface="Aptos Display"/>
              </a:rPr>
              <a:t>l'obésité</a:t>
            </a:r>
            <a:endParaRPr lang="en-US" err="1"/>
          </a:p>
        </p:txBody>
      </p:sp>
      <p:sp>
        <p:nvSpPr>
          <p:cNvPr id="7" name="Rectangle 6"/>
          <p:cNvSpPr/>
          <p:nvPr/>
        </p:nvSpPr>
        <p:spPr>
          <a:xfrm>
            <a:off x="803422" y="2148840"/>
            <a:ext cx="8157698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98097" y="2333674"/>
            <a:ext cx="7874848" cy="424731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🎯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Centres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de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régulation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dans le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cerveau</a:t>
            </a:r>
            <a:endParaRPr lang="en-US" err="1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Hypothalamus (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faim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homéostatique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,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leptine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,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insuline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,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ghreline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) </a:t>
            </a:r>
            <a:endParaRPr lang="en-US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Aptos"/>
              </a:rPr>
              <a:t>1- LE GARDIEN</a:t>
            </a:r>
            <a:endParaRPr lang="en-US" b="1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endParaRPr lang="en-US">
              <a:solidFill>
                <a:schemeClr val="accent1">
                  <a:lumMod val="75000"/>
                </a:schemeClr>
              </a:solidFill>
              <a:latin typeface="Aptos"/>
            </a:endParaRPr>
          </a:p>
          <a:p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Aire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tegmentale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ventrale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et noyau accumbens (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récompense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alimentaire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) </a:t>
            </a:r>
            <a:endParaRPr lang="en-US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Aptos"/>
              </a:rPr>
              <a:t>2- LE "FORAGER"</a:t>
            </a:r>
          </a:p>
          <a:p>
            <a:endParaRPr lang="en-US">
              <a:solidFill>
                <a:schemeClr val="accent1">
                  <a:lumMod val="75000"/>
                </a:schemeClr>
              </a:solidFill>
              <a:latin typeface="Aptos"/>
            </a:endParaRPr>
          </a:p>
          <a:p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 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Cueilleur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hédonique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?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Chercheur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de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récompense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?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Explorateur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alimentaire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? </a:t>
            </a:r>
            <a:endParaRPr lang="en-US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 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Actif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en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quête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de plaisir?</a:t>
            </a:r>
            <a:endParaRPr lang="en-US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endParaRPr lang="en-US">
              <a:solidFill>
                <a:schemeClr val="accent1">
                  <a:lumMod val="75000"/>
                </a:schemeClr>
              </a:solidFill>
              <a:latin typeface="Aptos"/>
            </a:endParaRPr>
          </a:p>
          <a:p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Cortex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préfrontal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(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</a:rPr>
              <a:t>contrôle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inhibiteur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,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impulsivité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)</a:t>
            </a:r>
            <a:endParaRPr lang="en-US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Aptos"/>
                <a:ea typeface="Calibri"/>
                <a:cs typeface="Calibri"/>
              </a:rPr>
              <a:t>3- L'EXÉCUTIF ENDORMI</a:t>
            </a:r>
          </a:p>
          <a:p>
            <a:endParaRPr lang="en-US">
              <a:solidFill>
                <a:schemeClr val="accent1">
                  <a:lumMod val="75000"/>
                </a:schemeClr>
              </a:solidFill>
              <a:latin typeface="Aptos"/>
              <a:ea typeface="Calibri"/>
              <a:cs typeface="Calibri"/>
            </a:endParaRPr>
          </a:p>
          <a:p>
            <a:endParaRPr lang="en-US">
              <a:solidFill>
                <a:schemeClr val="accent1">
                  <a:lumMod val="75000"/>
                </a:schemeClr>
              </a:solidFill>
              <a:latin typeface="Aptos"/>
              <a:ea typeface="Calibri"/>
              <a:cs typeface="Calibri"/>
            </a:endParaRPr>
          </a:p>
          <a:p>
            <a:endParaRPr lang="en-US">
              <a:solidFill>
                <a:schemeClr val="accent1">
                  <a:lumMod val="75000"/>
                </a:schemeClr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  <p:pic>
        <p:nvPicPr>
          <p:cNvPr id="11" name="Picture 10" descr="A cartoon character in a suit&#10;&#10;AI-generated content may be incorrect.">
            <a:extLst>
              <a:ext uri="{FF2B5EF4-FFF2-40B4-BE49-F238E27FC236}">
                <a16:creationId xmlns:a16="http://schemas.microsoft.com/office/drawing/2014/main" id="{EAEEEFD1-4159-BAE1-5C71-678958EAC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083" y="2150696"/>
            <a:ext cx="1324219" cy="16871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4BFF241-04EE-800F-E2BC-9C0F6953BA6E}"/>
              </a:ext>
            </a:extLst>
          </p:cNvPr>
          <p:cNvSpPr txBox="1"/>
          <p:nvPr/>
        </p:nvSpPr>
        <p:spPr>
          <a:xfrm>
            <a:off x="795528" y="1417320"/>
            <a:ext cx="1579278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1600" err="1">
                <a:solidFill>
                  <a:schemeClr val="bg1"/>
                </a:solidFill>
                <a:latin typeface="Aptos"/>
              </a:rPr>
              <a:t>Modèle</a:t>
            </a:r>
            <a:r>
              <a:rPr lang="en-US" sz="1600">
                <a:solidFill>
                  <a:schemeClr val="bg1"/>
                </a:solidFill>
                <a:latin typeface="Aptos"/>
              </a:rPr>
              <a:t> Macklin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4" name="Picture 13" descr="A cartoon character holding a pack of sugar&#10;&#10;AI-generated content may be incorrect.">
            <a:extLst>
              <a:ext uri="{FF2B5EF4-FFF2-40B4-BE49-F238E27FC236}">
                <a16:creationId xmlns:a16="http://schemas.microsoft.com/office/drawing/2014/main" id="{ADE9153E-9DFF-8EAF-5332-3EC5987DD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4846" y="2145934"/>
            <a:ext cx="1524000" cy="1647825"/>
          </a:xfrm>
          <a:prstGeom prst="rect">
            <a:avLst/>
          </a:prstGeom>
        </p:spPr>
      </p:pic>
      <p:pic>
        <p:nvPicPr>
          <p:cNvPr id="15" name="Picture 14" descr="Cartoon character sitting at a desk&#10;&#10;AI-generated content may be incorrect.">
            <a:extLst>
              <a:ext uri="{FF2B5EF4-FFF2-40B4-BE49-F238E27FC236}">
                <a16:creationId xmlns:a16="http://schemas.microsoft.com/office/drawing/2014/main" id="{74849577-8BEA-44BF-9694-F95C6AD6C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5496" y="3795957"/>
            <a:ext cx="25527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D7D037-91E1-4FC9-65ED-7E6466C69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4DB3AB4B-9C08-A5F2-DFFD-54272E87E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291010-E31E-6054-D662-6E71B086C1E4}"/>
              </a:ext>
            </a:extLst>
          </p:cNvPr>
          <p:cNvSpPr txBox="1"/>
          <p:nvPr/>
        </p:nvSpPr>
        <p:spPr>
          <a:xfrm>
            <a:off x="777240" y="868680"/>
            <a:ext cx="4995150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err="1">
                <a:solidFill>
                  <a:srgbClr val="FFFFFF"/>
                </a:solidFill>
                <a:latin typeface="Aptos Display"/>
              </a:rPr>
              <a:t>Neurobiologie</a:t>
            </a:r>
            <a:r>
              <a:rPr lang="en-US" sz="3400" b="1">
                <a:solidFill>
                  <a:srgbClr val="FFFFFF"/>
                </a:solidFill>
                <a:latin typeface="Aptos Display"/>
              </a:rPr>
              <a:t> de </a:t>
            </a:r>
            <a:r>
              <a:rPr lang="en-US" sz="3400" b="1" err="1">
                <a:solidFill>
                  <a:srgbClr val="FFFFFF"/>
                </a:solidFill>
                <a:latin typeface="Aptos Display"/>
              </a:rPr>
              <a:t>l'obésité</a:t>
            </a:r>
            <a:endParaRPr lang="en-US" err="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7D0B1F-3C7C-42A3-E3BE-57115DF58A38}"/>
              </a:ext>
            </a:extLst>
          </p:cNvPr>
          <p:cNvSpPr/>
          <p:nvPr/>
        </p:nvSpPr>
        <p:spPr>
          <a:xfrm>
            <a:off x="803422" y="2148840"/>
            <a:ext cx="8157698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B4FD4E-A248-4676-110F-B2E2F0E1CA15}"/>
              </a:ext>
            </a:extLst>
          </p:cNvPr>
          <p:cNvSpPr txBox="1"/>
          <p:nvPr/>
        </p:nvSpPr>
        <p:spPr>
          <a:xfrm>
            <a:off x="998097" y="2333674"/>
            <a:ext cx="7088800" cy="341632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🧪 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Conséquences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cliniques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Perte du signal de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satiété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Sensibilité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accrue aux aliments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sucrés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/gras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Craving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alimentaire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≠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faim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énergétique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Troubles de la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régulation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émotionnelle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(stress,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anxiété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→ alimentation)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🧬 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Facteurs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de 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vulnérabilité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Médicaments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pouvant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favoriser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la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prise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de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poids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: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antipsychotiques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, </a:t>
            </a:r>
          </a:p>
          <a:p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insulinothérapie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,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antidépresseurs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, etc.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Environnement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obésogène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et charge 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mentale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chronique</a:t>
            </a:r>
          </a:p>
          <a:p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Génétique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(FTO, MC4R) …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985E6A-5E1C-6E46-0E03-2CC9BCA3CEF2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  <p:pic>
        <p:nvPicPr>
          <p:cNvPr id="11" name="Picture 10" descr="A cartoon character in a suit&#10;&#10;AI-generated content may be incorrect.">
            <a:extLst>
              <a:ext uri="{FF2B5EF4-FFF2-40B4-BE49-F238E27FC236}">
                <a16:creationId xmlns:a16="http://schemas.microsoft.com/office/drawing/2014/main" id="{E15DEBA2-C974-B002-1208-ECBD1B621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083" y="2150696"/>
            <a:ext cx="1324219" cy="16871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2669B5C-26FF-D084-606C-12DD488BAE10}"/>
              </a:ext>
            </a:extLst>
          </p:cNvPr>
          <p:cNvSpPr txBox="1"/>
          <p:nvPr/>
        </p:nvSpPr>
        <p:spPr>
          <a:xfrm>
            <a:off x="795528" y="1417320"/>
            <a:ext cx="1579278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1600" err="1">
                <a:solidFill>
                  <a:schemeClr val="bg1"/>
                </a:solidFill>
                <a:latin typeface="Aptos"/>
              </a:rPr>
              <a:t>Modèle</a:t>
            </a:r>
            <a:r>
              <a:rPr lang="en-US" sz="1600">
                <a:solidFill>
                  <a:schemeClr val="bg1"/>
                </a:solidFill>
                <a:latin typeface="Aptos"/>
              </a:rPr>
              <a:t> Macklin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4" name="Picture 13" descr="A cartoon character holding a pack of sugar&#10;&#10;AI-generated content may be incorrect.">
            <a:extLst>
              <a:ext uri="{FF2B5EF4-FFF2-40B4-BE49-F238E27FC236}">
                <a16:creationId xmlns:a16="http://schemas.microsoft.com/office/drawing/2014/main" id="{A7AECBD2-E9AA-2E77-7BF1-68F99161C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4846" y="2145934"/>
            <a:ext cx="1524000" cy="1647825"/>
          </a:xfrm>
          <a:prstGeom prst="rect">
            <a:avLst/>
          </a:prstGeom>
        </p:spPr>
      </p:pic>
      <p:pic>
        <p:nvPicPr>
          <p:cNvPr id="15" name="Picture 14" descr="Cartoon character sitting at a desk&#10;&#10;AI-generated content may be incorrect.">
            <a:extLst>
              <a:ext uri="{FF2B5EF4-FFF2-40B4-BE49-F238E27FC236}">
                <a16:creationId xmlns:a16="http://schemas.microsoft.com/office/drawing/2014/main" id="{180E0575-4672-7227-6BB5-374E74DF25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5496" y="3795957"/>
            <a:ext cx="25527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534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7F3D73-0CEE-98F6-51B6-13B123EDA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449A7FC6-0009-5B06-381C-C39944854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366849-B8EE-E845-B642-F2695CF8087A}"/>
              </a:ext>
            </a:extLst>
          </p:cNvPr>
          <p:cNvSpPr txBox="1"/>
          <p:nvPr/>
        </p:nvSpPr>
        <p:spPr>
          <a:xfrm>
            <a:off x="777240" y="868680"/>
            <a:ext cx="5746510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Le baggage avec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lequel</a:t>
            </a:r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 on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naît</a:t>
            </a:r>
            <a:endParaRPr lang="en-US" sz="3400" b="1" dirty="0">
              <a:solidFill>
                <a:srgbClr val="FFFFFF"/>
              </a:solidFill>
              <a:latin typeface="Aptos Display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E2228A-03CF-9FA0-9654-BBA34164F099}"/>
              </a:ext>
            </a:extLst>
          </p:cNvPr>
          <p:cNvSpPr/>
          <p:nvPr/>
        </p:nvSpPr>
        <p:spPr>
          <a:xfrm>
            <a:off x="803422" y="2148840"/>
            <a:ext cx="8675858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5A2F8B-763C-136C-32CF-32AEE9911225}"/>
              </a:ext>
            </a:extLst>
          </p:cNvPr>
          <p:cNvSpPr txBox="1"/>
          <p:nvPr/>
        </p:nvSpPr>
        <p:spPr>
          <a:xfrm>
            <a:off x="998097" y="2333674"/>
            <a:ext cx="8356839" cy="3693319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🧬 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Facteurs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de 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vulnérabilité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génétiques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Les gènes : </a:t>
            </a:r>
          </a:p>
          <a:p>
            <a:endParaRPr lang="fr-CA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FTO (Fat Mass and </a:t>
            </a:r>
            <a:r>
              <a:rPr lang="fr-CA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Obesity-associated</a:t>
            </a:r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) </a:t>
            </a:r>
          </a:p>
          <a:p>
            <a:endParaRPr lang="fr-CA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et </a:t>
            </a:r>
          </a:p>
          <a:p>
            <a:endParaRPr lang="fr-CA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MC4R (</a:t>
            </a:r>
            <a:r>
              <a:rPr lang="fr-CA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Melanocortin</a:t>
            </a:r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 4 </a:t>
            </a:r>
            <a:r>
              <a:rPr lang="fr-CA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Receptor</a:t>
            </a:r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) </a:t>
            </a:r>
          </a:p>
          <a:p>
            <a:endParaRPr lang="fr-CA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sont parmi les principaux déterminants génétiques de l’obésité commune. 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Leur influence se manifeste principalement par une régulation altérée de l'appétit, 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de la satiété et du métabolisme énergétique.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4DBB4F-DE2B-8065-601B-80AA2AADCA8A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839025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68C783-CE45-D982-5149-50BC724E4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/mnt/data/A_2D_digital_illustration_features_an_abstract,_is.png">
            <a:extLst>
              <a:ext uri="{FF2B5EF4-FFF2-40B4-BE49-F238E27FC236}">
                <a16:creationId xmlns:a16="http://schemas.microsoft.com/office/drawing/2014/main" id="{26C32D04-691B-71B1-DC15-9A0B9E8A1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6475C0-384B-3F7B-A68D-329ADB723EB0}"/>
              </a:ext>
            </a:extLst>
          </p:cNvPr>
          <p:cNvSpPr txBox="1"/>
          <p:nvPr/>
        </p:nvSpPr>
        <p:spPr>
          <a:xfrm>
            <a:off x="777240" y="868680"/>
            <a:ext cx="5746510" cy="615553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Le baggage avec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lequel</a:t>
            </a:r>
            <a:r>
              <a:rPr lang="en-US" sz="3400" b="1" dirty="0">
                <a:solidFill>
                  <a:srgbClr val="FFFFFF"/>
                </a:solidFill>
                <a:latin typeface="Aptos Display"/>
              </a:rPr>
              <a:t> on </a:t>
            </a:r>
            <a:r>
              <a:rPr lang="en-US" sz="3400" b="1" dirty="0" err="1">
                <a:solidFill>
                  <a:srgbClr val="FFFFFF"/>
                </a:solidFill>
                <a:latin typeface="Aptos Display"/>
              </a:rPr>
              <a:t>naît</a:t>
            </a:r>
            <a:endParaRPr lang="en-US" sz="3400" b="1" dirty="0">
              <a:solidFill>
                <a:srgbClr val="FFFFFF"/>
              </a:solidFill>
              <a:latin typeface="Aptos Display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787851-9FC9-107E-7CE4-C979DA9CFC48}"/>
              </a:ext>
            </a:extLst>
          </p:cNvPr>
          <p:cNvSpPr/>
          <p:nvPr/>
        </p:nvSpPr>
        <p:spPr>
          <a:xfrm>
            <a:off x="803421" y="2148840"/>
            <a:ext cx="9887779" cy="4297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00D20F-A264-834C-7EF2-3BE1E04C9FF2}"/>
              </a:ext>
            </a:extLst>
          </p:cNvPr>
          <p:cNvSpPr txBox="1"/>
          <p:nvPr/>
        </p:nvSpPr>
        <p:spPr>
          <a:xfrm>
            <a:off x="900758" y="2199203"/>
            <a:ext cx="9693103" cy="424731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🧬 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Facteurs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 de 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vulnérabilité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génétiques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🧬 FTO (Fat mass and </a:t>
            </a:r>
            <a:r>
              <a:rPr lang="fr-CA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obesity-associated</a:t>
            </a:r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 </a:t>
            </a:r>
            <a:r>
              <a:rPr lang="fr-CA" dirty="0" err="1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gene</a:t>
            </a:r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)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📌 Localisation : Chromosome 16q12.2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🔍 Fonction :FTO encode une enzyme impliquée dans la déméthylation de l’ADN/ARN, 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influençant l’expression de gènes liés au métabolisme énergétique et à la régulation de l’appétit.</a:t>
            </a:r>
          </a:p>
          <a:p>
            <a:endParaRPr lang="fr-CA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🔄 Mécanisme d’action : Les variantes à risque (ex. : rs9939609) sont associées à :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Augmentation de la prise alimentaire (particulièrement riche en lipides et calories)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Diminution de la sensation de satiété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Préférence pour les aliments denses en énergie</a:t>
            </a:r>
          </a:p>
          <a:p>
            <a:endParaRPr lang="fr-CA" dirty="0">
              <a:solidFill>
                <a:schemeClr val="accent1">
                  <a:lumMod val="75000"/>
                </a:schemeClr>
              </a:solidFill>
              <a:latin typeface="Aptos"/>
              <a:ea typeface="+mn-lt"/>
              <a:cs typeface="+mn-lt"/>
            </a:endParaRP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🧠 Effets sur le système nerveux central : 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FTO agit au niveau de l’hypothalamus, centre clé de la régulation de l’appétit.</a:t>
            </a:r>
          </a:p>
          <a:p>
            <a:r>
              <a:rPr lang="fr-CA" dirty="0">
                <a:solidFill>
                  <a:schemeClr val="accent1">
                    <a:lumMod val="75000"/>
                  </a:schemeClr>
                </a:solidFill>
                <a:latin typeface="Aptos"/>
                <a:ea typeface="+mn-lt"/>
                <a:cs typeface="+mn-lt"/>
              </a:rPr>
              <a:t>Il influence l’expression de ghréline et d’autres peptides orexigènes.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F349D2-4F2A-810F-2DB5-19FF7387CD29}"/>
              </a:ext>
            </a:extLst>
          </p:cNvPr>
          <p:cNvSpPr txBox="1"/>
          <p:nvPr/>
        </p:nvSpPr>
        <p:spPr>
          <a:xfrm>
            <a:off x="548640" y="6446520"/>
            <a:ext cx="184731" cy="24622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l"/>
            <a:endParaRPr lang="en-US" sz="1000">
              <a:solidFill>
                <a:srgbClr val="C6D6F2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963289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4632</Words>
  <Application>Microsoft Macintosh PowerPoint</Application>
  <PresentationFormat>Grand écran</PresentationFormat>
  <Paragraphs>524</Paragraphs>
  <Slides>41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9" baseType="lpstr">
      <vt:lpstr>Aptos</vt:lpstr>
      <vt:lpstr>Aptos Display</vt:lpstr>
      <vt:lpstr>Arial</vt:lpstr>
      <vt:lpstr>Arial,Sans-Serif</vt:lpstr>
      <vt:lpstr>Calibri</vt:lpstr>
      <vt:lpstr>Courier New</vt:lpstr>
      <vt:lpstr>Courier New,monospace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Template généré</dc:creator>
  <cp:lastModifiedBy>Nirvishi Jawaheer</cp:lastModifiedBy>
  <cp:revision>3</cp:revision>
  <dcterms:created xsi:type="dcterms:W3CDTF">2026-01-21T20:32:23Z</dcterms:created>
  <dcterms:modified xsi:type="dcterms:W3CDTF">2026-03-11T13:24:12Z</dcterms:modified>
</cp:coreProperties>
</file>