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35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360" r:id="rId30"/>
    <p:sldId id="283" r:id="rId31"/>
    <p:sldId id="284" r:id="rId32"/>
    <p:sldId id="285" r:id="rId33"/>
    <p:sldId id="286" r:id="rId34"/>
    <p:sldId id="287" r:id="rId35"/>
    <p:sldId id="288" r:id="rId36"/>
    <p:sldId id="2586" r:id="rId37"/>
    <p:sldId id="289" r:id="rId38"/>
    <p:sldId id="290" r:id="rId39"/>
    <p:sldId id="291" r:id="rId40"/>
    <p:sldId id="292" r:id="rId41"/>
    <p:sldId id="293" r:id="rId42"/>
    <p:sldId id="294" r:id="rId43"/>
    <p:sldId id="361" r:id="rId44"/>
    <p:sldId id="362" r:id="rId45"/>
    <p:sldId id="363" r:id="rId46"/>
    <p:sldId id="295" r:id="rId47"/>
    <p:sldId id="296" r:id="rId48"/>
    <p:sldId id="297" r:id="rId49"/>
    <p:sldId id="298" r:id="rId50"/>
    <p:sldId id="299" r:id="rId51"/>
    <p:sldId id="300" r:id="rId52"/>
    <p:sldId id="301" r:id="rId53"/>
    <p:sldId id="302" r:id="rId54"/>
    <p:sldId id="303" r:id="rId55"/>
    <p:sldId id="304" r:id="rId56"/>
    <p:sldId id="365" r:id="rId57"/>
    <p:sldId id="305" r:id="rId58"/>
    <p:sldId id="306" r:id="rId59"/>
    <p:sldId id="307" r:id="rId60"/>
    <p:sldId id="308" r:id="rId61"/>
    <p:sldId id="309" r:id="rId62"/>
    <p:sldId id="2575" r:id="rId63"/>
    <p:sldId id="2576" r:id="rId64"/>
    <p:sldId id="2577" r:id="rId65"/>
    <p:sldId id="310" r:id="rId66"/>
    <p:sldId id="311" r:id="rId67"/>
    <p:sldId id="366" r:id="rId68"/>
    <p:sldId id="2580" r:id="rId69"/>
    <p:sldId id="2581" r:id="rId70"/>
    <p:sldId id="2582" r:id="rId71"/>
    <p:sldId id="312" r:id="rId72"/>
    <p:sldId id="313" r:id="rId73"/>
    <p:sldId id="2578" r:id="rId74"/>
    <p:sldId id="2579" r:id="rId75"/>
    <p:sldId id="367" r:id="rId76"/>
    <p:sldId id="314" r:id="rId77"/>
    <p:sldId id="315" r:id="rId78"/>
    <p:sldId id="316" r:id="rId79"/>
    <p:sldId id="317" r:id="rId80"/>
    <p:sldId id="318" r:id="rId81"/>
    <p:sldId id="368" r:id="rId82"/>
    <p:sldId id="319" r:id="rId83"/>
    <p:sldId id="320" r:id="rId84"/>
    <p:sldId id="321" r:id="rId85"/>
    <p:sldId id="2589" r:id="rId86"/>
    <p:sldId id="322" r:id="rId87"/>
    <p:sldId id="323" r:id="rId88"/>
    <p:sldId id="370" r:id="rId89"/>
    <p:sldId id="324" r:id="rId90"/>
    <p:sldId id="325" r:id="rId91"/>
    <p:sldId id="326" r:id="rId92"/>
    <p:sldId id="369" r:id="rId93"/>
    <p:sldId id="327" r:id="rId94"/>
    <p:sldId id="328" r:id="rId95"/>
    <p:sldId id="329" r:id="rId96"/>
    <p:sldId id="330" r:id="rId97"/>
    <p:sldId id="331" r:id="rId98"/>
    <p:sldId id="332" r:id="rId99"/>
    <p:sldId id="2568" r:id="rId100"/>
    <p:sldId id="2569" r:id="rId101"/>
    <p:sldId id="338" r:id="rId102"/>
    <p:sldId id="339" r:id="rId103"/>
    <p:sldId id="340" r:id="rId104"/>
    <p:sldId id="2567" r:id="rId105"/>
    <p:sldId id="2563" r:id="rId106"/>
    <p:sldId id="2564" r:id="rId107"/>
    <p:sldId id="2565" r:id="rId108"/>
    <p:sldId id="2566" r:id="rId109"/>
    <p:sldId id="2584" r:id="rId110"/>
    <p:sldId id="342" r:id="rId111"/>
    <p:sldId id="2588" r:id="rId112"/>
    <p:sldId id="2570" r:id="rId113"/>
    <p:sldId id="343" r:id="rId114"/>
    <p:sldId id="344" r:id="rId115"/>
    <p:sldId id="2585" r:id="rId116"/>
    <p:sldId id="346" r:id="rId117"/>
    <p:sldId id="347" r:id="rId118"/>
    <p:sldId id="348" r:id="rId119"/>
    <p:sldId id="2587" r:id="rId120"/>
    <p:sldId id="349" r:id="rId121"/>
    <p:sldId id="350" r:id="rId122"/>
    <p:sldId id="351" r:id="rId123"/>
    <p:sldId id="2573" r:id="rId124"/>
    <p:sldId id="2572" r:id="rId125"/>
    <p:sldId id="352" r:id="rId126"/>
    <p:sldId id="353" r:id="rId127"/>
    <p:sldId id="354" r:id="rId128"/>
    <p:sldId id="355" r:id="rId129"/>
    <p:sldId id="2571" r:id="rId130"/>
    <p:sldId id="2574" r:id="rId131"/>
    <p:sldId id="356" r:id="rId132"/>
    <p:sldId id="364" r:id="rId1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50"/>
    <p:restoredTop sz="94653"/>
  </p:normalViewPr>
  <p:slideViewPr>
    <p:cSldViewPr snapToGrid="0" snapToObjects="1">
      <p:cViewPr varScale="1">
        <p:scale>
          <a:sx n="118" d="100"/>
          <a:sy n="118" d="100"/>
        </p:scale>
        <p:origin x="1096"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diagrams/_rels/data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EA5C19-AAA4-4E1C-815B-E92566A2B09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A247B07-7981-4B7A-BCFC-7C6A80B065C7}">
      <dgm:prSet/>
      <dgm:spPr/>
      <dgm:t>
        <a:bodyPr/>
        <a:lstStyle/>
        <a:p>
          <a:pPr>
            <a:lnSpc>
              <a:spcPct val="100000"/>
            </a:lnSpc>
          </a:pPr>
          <a:r>
            <a:rPr lang="fr-FR" dirty="0"/>
            <a:t>Test rapide de détection des antigènes du SGA (RADT)</a:t>
          </a:r>
          <a:endParaRPr lang="en-US" dirty="0"/>
        </a:p>
      </dgm:t>
    </dgm:pt>
    <dgm:pt modelId="{82371CC7-E337-424C-9E1D-6E59B7730E53}" type="parTrans" cxnId="{4145E099-F1CB-46BD-9762-F566230DAD69}">
      <dgm:prSet/>
      <dgm:spPr/>
      <dgm:t>
        <a:bodyPr/>
        <a:lstStyle/>
        <a:p>
          <a:endParaRPr lang="en-US"/>
        </a:p>
      </dgm:t>
    </dgm:pt>
    <dgm:pt modelId="{C1EFE132-EDAE-41BC-816E-632E0284E564}" type="sibTrans" cxnId="{4145E099-F1CB-46BD-9762-F566230DAD69}">
      <dgm:prSet/>
      <dgm:spPr/>
      <dgm:t>
        <a:bodyPr/>
        <a:lstStyle/>
        <a:p>
          <a:endParaRPr lang="en-US"/>
        </a:p>
      </dgm:t>
    </dgm:pt>
    <dgm:pt modelId="{83A90D05-C3F1-4F51-AC96-4429E70812A2}">
      <dgm:prSet/>
      <dgm:spPr/>
      <dgm:t>
        <a:bodyPr/>
        <a:lstStyle/>
        <a:p>
          <a:pPr>
            <a:lnSpc>
              <a:spcPct val="100000"/>
            </a:lnSpc>
          </a:pPr>
          <a:r>
            <a:rPr lang="fr-FR"/>
            <a:t>Culture</a:t>
          </a:r>
          <a:endParaRPr lang="en-US"/>
        </a:p>
      </dgm:t>
    </dgm:pt>
    <dgm:pt modelId="{0E81C4E9-7884-4D32-ACA3-51EC5C019166}" type="parTrans" cxnId="{26261618-540F-471D-8974-F14E12A4BF6B}">
      <dgm:prSet/>
      <dgm:spPr/>
      <dgm:t>
        <a:bodyPr/>
        <a:lstStyle/>
        <a:p>
          <a:endParaRPr lang="en-US"/>
        </a:p>
      </dgm:t>
    </dgm:pt>
    <dgm:pt modelId="{698ABEB2-1B1B-4F83-8677-FA49DAE81028}" type="sibTrans" cxnId="{26261618-540F-471D-8974-F14E12A4BF6B}">
      <dgm:prSet/>
      <dgm:spPr/>
      <dgm:t>
        <a:bodyPr/>
        <a:lstStyle/>
        <a:p>
          <a:endParaRPr lang="en-US"/>
        </a:p>
      </dgm:t>
    </dgm:pt>
    <dgm:pt modelId="{7764189F-EB76-044D-80A7-ADD13179850F}">
      <dgm:prSet/>
      <dgm:spPr/>
      <dgm:t>
        <a:bodyPr/>
        <a:lstStyle/>
        <a:p>
          <a:pPr>
            <a:lnSpc>
              <a:spcPct val="100000"/>
            </a:lnSpc>
          </a:pPr>
          <a:r>
            <a:rPr lang="en-US" dirty="0"/>
            <a:t>Chez les 15 </a:t>
          </a:r>
          <a:r>
            <a:rPr lang="en-US" dirty="0" err="1"/>
            <a:t>ans</a:t>
          </a:r>
          <a:r>
            <a:rPr lang="en-US" dirty="0"/>
            <a:t> et </a:t>
          </a:r>
          <a:r>
            <a:rPr lang="en-US" dirty="0" err="1"/>
            <a:t>moins</a:t>
          </a:r>
          <a:r>
            <a:rPr lang="en-US" dirty="0"/>
            <a:t>, </a:t>
          </a:r>
          <a:r>
            <a:rPr lang="en-US" dirty="0" err="1"/>
            <a:t>si</a:t>
          </a:r>
          <a:r>
            <a:rPr lang="en-US" dirty="0"/>
            <a:t> RADT </a:t>
          </a:r>
          <a:r>
            <a:rPr lang="en-US" dirty="0" err="1"/>
            <a:t>nég</a:t>
          </a:r>
          <a:r>
            <a:rPr lang="en-US" dirty="0"/>
            <a:t>, il faut faire la culture</a:t>
          </a:r>
        </a:p>
      </dgm:t>
    </dgm:pt>
    <dgm:pt modelId="{6B047AAE-C2B7-0E45-A2C7-35DA58A64B60}" type="parTrans" cxnId="{31B4D88A-5941-9846-9EB4-935B98E1237F}">
      <dgm:prSet/>
      <dgm:spPr/>
      <dgm:t>
        <a:bodyPr/>
        <a:lstStyle/>
        <a:p>
          <a:endParaRPr lang="fr-CA"/>
        </a:p>
      </dgm:t>
    </dgm:pt>
    <dgm:pt modelId="{C86165C8-7BD9-9640-B3DE-8EE614A06B69}" type="sibTrans" cxnId="{31B4D88A-5941-9846-9EB4-935B98E1237F}">
      <dgm:prSet/>
      <dgm:spPr/>
      <dgm:t>
        <a:bodyPr/>
        <a:lstStyle/>
        <a:p>
          <a:endParaRPr lang="fr-CA"/>
        </a:p>
      </dgm:t>
    </dgm:pt>
    <dgm:pt modelId="{F5773C3E-BD73-489C-A245-FBB1370A1BBC}" type="pres">
      <dgm:prSet presAssocID="{1FEA5C19-AAA4-4E1C-815B-E92566A2B09B}" presName="root" presStyleCnt="0">
        <dgm:presLayoutVars>
          <dgm:dir/>
          <dgm:resizeHandles val="exact"/>
        </dgm:presLayoutVars>
      </dgm:prSet>
      <dgm:spPr/>
    </dgm:pt>
    <dgm:pt modelId="{E40AB741-8BC0-4DB2-8BEA-BFF47932C5D4}" type="pres">
      <dgm:prSet presAssocID="{0A247B07-7981-4B7A-BCFC-7C6A80B065C7}" presName="compNode" presStyleCnt="0"/>
      <dgm:spPr/>
    </dgm:pt>
    <dgm:pt modelId="{36AD29D5-8BD1-4171-AE44-A29F60D2DFC3}" type="pres">
      <dgm:prSet presAssocID="{0A247B07-7981-4B7A-BCFC-7C6A80B065C7}" presName="bgRect" presStyleLbl="bgShp" presStyleIdx="0" presStyleCnt="2"/>
      <dgm:spPr/>
    </dgm:pt>
    <dgm:pt modelId="{B772A9AF-BC68-4F4D-8280-BC241B041988}" type="pres">
      <dgm:prSet presAssocID="{0A247B07-7981-4B7A-BCFC-7C6A80B065C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DN"/>
        </a:ext>
      </dgm:extLst>
    </dgm:pt>
    <dgm:pt modelId="{68202A2E-C197-4911-BBDF-AB6A814CB22F}" type="pres">
      <dgm:prSet presAssocID="{0A247B07-7981-4B7A-BCFC-7C6A80B065C7}" presName="spaceRect" presStyleCnt="0"/>
      <dgm:spPr/>
    </dgm:pt>
    <dgm:pt modelId="{9AE71EEA-88D0-43DE-B20B-C642BE665D4A}" type="pres">
      <dgm:prSet presAssocID="{0A247B07-7981-4B7A-BCFC-7C6A80B065C7}" presName="parTx" presStyleLbl="revTx" presStyleIdx="0" presStyleCnt="3">
        <dgm:presLayoutVars>
          <dgm:chMax val="0"/>
          <dgm:chPref val="0"/>
        </dgm:presLayoutVars>
      </dgm:prSet>
      <dgm:spPr/>
    </dgm:pt>
    <dgm:pt modelId="{3483AC66-311E-CD47-A705-1BE124165D02}" type="pres">
      <dgm:prSet presAssocID="{0A247B07-7981-4B7A-BCFC-7C6A80B065C7}" presName="desTx" presStyleLbl="revTx" presStyleIdx="1" presStyleCnt="3">
        <dgm:presLayoutVars/>
      </dgm:prSet>
      <dgm:spPr/>
    </dgm:pt>
    <dgm:pt modelId="{F0E82602-5195-4BDE-B490-B113AC9E0D47}" type="pres">
      <dgm:prSet presAssocID="{C1EFE132-EDAE-41BC-816E-632E0284E564}" presName="sibTrans" presStyleCnt="0"/>
      <dgm:spPr/>
    </dgm:pt>
    <dgm:pt modelId="{C1E59EF6-3DDF-4E70-A870-7764D10E4903}" type="pres">
      <dgm:prSet presAssocID="{83A90D05-C3F1-4F51-AC96-4429E70812A2}" presName="compNode" presStyleCnt="0"/>
      <dgm:spPr/>
    </dgm:pt>
    <dgm:pt modelId="{57C9DDAE-DEBC-4810-A49D-35CA6CE977F9}" type="pres">
      <dgm:prSet presAssocID="{83A90D05-C3F1-4F51-AC96-4429E70812A2}" presName="bgRect" presStyleLbl="bgShp" presStyleIdx="1" presStyleCnt="2"/>
      <dgm:spPr/>
    </dgm:pt>
    <dgm:pt modelId="{7609D3FF-B11E-468C-B453-EDD29D5594D1}" type="pres">
      <dgm:prSet presAssocID="{83A90D05-C3F1-4F51-AC96-4429E70812A2}"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icroscope avec un remplissage uni"/>
        </a:ext>
      </dgm:extLst>
    </dgm:pt>
    <dgm:pt modelId="{65D61B91-44E4-48B5-AB21-D7F1F5A34299}" type="pres">
      <dgm:prSet presAssocID="{83A90D05-C3F1-4F51-AC96-4429E70812A2}" presName="spaceRect" presStyleCnt="0"/>
      <dgm:spPr/>
    </dgm:pt>
    <dgm:pt modelId="{513196E8-F3D5-41FC-92DC-724CCD1B3367}" type="pres">
      <dgm:prSet presAssocID="{83A90D05-C3F1-4F51-AC96-4429E70812A2}" presName="parTx" presStyleLbl="revTx" presStyleIdx="2" presStyleCnt="3">
        <dgm:presLayoutVars>
          <dgm:chMax val="0"/>
          <dgm:chPref val="0"/>
        </dgm:presLayoutVars>
      </dgm:prSet>
      <dgm:spPr/>
    </dgm:pt>
  </dgm:ptLst>
  <dgm:cxnLst>
    <dgm:cxn modelId="{5CD62608-EF37-B343-8130-8BD8E148B12F}" type="presOf" srcId="{7764189F-EB76-044D-80A7-ADD13179850F}" destId="{3483AC66-311E-CD47-A705-1BE124165D02}" srcOrd="0" destOrd="0" presId="urn:microsoft.com/office/officeart/2018/2/layout/IconVerticalSolidList"/>
    <dgm:cxn modelId="{26261618-540F-471D-8974-F14E12A4BF6B}" srcId="{1FEA5C19-AAA4-4E1C-815B-E92566A2B09B}" destId="{83A90D05-C3F1-4F51-AC96-4429E70812A2}" srcOrd="1" destOrd="0" parTransId="{0E81C4E9-7884-4D32-ACA3-51EC5C019166}" sibTransId="{698ABEB2-1B1B-4F83-8677-FA49DAE81028}"/>
    <dgm:cxn modelId="{99C28021-E5BC-46AA-AAD9-30DEB509B155}" type="presOf" srcId="{83A90D05-C3F1-4F51-AC96-4429E70812A2}" destId="{513196E8-F3D5-41FC-92DC-724CCD1B3367}" srcOrd="0" destOrd="0" presId="urn:microsoft.com/office/officeart/2018/2/layout/IconVerticalSolidList"/>
    <dgm:cxn modelId="{0E53916A-EB9A-4B82-B795-7A519464149D}" type="presOf" srcId="{0A247B07-7981-4B7A-BCFC-7C6A80B065C7}" destId="{9AE71EEA-88D0-43DE-B20B-C642BE665D4A}" srcOrd="0" destOrd="0" presId="urn:microsoft.com/office/officeart/2018/2/layout/IconVerticalSolidList"/>
    <dgm:cxn modelId="{B8818D6B-919B-4DA0-B4C0-E5FB73D18CE3}" type="presOf" srcId="{1FEA5C19-AAA4-4E1C-815B-E92566A2B09B}" destId="{F5773C3E-BD73-489C-A245-FBB1370A1BBC}" srcOrd="0" destOrd="0" presId="urn:microsoft.com/office/officeart/2018/2/layout/IconVerticalSolidList"/>
    <dgm:cxn modelId="{31B4D88A-5941-9846-9EB4-935B98E1237F}" srcId="{0A247B07-7981-4B7A-BCFC-7C6A80B065C7}" destId="{7764189F-EB76-044D-80A7-ADD13179850F}" srcOrd="0" destOrd="0" parTransId="{6B047AAE-C2B7-0E45-A2C7-35DA58A64B60}" sibTransId="{C86165C8-7BD9-9640-B3DE-8EE614A06B69}"/>
    <dgm:cxn modelId="{4145E099-F1CB-46BD-9762-F566230DAD69}" srcId="{1FEA5C19-AAA4-4E1C-815B-E92566A2B09B}" destId="{0A247B07-7981-4B7A-BCFC-7C6A80B065C7}" srcOrd="0" destOrd="0" parTransId="{82371CC7-E337-424C-9E1D-6E59B7730E53}" sibTransId="{C1EFE132-EDAE-41BC-816E-632E0284E564}"/>
    <dgm:cxn modelId="{A5784445-FF65-4592-AF78-F6BBBE0E99B3}" type="presParOf" srcId="{F5773C3E-BD73-489C-A245-FBB1370A1BBC}" destId="{E40AB741-8BC0-4DB2-8BEA-BFF47932C5D4}" srcOrd="0" destOrd="0" presId="urn:microsoft.com/office/officeart/2018/2/layout/IconVerticalSolidList"/>
    <dgm:cxn modelId="{98415CCC-38CA-4FEC-9DE0-0958297AE199}" type="presParOf" srcId="{E40AB741-8BC0-4DB2-8BEA-BFF47932C5D4}" destId="{36AD29D5-8BD1-4171-AE44-A29F60D2DFC3}" srcOrd="0" destOrd="0" presId="urn:microsoft.com/office/officeart/2018/2/layout/IconVerticalSolidList"/>
    <dgm:cxn modelId="{69F825EE-9E22-4B18-8E92-20646099C9A4}" type="presParOf" srcId="{E40AB741-8BC0-4DB2-8BEA-BFF47932C5D4}" destId="{B772A9AF-BC68-4F4D-8280-BC241B041988}" srcOrd="1" destOrd="0" presId="urn:microsoft.com/office/officeart/2018/2/layout/IconVerticalSolidList"/>
    <dgm:cxn modelId="{D8618866-6447-49A3-BEAF-DBBE2DABCAF9}" type="presParOf" srcId="{E40AB741-8BC0-4DB2-8BEA-BFF47932C5D4}" destId="{68202A2E-C197-4911-BBDF-AB6A814CB22F}" srcOrd="2" destOrd="0" presId="urn:microsoft.com/office/officeart/2018/2/layout/IconVerticalSolidList"/>
    <dgm:cxn modelId="{BA14C1CA-792E-467E-A747-EA869EE45856}" type="presParOf" srcId="{E40AB741-8BC0-4DB2-8BEA-BFF47932C5D4}" destId="{9AE71EEA-88D0-43DE-B20B-C642BE665D4A}" srcOrd="3" destOrd="0" presId="urn:microsoft.com/office/officeart/2018/2/layout/IconVerticalSolidList"/>
    <dgm:cxn modelId="{82E91519-2A15-F94F-82B3-1A0BBFC0B5D3}" type="presParOf" srcId="{E40AB741-8BC0-4DB2-8BEA-BFF47932C5D4}" destId="{3483AC66-311E-CD47-A705-1BE124165D02}" srcOrd="4" destOrd="0" presId="urn:microsoft.com/office/officeart/2018/2/layout/IconVerticalSolidList"/>
    <dgm:cxn modelId="{69B32899-15F8-43EE-A3B8-5FF4065B2465}" type="presParOf" srcId="{F5773C3E-BD73-489C-A245-FBB1370A1BBC}" destId="{F0E82602-5195-4BDE-B490-B113AC9E0D47}" srcOrd="1" destOrd="0" presId="urn:microsoft.com/office/officeart/2018/2/layout/IconVerticalSolidList"/>
    <dgm:cxn modelId="{EBB71687-8544-45F6-A2D3-0D40B516D926}" type="presParOf" srcId="{F5773C3E-BD73-489C-A245-FBB1370A1BBC}" destId="{C1E59EF6-3DDF-4E70-A870-7764D10E4903}" srcOrd="2" destOrd="0" presId="urn:microsoft.com/office/officeart/2018/2/layout/IconVerticalSolidList"/>
    <dgm:cxn modelId="{1A088B62-9C96-4A56-A072-21DC746745EE}" type="presParOf" srcId="{C1E59EF6-3DDF-4E70-A870-7764D10E4903}" destId="{57C9DDAE-DEBC-4810-A49D-35CA6CE977F9}" srcOrd="0" destOrd="0" presId="urn:microsoft.com/office/officeart/2018/2/layout/IconVerticalSolidList"/>
    <dgm:cxn modelId="{DE4C9465-B12F-49D1-8612-EF549323A7A8}" type="presParOf" srcId="{C1E59EF6-3DDF-4E70-A870-7764D10E4903}" destId="{7609D3FF-B11E-468C-B453-EDD29D5594D1}" srcOrd="1" destOrd="0" presId="urn:microsoft.com/office/officeart/2018/2/layout/IconVerticalSolidList"/>
    <dgm:cxn modelId="{F0536A51-256D-48CB-B757-9F9EBC1A2C48}" type="presParOf" srcId="{C1E59EF6-3DDF-4E70-A870-7764D10E4903}" destId="{65D61B91-44E4-48B5-AB21-D7F1F5A34299}" srcOrd="2" destOrd="0" presId="urn:microsoft.com/office/officeart/2018/2/layout/IconVerticalSolidList"/>
    <dgm:cxn modelId="{0917F0FB-75F5-4957-AAC9-7DCC84E5319D}" type="presParOf" srcId="{C1E59EF6-3DDF-4E70-A870-7764D10E4903}" destId="{513196E8-F3D5-41FC-92DC-724CCD1B336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D29D5-8BD1-4171-AE44-A29F60D2DFC3}">
      <dsp:nvSpPr>
        <dsp:cNvPr id="0" name=""/>
        <dsp:cNvSpPr/>
      </dsp:nvSpPr>
      <dsp:spPr>
        <a:xfrm>
          <a:off x="0" y="680665"/>
          <a:ext cx="5124881" cy="12566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72A9AF-BC68-4F4D-8280-BC241B041988}">
      <dsp:nvSpPr>
        <dsp:cNvPr id="0" name=""/>
        <dsp:cNvSpPr/>
      </dsp:nvSpPr>
      <dsp:spPr>
        <a:xfrm>
          <a:off x="380125" y="963403"/>
          <a:ext cx="691137" cy="6911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E71EEA-88D0-43DE-B20B-C642BE665D4A}">
      <dsp:nvSpPr>
        <dsp:cNvPr id="0" name=""/>
        <dsp:cNvSpPr/>
      </dsp:nvSpPr>
      <dsp:spPr>
        <a:xfrm>
          <a:off x="1451388" y="680665"/>
          <a:ext cx="2306196" cy="125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92" tIns="132992" rIns="132992" bIns="132992" numCol="1" spcCol="1270" anchor="ctr" anchorCtr="0">
          <a:noAutofit/>
        </a:bodyPr>
        <a:lstStyle/>
        <a:p>
          <a:pPr marL="0" lvl="0" indent="0" algn="l" defTabSz="666750">
            <a:lnSpc>
              <a:spcPct val="100000"/>
            </a:lnSpc>
            <a:spcBef>
              <a:spcPct val="0"/>
            </a:spcBef>
            <a:spcAft>
              <a:spcPct val="35000"/>
            </a:spcAft>
            <a:buNone/>
          </a:pPr>
          <a:r>
            <a:rPr lang="fr-FR" sz="1500" kern="1200" dirty="0"/>
            <a:t>Test rapide de détection des antigènes du SGA (RADT)</a:t>
          </a:r>
          <a:endParaRPr lang="en-US" sz="1500" kern="1200" dirty="0"/>
        </a:p>
      </dsp:txBody>
      <dsp:txXfrm>
        <a:off x="1451388" y="680665"/>
        <a:ext cx="2306196" cy="1256612"/>
      </dsp:txXfrm>
    </dsp:sp>
    <dsp:sp modelId="{3483AC66-311E-CD47-A705-1BE124165D02}">
      <dsp:nvSpPr>
        <dsp:cNvPr id="0" name=""/>
        <dsp:cNvSpPr/>
      </dsp:nvSpPr>
      <dsp:spPr>
        <a:xfrm>
          <a:off x="3757584" y="680665"/>
          <a:ext cx="1367296" cy="125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92" tIns="132992" rIns="132992" bIns="132992" numCol="1" spcCol="1270" anchor="ctr" anchorCtr="0">
          <a:noAutofit/>
        </a:bodyPr>
        <a:lstStyle/>
        <a:p>
          <a:pPr marL="0" lvl="0" indent="0" algn="l" defTabSz="533400">
            <a:lnSpc>
              <a:spcPct val="100000"/>
            </a:lnSpc>
            <a:spcBef>
              <a:spcPct val="0"/>
            </a:spcBef>
            <a:spcAft>
              <a:spcPct val="35000"/>
            </a:spcAft>
            <a:buNone/>
          </a:pPr>
          <a:r>
            <a:rPr lang="en-US" sz="1200" kern="1200" dirty="0"/>
            <a:t>Chez les 15 </a:t>
          </a:r>
          <a:r>
            <a:rPr lang="en-US" sz="1200" kern="1200" dirty="0" err="1"/>
            <a:t>ans</a:t>
          </a:r>
          <a:r>
            <a:rPr lang="en-US" sz="1200" kern="1200" dirty="0"/>
            <a:t> et </a:t>
          </a:r>
          <a:r>
            <a:rPr lang="en-US" sz="1200" kern="1200" dirty="0" err="1"/>
            <a:t>moins</a:t>
          </a:r>
          <a:r>
            <a:rPr lang="en-US" sz="1200" kern="1200" dirty="0"/>
            <a:t>, </a:t>
          </a:r>
          <a:r>
            <a:rPr lang="en-US" sz="1200" kern="1200" dirty="0" err="1"/>
            <a:t>si</a:t>
          </a:r>
          <a:r>
            <a:rPr lang="en-US" sz="1200" kern="1200" dirty="0"/>
            <a:t> RADT </a:t>
          </a:r>
          <a:r>
            <a:rPr lang="en-US" sz="1200" kern="1200" dirty="0" err="1"/>
            <a:t>nég</a:t>
          </a:r>
          <a:r>
            <a:rPr lang="en-US" sz="1200" kern="1200" dirty="0"/>
            <a:t>, il faut faire la culture</a:t>
          </a:r>
        </a:p>
      </dsp:txBody>
      <dsp:txXfrm>
        <a:off x="3757584" y="680665"/>
        <a:ext cx="1367296" cy="1256612"/>
      </dsp:txXfrm>
    </dsp:sp>
    <dsp:sp modelId="{57C9DDAE-DEBC-4810-A49D-35CA6CE977F9}">
      <dsp:nvSpPr>
        <dsp:cNvPr id="0" name=""/>
        <dsp:cNvSpPr/>
      </dsp:nvSpPr>
      <dsp:spPr>
        <a:xfrm>
          <a:off x="0" y="2251431"/>
          <a:ext cx="5124881" cy="12566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09D3FF-B11E-468C-B453-EDD29D5594D1}">
      <dsp:nvSpPr>
        <dsp:cNvPr id="0" name=""/>
        <dsp:cNvSpPr/>
      </dsp:nvSpPr>
      <dsp:spPr>
        <a:xfrm>
          <a:off x="380125" y="2534169"/>
          <a:ext cx="691137" cy="69113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3196E8-F3D5-41FC-92DC-724CCD1B3367}">
      <dsp:nvSpPr>
        <dsp:cNvPr id="0" name=""/>
        <dsp:cNvSpPr/>
      </dsp:nvSpPr>
      <dsp:spPr>
        <a:xfrm>
          <a:off x="1451388" y="2251431"/>
          <a:ext cx="3673492" cy="1256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92" tIns="132992" rIns="132992" bIns="132992" numCol="1" spcCol="1270" anchor="ctr" anchorCtr="0">
          <a:noAutofit/>
        </a:bodyPr>
        <a:lstStyle/>
        <a:p>
          <a:pPr marL="0" lvl="0" indent="0" algn="l" defTabSz="666750">
            <a:lnSpc>
              <a:spcPct val="100000"/>
            </a:lnSpc>
            <a:spcBef>
              <a:spcPct val="0"/>
            </a:spcBef>
            <a:spcAft>
              <a:spcPct val="35000"/>
            </a:spcAft>
            <a:buNone/>
          </a:pPr>
          <a:r>
            <a:rPr lang="fr-FR" sz="1500" kern="1200"/>
            <a:t>Culture</a:t>
          </a:r>
          <a:endParaRPr lang="en-US" sz="1500" kern="1200"/>
        </a:p>
      </dsp:txBody>
      <dsp:txXfrm>
        <a:off x="1451388" y="2251431"/>
        <a:ext cx="3673492" cy="12566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81C476-720C-4640-B62B-5FCA4F75D8F3}" type="datetimeFigureOut">
              <a:rPr lang="fr-FR" smtClean="0"/>
              <a:t>15/03/2026</a:t>
            </a:fld>
            <a:endParaRPr lang="fr-FR"/>
          </a:p>
        </p:txBody>
      </p:sp>
      <p:sp>
        <p:nvSpPr>
          <p:cNvPr id="4" name="Espace réservé de l'image de diapositiv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051A9-723D-554F-982D-C1755832A402}" type="slidenum">
              <a:rPr lang="fr-FR" smtClean="0"/>
              <a:t>‹N°›</a:t>
            </a:fld>
            <a:endParaRPr lang="fr-FR"/>
          </a:p>
        </p:txBody>
      </p:sp>
    </p:spTree>
    <p:extLst>
      <p:ext uri="{BB962C8B-B14F-4D97-AF65-F5344CB8AC3E}">
        <p14:creationId xmlns:p14="http://schemas.microsoft.com/office/powerpoint/2010/main" val="428731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424C61D-D042-C249-A942-1FE7EF19ED80}" type="slidenum">
              <a:rPr lang="fr-FR" smtClean="0"/>
              <a:t>70</a:t>
            </a:fld>
            <a:endParaRPr lang="fr-FR"/>
          </a:p>
        </p:txBody>
      </p:sp>
    </p:spTree>
    <p:extLst>
      <p:ext uri="{BB962C8B-B14F-4D97-AF65-F5344CB8AC3E}">
        <p14:creationId xmlns:p14="http://schemas.microsoft.com/office/powerpoint/2010/main" val="3571778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3048000"/>
            <a:ext cx="10975975"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L’évaluation du langage dans un examen neurologique de dépistage vise à analyser de façon structurée la capacité du patient à comprendre, produire et manipuler le langage oral et écrit. Elle commence généralement par l’observation de la fluence verbale spontanée, c’est-à-dire le débit, la richesse lexicale et la structure des phrases. Une fluence diminuée, avec un langage haché et effortful, peut évoquer une aphasie motrice de type Broca, tandis qu’un débit abondant mais pauvre en sens, associé à des paraphasies, peut orienter vers une aphasie sensorielle de type Wernicke. La compréhension est ensuite explorée à l’aide d’ordres simples puis complexes, permettant d’évaluer l’intégrité des circuits de décodage du langage et de la fonction attentionnelle. La dénomination d’objets usuels, puis plus spécifiques, permet de dépister des troubles d’accès lexical, fréquents dans les atteintes corticales dominantes. La répétition de mots et de phrases, de complexité croissante, informe sur l’intégrité des voies de connexion entre les aires de compréhension et d’expression, notamment le faisceau arqué. L’évaluation du langage écrit complète l’examen : l’écriture d’un mot puis d’une phrase permet d’identifier des agraphies, tandis que la lecture à voix haute de lettres, mots et phrases peut révéler une alexie ou des erreurs de décodage. L’ensemble de ces épreuves, interprétées de façon globale et contextualisée, fournit des indices précieux sur la localisation lésionnelle, la sévérité de l’atteinte et son impact fonctionnel dans la vie quotidienne du patient.</a:t>
            </a:r>
          </a:p>
        </p:txBody>
      </p:sp>
    </p:spTree>
    <p:extLst>
      <p:ext uri="{BB962C8B-B14F-4D97-AF65-F5344CB8AC3E}">
        <p14:creationId xmlns:p14="http://schemas.microsoft.com/office/powerpoint/2010/main" val="3758081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3048000"/>
            <a:ext cx="10975975"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L’examen de la posture évalue la capacité du patient à maintenir une position stable en station debout, ce qui reflète l’intégration des systèmes visuel, vestibulaire, proprioceptif et moteur. L’observation débute par la station debout pieds joints, où l’on analyse la stabilité globale, la largeur du polygone de sustentation et la présence de balancements excessifs. Une augmentation du polygone ou une instabilité précoce peut traduire un trouble de l’équilibre d’origine cérébelleuse, vestibulaire ou sensitive. L’épreuve de Romberg approfondit cette analyse en supprimant l’information visuelle : une chute ou une majoration nette de l’instabilité yeux fermés suggère un déficit proprioceptif ou vestibulaire, tandis qu’une instabilité persistante yeux ouverts et fermés évoque plutôt une atteinte cérébelleuse. L’épreuve de serment, consistant à maintenir les bras tendus vers l’avant, permet d’observer une éventuelle dérive, une pronation involontaire ou une chute d’un membre, signes possibles d’une faiblesse pyramidale ou d’un trouble proprioceptif. Ces observations fournissent des informations essentielles sur le contrôle postural et la capacité du patient à s’adapter aux variations sensorielles. Elles sont particulièrement pertinentes chez les personnes âgées ou à risque de chutes, car elles permettent d’anticiper les limitations fonctionnelles et d’orienter la prise en charge préventive ou rééducative.</a:t>
            </a:r>
          </a:p>
        </p:txBody>
      </p:sp>
    </p:spTree>
    <p:extLst>
      <p:ext uri="{BB962C8B-B14F-4D97-AF65-F5344CB8AC3E}">
        <p14:creationId xmlns:p14="http://schemas.microsoft.com/office/powerpoint/2010/main" val="4186305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3048000"/>
            <a:ext cx="10975975"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L’analyse de la démarche constitue un élément central de l’examen neurologique, car elle mobilise de façon intégrée la force musculaire, la coordination, l’équilibre et les automatismes moteurs. L’examen débute souvent par la capacité à se lever d’une chaise sans utiliser les bras, ce qui renseigne sur la force proximale des membres inférieurs, notamment au niveau de la racine L4. La marche spontanée est ensuite observée sur plusieurs mètres afin d’évaluer la largeur du polygone de sustentation, la symétrie des pas, l’amplitude et la vitesse, ainsi que les mouvements associés des bras. Une démarche lente, à petits pas et avec diminution du ballant des bras peut évoquer un syndrome parkinsonien, tandis qu’une marche ébrieuse à base élargie suggère une atteinte cérébelleuse. L’observation des virages est essentielle, car certaines pathologies se manifestent par une instabilité accrue lors des changements de direction. La marche en tandem, talon contre orteil, augmente la difficulté et permet de révéler des troubles subtils de l’équilibre. Enfin, la marche sur les pointes et sur les talons évalue respectivement la force des racines S1 et L5. L’ensemble de ces éléments permet de caractériser précisément le type de démarche et d’orienter le diagnostic étiologique.</a:t>
            </a:r>
          </a:p>
        </p:txBody>
      </p:sp>
    </p:spTree>
    <p:extLst>
      <p:ext uri="{BB962C8B-B14F-4D97-AF65-F5344CB8AC3E}">
        <p14:creationId xmlns:p14="http://schemas.microsoft.com/office/powerpoint/2010/main" val="4202258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0013" y="3048000"/>
            <a:ext cx="10975975" cy="8231188"/>
          </a:xfrm>
          <a:prstGeom prst="rect">
            <a:avLst/>
          </a:prstGeom>
          <a:noFill/>
          <a:ln w="12700">
            <a:solidFill>
              <a:prstClr val="black"/>
            </a:solidFill>
          </a:ln>
        </p:spPr>
      </p:sp>
      <p:sp>
        <p:nvSpPr>
          <p:cNvPr id="3" name="Notes Placeholder 2"/>
          <p:cNvSpPr>
            <a:spLocks noGrp="1"/>
          </p:cNvSpPr>
          <p:nvPr>
            <p:ph type="body" idx="1"/>
          </p:nvPr>
        </p:nvSpPr>
        <p:spPr>
          <a:xfrm>
            <a:off x="1371600" y="11736388"/>
            <a:ext cx="10972800" cy="9602787"/>
          </a:xfrm>
          <a:prstGeom prst="rect">
            <a:avLst/>
          </a:prstGeom>
        </p:spPr>
        <p:txBody>
          <a:bodyPr/>
          <a:lstStyle/>
          <a:p>
            <a:r>
              <a:rPr lang="en-US"/>
              <a:t>
L’évaluation de la coordination vise à apprécier la capacité du patient à réaliser des mouvements volontaires précis, rapides et bien synchronisés. Les mouvements alternatifs rapides (MAR) sont utilisés pour analyser la vitesse, la régularité et l’amplitude des gestes, tant aux membres supérieurs qu’aux membres inférieurs. Des mouvements lents, irréguliers ou saccadés peuvent indiquer une dysdiadochocinésie, souvent associée à une atteinte cérébelleuse. La comparaison systématique entre les côtés droit et gauche permet de détecter des asymétries significatives. L’épreuve doigt-nez, réalisée d’abord les yeux ouverts puis les yeux fermés, explore la coordination visuo-motrice et la proprioception. Un tremblement d’intention ou une majoration de l’imprécision à l’approche de la cible est typique des atteintes cérébelleuses, tandis qu’une déviation marquée yeux fermés peut suggérer un trouble proprioceptif. Le déplacement de la cible par l’examinateur entre les essais permet d’évaluer l’adaptation motrice. Ces tests, simples mais très informatifs, fournissent des indications clés sur l’intégrité des voies cérébelleuses et sensitives, et complètent de manière cohérente l’analyse de la posture et de la démarche dans une approche globale du fonctionnement neurologique.</a:t>
            </a:r>
          </a:p>
        </p:txBody>
      </p:sp>
    </p:spTree>
    <p:extLst>
      <p:ext uri="{BB962C8B-B14F-4D97-AF65-F5344CB8AC3E}">
        <p14:creationId xmlns:p14="http://schemas.microsoft.com/office/powerpoint/2010/main" val="3521498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073A55-6ECB-D4A5-4C8C-EC30A33AEE8E}"/>
              </a:ext>
            </a:extLst>
          </p:cNvPr>
          <p:cNvSpPr>
            <a:spLocks noGrp="1"/>
          </p:cNvSpPr>
          <p:nvPr>
            <p:ph type="ctrTitle"/>
          </p:nvPr>
        </p:nvSpPr>
        <p:spPr>
          <a:xfrm>
            <a:off x="1143000" y="1122363"/>
            <a:ext cx="6858000" cy="2387600"/>
          </a:xfrm>
        </p:spPr>
        <p:txBody>
          <a:bodyPr anchor="b"/>
          <a:lstStyle>
            <a:lvl1pPr algn="ctr">
              <a:defRPr sz="4500"/>
            </a:lvl1pPr>
          </a:lstStyle>
          <a:p>
            <a:r>
              <a:rPr lang="fr-CA"/>
              <a:t>Modifier le style du titre</a:t>
            </a:r>
            <a:endParaRPr lang="fr-FR"/>
          </a:p>
        </p:txBody>
      </p:sp>
      <p:sp>
        <p:nvSpPr>
          <p:cNvPr id="3" name="Sous-titre 2">
            <a:extLst>
              <a:ext uri="{FF2B5EF4-FFF2-40B4-BE49-F238E27FC236}">
                <a16:creationId xmlns:a16="http://schemas.microsoft.com/office/drawing/2014/main" id="{2D468718-1985-BBB3-8D99-67EE521A6A2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CA"/>
              <a:t>Modifier le style des sous-titres du masque</a:t>
            </a:r>
            <a:endParaRPr lang="fr-FR"/>
          </a:p>
        </p:txBody>
      </p:sp>
      <p:sp>
        <p:nvSpPr>
          <p:cNvPr id="4" name="Espace réservé de la date 3">
            <a:extLst>
              <a:ext uri="{FF2B5EF4-FFF2-40B4-BE49-F238E27FC236}">
                <a16:creationId xmlns:a16="http://schemas.microsoft.com/office/drawing/2014/main" id="{823B11B9-9793-6C41-23A5-CC2169CD5F4A}"/>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5" name="Espace réservé du pied de page 4">
            <a:extLst>
              <a:ext uri="{FF2B5EF4-FFF2-40B4-BE49-F238E27FC236}">
                <a16:creationId xmlns:a16="http://schemas.microsoft.com/office/drawing/2014/main" id="{A76455FF-D2E6-F242-B47C-A1C8B943FA43}"/>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3EE7D446-24E0-567B-5AFF-45D832EB1FD8}"/>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978853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390A0A-7D00-B25B-59BF-40904831DBF7}"/>
              </a:ext>
            </a:extLst>
          </p:cNvPr>
          <p:cNvSpPr>
            <a:spLocks noGrp="1"/>
          </p:cNvSpPr>
          <p:nvPr>
            <p:ph type="title"/>
          </p:nvPr>
        </p:nvSpPr>
        <p:spPr/>
        <p:txBody>
          <a:bodyPr/>
          <a:lstStyle/>
          <a:p>
            <a:r>
              <a:rPr lang="fr-CA"/>
              <a:t>Modifier le style du titre</a:t>
            </a:r>
            <a:endParaRPr lang="fr-FR"/>
          </a:p>
        </p:txBody>
      </p:sp>
      <p:sp>
        <p:nvSpPr>
          <p:cNvPr id="3" name="Espace réservé du texte vertical 2">
            <a:extLst>
              <a:ext uri="{FF2B5EF4-FFF2-40B4-BE49-F238E27FC236}">
                <a16:creationId xmlns:a16="http://schemas.microsoft.com/office/drawing/2014/main" id="{6EC1EE25-5700-A4AC-44BF-E9124ABDB270}"/>
              </a:ext>
            </a:extLst>
          </p:cNvPr>
          <p:cNvSpPr>
            <a:spLocks noGrp="1"/>
          </p:cNvSpPr>
          <p:nvPr>
            <p:ph type="body" orient="vert" idx="1"/>
          </p:nvPr>
        </p:nvSpPr>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e la date 3">
            <a:extLst>
              <a:ext uri="{FF2B5EF4-FFF2-40B4-BE49-F238E27FC236}">
                <a16:creationId xmlns:a16="http://schemas.microsoft.com/office/drawing/2014/main" id="{B9AA2FF7-9701-24C3-6CA1-47D460389F75}"/>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5" name="Espace réservé du pied de page 4">
            <a:extLst>
              <a:ext uri="{FF2B5EF4-FFF2-40B4-BE49-F238E27FC236}">
                <a16:creationId xmlns:a16="http://schemas.microsoft.com/office/drawing/2014/main" id="{1A9B91E0-1096-2006-EFA5-13B9CD7194EA}"/>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991EC333-1586-A680-24D9-DB1C505700AF}"/>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522023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76CDAAA-64F4-7FD9-29C5-AE951FEF2276}"/>
              </a:ext>
            </a:extLst>
          </p:cNvPr>
          <p:cNvSpPr>
            <a:spLocks noGrp="1"/>
          </p:cNvSpPr>
          <p:nvPr>
            <p:ph type="title" orient="vert"/>
          </p:nvPr>
        </p:nvSpPr>
        <p:spPr>
          <a:xfrm>
            <a:off x="6543675" y="365125"/>
            <a:ext cx="1971675" cy="5811838"/>
          </a:xfrm>
        </p:spPr>
        <p:txBody>
          <a:bodyPr vert="eaVert"/>
          <a:lstStyle/>
          <a:p>
            <a:r>
              <a:rPr lang="fr-CA"/>
              <a:t>Modifier le style du titre</a:t>
            </a:r>
            <a:endParaRPr lang="fr-FR"/>
          </a:p>
        </p:txBody>
      </p:sp>
      <p:sp>
        <p:nvSpPr>
          <p:cNvPr id="3" name="Espace réservé du texte vertical 2">
            <a:extLst>
              <a:ext uri="{FF2B5EF4-FFF2-40B4-BE49-F238E27FC236}">
                <a16:creationId xmlns:a16="http://schemas.microsoft.com/office/drawing/2014/main" id="{D3B46A99-2625-203B-D947-03A75495932A}"/>
              </a:ext>
            </a:extLst>
          </p:cNvPr>
          <p:cNvSpPr>
            <a:spLocks noGrp="1"/>
          </p:cNvSpPr>
          <p:nvPr>
            <p:ph type="body" orient="vert" idx="1"/>
          </p:nvPr>
        </p:nvSpPr>
        <p:spPr>
          <a:xfrm>
            <a:off x="628650" y="365125"/>
            <a:ext cx="5800725" cy="5811838"/>
          </a:xfrm>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e la date 3">
            <a:extLst>
              <a:ext uri="{FF2B5EF4-FFF2-40B4-BE49-F238E27FC236}">
                <a16:creationId xmlns:a16="http://schemas.microsoft.com/office/drawing/2014/main" id="{B9D278A9-FEB5-B031-A02D-CAB303A59C43}"/>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5" name="Espace réservé du pied de page 4">
            <a:extLst>
              <a:ext uri="{FF2B5EF4-FFF2-40B4-BE49-F238E27FC236}">
                <a16:creationId xmlns:a16="http://schemas.microsoft.com/office/drawing/2014/main" id="{2D5E7F04-3262-D134-130F-EE5D5A374DAD}"/>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0C762884-7E07-C408-7E5E-A6A345B4AE20}"/>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069854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u avec image 16">
    <p:bg>
      <p:bgRef idx="1001">
        <a:schemeClr val="bg2"/>
      </p:bgRef>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2355B1FB-7087-D2A0-8B2E-B0D6AD9E8A38}"/>
              </a:ext>
            </a:extLst>
          </p:cNvPr>
          <p:cNvSpPr>
            <a:spLocks noGrp="1"/>
          </p:cNvSpPr>
          <p:nvPr>
            <p:ph type="title"/>
          </p:nvPr>
        </p:nvSpPr>
        <p:spPr>
          <a:xfrm>
            <a:off x="475523" y="631977"/>
            <a:ext cx="3530519" cy="1068486"/>
          </a:xfrm>
        </p:spPr>
        <p:txBody>
          <a:bodyPr rtlCol="0" anchor="t"/>
          <a:lstStyle/>
          <a:p>
            <a:pPr rtl="0"/>
            <a:r>
              <a:rPr lang="fr"/>
              <a:t>Modifiez le style du titre</a:t>
            </a:r>
          </a:p>
        </p:txBody>
      </p:sp>
      <p:sp>
        <p:nvSpPr>
          <p:cNvPr id="38" name="Espace réservé d’image 37">
            <a:extLst>
              <a:ext uri="{FF2B5EF4-FFF2-40B4-BE49-F238E27FC236}">
                <a16:creationId xmlns:a16="http://schemas.microsoft.com/office/drawing/2014/main" id="{7AA094FF-2F71-422F-44D8-1B5693254699}"/>
              </a:ext>
            </a:extLst>
          </p:cNvPr>
          <p:cNvSpPr>
            <a:spLocks noGrp="1"/>
          </p:cNvSpPr>
          <p:nvPr>
            <p:ph type="pic" sz="quarter" idx="13" hasCustomPrompt="1"/>
          </p:nvPr>
        </p:nvSpPr>
        <p:spPr>
          <a:xfrm>
            <a:off x="477127" y="2138374"/>
            <a:ext cx="3530519" cy="4081452"/>
          </a:xfrm>
          <a:custGeom>
            <a:avLst/>
            <a:gdLst>
              <a:gd name="csX0" fmla="*/ 2259226 w 4522676"/>
              <a:gd name="csY0" fmla="*/ 0 h 4594598"/>
              <a:gd name="csX1" fmla="*/ 3190558 w 4522676"/>
              <a:gd name="csY1" fmla="*/ 81717 h 4594598"/>
              <a:gd name="csX2" fmla="*/ 4517651 w 4522676"/>
              <a:gd name="csY2" fmla="*/ 936534 h 4594598"/>
              <a:gd name="csX3" fmla="*/ 4431926 w 4522676"/>
              <a:gd name="csY3" fmla="*/ 1710842 h 4594598"/>
              <a:gd name="csX4" fmla="*/ 4432730 w 4522676"/>
              <a:gd name="csY4" fmla="*/ 1728468 h 4594598"/>
              <a:gd name="csX5" fmla="*/ 4521654 w 4522676"/>
              <a:gd name="csY5" fmla="*/ 2182714 h 4594598"/>
              <a:gd name="csX6" fmla="*/ 4435131 w 4522676"/>
              <a:gd name="csY6" fmla="*/ 3196162 h 4594598"/>
              <a:gd name="csX7" fmla="*/ 4296136 w 4522676"/>
              <a:gd name="csY7" fmla="*/ 4268092 h 4594598"/>
              <a:gd name="csX8" fmla="*/ 3498596 w 4522676"/>
              <a:gd name="csY8" fmla="*/ 4521652 h 4594598"/>
              <a:gd name="csX9" fmla="*/ 2663406 w 4522676"/>
              <a:gd name="csY9" fmla="*/ 4591354 h 4594598"/>
              <a:gd name="csX10" fmla="*/ 1524979 w 4522676"/>
              <a:gd name="csY10" fmla="*/ 4514444 h 4594598"/>
              <a:gd name="csX11" fmla="*/ 53681 w 4522676"/>
              <a:gd name="csY11" fmla="*/ 3964057 h 4594598"/>
              <a:gd name="csX12" fmla="*/ 89331 w 4522676"/>
              <a:gd name="csY12" fmla="*/ 2693843 h 4594598"/>
              <a:gd name="csX13" fmla="*/ 2 w 4522676"/>
              <a:gd name="csY13" fmla="*/ 2288465 h 4594598"/>
              <a:gd name="csX14" fmla="*/ 86929 w 4522676"/>
              <a:gd name="csY14" fmla="*/ 1543401 h 4594598"/>
              <a:gd name="csX15" fmla="*/ 39260 w 4522676"/>
              <a:gd name="csY15" fmla="*/ 721029 h 4594598"/>
              <a:gd name="csX16" fmla="*/ 1537398 w 4522676"/>
              <a:gd name="csY16" fmla="*/ 85321 h 4594598"/>
              <a:gd name="csX17" fmla="*/ 2259226 w 4522676"/>
              <a:gd name="csY17" fmla="*/ 0 h 45945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522676" h="4594598">
                <a:moveTo>
                  <a:pt x="2259226" y="0"/>
                </a:moveTo>
                <a:cubicBezTo>
                  <a:pt x="2558853" y="6010"/>
                  <a:pt x="2882515" y="97740"/>
                  <a:pt x="3190558" y="81717"/>
                </a:cubicBezTo>
                <a:cubicBezTo>
                  <a:pt x="3801029" y="41660"/>
                  <a:pt x="4449551" y="204693"/>
                  <a:pt x="4517651" y="936534"/>
                </a:cubicBezTo>
                <a:cubicBezTo>
                  <a:pt x="4547291" y="1189700"/>
                  <a:pt x="4436334" y="1459683"/>
                  <a:pt x="4431926" y="1710842"/>
                </a:cubicBezTo>
                <a:cubicBezTo>
                  <a:pt x="4431926" y="1714846"/>
                  <a:pt x="4427923" y="1708037"/>
                  <a:pt x="4432730" y="1728468"/>
                </a:cubicBezTo>
                <a:cubicBezTo>
                  <a:pt x="4429525" y="1884688"/>
                  <a:pt x="4517651" y="2027292"/>
                  <a:pt x="4521654" y="2182714"/>
                </a:cubicBezTo>
                <a:cubicBezTo>
                  <a:pt x="4527264" y="2515989"/>
                  <a:pt x="4414705" y="2859682"/>
                  <a:pt x="4435131" y="3196162"/>
                </a:cubicBezTo>
                <a:cubicBezTo>
                  <a:pt x="4448353" y="3556676"/>
                  <a:pt x="4455162" y="3944030"/>
                  <a:pt x="4296136" y="4268092"/>
                </a:cubicBezTo>
                <a:cubicBezTo>
                  <a:pt x="4151526" y="4540480"/>
                  <a:pt x="3778997" y="4510836"/>
                  <a:pt x="3498596" y="4521652"/>
                </a:cubicBezTo>
                <a:cubicBezTo>
                  <a:pt x="3216994" y="4534471"/>
                  <a:pt x="2942603" y="4579734"/>
                  <a:pt x="2663406" y="4591354"/>
                </a:cubicBezTo>
                <a:cubicBezTo>
                  <a:pt x="2284463" y="4614185"/>
                  <a:pt x="1907127" y="4508834"/>
                  <a:pt x="1524979" y="4514444"/>
                </a:cubicBezTo>
                <a:cubicBezTo>
                  <a:pt x="1000232" y="4537675"/>
                  <a:pt x="192276" y="4610981"/>
                  <a:pt x="53681" y="3964057"/>
                </a:cubicBezTo>
                <a:cubicBezTo>
                  <a:pt x="-36447" y="3551066"/>
                  <a:pt x="104954" y="3112443"/>
                  <a:pt x="89331" y="2693843"/>
                </a:cubicBezTo>
                <a:cubicBezTo>
                  <a:pt x="86126" y="2558052"/>
                  <a:pt x="-397" y="2423860"/>
                  <a:pt x="2" y="2288465"/>
                </a:cubicBezTo>
                <a:cubicBezTo>
                  <a:pt x="2008" y="2042116"/>
                  <a:pt x="100147" y="1792160"/>
                  <a:pt x="86929" y="1543401"/>
                </a:cubicBezTo>
                <a:cubicBezTo>
                  <a:pt x="74111" y="1273019"/>
                  <a:pt x="-30441" y="985007"/>
                  <a:pt x="39260" y="721029"/>
                </a:cubicBezTo>
                <a:cubicBezTo>
                  <a:pt x="224726" y="-18024"/>
                  <a:pt x="908902" y="42862"/>
                  <a:pt x="1537398" y="85321"/>
                </a:cubicBezTo>
                <a:cubicBezTo>
                  <a:pt x="1783751" y="98139"/>
                  <a:pt x="2026495" y="803"/>
                  <a:pt x="2259226" y="0"/>
                </a:cubicBezTo>
                <a:close/>
              </a:path>
            </a:pathLst>
          </a:custGeom>
          <a:blipFill dpi="0" rotWithShape="1">
            <a:blip r:embed="rId2">
              <a:alphaModFix amt="85000"/>
              <a:extLst>
                <a:ext uri="{28A0092B-C50C-407E-A947-70E740481C1C}">
                  <a14:useLocalDpi xmlns:a14="http://schemas.microsoft.com/office/drawing/2010/main" val="0"/>
                </a:ext>
              </a:extLst>
            </a:blip>
            <a:srcRect/>
            <a:stretch>
              <a:fillRect l="-31769" t="-17012" r="-30749"/>
            </a:stretch>
          </a:blipFill>
        </p:spPr>
        <p:txBody>
          <a:bodyPr vert="horz" wrap="square" lIns="91440" tIns="45720" rIns="91440" bIns="45720" rtlCol="0">
            <a:noAutofit/>
          </a:bodyPr>
          <a:lstStyle>
            <a:lvl1pPr marL="0" indent="0">
              <a:buNone/>
              <a:defRPr lang="en-US" dirty="0"/>
            </a:lvl1pPr>
          </a:lstStyle>
          <a:p>
            <a:pPr lvl="0" rtl="0"/>
            <a:r>
              <a:rPr lang="fr"/>
              <a:t>   </a:t>
            </a:r>
          </a:p>
        </p:txBody>
      </p:sp>
      <p:sp>
        <p:nvSpPr>
          <p:cNvPr id="8" name="Espace réservé du contenu 7">
            <a:extLst>
              <a:ext uri="{FF2B5EF4-FFF2-40B4-BE49-F238E27FC236}">
                <a16:creationId xmlns:a16="http://schemas.microsoft.com/office/drawing/2014/main" id="{8BAC3300-BF12-B200-9F06-8D5AC45CB7EF}"/>
              </a:ext>
            </a:extLst>
          </p:cNvPr>
          <p:cNvSpPr>
            <a:spLocks noGrp="1"/>
          </p:cNvSpPr>
          <p:nvPr>
            <p:ph sz="quarter" idx="14"/>
          </p:nvPr>
        </p:nvSpPr>
        <p:spPr>
          <a:xfrm>
            <a:off x="4443413" y="631825"/>
            <a:ext cx="4223460" cy="5588000"/>
          </a:xfrm>
        </p:spPr>
        <p:txBody>
          <a:bodyPr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p>
        </p:txBody>
      </p:sp>
      <p:sp>
        <p:nvSpPr>
          <p:cNvPr id="6" name="Espace réservé de la date 5">
            <a:extLst>
              <a:ext uri="{FF2B5EF4-FFF2-40B4-BE49-F238E27FC236}">
                <a16:creationId xmlns:a16="http://schemas.microsoft.com/office/drawing/2014/main" id="{B83054DC-C411-31F2-5003-BE31AEDC6D29}"/>
              </a:ext>
            </a:extLst>
          </p:cNvPr>
          <p:cNvSpPr>
            <a:spLocks noGrp="1"/>
          </p:cNvSpPr>
          <p:nvPr>
            <p:ph type="dt" sz="half" idx="15"/>
          </p:nvPr>
        </p:nvSpPr>
        <p:spPr/>
        <p:txBody>
          <a:bodyPr rtlCol="0"/>
          <a:lstStyle/>
          <a:p>
            <a:pPr rtl="0"/>
            <a:r>
              <a:rPr lang="en-US"/>
              <a:t>6/12/2025</a:t>
            </a:r>
          </a:p>
        </p:txBody>
      </p:sp>
      <p:sp>
        <p:nvSpPr>
          <p:cNvPr id="7" name="Espace réservé du pied de page 6">
            <a:extLst>
              <a:ext uri="{FF2B5EF4-FFF2-40B4-BE49-F238E27FC236}">
                <a16:creationId xmlns:a16="http://schemas.microsoft.com/office/drawing/2014/main" id="{17C901EA-E52E-1B2F-223D-7813B28DFC94}"/>
              </a:ext>
            </a:extLst>
          </p:cNvPr>
          <p:cNvSpPr>
            <a:spLocks noGrp="1"/>
          </p:cNvSpPr>
          <p:nvPr>
            <p:ph type="ftr" sz="quarter" idx="16"/>
          </p:nvPr>
        </p:nvSpPr>
        <p:spPr/>
        <p:txBody>
          <a:bodyPr rtlCol="0"/>
          <a:lstStyle/>
          <a:p>
            <a:pPr rtl="0"/>
            <a:endParaRPr lang="en-US" dirty="0"/>
          </a:p>
        </p:txBody>
      </p:sp>
      <p:sp>
        <p:nvSpPr>
          <p:cNvPr id="10" name="Espace réservé du numéro de diapositive 9">
            <a:extLst>
              <a:ext uri="{FF2B5EF4-FFF2-40B4-BE49-F238E27FC236}">
                <a16:creationId xmlns:a16="http://schemas.microsoft.com/office/drawing/2014/main" id="{3660867E-A5BA-7C85-E3F5-0F1F75AF7050}"/>
              </a:ext>
            </a:extLst>
          </p:cNvPr>
          <p:cNvSpPr>
            <a:spLocks noGrp="1"/>
          </p:cNvSpPr>
          <p:nvPr>
            <p:ph type="sldNum" sz="quarter" idx="17"/>
          </p:nvPr>
        </p:nvSpPr>
        <p:spPr/>
        <p:txBody>
          <a:bodyPr rtlCol="0"/>
          <a:lstStyle/>
          <a:p>
            <a:pPr rtl="0"/>
            <a:fld id="{48F63A3B-78C7-47BE-AE5E-E10140E04643}" type="slidenum">
              <a:rPr lang="en-US" smtClean="0"/>
              <a:pPr rtl="0"/>
              <a:t>‹N°›</a:t>
            </a:fld>
            <a:endParaRPr lang="en-US"/>
          </a:p>
        </p:txBody>
      </p:sp>
    </p:spTree>
    <p:extLst>
      <p:ext uri="{BB962C8B-B14F-4D97-AF65-F5344CB8AC3E}">
        <p14:creationId xmlns:p14="http://schemas.microsoft.com/office/powerpoint/2010/main" val="199637860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744D8-48BB-05F0-27AF-B3274AC9937E}"/>
              </a:ext>
            </a:extLst>
          </p:cNvPr>
          <p:cNvSpPr>
            <a:spLocks noGrp="1"/>
          </p:cNvSpPr>
          <p:nvPr>
            <p:ph type="title"/>
          </p:nvPr>
        </p:nvSpPr>
        <p:spPr/>
        <p:txBody>
          <a:bodyPr/>
          <a:lstStyle/>
          <a:p>
            <a:r>
              <a:rPr lang="fr-CA"/>
              <a:t>Modifier le style du titre</a:t>
            </a:r>
            <a:endParaRPr lang="fr-FR"/>
          </a:p>
        </p:txBody>
      </p:sp>
      <p:sp>
        <p:nvSpPr>
          <p:cNvPr id="3" name="Espace réservé du contenu 2">
            <a:extLst>
              <a:ext uri="{FF2B5EF4-FFF2-40B4-BE49-F238E27FC236}">
                <a16:creationId xmlns:a16="http://schemas.microsoft.com/office/drawing/2014/main" id="{3B9014FB-AE18-C15A-5C14-1615638E0661}"/>
              </a:ext>
            </a:extLst>
          </p:cNvPr>
          <p:cNvSpPr>
            <a:spLocks noGrp="1"/>
          </p:cNvSpPr>
          <p:nvPr>
            <p:ph idx="1"/>
          </p:nvPr>
        </p:nvSpPr>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e la date 3">
            <a:extLst>
              <a:ext uri="{FF2B5EF4-FFF2-40B4-BE49-F238E27FC236}">
                <a16:creationId xmlns:a16="http://schemas.microsoft.com/office/drawing/2014/main" id="{1092F6F9-BCD8-9CF3-92FA-418F0981C581}"/>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5" name="Espace réservé du pied de page 4">
            <a:extLst>
              <a:ext uri="{FF2B5EF4-FFF2-40B4-BE49-F238E27FC236}">
                <a16:creationId xmlns:a16="http://schemas.microsoft.com/office/drawing/2014/main" id="{6223EF29-328E-C867-B568-ADE5C16A3D57}"/>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A57C9C8A-B7E6-EDF8-F4F0-C59E110D41CD}"/>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242491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EDC9A5-0F55-B107-788C-C60A027CCCB7}"/>
              </a:ext>
            </a:extLst>
          </p:cNvPr>
          <p:cNvSpPr>
            <a:spLocks noGrp="1"/>
          </p:cNvSpPr>
          <p:nvPr>
            <p:ph type="title"/>
          </p:nvPr>
        </p:nvSpPr>
        <p:spPr>
          <a:xfrm>
            <a:off x="623887" y="1709738"/>
            <a:ext cx="7886700" cy="2852737"/>
          </a:xfrm>
        </p:spPr>
        <p:txBody>
          <a:bodyPr anchor="b"/>
          <a:lstStyle>
            <a:lvl1pPr>
              <a:defRPr sz="4500"/>
            </a:lvl1pPr>
          </a:lstStyle>
          <a:p>
            <a:r>
              <a:rPr lang="fr-CA"/>
              <a:t>Modifier le style du titre</a:t>
            </a:r>
            <a:endParaRPr lang="fr-FR"/>
          </a:p>
        </p:txBody>
      </p:sp>
      <p:sp>
        <p:nvSpPr>
          <p:cNvPr id="3" name="Espace réservé du texte 2">
            <a:extLst>
              <a:ext uri="{FF2B5EF4-FFF2-40B4-BE49-F238E27FC236}">
                <a16:creationId xmlns:a16="http://schemas.microsoft.com/office/drawing/2014/main" id="{B315AB3F-2AB9-C77B-9C1F-0F3941DEDB05}"/>
              </a:ext>
            </a:extLst>
          </p:cNvPr>
          <p:cNvSpPr>
            <a:spLocks noGrp="1"/>
          </p:cNvSpPr>
          <p:nvPr>
            <p:ph type="body" idx="1"/>
          </p:nvPr>
        </p:nvSpPr>
        <p:spPr>
          <a:xfrm>
            <a:off x="623887"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r-CA"/>
              <a:t>Cliquez pour modifier les styles du texte du masque</a:t>
            </a:r>
          </a:p>
        </p:txBody>
      </p:sp>
      <p:sp>
        <p:nvSpPr>
          <p:cNvPr id="4" name="Espace réservé de la date 3">
            <a:extLst>
              <a:ext uri="{FF2B5EF4-FFF2-40B4-BE49-F238E27FC236}">
                <a16:creationId xmlns:a16="http://schemas.microsoft.com/office/drawing/2014/main" id="{F47E65F1-4719-A9FC-996A-A4622CB9F22F}"/>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5" name="Espace réservé du pied de page 4">
            <a:extLst>
              <a:ext uri="{FF2B5EF4-FFF2-40B4-BE49-F238E27FC236}">
                <a16:creationId xmlns:a16="http://schemas.microsoft.com/office/drawing/2014/main" id="{9C4609AD-99C5-1A57-CCE4-86711864B6DC}"/>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000344C7-565E-2899-5057-E1265E89F319}"/>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282172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DC2090-A66F-8F19-602B-31B07043C47A}"/>
              </a:ext>
            </a:extLst>
          </p:cNvPr>
          <p:cNvSpPr>
            <a:spLocks noGrp="1"/>
          </p:cNvSpPr>
          <p:nvPr>
            <p:ph type="title"/>
          </p:nvPr>
        </p:nvSpPr>
        <p:spPr/>
        <p:txBody>
          <a:bodyPr/>
          <a:lstStyle/>
          <a:p>
            <a:r>
              <a:rPr lang="fr-CA"/>
              <a:t>Modifier le style du titre</a:t>
            </a:r>
            <a:endParaRPr lang="fr-FR"/>
          </a:p>
        </p:txBody>
      </p:sp>
      <p:sp>
        <p:nvSpPr>
          <p:cNvPr id="3" name="Espace réservé du contenu 2">
            <a:extLst>
              <a:ext uri="{FF2B5EF4-FFF2-40B4-BE49-F238E27FC236}">
                <a16:creationId xmlns:a16="http://schemas.microsoft.com/office/drawing/2014/main" id="{E6E57440-4B8A-69D5-8BE1-3A458618D9CF}"/>
              </a:ext>
            </a:extLst>
          </p:cNvPr>
          <p:cNvSpPr>
            <a:spLocks noGrp="1"/>
          </p:cNvSpPr>
          <p:nvPr>
            <p:ph sz="half" idx="1"/>
          </p:nvPr>
        </p:nvSpPr>
        <p:spPr>
          <a:xfrm>
            <a:off x="628650" y="1825625"/>
            <a:ext cx="38862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u contenu 3">
            <a:extLst>
              <a:ext uri="{FF2B5EF4-FFF2-40B4-BE49-F238E27FC236}">
                <a16:creationId xmlns:a16="http://schemas.microsoft.com/office/drawing/2014/main" id="{63153C10-EFFB-EF9F-AC1F-701C9CEEF880}"/>
              </a:ext>
            </a:extLst>
          </p:cNvPr>
          <p:cNvSpPr>
            <a:spLocks noGrp="1"/>
          </p:cNvSpPr>
          <p:nvPr>
            <p:ph sz="half" idx="2"/>
          </p:nvPr>
        </p:nvSpPr>
        <p:spPr>
          <a:xfrm>
            <a:off x="4629150" y="1825625"/>
            <a:ext cx="38862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5" name="Espace réservé de la date 4">
            <a:extLst>
              <a:ext uri="{FF2B5EF4-FFF2-40B4-BE49-F238E27FC236}">
                <a16:creationId xmlns:a16="http://schemas.microsoft.com/office/drawing/2014/main" id="{680537DE-0429-D394-9EBA-80E50F7D43FB}"/>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6" name="Espace réservé du pied de page 5">
            <a:extLst>
              <a:ext uri="{FF2B5EF4-FFF2-40B4-BE49-F238E27FC236}">
                <a16:creationId xmlns:a16="http://schemas.microsoft.com/office/drawing/2014/main" id="{2FF2A59B-71E8-9CC8-AA80-5393937B99ED}"/>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3D4128D2-D764-8305-2521-728163CE7E32}"/>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4065198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091261-E0D8-33FC-F097-31C5C2C97325}"/>
              </a:ext>
            </a:extLst>
          </p:cNvPr>
          <p:cNvSpPr>
            <a:spLocks noGrp="1"/>
          </p:cNvSpPr>
          <p:nvPr>
            <p:ph type="title"/>
          </p:nvPr>
        </p:nvSpPr>
        <p:spPr>
          <a:xfrm>
            <a:off x="629841" y="365126"/>
            <a:ext cx="7886700" cy="1325563"/>
          </a:xfrm>
        </p:spPr>
        <p:txBody>
          <a:bodyPr/>
          <a:lstStyle/>
          <a:p>
            <a:r>
              <a:rPr lang="fr-CA"/>
              <a:t>Modifier le style du titre</a:t>
            </a:r>
            <a:endParaRPr lang="fr-FR"/>
          </a:p>
        </p:txBody>
      </p:sp>
      <p:sp>
        <p:nvSpPr>
          <p:cNvPr id="3" name="Espace réservé du texte 2">
            <a:extLst>
              <a:ext uri="{FF2B5EF4-FFF2-40B4-BE49-F238E27FC236}">
                <a16:creationId xmlns:a16="http://schemas.microsoft.com/office/drawing/2014/main" id="{C92D5C3E-F307-5F68-D6AE-2624E5A81C6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CA"/>
              <a:t>Cliquez pour modifier les styles du texte du masque</a:t>
            </a:r>
          </a:p>
        </p:txBody>
      </p:sp>
      <p:sp>
        <p:nvSpPr>
          <p:cNvPr id="4" name="Espace réservé du contenu 3">
            <a:extLst>
              <a:ext uri="{FF2B5EF4-FFF2-40B4-BE49-F238E27FC236}">
                <a16:creationId xmlns:a16="http://schemas.microsoft.com/office/drawing/2014/main" id="{891A255D-09C1-7BF3-2BF0-2649F9325202}"/>
              </a:ext>
            </a:extLst>
          </p:cNvPr>
          <p:cNvSpPr>
            <a:spLocks noGrp="1"/>
          </p:cNvSpPr>
          <p:nvPr>
            <p:ph sz="half" idx="2"/>
          </p:nvPr>
        </p:nvSpPr>
        <p:spPr>
          <a:xfrm>
            <a:off x="629842" y="2505075"/>
            <a:ext cx="3868340"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5" name="Espace réservé du texte 4">
            <a:extLst>
              <a:ext uri="{FF2B5EF4-FFF2-40B4-BE49-F238E27FC236}">
                <a16:creationId xmlns:a16="http://schemas.microsoft.com/office/drawing/2014/main" id="{D2EB5D28-A6DE-7255-A134-5E75D7012CC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CA"/>
              <a:t>Cliquez pour modifier les styles du texte du masque</a:t>
            </a:r>
          </a:p>
        </p:txBody>
      </p:sp>
      <p:sp>
        <p:nvSpPr>
          <p:cNvPr id="6" name="Espace réservé du contenu 5">
            <a:extLst>
              <a:ext uri="{FF2B5EF4-FFF2-40B4-BE49-F238E27FC236}">
                <a16:creationId xmlns:a16="http://schemas.microsoft.com/office/drawing/2014/main" id="{A398811A-31D7-BA26-37B4-59A2993D1635}"/>
              </a:ext>
            </a:extLst>
          </p:cNvPr>
          <p:cNvSpPr>
            <a:spLocks noGrp="1"/>
          </p:cNvSpPr>
          <p:nvPr>
            <p:ph sz="quarter" idx="4"/>
          </p:nvPr>
        </p:nvSpPr>
        <p:spPr>
          <a:xfrm>
            <a:off x="4629150" y="2505075"/>
            <a:ext cx="3887391"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7" name="Espace réservé de la date 6">
            <a:extLst>
              <a:ext uri="{FF2B5EF4-FFF2-40B4-BE49-F238E27FC236}">
                <a16:creationId xmlns:a16="http://schemas.microsoft.com/office/drawing/2014/main" id="{7332EC6D-E48B-AD11-15F2-BED8886414CD}"/>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8" name="Espace réservé du pied de page 7">
            <a:extLst>
              <a:ext uri="{FF2B5EF4-FFF2-40B4-BE49-F238E27FC236}">
                <a16:creationId xmlns:a16="http://schemas.microsoft.com/office/drawing/2014/main" id="{A0F629D4-D285-9BE2-201C-B56072AA9B97}"/>
              </a:ext>
            </a:extLst>
          </p:cNvPr>
          <p:cNvSpPr>
            <a:spLocks noGrp="1"/>
          </p:cNvSpPr>
          <p:nvPr>
            <p:ph type="ftr" sz="quarter" idx="11"/>
          </p:nvPr>
        </p:nvSpPr>
        <p:spPr/>
        <p:txBody>
          <a:bodyPr/>
          <a:lstStyle/>
          <a:p>
            <a:endParaRPr lang="en-US"/>
          </a:p>
        </p:txBody>
      </p:sp>
      <p:sp>
        <p:nvSpPr>
          <p:cNvPr id="9" name="Espace réservé du numéro de diapositive 8">
            <a:extLst>
              <a:ext uri="{FF2B5EF4-FFF2-40B4-BE49-F238E27FC236}">
                <a16:creationId xmlns:a16="http://schemas.microsoft.com/office/drawing/2014/main" id="{22B0F355-BF7B-6FD4-02A7-7E331F1DD985}"/>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527450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DF0145-4379-964F-A8C8-9F25E24D4328}"/>
              </a:ext>
            </a:extLst>
          </p:cNvPr>
          <p:cNvSpPr>
            <a:spLocks noGrp="1"/>
          </p:cNvSpPr>
          <p:nvPr>
            <p:ph type="title"/>
          </p:nvPr>
        </p:nvSpPr>
        <p:spPr/>
        <p:txBody>
          <a:bodyPr/>
          <a:lstStyle/>
          <a:p>
            <a:r>
              <a:rPr lang="fr-CA"/>
              <a:t>Modifier le style du titre</a:t>
            </a:r>
            <a:endParaRPr lang="fr-FR"/>
          </a:p>
        </p:txBody>
      </p:sp>
      <p:sp>
        <p:nvSpPr>
          <p:cNvPr id="3" name="Espace réservé de la date 2">
            <a:extLst>
              <a:ext uri="{FF2B5EF4-FFF2-40B4-BE49-F238E27FC236}">
                <a16:creationId xmlns:a16="http://schemas.microsoft.com/office/drawing/2014/main" id="{829116B6-69E4-EA35-1DEF-18422BE63415}"/>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4" name="Espace réservé du pied de page 3">
            <a:extLst>
              <a:ext uri="{FF2B5EF4-FFF2-40B4-BE49-F238E27FC236}">
                <a16:creationId xmlns:a16="http://schemas.microsoft.com/office/drawing/2014/main" id="{64342B6A-C0DE-B496-B776-2071B475096D}"/>
              </a:ext>
            </a:extLst>
          </p:cNvPr>
          <p:cNvSpPr>
            <a:spLocks noGrp="1"/>
          </p:cNvSpPr>
          <p:nvPr>
            <p:ph type="ftr" sz="quarter" idx="11"/>
          </p:nvPr>
        </p:nvSpPr>
        <p:spPr/>
        <p:txBody>
          <a:bodyPr/>
          <a:lstStyle/>
          <a:p>
            <a:endParaRPr lang="en-US"/>
          </a:p>
        </p:txBody>
      </p:sp>
      <p:sp>
        <p:nvSpPr>
          <p:cNvPr id="5" name="Espace réservé du numéro de diapositive 4">
            <a:extLst>
              <a:ext uri="{FF2B5EF4-FFF2-40B4-BE49-F238E27FC236}">
                <a16:creationId xmlns:a16="http://schemas.microsoft.com/office/drawing/2014/main" id="{D755F34C-5D37-E318-F741-A41CDAACE484}"/>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471954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840A5CC-D34C-4961-2EDA-76B28574216A}"/>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3" name="Espace réservé du pied de page 2">
            <a:extLst>
              <a:ext uri="{FF2B5EF4-FFF2-40B4-BE49-F238E27FC236}">
                <a16:creationId xmlns:a16="http://schemas.microsoft.com/office/drawing/2014/main" id="{C75AC21C-236B-3F2D-058F-16C657E6C325}"/>
              </a:ext>
            </a:extLst>
          </p:cNvPr>
          <p:cNvSpPr>
            <a:spLocks noGrp="1"/>
          </p:cNvSpPr>
          <p:nvPr>
            <p:ph type="ftr" sz="quarter" idx="11"/>
          </p:nvPr>
        </p:nvSpPr>
        <p:spPr/>
        <p:txBody>
          <a:bodyPr/>
          <a:lstStyle/>
          <a:p>
            <a:endParaRPr lang="en-US"/>
          </a:p>
        </p:txBody>
      </p:sp>
      <p:sp>
        <p:nvSpPr>
          <p:cNvPr id="4" name="Espace réservé du numéro de diapositive 3">
            <a:extLst>
              <a:ext uri="{FF2B5EF4-FFF2-40B4-BE49-F238E27FC236}">
                <a16:creationId xmlns:a16="http://schemas.microsoft.com/office/drawing/2014/main" id="{D46FE696-DB38-AD25-33F7-48CDA37AE1ED}"/>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39988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77F139-F341-0424-5800-46A713E51B4F}"/>
              </a:ext>
            </a:extLst>
          </p:cNvPr>
          <p:cNvSpPr>
            <a:spLocks noGrp="1"/>
          </p:cNvSpPr>
          <p:nvPr>
            <p:ph type="title"/>
          </p:nvPr>
        </p:nvSpPr>
        <p:spPr>
          <a:xfrm>
            <a:off x="629841" y="457200"/>
            <a:ext cx="2949178" cy="1600200"/>
          </a:xfrm>
        </p:spPr>
        <p:txBody>
          <a:bodyPr anchor="b"/>
          <a:lstStyle>
            <a:lvl1pPr>
              <a:defRPr sz="2400"/>
            </a:lvl1pPr>
          </a:lstStyle>
          <a:p>
            <a:r>
              <a:rPr lang="fr-CA"/>
              <a:t>Modifier le style du titre</a:t>
            </a:r>
            <a:endParaRPr lang="fr-FR"/>
          </a:p>
        </p:txBody>
      </p:sp>
      <p:sp>
        <p:nvSpPr>
          <p:cNvPr id="3" name="Espace réservé du contenu 2">
            <a:extLst>
              <a:ext uri="{FF2B5EF4-FFF2-40B4-BE49-F238E27FC236}">
                <a16:creationId xmlns:a16="http://schemas.microsoft.com/office/drawing/2014/main" id="{11AF8DCB-974D-C946-95B4-2B1F7E496C1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u texte 3">
            <a:extLst>
              <a:ext uri="{FF2B5EF4-FFF2-40B4-BE49-F238E27FC236}">
                <a16:creationId xmlns:a16="http://schemas.microsoft.com/office/drawing/2014/main" id="{33133398-123C-DCEF-58FC-7D1A4AD64C2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CA"/>
              <a:t>Cliquez pour modifier les styles du texte du masque</a:t>
            </a:r>
          </a:p>
        </p:txBody>
      </p:sp>
      <p:sp>
        <p:nvSpPr>
          <p:cNvPr id="5" name="Espace réservé de la date 4">
            <a:extLst>
              <a:ext uri="{FF2B5EF4-FFF2-40B4-BE49-F238E27FC236}">
                <a16:creationId xmlns:a16="http://schemas.microsoft.com/office/drawing/2014/main" id="{FF71F447-67E5-7796-7A8E-D8188C0A2841}"/>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6" name="Espace réservé du pied de page 5">
            <a:extLst>
              <a:ext uri="{FF2B5EF4-FFF2-40B4-BE49-F238E27FC236}">
                <a16:creationId xmlns:a16="http://schemas.microsoft.com/office/drawing/2014/main" id="{2F8BA8EC-D3F6-6CD6-FCD5-C30BC6CAEFB1}"/>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3271DCA9-A823-21FE-2EEC-68B8DA3481CE}"/>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35934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894ABE-9FCB-0FF5-F787-366779A95723}"/>
              </a:ext>
            </a:extLst>
          </p:cNvPr>
          <p:cNvSpPr>
            <a:spLocks noGrp="1"/>
          </p:cNvSpPr>
          <p:nvPr>
            <p:ph type="title"/>
          </p:nvPr>
        </p:nvSpPr>
        <p:spPr>
          <a:xfrm>
            <a:off x="629841" y="457200"/>
            <a:ext cx="2949178" cy="1600200"/>
          </a:xfrm>
        </p:spPr>
        <p:txBody>
          <a:bodyPr anchor="b"/>
          <a:lstStyle>
            <a:lvl1pPr>
              <a:defRPr sz="2400"/>
            </a:lvl1pPr>
          </a:lstStyle>
          <a:p>
            <a:r>
              <a:rPr lang="fr-CA"/>
              <a:t>Modifier le style du titre</a:t>
            </a:r>
            <a:endParaRPr lang="fr-FR"/>
          </a:p>
        </p:txBody>
      </p:sp>
      <p:sp>
        <p:nvSpPr>
          <p:cNvPr id="3" name="Espace réservé pour une image  2">
            <a:extLst>
              <a:ext uri="{FF2B5EF4-FFF2-40B4-BE49-F238E27FC236}">
                <a16:creationId xmlns:a16="http://schemas.microsoft.com/office/drawing/2014/main" id="{A8C04DA8-574A-5C55-9621-CA7E7287032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E754872A-BEB4-46A3-DEA4-75616F32750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CA"/>
              <a:t>Cliquez pour modifier les styles du texte du masque</a:t>
            </a:r>
          </a:p>
        </p:txBody>
      </p:sp>
      <p:sp>
        <p:nvSpPr>
          <p:cNvPr id="5" name="Espace réservé de la date 4">
            <a:extLst>
              <a:ext uri="{FF2B5EF4-FFF2-40B4-BE49-F238E27FC236}">
                <a16:creationId xmlns:a16="http://schemas.microsoft.com/office/drawing/2014/main" id="{43E4FB8D-AA73-CCEA-D1E7-28777BE36666}"/>
              </a:ext>
            </a:extLst>
          </p:cNvPr>
          <p:cNvSpPr>
            <a:spLocks noGrp="1"/>
          </p:cNvSpPr>
          <p:nvPr>
            <p:ph type="dt" sz="half" idx="10"/>
          </p:nvPr>
        </p:nvSpPr>
        <p:spPr/>
        <p:txBody>
          <a:bodyPr/>
          <a:lstStyle/>
          <a:p>
            <a:fld id="{5BCAD085-E8A6-8845-BD4E-CB4CCA059FC4}" type="datetimeFigureOut">
              <a:rPr lang="en-US" smtClean="0"/>
              <a:t>3/15/26</a:t>
            </a:fld>
            <a:endParaRPr lang="en-US"/>
          </a:p>
        </p:txBody>
      </p:sp>
      <p:sp>
        <p:nvSpPr>
          <p:cNvPr id="6" name="Espace réservé du pied de page 5">
            <a:extLst>
              <a:ext uri="{FF2B5EF4-FFF2-40B4-BE49-F238E27FC236}">
                <a16:creationId xmlns:a16="http://schemas.microsoft.com/office/drawing/2014/main" id="{B3E51A33-C839-B5DD-326D-CD699B602A75}"/>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FA57457F-AAE0-1E27-2467-8B9576BE2E65}"/>
              </a:ext>
            </a:extLst>
          </p:cNvPr>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603955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88103D6-C65A-40BD-6E40-7C7CAD72E06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CA"/>
              <a:t>Modifier le style du titre</a:t>
            </a:r>
            <a:endParaRPr lang="fr-FR"/>
          </a:p>
        </p:txBody>
      </p:sp>
      <p:sp>
        <p:nvSpPr>
          <p:cNvPr id="3" name="Espace réservé du texte 2">
            <a:extLst>
              <a:ext uri="{FF2B5EF4-FFF2-40B4-BE49-F238E27FC236}">
                <a16:creationId xmlns:a16="http://schemas.microsoft.com/office/drawing/2014/main" id="{C439568F-F80C-F9BB-C830-547D3039173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e la date 3">
            <a:extLst>
              <a:ext uri="{FF2B5EF4-FFF2-40B4-BE49-F238E27FC236}">
                <a16:creationId xmlns:a16="http://schemas.microsoft.com/office/drawing/2014/main" id="{6B3392C2-8AC6-D9AE-A5C0-FC33DE8E65D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5BCAD085-E8A6-8845-BD4E-CB4CCA059FC4}" type="datetimeFigureOut">
              <a:rPr lang="en-US" smtClean="0"/>
              <a:t>3/15/26</a:t>
            </a:fld>
            <a:endParaRPr lang="en-US"/>
          </a:p>
        </p:txBody>
      </p:sp>
      <p:sp>
        <p:nvSpPr>
          <p:cNvPr id="5" name="Espace réservé du pied de page 4">
            <a:extLst>
              <a:ext uri="{FF2B5EF4-FFF2-40B4-BE49-F238E27FC236}">
                <a16:creationId xmlns:a16="http://schemas.microsoft.com/office/drawing/2014/main" id="{7F94E97B-B675-37A0-796E-E15BB15C163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Espace réservé du numéro de diapositive 5">
            <a:extLst>
              <a:ext uri="{FF2B5EF4-FFF2-40B4-BE49-F238E27FC236}">
                <a16:creationId xmlns:a16="http://schemas.microsoft.com/office/drawing/2014/main" id="{C7AE0FC3-8C02-6497-FF0D-576BB2CBD7D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34918926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hyperlink" Target="https://www.inesss.qc.ca/publications/repertoire-des-publications/publication/prise-en-charge-de-lasthme-chez-les-enfants-et-les-adultes.html" TargetMode="External"/><Relationship Id="rId2" Type="http://schemas.openxmlformats.org/officeDocument/2006/relationships/hyperlink" Target="https://www.inesss.qc.ca/fileadmin/doc/INESSS/Rapports/Usage_optimal/Algorithme_Lombalgie_GN_INESSS.pdf" TargetMode="External"/><Relationship Id="rId1" Type="http://schemas.openxmlformats.org/officeDocument/2006/relationships/slideLayout" Target="../slideLayouts/slideLayout2.xml"/><Relationship Id="rId4" Type="http://schemas.openxmlformats.org/officeDocument/2006/relationships/hyperlink" Target="https://www.merckmanuals.com/fr-ca/professional/troubles-neurologiques/examen-neurologique/introduction-%C3%A0-l-examen-neurologique?query=examen%20neurologique" TargetMode="External"/></Relationships>
</file>

<file path=ppt/slides/_rels/slide132.xml.rels><?xml version="1.0" encoding="UTF-8" standalone="yes"?>
<Relationships xmlns="http://schemas.openxmlformats.org/package/2006/relationships"><Relationship Id="rId3" Type="http://schemas.openxmlformats.org/officeDocument/2006/relationships/hyperlink" Target="https://www.inesss.qc.ca/fileadmin/doc/CDM/UsageOptimal/Guides-serieI/Guide-PharyngiteAmygdalite.pdf?sword_list%5B0%5D=pharyngite" TargetMode="External"/><Relationship Id="rId2" Type="http://schemas.openxmlformats.org/officeDocument/2006/relationships/hyperlink" Target="https://www.inesss.qc.ca/fileadmin/doc/CDM/UsageOptimal/Guides-serieI/Guide_InfectionUrinaire.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hypertension.ca/fr/produit/technique-de-mesure-de-la-pression-arterielle-cartes-postales/"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mediprostore.com/c/13-tension-arterielle-stethoscope"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sz="3600" b="1">
                <a:latin typeface="Arial"/>
              </a:defRPr>
            </a:pPr>
            <a:r>
              <a:rPr lang="fr-CA" dirty="0"/>
              <a:t>Formation clinique – Congrès FPQ 2026</a:t>
            </a:r>
          </a:p>
        </p:txBody>
      </p:sp>
      <p:sp>
        <p:nvSpPr>
          <p:cNvPr id="3" name="Content Placeholder 2"/>
          <p:cNvSpPr>
            <a:spLocks noGrp="1"/>
          </p:cNvSpPr>
          <p:nvPr>
            <p:ph type="subTitle" idx="1"/>
          </p:nvPr>
        </p:nvSpPr>
        <p:spPr/>
        <p:txBody>
          <a:bodyPr/>
          <a:lstStyle/>
          <a:p>
            <a:pPr>
              <a:defRPr sz="2200">
                <a:latin typeface="Arial"/>
              </a:defRPr>
            </a:pPr>
            <a:r>
              <a:rPr lang="fr-CA" dirty="0"/>
              <a:t>Atelier </a:t>
            </a:r>
            <a:r>
              <a:rPr lang="fr-CA" dirty="0" err="1"/>
              <a:t>interactif</a:t>
            </a:r>
            <a:r>
              <a:rPr lang="fr-CA" dirty="0"/>
              <a:t> pour </a:t>
            </a:r>
            <a:r>
              <a:rPr lang="fr-CA" dirty="0" err="1"/>
              <a:t>améliorer</a:t>
            </a:r>
            <a:r>
              <a:rPr lang="fr-CA" dirty="0"/>
              <a:t> les </a:t>
            </a:r>
            <a:r>
              <a:rPr lang="fr-CA" dirty="0" err="1"/>
              <a:t>compétences</a:t>
            </a:r>
            <a:r>
              <a:rPr lang="fr-CA" dirty="0"/>
              <a:t> </a:t>
            </a:r>
            <a:r>
              <a:rPr lang="fr-CA" dirty="0" err="1"/>
              <a:t>cliniques</a:t>
            </a:r>
            <a:r>
              <a:rPr lang="fr-CA" dirty="0"/>
              <a:t> </a:t>
            </a:r>
          </a:p>
          <a:p>
            <a:pPr>
              <a:defRPr sz="2200">
                <a:latin typeface="Arial"/>
              </a:defRPr>
            </a:pPr>
            <a:r>
              <a:rPr lang="fr-CA" dirty="0"/>
              <a:t>Dre Marie-Christine Boucher, </a:t>
            </a:r>
            <a:r>
              <a:rPr lang="fr-CA" dirty="0" err="1"/>
              <a:t>médecin</a:t>
            </a:r>
            <a:r>
              <a:rPr lang="fr-CA" dirty="0"/>
              <a:t> de famille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rPr dirty="0"/>
              <a:t>Triage : </a:t>
            </a:r>
            <a:r>
              <a:rPr dirty="0" err="1"/>
              <a:t>qu’est-ce</a:t>
            </a:r>
            <a:r>
              <a:rPr dirty="0"/>
              <a:t> qui doit </a:t>
            </a:r>
            <a:r>
              <a:rPr dirty="0" err="1"/>
              <a:t>être</a:t>
            </a:r>
            <a:r>
              <a:rPr dirty="0"/>
              <a:t> </a:t>
            </a:r>
            <a:r>
              <a:rPr dirty="0" err="1"/>
              <a:t>référé</a:t>
            </a:r>
            <a:r>
              <a:rPr dirty="0"/>
              <a:t> ?</a:t>
            </a:r>
          </a:p>
        </p:txBody>
      </p:sp>
      <p:sp>
        <p:nvSpPr>
          <p:cNvPr id="3" name="Content Placeholder 2"/>
          <p:cNvSpPr>
            <a:spLocks noGrp="1"/>
          </p:cNvSpPr>
          <p:nvPr>
            <p:ph idx="1"/>
          </p:nvPr>
        </p:nvSpPr>
        <p:spPr/>
        <p:txBody>
          <a:bodyPr/>
          <a:lstStyle/>
          <a:p>
            <a:pPr>
              <a:defRPr sz="2200">
                <a:latin typeface="Arial"/>
              </a:defRPr>
            </a:pPr>
            <a:r>
              <a:rPr dirty="0"/>
              <a:t>Toute condition instable</a:t>
            </a:r>
          </a:p>
          <a:p>
            <a:pPr>
              <a:defRPr sz="2200">
                <a:latin typeface="Arial"/>
              </a:defRPr>
            </a:pPr>
            <a:r>
              <a:rPr dirty="0"/>
              <a:t>Toute condition qui </a:t>
            </a:r>
            <a:r>
              <a:rPr dirty="0" err="1"/>
              <a:t>nécessite</a:t>
            </a:r>
            <a:r>
              <a:rPr dirty="0"/>
              <a:t> </a:t>
            </a:r>
            <a:r>
              <a:rPr dirty="0" err="1"/>
              <a:t>médication</a:t>
            </a:r>
            <a:r>
              <a:rPr dirty="0"/>
              <a:t> hors du champ de</a:t>
            </a:r>
            <a:r>
              <a:rPr lang="fr-CA" dirty="0"/>
              <a:t> </a:t>
            </a:r>
            <a:r>
              <a:rPr dirty="0"/>
              <a:t>prescription</a:t>
            </a:r>
            <a:r>
              <a:rPr lang="fr-CA" dirty="0"/>
              <a:t> du pharmacien</a:t>
            </a:r>
            <a:endParaRPr dirty="0"/>
          </a:p>
          <a:p>
            <a:pPr>
              <a:defRPr sz="2200">
                <a:latin typeface="Arial"/>
              </a:defRPr>
            </a:pPr>
            <a:r>
              <a:rPr dirty="0"/>
              <a:t>Toute condition </a:t>
            </a:r>
            <a:r>
              <a:rPr dirty="0" err="1"/>
              <a:t>nécessitant</a:t>
            </a:r>
            <a:r>
              <a:rPr dirty="0"/>
              <a:t> un examen physique plus </a:t>
            </a:r>
            <a:r>
              <a:rPr dirty="0" err="1"/>
              <a:t>poussé</a:t>
            </a:r>
            <a:r>
              <a:rPr dirty="0"/>
              <a:t> </a:t>
            </a:r>
            <a:r>
              <a:rPr dirty="0" err="1"/>
              <a:t>ou</a:t>
            </a:r>
            <a:r>
              <a:rPr lang="fr-CA" dirty="0"/>
              <a:t> </a:t>
            </a:r>
            <a:r>
              <a:rPr dirty="0"/>
              <a:t>un </a:t>
            </a:r>
            <a:r>
              <a:rPr dirty="0" err="1"/>
              <a:t>prélèvement</a:t>
            </a:r>
            <a:r>
              <a:rPr dirty="0"/>
              <a:t> dans un site qui </a:t>
            </a:r>
            <a:r>
              <a:rPr dirty="0" err="1"/>
              <a:t>n’est</a:t>
            </a:r>
            <a:r>
              <a:rPr dirty="0"/>
              <a:t> pas le </a:t>
            </a:r>
            <a:r>
              <a:rPr dirty="0" err="1"/>
              <a:t>nez</a:t>
            </a:r>
            <a:r>
              <a:rPr dirty="0"/>
              <a:t> / le pharynx</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D56C6-D035-05B2-5ED6-B909498970B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6D3CA17-7E94-1647-027E-1F787B19055D}"/>
              </a:ext>
            </a:extLst>
          </p:cNvPr>
          <p:cNvSpPr>
            <a:spLocks noGrp="1"/>
          </p:cNvSpPr>
          <p:nvPr>
            <p:ph type="title"/>
          </p:nvPr>
        </p:nvSpPr>
        <p:spPr/>
        <p:txBody>
          <a:bodyPr/>
          <a:lstStyle/>
          <a:p>
            <a:r>
              <a:rPr lang="fr-FR" dirty="0"/>
              <a:t>Nerfs crâniens</a:t>
            </a:r>
          </a:p>
        </p:txBody>
      </p:sp>
      <p:graphicFrame>
        <p:nvGraphicFramePr>
          <p:cNvPr id="4" name="Espace réservé du contenu 3">
            <a:extLst>
              <a:ext uri="{FF2B5EF4-FFF2-40B4-BE49-F238E27FC236}">
                <a16:creationId xmlns:a16="http://schemas.microsoft.com/office/drawing/2014/main" id="{B2AD6842-05CB-4A3A-2A2C-03B4024BE3A9}"/>
              </a:ext>
            </a:extLst>
          </p:cNvPr>
          <p:cNvGraphicFramePr>
            <a:graphicFrameLocks noGrp="1"/>
          </p:cNvGraphicFramePr>
          <p:nvPr>
            <p:ph idx="1"/>
            <p:extLst>
              <p:ext uri="{D42A27DB-BD31-4B8C-83A1-F6EECF244321}">
                <p14:modId xmlns:p14="http://schemas.microsoft.com/office/powerpoint/2010/main" val="2623954120"/>
              </p:ext>
            </p:extLst>
          </p:nvPr>
        </p:nvGraphicFramePr>
        <p:xfrm>
          <a:off x="628650" y="1825625"/>
          <a:ext cx="7886700" cy="2496820"/>
        </p:xfrm>
        <a:graphic>
          <a:graphicData uri="http://schemas.openxmlformats.org/drawingml/2006/table">
            <a:tbl>
              <a:tblPr firstRow="1" bandRow="1">
                <a:tableStyleId>{616DA210-FB5B-4158-B5E0-FEB733F419BA}</a:tableStyleId>
              </a:tblPr>
              <a:tblGrid>
                <a:gridCol w="2628900">
                  <a:extLst>
                    <a:ext uri="{9D8B030D-6E8A-4147-A177-3AD203B41FA5}">
                      <a16:colId xmlns:a16="http://schemas.microsoft.com/office/drawing/2014/main" val="676959420"/>
                    </a:ext>
                  </a:extLst>
                </a:gridCol>
                <a:gridCol w="2628900">
                  <a:extLst>
                    <a:ext uri="{9D8B030D-6E8A-4147-A177-3AD203B41FA5}">
                      <a16:colId xmlns:a16="http://schemas.microsoft.com/office/drawing/2014/main" val="3238341372"/>
                    </a:ext>
                  </a:extLst>
                </a:gridCol>
                <a:gridCol w="2628900">
                  <a:extLst>
                    <a:ext uri="{9D8B030D-6E8A-4147-A177-3AD203B41FA5}">
                      <a16:colId xmlns:a16="http://schemas.microsoft.com/office/drawing/2014/main" val="1973213143"/>
                    </a:ext>
                  </a:extLst>
                </a:gridCol>
              </a:tblGrid>
              <a:tr h="370840">
                <a:tc>
                  <a:txBody>
                    <a:bodyPr/>
                    <a:lstStyle/>
                    <a:p>
                      <a:r>
                        <a:rPr lang="fr-FR" dirty="0"/>
                        <a:t>Nerf</a:t>
                      </a:r>
                    </a:p>
                  </a:txBody>
                  <a:tcPr/>
                </a:tc>
                <a:tc>
                  <a:txBody>
                    <a:bodyPr/>
                    <a:lstStyle/>
                    <a:p>
                      <a:r>
                        <a:rPr lang="fr-FR" dirty="0"/>
                        <a:t>Examen</a:t>
                      </a:r>
                    </a:p>
                  </a:txBody>
                  <a:tcPr/>
                </a:tc>
                <a:tc>
                  <a:txBody>
                    <a:bodyPr/>
                    <a:lstStyle/>
                    <a:p>
                      <a:r>
                        <a:rPr lang="fr-FR" dirty="0"/>
                        <a:t>Éléments recherchés</a:t>
                      </a:r>
                    </a:p>
                  </a:txBody>
                  <a:tcPr/>
                </a:tc>
                <a:extLst>
                  <a:ext uri="{0D108BD9-81ED-4DB2-BD59-A6C34878D82A}">
                    <a16:rowId xmlns:a16="http://schemas.microsoft.com/office/drawing/2014/main" val="3153974094"/>
                  </a:ext>
                </a:extLst>
              </a:tr>
              <a:tr h="370840">
                <a:tc>
                  <a:txBody>
                    <a:bodyPr/>
                    <a:lstStyle/>
                    <a:p>
                      <a:r>
                        <a:rPr lang="fr-FR" dirty="0"/>
                        <a:t>NC IX-X </a:t>
                      </a:r>
                    </a:p>
                  </a:txBody>
                  <a:tcPr/>
                </a:tc>
                <a:tc>
                  <a:txBody>
                    <a:bodyPr/>
                    <a:lstStyle/>
                    <a:p>
                      <a:r>
                        <a:rPr lang="fr-FR" dirty="0"/>
                        <a:t>Écoute de la voix</a:t>
                      </a:r>
                    </a:p>
                    <a:p>
                      <a:r>
                        <a:rPr lang="fr-FR" dirty="0"/>
                        <a:t>Dire « ah »</a:t>
                      </a:r>
                    </a:p>
                    <a:p>
                      <a:r>
                        <a:rPr lang="fr-FR" dirty="0"/>
                        <a:t>Mouvement du palais</a:t>
                      </a:r>
                    </a:p>
                    <a:p>
                      <a:r>
                        <a:rPr lang="fr-FR" dirty="0"/>
                        <a:t>Gag reflex</a:t>
                      </a:r>
                    </a:p>
                  </a:txBody>
                  <a:tcPr/>
                </a:tc>
                <a:tc>
                  <a:txBody>
                    <a:bodyPr/>
                    <a:lstStyle/>
                    <a:p>
                      <a:r>
                        <a:rPr lang="fr-FR" dirty="0"/>
                        <a:t>Trouble de la déglutition, voix rauque / éteinte, asymétrie du palais, déviation de la luette</a:t>
                      </a:r>
                    </a:p>
                  </a:txBody>
                  <a:tcPr/>
                </a:tc>
                <a:extLst>
                  <a:ext uri="{0D108BD9-81ED-4DB2-BD59-A6C34878D82A}">
                    <a16:rowId xmlns:a16="http://schemas.microsoft.com/office/drawing/2014/main" val="1101613847"/>
                  </a:ext>
                </a:extLst>
              </a:tr>
              <a:tr h="370840">
                <a:tc>
                  <a:txBody>
                    <a:bodyPr/>
                    <a:lstStyle/>
                    <a:p>
                      <a:r>
                        <a:rPr lang="fr-FR" dirty="0"/>
                        <a:t>NC XI </a:t>
                      </a:r>
                    </a:p>
                  </a:txBody>
                  <a:tcPr/>
                </a:tc>
                <a:tc>
                  <a:txBody>
                    <a:bodyPr/>
                    <a:lstStyle/>
                    <a:p>
                      <a:r>
                        <a:rPr lang="fr-FR" dirty="0"/>
                        <a:t>Haussement d’épaules, rotation de la tête contre résistance</a:t>
                      </a:r>
                    </a:p>
                  </a:txBody>
                  <a:tcPr/>
                </a:tc>
                <a:tc>
                  <a:txBody>
                    <a:bodyPr/>
                    <a:lstStyle/>
                    <a:p>
                      <a:r>
                        <a:rPr lang="fr-FR" dirty="0"/>
                        <a:t>Faiblesse trapèzes ou SCM</a:t>
                      </a:r>
                    </a:p>
                  </a:txBody>
                  <a:tcPr/>
                </a:tc>
                <a:extLst>
                  <a:ext uri="{0D108BD9-81ED-4DB2-BD59-A6C34878D82A}">
                    <a16:rowId xmlns:a16="http://schemas.microsoft.com/office/drawing/2014/main" val="1335202424"/>
                  </a:ext>
                </a:extLst>
              </a:tr>
              <a:tr h="370840">
                <a:tc>
                  <a:txBody>
                    <a:bodyPr/>
                    <a:lstStyle/>
                    <a:p>
                      <a:r>
                        <a:rPr lang="fr-FR" dirty="0"/>
                        <a:t>NC XII </a:t>
                      </a:r>
                    </a:p>
                  </a:txBody>
                  <a:tcPr/>
                </a:tc>
                <a:tc>
                  <a:txBody>
                    <a:bodyPr/>
                    <a:lstStyle/>
                    <a:p>
                      <a:r>
                        <a:rPr lang="fr-FR" dirty="0"/>
                        <a:t>Inspection de la langue</a:t>
                      </a:r>
                    </a:p>
                    <a:p>
                      <a:r>
                        <a:rPr lang="fr-FR" dirty="0"/>
                        <a:t>Protrusion et mouvements latéraux</a:t>
                      </a:r>
                    </a:p>
                  </a:txBody>
                  <a:tcPr/>
                </a:tc>
                <a:tc>
                  <a:txBody>
                    <a:bodyPr/>
                    <a:lstStyle/>
                    <a:p>
                      <a:r>
                        <a:rPr lang="fr-FR" dirty="0"/>
                        <a:t>Atrophie, fasciculations, asymétrie, faiblesse</a:t>
                      </a:r>
                    </a:p>
                  </a:txBody>
                  <a:tcPr/>
                </a:tc>
                <a:extLst>
                  <a:ext uri="{0D108BD9-81ED-4DB2-BD59-A6C34878D82A}">
                    <a16:rowId xmlns:a16="http://schemas.microsoft.com/office/drawing/2014/main" val="161256226"/>
                  </a:ext>
                </a:extLst>
              </a:tr>
            </a:tbl>
          </a:graphicData>
        </a:graphic>
      </p:graphicFrame>
    </p:spTree>
    <p:extLst>
      <p:ext uri="{BB962C8B-B14F-4D97-AF65-F5344CB8AC3E}">
        <p14:creationId xmlns:p14="http://schemas.microsoft.com/office/powerpoint/2010/main" val="18503024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Forces</a:t>
            </a:r>
          </a:p>
        </p:txBody>
      </p:sp>
      <p:sp>
        <p:nvSpPr>
          <p:cNvPr id="3" name="Content Placeholder 2"/>
          <p:cNvSpPr>
            <a:spLocks noGrp="1"/>
          </p:cNvSpPr>
          <p:nvPr>
            <p:ph idx="1"/>
          </p:nvPr>
        </p:nvSpPr>
        <p:spPr/>
        <p:txBody>
          <a:bodyPr/>
          <a:lstStyle/>
          <a:p>
            <a:pPr marL="0" indent="0">
              <a:buNone/>
              <a:defRPr sz="2200">
                <a:latin typeface="Arial"/>
              </a:defRPr>
            </a:pPr>
            <a:r>
              <a:rPr lang="fr-CA" dirty="0"/>
              <a:t>Spécifiques par groupe musculaire</a:t>
            </a:r>
          </a:p>
          <a:p>
            <a:pPr marL="0" indent="0">
              <a:buNone/>
              <a:defRPr sz="2200">
                <a:latin typeface="Arial"/>
              </a:defRPr>
            </a:pPr>
            <a:r>
              <a:rPr lang="fr-CA" dirty="0"/>
              <a:t>Noté 0-5/5</a:t>
            </a:r>
          </a:p>
          <a:p>
            <a:pPr marL="0" indent="0">
              <a:buNone/>
              <a:defRPr sz="2200">
                <a:latin typeface="Arial"/>
              </a:defRPr>
            </a:pPr>
            <a:endParaRPr dirty="0"/>
          </a:p>
        </p:txBody>
      </p:sp>
      <p:pic>
        <p:nvPicPr>
          <p:cNvPr id="5" name="Image 4">
            <a:extLst>
              <a:ext uri="{FF2B5EF4-FFF2-40B4-BE49-F238E27FC236}">
                <a16:creationId xmlns:a16="http://schemas.microsoft.com/office/drawing/2014/main" id="{46C81FF6-760B-E2F1-91F3-8782A451B786}"/>
              </a:ext>
            </a:extLst>
          </p:cNvPr>
          <p:cNvPicPr>
            <a:picLocks noChangeAspect="1"/>
          </p:cNvPicPr>
          <p:nvPr/>
        </p:nvPicPr>
        <p:blipFill>
          <a:blip r:embed="rId2"/>
          <a:stretch>
            <a:fillRect/>
          </a:stretch>
        </p:blipFill>
        <p:spPr>
          <a:xfrm>
            <a:off x="1063256" y="2996707"/>
            <a:ext cx="7017488" cy="3315192"/>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Sensibilités</a:t>
            </a:r>
          </a:p>
        </p:txBody>
      </p:sp>
      <p:sp>
        <p:nvSpPr>
          <p:cNvPr id="3" name="Content Placeholder 2"/>
          <p:cNvSpPr>
            <a:spLocks noGrp="1"/>
          </p:cNvSpPr>
          <p:nvPr>
            <p:ph idx="1"/>
          </p:nvPr>
        </p:nvSpPr>
        <p:spPr/>
        <p:txBody>
          <a:bodyPr/>
          <a:lstStyle/>
          <a:p>
            <a:pPr marL="0" indent="0">
              <a:buNone/>
              <a:defRPr sz="2200">
                <a:latin typeface="Arial"/>
              </a:defRPr>
            </a:pPr>
            <a:r>
              <a:rPr lang="fr-CA" dirty="0"/>
              <a:t>Évalué pour chaque dermatome et/ou territoire nerveux</a:t>
            </a:r>
          </a:p>
          <a:p>
            <a:pPr marL="0" indent="0">
              <a:buNone/>
              <a:defRPr sz="2200">
                <a:latin typeface="Arial"/>
              </a:defRPr>
            </a:pPr>
            <a:endParaRPr lang="fr-CA" dirty="0"/>
          </a:p>
          <a:p>
            <a:pPr marL="0" indent="0">
              <a:buNone/>
              <a:defRPr sz="2200">
                <a:latin typeface="Arial"/>
              </a:defRPr>
            </a:pPr>
            <a:r>
              <a:rPr lang="fr-CA" dirty="0"/>
              <a:t>Douleur et température</a:t>
            </a:r>
          </a:p>
          <a:p>
            <a:pPr marL="0" indent="0">
              <a:buNone/>
              <a:defRPr sz="2200">
                <a:latin typeface="Arial"/>
              </a:defRPr>
            </a:pPr>
            <a:r>
              <a:rPr lang="fr-CA" dirty="0"/>
              <a:t>Position et vibration</a:t>
            </a:r>
          </a:p>
          <a:p>
            <a:pPr marL="0" indent="0">
              <a:buNone/>
              <a:defRPr sz="2200">
                <a:latin typeface="Arial"/>
              </a:defRPr>
            </a:pPr>
            <a:r>
              <a:rPr lang="fr-CA" dirty="0"/>
              <a:t>Toucher léger</a:t>
            </a:r>
          </a:p>
        </p:txBody>
      </p:sp>
      <p:pic>
        <p:nvPicPr>
          <p:cNvPr id="5" name="Image 4">
            <a:extLst>
              <a:ext uri="{FF2B5EF4-FFF2-40B4-BE49-F238E27FC236}">
                <a16:creationId xmlns:a16="http://schemas.microsoft.com/office/drawing/2014/main" id="{29E31577-ED5F-FFD7-EA38-A0EDF755FB43}"/>
              </a:ext>
            </a:extLst>
          </p:cNvPr>
          <p:cNvPicPr>
            <a:picLocks noChangeAspect="1"/>
          </p:cNvPicPr>
          <p:nvPr/>
        </p:nvPicPr>
        <p:blipFill>
          <a:blip r:embed="rId2"/>
          <a:stretch>
            <a:fillRect/>
          </a:stretch>
        </p:blipFill>
        <p:spPr>
          <a:xfrm>
            <a:off x="4572000" y="2232838"/>
            <a:ext cx="4171483" cy="4465674"/>
          </a:xfrm>
          <a:prstGeom prst="rect">
            <a:avLst/>
          </a:prstGeom>
        </p:spPr>
      </p:pic>
      <p:sp>
        <p:nvSpPr>
          <p:cNvPr id="6" name="ZoneTexte 5">
            <a:extLst>
              <a:ext uri="{FF2B5EF4-FFF2-40B4-BE49-F238E27FC236}">
                <a16:creationId xmlns:a16="http://schemas.microsoft.com/office/drawing/2014/main" id="{AF533FA9-DCC6-44D9-439C-DCA4DDB16CD8}"/>
              </a:ext>
            </a:extLst>
          </p:cNvPr>
          <p:cNvSpPr txBox="1"/>
          <p:nvPr/>
        </p:nvSpPr>
        <p:spPr>
          <a:xfrm>
            <a:off x="2519917" y="6052181"/>
            <a:ext cx="2052083" cy="646331"/>
          </a:xfrm>
          <a:prstGeom prst="rect">
            <a:avLst/>
          </a:prstGeom>
          <a:noFill/>
        </p:spPr>
        <p:txBody>
          <a:bodyPr wrap="square" rtlCol="0">
            <a:spAutoFit/>
          </a:bodyPr>
          <a:lstStyle/>
          <a:p>
            <a:r>
              <a:rPr lang="fr-FR" sz="1200" dirty="0"/>
              <a:t>https://</a:t>
            </a:r>
            <a:r>
              <a:rPr lang="fr-FR" sz="1200" dirty="0" err="1"/>
              <a:t>www.healthpages.org</a:t>
            </a:r>
            <a:r>
              <a:rPr lang="fr-FR" sz="1200" dirty="0"/>
              <a:t>/</a:t>
            </a:r>
            <a:r>
              <a:rPr lang="fr-FR" sz="1200" dirty="0" err="1"/>
              <a:t>anatomy-function</a:t>
            </a:r>
            <a:r>
              <a:rPr lang="fr-FR" sz="1200" dirty="0"/>
              <a:t>/spinal-</a:t>
            </a:r>
            <a:r>
              <a:rPr lang="fr-FR" sz="1200" dirty="0" err="1"/>
              <a:t>cord</a:t>
            </a:r>
            <a:r>
              <a:rPr lang="fr-FR" sz="1200" dirty="0"/>
              <a:t>-</a:t>
            </a:r>
            <a:r>
              <a:rPr lang="fr-FR" sz="1200" dirty="0" err="1"/>
              <a:t>anatomy</a:t>
            </a:r>
            <a:r>
              <a:rPr lang="fr-FR" sz="1200" dirty="0"/>
              <a:t>/</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Réflexes</a:t>
            </a:r>
          </a:p>
        </p:txBody>
      </p:sp>
      <p:sp>
        <p:nvSpPr>
          <p:cNvPr id="3" name="Content Placeholder 2"/>
          <p:cNvSpPr>
            <a:spLocks noGrp="1"/>
          </p:cNvSpPr>
          <p:nvPr>
            <p:ph idx="1"/>
          </p:nvPr>
        </p:nvSpPr>
        <p:spPr/>
        <p:txBody>
          <a:bodyPr/>
          <a:lstStyle/>
          <a:p>
            <a:pPr marL="0" indent="0">
              <a:buNone/>
              <a:defRPr sz="2200">
                <a:latin typeface="Arial"/>
              </a:defRPr>
            </a:pPr>
            <a:r>
              <a:rPr lang="fr-CA" dirty="0"/>
              <a:t>Les plus utilisés : </a:t>
            </a:r>
          </a:p>
          <a:p>
            <a:pPr marL="0" indent="0">
              <a:buNone/>
              <a:defRPr sz="2200">
                <a:latin typeface="Arial"/>
              </a:defRPr>
            </a:pPr>
            <a:r>
              <a:rPr lang="fr-CA" dirty="0"/>
              <a:t>Bicipital – tricipital – stylo-radial</a:t>
            </a:r>
          </a:p>
          <a:p>
            <a:pPr marL="0" indent="0">
              <a:buNone/>
              <a:defRPr sz="2200">
                <a:latin typeface="Arial"/>
              </a:defRPr>
            </a:pPr>
            <a:r>
              <a:rPr lang="fr-CA" dirty="0" err="1"/>
              <a:t>Rotuléen</a:t>
            </a:r>
            <a:r>
              <a:rPr lang="fr-CA" dirty="0"/>
              <a:t> - Achiléen</a:t>
            </a:r>
            <a:endParaRPr dirty="0"/>
          </a:p>
        </p:txBody>
      </p:sp>
      <p:pic>
        <p:nvPicPr>
          <p:cNvPr id="5" name="Image 4">
            <a:extLst>
              <a:ext uri="{FF2B5EF4-FFF2-40B4-BE49-F238E27FC236}">
                <a16:creationId xmlns:a16="http://schemas.microsoft.com/office/drawing/2014/main" id="{F53C7B87-AFAC-80A5-C6E5-5862A5AC35F9}"/>
              </a:ext>
            </a:extLst>
          </p:cNvPr>
          <p:cNvPicPr>
            <a:picLocks noChangeAspect="1"/>
          </p:cNvPicPr>
          <p:nvPr/>
        </p:nvPicPr>
        <p:blipFill>
          <a:blip r:embed="rId2"/>
          <a:stretch>
            <a:fillRect/>
          </a:stretch>
        </p:blipFill>
        <p:spPr>
          <a:xfrm>
            <a:off x="742950" y="3482235"/>
            <a:ext cx="7772400" cy="2694728"/>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020EDB-0009-CA5B-E694-33FAEE47AD56}"/>
              </a:ext>
            </a:extLst>
          </p:cNvPr>
          <p:cNvSpPr>
            <a:spLocks noGrp="1"/>
          </p:cNvSpPr>
          <p:nvPr>
            <p:ph type="title"/>
          </p:nvPr>
        </p:nvSpPr>
        <p:spPr/>
        <p:txBody>
          <a:bodyPr/>
          <a:lstStyle/>
          <a:p>
            <a:r>
              <a:rPr lang="fr-FR" dirty="0"/>
              <a:t>Examen neurologique de dépistage</a:t>
            </a:r>
          </a:p>
        </p:txBody>
      </p:sp>
      <p:sp>
        <p:nvSpPr>
          <p:cNvPr id="4" name="Espace réservé du texte 3">
            <a:extLst>
              <a:ext uri="{FF2B5EF4-FFF2-40B4-BE49-F238E27FC236}">
                <a16:creationId xmlns:a16="http://schemas.microsoft.com/office/drawing/2014/main" id="{CE0C642B-1147-FD29-B29C-141DD5B4D89C}"/>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15956767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93394DA-E684-47C2-9020-13225823F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5B83A4-3313-D34E-46D4-361FCACA8CD4}"/>
              </a:ext>
            </a:extLst>
          </p:cNvPr>
          <p:cNvSpPr>
            <a:spLocks noGrp="1"/>
          </p:cNvSpPr>
          <p:nvPr>
            <p:ph type="title"/>
          </p:nvPr>
        </p:nvSpPr>
        <p:spPr>
          <a:xfrm>
            <a:off x="628650" y="365125"/>
            <a:ext cx="7886700" cy="1306443"/>
          </a:xfrm>
        </p:spPr>
        <p:txBody>
          <a:bodyPr vert="horz" lIns="91440" tIns="45720" rIns="91440" bIns="45720" rtlCol="0" anchor="ctr">
            <a:normAutofit/>
          </a:bodyPr>
          <a:lstStyle/>
          <a:p>
            <a:pPr defTabSz="914400"/>
            <a:r>
              <a:rPr lang="en-US" sz="3500"/>
              <a:t>Évaluation du langage : expression, compréhension et fonctions associées</a:t>
            </a:r>
          </a:p>
        </p:txBody>
      </p:sp>
      <p:sp>
        <p:nvSpPr>
          <p:cNvPr id="4" name="Content Placeholder 3">
            <a:extLst>
              <a:ext uri="{FF2B5EF4-FFF2-40B4-BE49-F238E27FC236}">
                <a16:creationId xmlns:a16="http://schemas.microsoft.com/office/drawing/2014/main" id="{AD9AFAE1-FC26-9C95-88B7-CA8F15034CA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8650" y="1825625"/>
            <a:ext cx="5036058" cy="4303465"/>
          </a:xfrm>
        </p:spPr>
        <p:txBody>
          <a:bodyPr>
            <a:normAutofit/>
          </a:bodyPr>
          <a:lstStyle/>
          <a:p>
            <a:pPr marL="0" indent="0">
              <a:spcBef>
                <a:spcPts val="2500"/>
              </a:spcBef>
              <a:buNone/>
            </a:pPr>
            <a:r>
              <a:rPr lang="en-US" sz="1400" b="1" dirty="0" err="1"/>
              <a:t>Évaluation</a:t>
            </a:r>
            <a:r>
              <a:rPr lang="en-US" sz="1400" b="1" dirty="0"/>
              <a:t> de </a:t>
            </a:r>
            <a:r>
              <a:rPr lang="en-US" sz="1400" b="1" dirty="0" err="1"/>
              <a:t>l’expression</a:t>
            </a:r>
            <a:r>
              <a:rPr lang="en-US" sz="1400" b="1" dirty="0"/>
              <a:t> </a:t>
            </a:r>
            <a:r>
              <a:rPr lang="en-US" sz="1400" b="1" dirty="0" err="1"/>
              <a:t>orale</a:t>
            </a:r>
            <a:endParaRPr lang="en-US" sz="1400" b="1" dirty="0"/>
          </a:p>
          <a:p>
            <a:pPr marL="0" lvl="1" indent="0">
              <a:buNone/>
            </a:pPr>
            <a:r>
              <a:rPr lang="en-US" sz="1400" dirty="0" err="1"/>
              <a:t>Analyse</a:t>
            </a:r>
            <a:r>
              <a:rPr lang="en-US" sz="1400" dirty="0"/>
              <a:t> de la fluence verbale </a:t>
            </a:r>
            <a:r>
              <a:rPr lang="en-US" sz="1400" dirty="0" err="1"/>
              <a:t>spontanée</a:t>
            </a:r>
            <a:r>
              <a:rPr lang="en-US" sz="1400" dirty="0"/>
              <a:t> pour </a:t>
            </a:r>
            <a:r>
              <a:rPr lang="en-US" sz="1400" dirty="0" err="1"/>
              <a:t>détecter</a:t>
            </a:r>
            <a:r>
              <a:rPr lang="en-US" sz="1400" dirty="0"/>
              <a:t> </a:t>
            </a:r>
            <a:r>
              <a:rPr lang="en-US" sz="1400" dirty="0" err="1"/>
              <a:t>aphasie</a:t>
            </a:r>
            <a:r>
              <a:rPr lang="en-US" sz="1400" dirty="0"/>
              <a:t> </a:t>
            </a:r>
            <a:r>
              <a:rPr lang="en-US" sz="1400" dirty="0" err="1"/>
              <a:t>motrice</a:t>
            </a:r>
            <a:r>
              <a:rPr lang="en-US" sz="1400" dirty="0"/>
              <a:t> </a:t>
            </a:r>
            <a:r>
              <a:rPr lang="en-US" sz="1400" dirty="0" err="1"/>
              <a:t>ou</a:t>
            </a:r>
            <a:r>
              <a:rPr lang="en-US" sz="1400" dirty="0"/>
              <a:t> </a:t>
            </a:r>
            <a:r>
              <a:rPr lang="en-US" sz="1400" dirty="0" err="1"/>
              <a:t>sensorielle</a:t>
            </a:r>
            <a:r>
              <a:rPr lang="en-US" sz="1400" dirty="0"/>
              <a:t>.</a:t>
            </a:r>
          </a:p>
          <a:p>
            <a:pPr marL="0" indent="0">
              <a:spcBef>
                <a:spcPts val="2500"/>
              </a:spcBef>
              <a:buNone/>
            </a:pPr>
            <a:r>
              <a:rPr lang="en-US" sz="1400" b="1" dirty="0" err="1"/>
              <a:t>Compréhension</a:t>
            </a:r>
            <a:r>
              <a:rPr lang="en-US" sz="1400" b="1" dirty="0"/>
              <a:t> du </a:t>
            </a:r>
            <a:r>
              <a:rPr lang="en-US" sz="1400" b="1" dirty="0" err="1"/>
              <a:t>langage</a:t>
            </a:r>
            <a:endParaRPr lang="en-US" sz="1400" b="1" dirty="0"/>
          </a:p>
          <a:p>
            <a:pPr marL="0" lvl="1" indent="0">
              <a:buNone/>
            </a:pPr>
            <a:r>
              <a:rPr lang="en-US" sz="1400" dirty="0"/>
              <a:t>Test </a:t>
            </a:r>
            <a:r>
              <a:rPr lang="en-US" sz="1400" dirty="0" err="1"/>
              <a:t>d’ordres</a:t>
            </a:r>
            <a:r>
              <a:rPr lang="en-US" sz="1400" dirty="0"/>
              <a:t> simples et complexes </a:t>
            </a:r>
            <a:r>
              <a:rPr lang="en-US" sz="1400" dirty="0" err="1"/>
              <a:t>évaluant</a:t>
            </a:r>
            <a:r>
              <a:rPr lang="en-US" sz="1400" dirty="0"/>
              <a:t> circuits de </a:t>
            </a:r>
            <a:r>
              <a:rPr lang="en-US" sz="1400" dirty="0" err="1"/>
              <a:t>décodage</a:t>
            </a:r>
            <a:r>
              <a:rPr lang="en-US" sz="1400" dirty="0"/>
              <a:t> et </a:t>
            </a:r>
            <a:r>
              <a:rPr lang="en-US" sz="1400" dirty="0" err="1"/>
              <a:t>fonctions</a:t>
            </a:r>
            <a:r>
              <a:rPr lang="en-US" sz="1400" dirty="0"/>
              <a:t> </a:t>
            </a:r>
            <a:r>
              <a:rPr lang="en-US" sz="1400" dirty="0" err="1"/>
              <a:t>attentionnelles</a:t>
            </a:r>
            <a:r>
              <a:rPr lang="en-US" sz="1400" dirty="0"/>
              <a:t>.</a:t>
            </a:r>
          </a:p>
          <a:p>
            <a:pPr marL="0" indent="0">
              <a:spcBef>
                <a:spcPts val="2500"/>
              </a:spcBef>
              <a:buNone/>
            </a:pPr>
            <a:r>
              <a:rPr lang="en-US" sz="1400" b="1" dirty="0" err="1"/>
              <a:t>Évaluation</a:t>
            </a:r>
            <a:r>
              <a:rPr lang="en-US" sz="1400" b="1" dirty="0"/>
              <a:t> de la </a:t>
            </a:r>
            <a:r>
              <a:rPr lang="en-US" sz="1400" b="1" dirty="0" err="1"/>
              <a:t>dénomination</a:t>
            </a:r>
            <a:r>
              <a:rPr lang="en-US" sz="1400" b="1" dirty="0"/>
              <a:t> et </a:t>
            </a:r>
            <a:r>
              <a:rPr lang="en-US" sz="1400" b="1" dirty="0" err="1"/>
              <a:t>répétition</a:t>
            </a:r>
            <a:endParaRPr lang="en-US" sz="1400" b="1" dirty="0"/>
          </a:p>
          <a:p>
            <a:pPr marL="0" lvl="1" indent="0">
              <a:buNone/>
            </a:pPr>
            <a:r>
              <a:rPr lang="en-US" sz="1400" dirty="0" err="1"/>
              <a:t>Dépistage</a:t>
            </a:r>
            <a:r>
              <a:rPr lang="en-US" sz="1400" dirty="0"/>
              <a:t> des troubles </a:t>
            </a:r>
            <a:r>
              <a:rPr lang="en-US" sz="1400" dirty="0" err="1"/>
              <a:t>lexicaux</a:t>
            </a:r>
            <a:r>
              <a:rPr lang="en-US" sz="1400" dirty="0"/>
              <a:t> et </a:t>
            </a:r>
            <a:r>
              <a:rPr lang="en-US" sz="1400" dirty="0" err="1"/>
              <a:t>intégrité</a:t>
            </a:r>
            <a:r>
              <a:rPr lang="en-US" sz="1400" dirty="0"/>
              <a:t> des </a:t>
            </a:r>
            <a:r>
              <a:rPr lang="en-US" sz="1400" dirty="0" err="1"/>
              <a:t>voies</a:t>
            </a:r>
            <a:r>
              <a:rPr lang="en-US" sz="1400" dirty="0"/>
              <a:t> de </a:t>
            </a:r>
            <a:r>
              <a:rPr lang="en-US" sz="1400" dirty="0" err="1"/>
              <a:t>connexion</a:t>
            </a:r>
            <a:r>
              <a:rPr lang="en-US" sz="1400" dirty="0"/>
              <a:t> entre </a:t>
            </a:r>
            <a:r>
              <a:rPr lang="en-US" sz="1400" dirty="0" err="1"/>
              <a:t>régions</a:t>
            </a:r>
            <a:r>
              <a:rPr lang="en-US" sz="1400" dirty="0"/>
              <a:t> </a:t>
            </a:r>
            <a:r>
              <a:rPr lang="en-US" sz="1400" dirty="0" err="1"/>
              <a:t>cérébrales</a:t>
            </a:r>
            <a:r>
              <a:rPr lang="en-US" sz="1400" dirty="0"/>
              <a:t>.</a:t>
            </a:r>
          </a:p>
          <a:p>
            <a:pPr marL="0" indent="0">
              <a:spcBef>
                <a:spcPts val="2500"/>
              </a:spcBef>
              <a:buNone/>
            </a:pPr>
            <a:r>
              <a:rPr lang="en-US" sz="1400" b="1" dirty="0" err="1"/>
              <a:t>Langage</a:t>
            </a:r>
            <a:r>
              <a:rPr lang="en-US" sz="1400" b="1" dirty="0"/>
              <a:t> </a:t>
            </a:r>
            <a:r>
              <a:rPr lang="en-US" sz="1400" b="1" dirty="0" err="1"/>
              <a:t>écrit</a:t>
            </a:r>
            <a:r>
              <a:rPr lang="en-US" sz="1400" b="1" dirty="0"/>
              <a:t> et lecture </a:t>
            </a:r>
          </a:p>
          <a:p>
            <a:pPr marL="0" lvl="1" indent="0">
              <a:buNone/>
            </a:pPr>
            <a:r>
              <a:rPr lang="en-US" sz="1400" dirty="0"/>
              <a:t>Identification </a:t>
            </a:r>
            <a:r>
              <a:rPr lang="en-US" sz="1400" dirty="0" err="1"/>
              <a:t>d’agraphies</a:t>
            </a:r>
            <a:r>
              <a:rPr lang="en-US" sz="1400" dirty="0"/>
              <a:t> et </a:t>
            </a:r>
            <a:r>
              <a:rPr lang="en-US" sz="1400" dirty="0" err="1"/>
              <a:t>alexies</a:t>
            </a:r>
            <a:r>
              <a:rPr lang="en-US" sz="1400" dirty="0"/>
              <a:t> via </a:t>
            </a:r>
            <a:r>
              <a:rPr lang="en-US" sz="1400" dirty="0" err="1"/>
              <a:t>écriture</a:t>
            </a:r>
            <a:r>
              <a:rPr lang="en-US" sz="1400" dirty="0"/>
              <a:t> et lecture à voix haute.</a:t>
            </a:r>
          </a:p>
          <a:p>
            <a:pPr marL="0" lvl="1" indent="0">
              <a:buNone/>
            </a:pPr>
            <a:r>
              <a:rPr lang="en-US" sz="1400" dirty="0" err="1"/>
              <a:t>Peut</a:t>
            </a:r>
            <a:r>
              <a:rPr lang="en-US" sz="1400" dirty="0"/>
              <a:t> </a:t>
            </a:r>
            <a:r>
              <a:rPr lang="en-US" sz="1400" dirty="0" err="1"/>
              <a:t>aussi</a:t>
            </a:r>
            <a:r>
              <a:rPr lang="en-US" sz="1400" dirty="0"/>
              <a:t> nous </a:t>
            </a:r>
            <a:r>
              <a:rPr lang="en-US" sz="1400" dirty="0" err="1"/>
              <a:t>indiquer</a:t>
            </a:r>
            <a:r>
              <a:rPr lang="en-US" sz="1400" dirty="0"/>
              <a:t> le </a:t>
            </a:r>
            <a:r>
              <a:rPr lang="en-US" sz="1400" dirty="0" err="1"/>
              <a:t>contrôle</a:t>
            </a:r>
            <a:r>
              <a:rPr lang="en-US" sz="1400" dirty="0"/>
              <a:t> </a:t>
            </a:r>
            <a:r>
              <a:rPr lang="en-US" sz="1400" dirty="0" err="1"/>
              <a:t>moteur</a:t>
            </a:r>
            <a:r>
              <a:rPr lang="en-US" sz="1400" dirty="0"/>
              <a:t> fin</a:t>
            </a:r>
          </a:p>
        </p:txBody>
      </p:sp>
    </p:spTree>
    <p:extLst>
      <p:ext uri="{BB962C8B-B14F-4D97-AF65-F5344CB8AC3E}">
        <p14:creationId xmlns:p14="http://schemas.microsoft.com/office/powerpoint/2010/main" val="5995153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AADB56C-BA56-4D1E-A42A-A07A47444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95D334-FD42-3E40-8952-92EFAFF3E530}"/>
              </a:ext>
            </a:extLst>
          </p:cNvPr>
          <p:cNvSpPr>
            <a:spLocks noGrp="1"/>
          </p:cNvSpPr>
          <p:nvPr>
            <p:ph type="title"/>
          </p:nvPr>
        </p:nvSpPr>
        <p:spPr>
          <a:xfrm>
            <a:off x="628650" y="329934"/>
            <a:ext cx="7886700" cy="1341634"/>
          </a:xfrm>
        </p:spPr>
        <p:txBody>
          <a:bodyPr vert="horz" lIns="91440" tIns="45720" rIns="91440" bIns="45720" rtlCol="0" anchor="ctr">
            <a:normAutofit/>
          </a:bodyPr>
          <a:lstStyle/>
          <a:p>
            <a:pPr defTabSz="914400"/>
            <a:r>
              <a:rPr lang="en-US" sz="3500"/>
              <a:t>Analyse de la posture : stabilité, proprioception et contrôle postural</a:t>
            </a:r>
          </a:p>
        </p:txBody>
      </p:sp>
      <p:sp>
        <p:nvSpPr>
          <p:cNvPr id="4" name="Content Placeholder 3">
            <a:extLst>
              <a:ext uri="{FF2B5EF4-FFF2-40B4-BE49-F238E27FC236}">
                <a16:creationId xmlns:a16="http://schemas.microsoft.com/office/drawing/2014/main" id="{C7F2D8A9-40A4-0F34-9870-5B91FA1D8D6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3990" y="1843283"/>
            <a:ext cx="5102815" cy="4285807"/>
          </a:xfrm>
        </p:spPr>
        <p:txBody>
          <a:bodyPr>
            <a:normAutofit/>
          </a:bodyPr>
          <a:lstStyle/>
          <a:p>
            <a:pPr marL="0" indent="0">
              <a:spcBef>
                <a:spcPts val="2500"/>
              </a:spcBef>
              <a:buNone/>
            </a:pPr>
            <a:r>
              <a:rPr lang="en-US" sz="1400" b="1" dirty="0" err="1"/>
              <a:t>Évaluation</a:t>
            </a:r>
            <a:r>
              <a:rPr lang="en-US" sz="1400" b="1" dirty="0"/>
              <a:t> de la </a:t>
            </a:r>
            <a:r>
              <a:rPr lang="en-US" sz="1400" b="1" dirty="0" err="1"/>
              <a:t>stabilité</a:t>
            </a:r>
            <a:r>
              <a:rPr lang="en-US" sz="1400" b="1" dirty="0"/>
              <a:t> </a:t>
            </a:r>
            <a:r>
              <a:rPr lang="en-US" sz="1400" b="1" dirty="0" err="1"/>
              <a:t>posturale</a:t>
            </a:r>
            <a:endParaRPr lang="en-US" sz="1400" b="1" dirty="0"/>
          </a:p>
          <a:p>
            <a:pPr marL="0" lvl="1" indent="0">
              <a:buNone/>
            </a:pPr>
            <a:r>
              <a:rPr lang="en-US" sz="1400" dirty="0" err="1"/>
              <a:t>L’observation</a:t>
            </a:r>
            <a:r>
              <a:rPr lang="en-US" sz="1400" dirty="0"/>
              <a:t> de la station </a:t>
            </a:r>
            <a:r>
              <a:rPr lang="en-US" sz="1400" dirty="0" err="1"/>
              <a:t>debout</a:t>
            </a:r>
            <a:r>
              <a:rPr lang="en-US" sz="1400" dirty="0"/>
              <a:t> </a:t>
            </a:r>
            <a:r>
              <a:rPr lang="en-US" sz="1400" dirty="0" err="1"/>
              <a:t>pieds</a:t>
            </a:r>
            <a:r>
              <a:rPr lang="en-US" sz="1400" dirty="0"/>
              <a:t> joints </a:t>
            </a:r>
            <a:r>
              <a:rPr lang="en-US" sz="1400" dirty="0" err="1"/>
              <a:t>permet</a:t>
            </a:r>
            <a:r>
              <a:rPr lang="en-US" sz="1400" dirty="0"/>
              <a:t> </a:t>
            </a:r>
            <a:r>
              <a:rPr lang="en-US" sz="1400" dirty="0" err="1"/>
              <a:t>d’analyser</a:t>
            </a:r>
            <a:r>
              <a:rPr lang="en-US" sz="1400" dirty="0"/>
              <a:t> la </a:t>
            </a:r>
            <a:r>
              <a:rPr lang="en-US" sz="1400" dirty="0" err="1"/>
              <a:t>stabilité</a:t>
            </a:r>
            <a:r>
              <a:rPr lang="en-US" sz="1400" dirty="0"/>
              <a:t> </a:t>
            </a:r>
            <a:r>
              <a:rPr lang="en-US" sz="1400" dirty="0" err="1"/>
              <a:t>globale</a:t>
            </a:r>
            <a:r>
              <a:rPr lang="en-US" sz="1400" dirty="0"/>
              <a:t> et la </a:t>
            </a:r>
            <a:r>
              <a:rPr lang="en-US" sz="1400" dirty="0" err="1"/>
              <a:t>largeur</a:t>
            </a:r>
            <a:r>
              <a:rPr lang="en-US" sz="1400" dirty="0"/>
              <a:t> du </a:t>
            </a:r>
            <a:r>
              <a:rPr lang="en-US" sz="1400" dirty="0" err="1"/>
              <a:t>polygone</a:t>
            </a:r>
            <a:r>
              <a:rPr lang="en-US" sz="1400" dirty="0"/>
              <a:t> de sustentation.</a:t>
            </a:r>
          </a:p>
          <a:p>
            <a:pPr marL="0" indent="0">
              <a:spcBef>
                <a:spcPts val="2500"/>
              </a:spcBef>
              <a:buNone/>
            </a:pPr>
            <a:r>
              <a:rPr lang="en-US" sz="1400" b="1" dirty="0" err="1"/>
              <a:t>Épreuve</a:t>
            </a:r>
            <a:r>
              <a:rPr lang="en-US" sz="1400" b="1" dirty="0"/>
              <a:t> de Romberg</a:t>
            </a:r>
          </a:p>
          <a:p>
            <a:pPr marL="0" lvl="1" indent="0">
              <a:buNone/>
            </a:pPr>
            <a:r>
              <a:rPr lang="en-US" sz="1400" dirty="0"/>
              <a:t>Le patient se </a:t>
            </a:r>
            <a:r>
              <a:rPr lang="en-US" sz="1400" dirty="0" err="1"/>
              <a:t>tient</a:t>
            </a:r>
            <a:r>
              <a:rPr lang="en-US" sz="1400" dirty="0"/>
              <a:t> </a:t>
            </a:r>
            <a:r>
              <a:rPr lang="en-US" sz="1400" dirty="0" err="1"/>
              <a:t>debout</a:t>
            </a:r>
            <a:r>
              <a:rPr lang="en-US" sz="1400" dirty="0"/>
              <a:t> les </a:t>
            </a:r>
            <a:r>
              <a:rPr lang="en-US" sz="1400" dirty="0" err="1"/>
              <a:t>yeux</a:t>
            </a:r>
            <a:r>
              <a:rPr lang="en-US" sz="1400" dirty="0"/>
              <a:t> </a:t>
            </a:r>
            <a:r>
              <a:rPr lang="en-US" sz="1400" dirty="0" err="1"/>
              <a:t>ouverts</a:t>
            </a:r>
            <a:r>
              <a:rPr lang="en-US" sz="1400" dirty="0"/>
              <a:t>.  Il doit </a:t>
            </a:r>
            <a:r>
              <a:rPr lang="en-US" sz="1400" dirty="0" err="1"/>
              <a:t>fermer</a:t>
            </a:r>
            <a:r>
              <a:rPr lang="en-US" sz="1400" dirty="0"/>
              <a:t> les </a:t>
            </a:r>
            <a:r>
              <a:rPr lang="en-US" sz="1400" dirty="0" err="1"/>
              <a:t>yeux</a:t>
            </a:r>
            <a:r>
              <a:rPr lang="en-US" sz="1400" dirty="0"/>
              <a:t> de 20 à 30 </a:t>
            </a:r>
            <a:r>
              <a:rPr lang="en-US" sz="1400" dirty="0" err="1"/>
              <a:t>secondes</a:t>
            </a:r>
            <a:r>
              <a:rPr lang="en-US" sz="1400" dirty="0"/>
              <a:t>.  </a:t>
            </a:r>
          </a:p>
          <a:p>
            <a:pPr marL="0" lvl="1" indent="0">
              <a:buNone/>
            </a:pPr>
            <a:r>
              <a:rPr lang="en-US" sz="1400" dirty="0"/>
              <a:t>Léger </a:t>
            </a:r>
            <a:r>
              <a:rPr lang="en-US" sz="1400" dirty="0" err="1"/>
              <a:t>vascillement</a:t>
            </a:r>
            <a:r>
              <a:rPr lang="en-US" sz="1400" dirty="0"/>
              <a:t> = normal</a:t>
            </a:r>
          </a:p>
          <a:p>
            <a:pPr marL="0" lvl="1" indent="0">
              <a:buNone/>
            </a:pPr>
            <a:r>
              <a:rPr lang="en-US" sz="1400" dirty="0"/>
              <a:t>Perte </a:t>
            </a:r>
            <a:r>
              <a:rPr lang="en-US" sz="1400" dirty="0" err="1"/>
              <a:t>d’équilibre</a:t>
            </a:r>
            <a:r>
              <a:rPr lang="en-US" sz="1400" dirty="0"/>
              <a:t> = anormal</a:t>
            </a:r>
          </a:p>
          <a:p>
            <a:pPr marL="0" indent="0">
              <a:spcBef>
                <a:spcPts val="2500"/>
              </a:spcBef>
              <a:buNone/>
            </a:pPr>
            <a:r>
              <a:rPr lang="en-US" sz="1400" b="1" dirty="0" err="1"/>
              <a:t>Épreuve</a:t>
            </a:r>
            <a:r>
              <a:rPr lang="en-US" sz="1400" b="1" dirty="0"/>
              <a:t> de </a:t>
            </a:r>
            <a:r>
              <a:rPr lang="en-US" sz="1400" b="1" dirty="0" err="1"/>
              <a:t>serment</a:t>
            </a:r>
            <a:endParaRPr lang="en-US" sz="1400" b="1" dirty="0"/>
          </a:p>
          <a:p>
            <a:pPr marL="0" lvl="1" indent="0">
              <a:buNone/>
            </a:pPr>
            <a:r>
              <a:rPr lang="en-US" sz="1400" dirty="0" err="1"/>
              <a:t>Similaire</a:t>
            </a:r>
            <a:r>
              <a:rPr lang="en-US" sz="1400" dirty="0"/>
              <a:t> au Romberg, </a:t>
            </a:r>
            <a:r>
              <a:rPr lang="en-US" sz="1400" dirty="0" err="1"/>
              <a:t>mais</a:t>
            </a:r>
            <a:r>
              <a:rPr lang="en-US" sz="1400" dirty="0"/>
              <a:t> les bras </a:t>
            </a:r>
            <a:r>
              <a:rPr lang="en-US" sz="1400" dirty="0" err="1"/>
              <a:t>tendus</a:t>
            </a:r>
            <a:r>
              <a:rPr lang="en-US" sz="1400" dirty="0"/>
              <a:t> </a:t>
            </a:r>
            <a:r>
              <a:rPr lang="en-US" sz="1400" dirty="0" err="1"/>
              <a:t>devant</a:t>
            </a:r>
            <a:r>
              <a:rPr lang="en-US" sz="1400" dirty="0"/>
              <a:t>, </a:t>
            </a:r>
            <a:r>
              <a:rPr lang="en-US" sz="1400" dirty="0" err="1"/>
              <a:t>paumes</a:t>
            </a:r>
            <a:r>
              <a:rPr lang="en-US" sz="1400" dirty="0"/>
              <a:t> vers le haut</a:t>
            </a:r>
          </a:p>
          <a:p>
            <a:pPr marL="0" lvl="1" indent="0">
              <a:buNone/>
            </a:pPr>
            <a:r>
              <a:rPr lang="en-US" sz="1400" dirty="0"/>
              <a:t>Fermeture des </a:t>
            </a:r>
            <a:r>
              <a:rPr lang="en-US" sz="1400" dirty="0" err="1"/>
              <a:t>yeux</a:t>
            </a:r>
            <a:r>
              <a:rPr lang="en-US" sz="1400" dirty="0"/>
              <a:t>.</a:t>
            </a:r>
          </a:p>
          <a:p>
            <a:pPr marL="0" lvl="1" indent="0">
              <a:buNone/>
            </a:pPr>
            <a:r>
              <a:rPr lang="en-US" sz="1400" dirty="0"/>
              <a:t>”bras qui </a:t>
            </a:r>
            <a:r>
              <a:rPr lang="en-US" sz="1400" dirty="0" err="1"/>
              <a:t>tombe</a:t>
            </a:r>
            <a:r>
              <a:rPr lang="en-US" sz="1400" dirty="0"/>
              <a:t>” = </a:t>
            </a:r>
            <a:r>
              <a:rPr lang="en-US" sz="1400" dirty="0" err="1"/>
              <a:t>signe</a:t>
            </a:r>
            <a:r>
              <a:rPr lang="en-US" sz="1400" dirty="0"/>
              <a:t> </a:t>
            </a:r>
            <a:r>
              <a:rPr lang="en-US" sz="1400" dirty="0" err="1"/>
              <a:t>d’une</a:t>
            </a:r>
            <a:r>
              <a:rPr lang="en-US" sz="1400" dirty="0"/>
              <a:t> faiblesse</a:t>
            </a:r>
          </a:p>
        </p:txBody>
      </p:sp>
    </p:spTree>
    <p:extLst>
      <p:ext uri="{BB962C8B-B14F-4D97-AF65-F5344CB8AC3E}">
        <p14:creationId xmlns:p14="http://schemas.microsoft.com/office/powerpoint/2010/main" val="13397984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199816-CDA0-F8AF-BCB7-9A8E48208979}"/>
              </a:ext>
            </a:extLst>
          </p:cNvPr>
          <p:cNvSpPr>
            <a:spLocks noGrp="1"/>
          </p:cNvSpPr>
          <p:nvPr>
            <p:ph type="title"/>
          </p:nvPr>
        </p:nvSpPr>
        <p:spPr>
          <a:xfrm>
            <a:off x="628649" y="537883"/>
            <a:ext cx="7983723" cy="1410346"/>
          </a:xfrm>
        </p:spPr>
        <p:txBody>
          <a:bodyPr vert="horz" lIns="91440" tIns="45720" rIns="91440" bIns="45720" rtlCol="0" anchor="b">
            <a:normAutofit/>
          </a:bodyPr>
          <a:lstStyle/>
          <a:p>
            <a:pPr defTabSz="914400"/>
            <a:r>
              <a:rPr lang="en-US" sz="2700" kern="1200" dirty="0">
                <a:solidFill>
                  <a:schemeClr val="tx1"/>
                </a:solidFill>
                <a:latin typeface="+mj-lt"/>
                <a:ea typeface="+mj-ea"/>
                <a:cs typeface="+mj-cs"/>
              </a:rPr>
              <a:t>Observation de la démarche </a:t>
            </a:r>
            <a:br>
              <a:rPr lang="en-US" sz="2700" kern="1200" dirty="0">
                <a:solidFill>
                  <a:schemeClr val="tx1"/>
                </a:solidFill>
                <a:latin typeface="+mj-lt"/>
                <a:ea typeface="+mj-ea"/>
                <a:cs typeface="+mj-cs"/>
              </a:rPr>
            </a:br>
            <a:r>
              <a:rPr lang="en-US" sz="2700" kern="1200" dirty="0" err="1">
                <a:solidFill>
                  <a:schemeClr val="tx1"/>
                </a:solidFill>
                <a:latin typeface="+mj-lt"/>
                <a:ea typeface="+mj-ea"/>
                <a:cs typeface="+mj-cs"/>
              </a:rPr>
              <a:t>équilibre</a:t>
            </a:r>
            <a:r>
              <a:rPr lang="en-US" sz="2700" kern="1200" dirty="0">
                <a:solidFill>
                  <a:schemeClr val="tx1"/>
                </a:solidFill>
                <a:latin typeface="+mj-lt"/>
                <a:ea typeface="+mj-ea"/>
                <a:cs typeface="+mj-cs"/>
              </a:rPr>
              <a:t> </a:t>
            </a:r>
            <a:r>
              <a:rPr lang="en-US" sz="2700" kern="1200" dirty="0" err="1">
                <a:solidFill>
                  <a:schemeClr val="tx1"/>
                </a:solidFill>
                <a:latin typeface="+mj-lt"/>
                <a:ea typeface="+mj-ea"/>
                <a:cs typeface="+mj-cs"/>
              </a:rPr>
              <a:t>dynamique</a:t>
            </a:r>
            <a:r>
              <a:rPr lang="en-US" sz="2700" kern="1200" dirty="0">
                <a:solidFill>
                  <a:schemeClr val="tx1"/>
                </a:solidFill>
                <a:latin typeface="+mj-lt"/>
                <a:ea typeface="+mj-ea"/>
                <a:cs typeface="+mj-cs"/>
              </a:rPr>
              <a:t> et </a:t>
            </a:r>
            <a:r>
              <a:rPr lang="en-US" sz="2700" kern="1200" dirty="0" err="1">
                <a:solidFill>
                  <a:schemeClr val="tx1"/>
                </a:solidFill>
                <a:latin typeface="+mj-lt"/>
                <a:ea typeface="+mj-ea"/>
                <a:cs typeface="+mj-cs"/>
              </a:rPr>
              <a:t>automatisation</a:t>
            </a:r>
            <a:r>
              <a:rPr lang="en-US" sz="2700" kern="1200" dirty="0">
                <a:solidFill>
                  <a:schemeClr val="tx1"/>
                </a:solidFill>
                <a:latin typeface="+mj-lt"/>
                <a:ea typeface="+mj-ea"/>
                <a:cs typeface="+mj-cs"/>
              </a:rPr>
              <a:t> </a:t>
            </a:r>
            <a:r>
              <a:rPr lang="en-US" sz="2700" kern="1200" dirty="0" err="1">
                <a:solidFill>
                  <a:schemeClr val="tx1"/>
                </a:solidFill>
                <a:latin typeface="+mj-lt"/>
                <a:ea typeface="+mj-ea"/>
                <a:cs typeface="+mj-cs"/>
              </a:rPr>
              <a:t>motrice</a:t>
            </a:r>
            <a:endParaRPr lang="en-US" sz="2700" kern="1200" dirty="0">
              <a:solidFill>
                <a:schemeClr val="tx1"/>
              </a:solidFill>
              <a:latin typeface="+mj-lt"/>
              <a:ea typeface="+mj-ea"/>
              <a:cs typeface="+mj-cs"/>
            </a:endParaRPr>
          </a:p>
        </p:txBody>
      </p:sp>
      <p:sp>
        <p:nvSpPr>
          <p:cNvPr id="4" name="Content Placeholder 3">
            <a:extLst>
              <a:ext uri="{FF2B5EF4-FFF2-40B4-BE49-F238E27FC236}">
                <a16:creationId xmlns:a16="http://schemas.microsoft.com/office/drawing/2014/main" id="{42C385A2-A8A6-F5BC-89CA-BC91C9B6786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8649" y="2147777"/>
            <a:ext cx="7983723" cy="3972129"/>
          </a:xfrm>
        </p:spPr>
        <p:txBody>
          <a:bodyPr>
            <a:normAutofit/>
          </a:bodyPr>
          <a:lstStyle/>
          <a:p>
            <a:pPr marL="0" indent="0">
              <a:spcBef>
                <a:spcPts val="2500"/>
              </a:spcBef>
              <a:buNone/>
            </a:pPr>
            <a:r>
              <a:rPr lang="en-US" sz="1800" b="1" dirty="0" err="1"/>
              <a:t>Évaluation</a:t>
            </a:r>
            <a:r>
              <a:rPr lang="en-US" sz="1800" b="1" dirty="0"/>
              <a:t> </a:t>
            </a:r>
            <a:r>
              <a:rPr lang="en-US" sz="1800" b="1" dirty="0" err="1"/>
              <a:t>initiale</a:t>
            </a:r>
            <a:r>
              <a:rPr lang="en-US" sz="1800" b="1" dirty="0"/>
              <a:t> de la force </a:t>
            </a:r>
            <a:r>
              <a:rPr lang="en-US" sz="1800" b="1" dirty="0" err="1"/>
              <a:t>musculaire</a:t>
            </a:r>
            <a:endParaRPr lang="en-US" sz="1800" b="1" dirty="0"/>
          </a:p>
          <a:p>
            <a:pPr marL="0" lvl="1" indent="0">
              <a:buNone/>
            </a:pPr>
            <a:r>
              <a:rPr lang="en-US" dirty="0"/>
              <a:t>Le test de se lever </a:t>
            </a:r>
            <a:r>
              <a:rPr lang="en-US" dirty="0" err="1"/>
              <a:t>d’une</a:t>
            </a:r>
            <a:r>
              <a:rPr lang="en-US" dirty="0"/>
              <a:t> chaise sans les bras </a:t>
            </a:r>
            <a:r>
              <a:rPr lang="en-US" dirty="0" err="1"/>
              <a:t>renseigne</a:t>
            </a:r>
            <a:r>
              <a:rPr lang="en-US" dirty="0"/>
              <a:t> sur la force </a:t>
            </a:r>
            <a:r>
              <a:rPr lang="en-US" dirty="0" err="1"/>
              <a:t>proximale</a:t>
            </a:r>
            <a:r>
              <a:rPr lang="en-US" dirty="0"/>
              <a:t> des </a:t>
            </a:r>
            <a:r>
              <a:rPr lang="en-US" dirty="0" err="1"/>
              <a:t>membres</a:t>
            </a:r>
            <a:r>
              <a:rPr lang="en-US" dirty="0"/>
              <a:t> </a:t>
            </a:r>
            <a:r>
              <a:rPr lang="en-US" dirty="0" err="1"/>
              <a:t>inférieurs</a:t>
            </a:r>
            <a:r>
              <a:rPr lang="en-US" dirty="0"/>
              <a:t> et la </a:t>
            </a:r>
            <a:r>
              <a:rPr lang="en-US" dirty="0" err="1"/>
              <a:t>racine</a:t>
            </a:r>
            <a:r>
              <a:rPr lang="en-US" dirty="0"/>
              <a:t> L4.</a:t>
            </a:r>
          </a:p>
          <a:p>
            <a:pPr marL="0" indent="0">
              <a:spcBef>
                <a:spcPts val="2500"/>
              </a:spcBef>
              <a:buNone/>
            </a:pPr>
            <a:r>
              <a:rPr lang="en-US" sz="1800" b="1" dirty="0"/>
              <a:t>Observation de la </a:t>
            </a:r>
            <a:r>
              <a:rPr lang="en-US" sz="1800" b="1" dirty="0" err="1"/>
              <a:t>marche</a:t>
            </a:r>
            <a:r>
              <a:rPr lang="en-US" sz="1800" b="1" dirty="0"/>
              <a:t> </a:t>
            </a:r>
            <a:r>
              <a:rPr lang="en-US" sz="1800" b="1" dirty="0" err="1"/>
              <a:t>spontanée</a:t>
            </a:r>
            <a:endParaRPr lang="en-US" sz="1800" b="1" dirty="0"/>
          </a:p>
          <a:p>
            <a:pPr marL="0" lvl="1" indent="0">
              <a:buNone/>
            </a:pPr>
            <a:r>
              <a:rPr lang="en-US" dirty="0" err="1"/>
              <a:t>Évaluer</a:t>
            </a:r>
            <a:r>
              <a:rPr lang="en-US" dirty="0"/>
              <a:t> la </a:t>
            </a:r>
            <a:r>
              <a:rPr lang="en-US" dirty="0" err="1"/>
              <a:t>symétrie</a:t>
            </a:r>
            <a:r>
              <a:rPr lang="en-US" dirty="0"/>
              <a:t> des pas, la </a:t>
            </a:r>
            <a:r>
              <a:rPr lang="en-US" dirty="0" err="1"/>
              <a:t>largeur</a:t>
            </a:r>
            <a:r>
              <a:rPr lang="en-US" dirty="0"/>
              <a:t> du </a:t>
            </a:r>
            <a:r>
              <a:rPr lang="en-US" dirty="0" err="1"/>
              <a:t>polygone</a:t>
            </a:r>
            <a:r>
              <a:rPr lang="en-US" dirty="0"/>
              <a:t> de sustentation, la </a:t>
            </a:r>
            <a:r>
              <a:rPr lang="en-US" dirty="0" err="1"/>
              <a:t>vitesse</a:t>
            </a:r>
            <a:r>
              <a:rPr lang="en-US" dirty="0"/>
              <a:t> et les </a:t>
            </a:r>
            <a:r>
              <a:rPr lang="en-US" dirty="0" err="1"/>
              <a:t>mouvements</a:t>
            </a:r>
            <a:r>
              <a:rPr lang="en-US" dirty="0"/>
              <a:t> des bras pour </a:t>
            </a:r>
            <a:r>
              <a:rPr lang="en-US" dirty="0" err="1"/>
              <a:t>détecter</a:t>
            </a:r>
            <a:r>
              <a:rPr lang="en-US" dirty="0"/>
              <a:t> anomalies.</a:t>
            </a:r>
          </a:p>
        </p:txBody>
      </p:sp>
    </p:spTree>
    <p:extLst>
      <p:ext uri="{BB962C8B-B14F-4D97-AF65-F5344CB8AC3E}">
        <p14:creationId xmlns:p14="http://schemas.microsoft.com/office/powerpoint/2010/main" val="1649450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897CCA-486C-491C-B4C1-5E5C95A82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18C256-04D3-8D56-B286-7509603C7766}"/>
              </a:ext>
            </a:extLst>
          </p:cNvPr>
          <p:cNvSpPr>
            <a:spLocks noGrp="1"/>
          </p:cNvSpPr>
          <p:nvPr>
            <p:ph type="title"/>
          </p:nvPr>
        </p:nvSpPr>
        <p:spPr>
          <a:xfrm>
            <a:off x="623991" y="385474"/>
            <a:ext cx="7775730" cy="1843283"/>
          </a:xfrm>
        </p:spPr>
        <p:txBody>
          <a:bodyPr vert="horz" lIns="91440" tIns="45720" rIns="91440" bIns="45720" rtlCol="0" anchor="ctr">
            <a:normAutofit/>
          </a:bodyPr>
          <a:lstStyle/>
          <a:p>
            <a:pPr defTabSz="914400"/>
            <a:r>
              <a:rPr lang="en-US" sz="3200" dirty="0"/>
              <a:t>Tests de coordination : </a:t>
            </a:r>
            <a:r>
              <a:rPr lang="en-US" sz="3200" dirty="0" err="1"/>
              <a:t>précision</a:t>
            </a:r>
            <a:r>
              <a:rPr lang="en-US" sz="3200" dirty="0"/>
              <a:t>, </a:t>
            </a:r>
            <a:r>
              <a:rPr lang="en-US" sz="3200" dirty="0" err="1"/>
              <a:t>rythme</a:t>
            </a:r>
            <a:r>
              <a:rPr lang="en-US" sz="3200" dirty="0"/>
              <a:t> et </a:t>
            </a:r>
            <a:r>
              <a:rPr lang="en-US" sz="3200" dirty="0" err="1"/>
              <a:t>symétrie</a:t>
            </a:r>
            <a:r>
              <a:rPr lang="en-US" sz="3200" dirty="0"/>
              <a:t> des </a:t>
            </a:r>
            <a:r>
              <a:rPr lang="en-US" sz="3200" dirty="0" err="1"/>
              <a:t>mouvements</a:t>
            </a:r>
            <a:endParaRPr lang="en-US" sz="3200" dirty="0"/>
          </a:p>
        </p:txBody>
      </p:sp>
      <p:sp>
        <p:nvSpPr>
          <p:cNvPr id="4" name="Content Placeholder 3">
            <a:extLst>
              <a:ext uri="{FF2B5EF4-FFF2-40B4-BE49-F238E27FC236}">
                <a16:creationId xmlns:a16="http://schemas.microsoft.com/office/drawing/2014/main" id="{0D9D01C1-77F8-267B-F175-1854276FADF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3990" y="2400472"/>
            <a:ext cx="8062810" cy="4072054"/>
          </a:xfrm>
        </p:spPr>
        <p:txBody>
          <a:bodyPr>
            <a:normAutofit/>
          </a:bodyPr>
          <a:lstStyle/>
          <a:p>
            <a:pPr marL="0" indent="0">
              <a:spcBef>
                <a:spcPts val="2500"/>
              </a:spcBef>
              <a:buNone/>
            </a:pPr>
            <a:r>
              <a:rPr lang="en-US" sz="1600" b="1" dirty="0" err="1"/>
              <a:t>Évaluation</a:t>
            </a:r>
            <a:r>
              <a:rPr lang="en-US" sz="1600" b="1" dirty="0"/>
              <a:t> des </a:t>
            </a:r>
            <a:r>
              <a:rPr lang="en-US" sz="1600" b="1" dirty="0" err="1"/>
              <a:t>mouvements</a:t>
            </a:r>
            <a:r>
              <a:rPr lang="en-US" sz="1600" b="1" dirty="0"/>
              <a:t> </a:t>
            </a:r>
            <a:r>
              <a:rPr lang="en-US" sz="1600" b="1" dirty="0" err="1"/>
              <a:t>rapides</a:t>
            </a:r>
            <a:endParaRPr lang="en-US" sz="1600" b="1" dirty="0"/>
          </a:p>
          <a:p>
            <a:pPr marL="0" lvl="1" indent="0">
              <a:buNone/>
            </a:pPr>
            <a:r>
              <a:rPr lang="en-US" sz="1600" dirty="0"/>
              <a:t>Les </a:t>
            </a:r>
            <a:r>
              <a:rPr lang="en-US" sz="1600" dirty="0" err="1"/>
              <a:t>mouvements</a:t>
            </a:r>
            <a:r>
              <a:rPr lang="en-US" sz="1600" dirty="0"/>
              <a:t> </a:t>
            </a:r>
            <a:r>
              <a:rPr lang="en-US" sz="1600" dirty="0" err="1"/>
              <a:t>alternatifs</a:t>
            </a:r>
            <a:r>
              <a:rPr lang="en-US" sz="1600" dirty="0"/>
              <a:t> </a:t>
            </a:r>
            <a:r>
              <a:rPr lang="en-US" sz="1600" dirty="0" err="1"/>
              <a:t>rapides</a:t>
            </a:r>
            <a:r>
              <a:rPr lang="en-US" sz="1600" dirty="0"/>
              <a:t> </a:t>
            </a:r>
            <a:r>
              <a:rPr lang="en-US" sz="1600" dirty="0" err="1"/>
              <a:t>analysent</a:t>
            </a:r>
            <a:r>
              <a:rPr lang="en-US" sz="1600" dirty="0"/>
              <a:t> la </a:t>
            </a:r>
            <a:r>
              <a:rPr lang="en-US" sz="1600" dirty="0" err="1"/>
              <a:t>vitesse</a:t>
            </a:r>
            <a:r>
              <a:rPr lang="en-US" sz="1600" dirty="0"/>
              <a:t>, la </a:t>
            </a:r>
            <a:r>
              <a:rPr lang="en-US" sz="1600" dirty="0" err="1"/>
              <a:t>régularité</a:t>
            </a:r>
            <a:r>
              <a:rPr lang="en-US" sz="1600" dirty="0"/>
              <a:t> et </a:t>
            </a:r>
            <a:r>
              <a:rPr lang="en-US" sz="1600" dirty="0" err="1"/>
              <a:t>l’amplitude</a:t>
            </a:r>
            <a:r>
              <a:rPr lang="en-US" sz="1600" dirty="0"/>
              <a:t> des </a:t>
            </a:r>
            <a:r>
              <a:rPr lang="en-US" sz="1600" dirty="0" err="1"/>
              <a:t>gestes</a:t>
            </a:r>
            <a:r>
              <a:rPr lang="en-US" sz="1600" dirty="0"/>
              <a:t> aux </a:t>
            </a:r>
            <a:r>
              <a:rPr lang="en-US" sz="1600" dirty="0" err="1"/>
              <a:t>membres</a:t>
            </a:r>
            <a:r>
              <a:rPr lang="en-US" sz="1600" dirty="0"/>
              <a:t> </a:t>
            </a:r>
            <a:r>
              <a:rPr lang="en-US" sz="1600" dirty="0" err="1"/>
              <a:t>supérieurs</a:t>
            </a:r>
            <a:r>
              <a:rPr lang="en-US" sz="1600" dirty="0"/>
              <a:t> et </a:t>
            </a:r>
            <a:r>
              <a:rPr lang="en-US" sz="1600" dirty="0" err="1"/>
              <a:t>inférieurs</a:t>
            </a:r>
            <a:r>
              <a:rPr lang="en-US" sz="1600" dirty="0"/>
              <a:t>.</a:t>
            </a:r>
          </a:p>
          <a:p>
            <a:pPr marL="0" indent="0">
              <a:spcBef>
                <a:spcPts val="2500"/>
              </a:spcBef>
              <a:buNone/>
            </a:pPr>
            <a:r>
              <a:rPr lang="en-US" sz="1600" b="1" dirty="0"/>
              <a:t>Test </a:t>
            </a:r>
            <a:r>
              <a:rPr lang="en-US" sz="1600" b="1" dirty="0" err="1"/>
              <a:t>doigt-nez</a:t>
            </a:r>
            <a:r>
              <a:rPr lang="en-US" sz="1600" b="1" dirty="0"/>
              <a:t> et coordination visuo-</a:t>
            </a:r>
            <a:r>
              <a:rPr lang="en-US" sz="1600" b="1" dirty="0" err="1"/>
              <a:t>motrice</a:t>
            </a:r>
            <a:endParaRPr lang="en-US" sz="1600" b="1" dirty="0"/>
          </a:p>
          <a:p>
            <a:pPr marL="0" lvl="1" indent="0">
              <a:buNone/>
            </a:pPr>
            <a:r>
              <a:rPr lang="en-US" sz="1600" dirty="0"/>
              <a:t>Ce test </a:t>
            </a:r>
            <a:r>
              <a:rPr lang="en-US" sz="1600" dirty="0" err="1"/>
              <a:t>évalue</a:t>
            </a:r>
            <a:r>
              <a:rPr lang="en-US" sz="1600" dirty="0"/>
              <a:t> la coordination visuo-</a:t>
            </a:r>
            <a:r>
              <a:rPr lang="en-US" sz="1600" dirty="0" err="1"/>
              <a:t>motrice</a:t>
            </a:r>
            <a:r>
              <a:rPr lang="en-US" sz="1600" dirty="0"/>
              <a:t> et la proprioception avec </a:t>
            </a:r>
            <a:r>
              <a:rPr lang="en-US" sz="1600" dirty="0" err="1"/>
              <a:t>yeux</a:t>
            </a:r>
            <a:r>
              <a:rPr lang="en-US" sz="1600" dirty="0"/>
              <a:t> </a:t>
            </a:r>
            <a:r>
              <a:rPr lang="en-US" sz="1600" dirty="0" err="1"/>
              <a:t>ouverts</a:t>
            </a:r>
            <a:r>
              <a:rPr lang="en-US" sz="1600" dirty="0"/>
              <a:t> </a:t>
            </a:r>
            <a:r>
              <a:rPr lang="en-US" sz="1600" dirty="0" err="1"/>
              <a:t>puis</a:t>
            </a:r>
            <a:r>
              <a:rPr lang="en-US" sz="1600" dirty="0"/>
              <a:t> </a:t>
            </a:r>
            <a:r>
              <a:rPr lang="en-US" sz="1600" dirty="0" err="1"/>
              <a:t>fermés</a:t>
            </a:r>
            <a:r>
              <a:rPr lang="en-US" sz="1600" dirty="0"/>
              <a:t> pour </a:t>
            </a:r>
            <a:r>
              <a:rPr lang="en-US" sz="1600" dirty="0" err="1"/>
              <a:t>détecter</a:t>
            </a:r>
            <a:r>
              <a:rPr lang="en-US" sz="1600" dirty="0"/>
              <a:t> tremblements et </a:t>
            </a:r>
            <a:r>
              <a:rPr lang="en-US" sz="1600" dirty="0" err="1"/>
              <a:t>imprécisions</a:t>
            </a:r>
            <a:r>
              <a:rPr lang="en-US" sz="1600" dirty="0"/>
              <a:t>.</a:t>
            </a:r>
          </a:p>
          <a:p>
            <a:pPr marL="0" indent="0">
              <a:spcBef>
                <a:spcPts val="2500"/>
              </a:spcBef>
              <a:buNone/>
            </a:pPr>
            <a:r>
              <a:rPr lang="en-US" sz="1600" b="1" dirty="0" err="1"/>
              <a:t>Détection</a:t>
            </a:r>
            <a:r>
              <a:rPr lang="en-US" sz="1600" b="1" dirty="0"/>
              <a:t> des </a:t>
            </a:r>
            <a:r>
              <a:rPr lang="en-US" sz="1600" b="1" dirty="0" err="1"/>
              <a:t>asymétries</a:t>
            </a:r>
            <a:r>
              <a:rPr lang="en-US" sz="1600" b="1" dirty="0"/>
              <a:t> et troubles</a:t>
            </a:r>
          </a:p>
          <a:p>
            <a:pPr marL="0" lvl="1" indent="0">
              <a:buNone/>
            </a:pPr>
            <a:r>
              <a:rPr lang="en-US" sz="1600" dirty="0"/>
              <a:t>La </a:t>
            </a:r>
            <a:r>
              <a:rPr lang="en-US" sz="1600" dirty="0" err="1"/>
              <a:t>comparaison</a:t>
            </a:r>
            <a:r>
              <a:rPr lang="en-US" sz="1600" dirty="0"/>
              <a:t> des </a:t>
            </a:r>
            <a:r>
              <a:rPr lang="en-US" sz="1600" dirty="0" err="1"/>
              <a:t>côtés</a:t>
            </a:r>
            <a:r>
              <a:rPr lang="en-US" sz="1600" dirty="0"/>
              <a:t> droit et gauche</a:t>
            </a:r>
          </a:p>
        </p:txBody>
      </p:sp>
    </p:spTree>
    <p:extLst>
      <p:ext uri="{BB962C8B-B14F-4D97-AF65-F5344CB8AC3E}">
        <p14:creationId xmlns:p14="http://schemas.microsoft.com/office/powerpoint/2010/main" val="15410531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08974D-297A-B33B-C33B-B5596AD8C9EC}"/>
              </a:ext>
            </a:extLst>
          </p:cNvPr>
          <p:cNvSpPr>
            <a:spLocks noGrp="1"/>
          </p:cNvSpPr>
          <p:nvPr>
            <p:ph type="title"/>
          </p:nvPr>
        </p:nvSpPr>
        <p:spPr/>
        <p:txBody>
          <a:bodyPr/>
          <a:lstStyle/>
          <a:p>
            <a:r>
              <a:rPr lang="fr-FR" dirty="0"/>
              <a:t>Pour compléter le dépistage</a:t>
            </a:r>
          </a:p>
        </p:txBody>
      </p:sp>
      <p:sp>
        <p:nvSpPr>
          <p:cNvPr id="3" name="Espace réservé du contenu 2">
            <a:extLst>
              <a:ext uri="{FF2B5EF4-FFF2-40B4-BE49-F238E27FC236}">
                <a16:creationId xmlns:a16="http://schemas.microsoft.com/office/drawing/2014/main" id="{7051C6B1-1617-1014-4B66-05B4483BB41F}"/>
              </a:ext>
            </a:extLst>
          </p:cNvPr>
          <p:cNvSpPr>
            <a:spLocks noGrp="1"/>
          </p:cNvSpPr>
          <p:nvPr>
            <p:ph idx="1"/>
          </p:nvPr>
        </p:nvSpPr>
        <p:spPr/>
        <p:txBody>
          <a:bodyPr/>
          <a:lstStyle/>
          <a:p>
            <a:r>
              <a:rPr lang="fr-FR" dirty="0"/>
              <a:t>Selon la plainte, on peut compléter à l’aide de </a:t>
            </a:r>
          </a:p>
          <a:p>
            <a:pPr lvl="1"/>
            <a:r>
              <a:rPr lang="fr-FR" dirty="0"/>
              <a:t>L’examen des nerfs crâniens</a:t>
            </a:r>
          </a:p>
          <a:p>
            <a:pPr lvl="1"/>
            <a:r>
              <a:rPr lang="fr-FR" dirty="0"/>
              <a:t>L’examen des forces / sensibilités / ROT d’un membre ou d’une région spécifique</a:t>
            </a:r>
          </a:p>
          <a:p>
            <a:r>
              <a:rPr lang="fr-FR" dirty="0"/>
              <a:t>Les signes vitaux sont importants selon la plainte </a:t>
            </a:r>
          </a:p>
          <a:p>
            <a:r>
              <a:rPr lang="fr-FR" dirty="0"/>
              <a:t>Ne pas oublier la glycémie pour tout symptôme neurologique !</a:t>
            </a:r>
          </a:p>
        </p:txBody>
      </p:sp>
    </p:spTree>
    <p:extLst>
      <p:ext uri="{BB962C8B-B14F-4D97-AF65-F5344CB8AC3E}">
        <p14:creationId xmlns:p14="http://schemas.microsoft.com/office/powerpoint/2010/main" val="4123163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Les essentiels</a:t>
            </a:r>
          </a:p>
        </p:txBody>
      </p:sp>
      <p:sp>
        <p:nvSpPr>
          <p:cNvPr id="3" name="Content Placeholder 2"/>
          <p:cNvSpPr>
            <a:spLocks noGrp="1"/>
          </p:cNvSpPr>
          <p:nvPr>
            <p:ph idx="1"/>
          </p:nvPr>
        </p:nvSpPr>
        <p:spPr/>
        <p:txBody>
          <a:bodyPr/>
          <a:lstStyle/>
          <a:p>
            <a:pPr>
              <a:defRPr sz="2200">
                <a:latin typeface="Arial"/>
              </a:defRPr>
            </a:pPr>
            <a:r>
              <a:rPr dirty="0" err="1"/>
              <a:t>Anamnèse</a:t>
            </a:r>
            <a:r>
              <a:rPr dirty="0"/>
              <a:t> </a:t>
            </a:r>
            <a:r>
              <a:rPr dirty="0" err="1"/>
              <a:t>ciblée</a:t>
            </a:r>
            <a:endParaRPr dirty="0"/>
          </a:p>
          <a:p>
            <a:pPr>
              <a:defRPr sz="2200">
                <a:latin typeface="Arial"/>
              </a:defRPr>
            </a:pPr>
            <a:r>
              <a:rPr dirty="0" err="1"/>
              <a:t>Prise</a:t>
            </a:r>
            <a:r>
              <a:rPr dirty="0"/>
              <a:t> de SV</a:t>
            </a:r>
            <a:endParaRPr lang="fr-CA" dirty="0"/>
          </a:p>
          <a:p>
            <a:pPr>
              <a:defRPr sz="2200">
                <a:latin typeface="Arial"/>
              </a:defRPr>
            </a:pPr>
            <a:r>
              <a:rPr lang="fr-CA" dirty="0"/>
              <a:t>Examen physique ciblé</a:t>
            </a:r>
          </a:p>
          <a:p>
            <a:pPr>
              <a:defRPr sz="2200">
                <a:latin typeface="Arial"/>
              </a:defRPr>
            </a:pPr>
            <a:r>
              <a:rPr lang="fr-CA" dirty="0"/>
              <a:t>Examens paracliniques</a:t>
            </a:r>
            <a:endParaRPr dirty="0"/>
          </a:p>
          <a:p>
            <a:pPr>
              <a:defRPr sz="2200">
                <a:latin typeface="Arial"/>
              </a:defRPr>
            </a:pPr>
            <a:r>
              <a:rPr dirty="0"/>
              <a:t>Documentation</a:t>
            </a:r>
          </a:p>
          <a:p>
            <a:pPr>
              <a:defRPr sz="2200">
                <a:latin typeface="Arial"/>
              </a:defRPr>
            </a:pPr>
            <a:r>
              <a:rPr dirty="0"/>
              <a:t>Red flags</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Résumé et utilité en officine</a:t>
            </a:r>
          </a:p>
        </p:txBody>
      </p:sp>
      <p:sp>
        <p:nvSpPr>
          <p:cNvPr id="3" name="Content Placeholder 2"/>
          <p:cNvSpPr>
            <a:spLocks noGrp="1"/>
          </p:cNvSpPr>
          <p:nvPr>
            <p:ph idx="1"/>
          </p:nvPr>
        </p:nvSpPr>
        <p:spPr/>
        <p:txBody>
          <a:bodyPr>
            <a:normAutofit lnSpcReduction="10000"/>
          </a:bodyPr>
          <a:lstStyle/>
          <a:p>
            <a:pPr marL="0" indent="0">
              <a:buNone/>
              <a:defRPr sz="2200">
                <a:latin typeface="Arial"/>
              </a:defRPr>
            </a:pPr>
            <a:r>
              <a:rPr dirty="0"/>
              <a:t>Examen </a:t>
            </a:r>
            <a:r>
              <a:rPr dirty="0" err="1"/>
              <a:t>neurologique</a:t>
            </a:r>
            <a:r>
              <a:rPr dirty="0"/>
              <a:t> </a:t>
            </a:r>
            <a:r>
              <a:rPr dirty="0" err="1"/>
              <a:t>essentiel</a:t>
            </a:r>
            <a:endParaRPr dirty="0"/>
          </a:p>
          <a:p>
            <a:pPr>
              <a:defRPr sz="2200">
                <a:latin typeface="Arial"/>
              </a:defRPr>
            </a:pPr>
            <a:r>
              <a:rPr dirty="0" err="1"/>
              <a:t>L’examen</a:t>
            </a:r>
            <a:r>
              <a:rPr dirty="0"/>
              <a:t> </a:t>
            </a:r>
            <a:r>
              <a:rPr dirty="0" err="1"/>
              <a:t>neurologique</a:t>
            </a:r>
            <a:r>
              <a:rPr dirty="0"/>
              <a:t> de base est un </a:t>
            </a:r>
            <a:r>
              <a:rPr dirty="0" err="1"/>
              <a:t>outil</a:t>
            </a:r>
            <a:r>
              <a:rPr dirty="0"/>
              <a:t> </a:t>
            </a:r>
            <a:r>
              <a:rPr dirty="0" err="1"/>
              <a:t>rapide</a:t>
            </a:r>
            <a:r>
              <a:rPr dirty="0"/>
              <a:t> et </a:t>
            </a:r>
            <a:r>
              <a:rPr dirty="0" err="1"/>
              <a:t>fiable</a:t>
            </a:r>
            <a:r>
              <a:rPr dirty="0"/>
              <a:t> pour la pratique </a:t>
            </a:r>
            <a:r>
              <a:rPr dirty="0" err="1"/>
              <a:t>pharmaceutique</a:t>
            </a:r>
            <a:r>
              <a:rPr dirty="0"/>
              <a:t> </a:t>
            </a:r>
            <a:r>
              <a:rPr dirty="0" err="1"/>
              <a:t>en</a:t>
            </a:r>
            <a:r>
              <a:rPr dirty="0"/>
              <a:t> première </a:t>
            </a:r>
            <a:r>
              <a:rPr dirty="0" err="1"/>
              <a:t>ligne</a:t>
            </a:r>
            <a:r>
              <a:rPr dirty="0"/>
              <a:t>.</a:t>
            </a:r>
          </a:p>
          <a:p>
            <a:pPr marL="0" indent="0">
              <a:buNone/>
              <a:defRPr sz="2200">
                <a:latin typeface="Arial"/>
              </a:defRPr>
            </a:pPr>
            <a:r>
              <a:rPr dirty="0"/>
              <a:t>Identification des anomalies</a:t>
            </a:r>
          </a:p>
          <a:p>
            <a:pPr>
              <a:defRPr sz="2200">
                <a:latin typeface="Arial"/>
              </a:defRPr>
            </a:pPr>
            <a:r>
              <a:rPr dirty="0"/>
              <a:t>Il </a:t>
            </a:r>
            <a:r>
              <a:rPr dirty="0" err="1"/>
              <a:t>permet</a:t>
            </a:r>
            <a:r>
              <a:rPr dirty="0"/>
              <a:t> </a:t>
            </a:r>
            <a:r>
              <a:rPr dirty="0" err="1"/>
              <a:t>d’identifier</a:t>
            </a:r>
            <a:r>
              <a:rPr dirty="0"/>
              <a:t> des anomalies </a:t>
            </a:r>
            <a:r>
              <a:rPr dirty="0" err="1"/>
              <a:t>importantes</a:t>
            </a:r>
            <a:r>
              <a:rPr dirty="0"/>
              <a:t> et </a:t>
            </a:r>
            <a:r>
              <a:rPr dirty="0" err="1"/>
              <a:t>d’évaluer</a:t>
            </a:r>
            <a:r>
              <a:rPr dirty="0"/>
              <a:t> la </a:t>
            </a:r>
            <a:r>
              <a:rPr dirty="0" err="1"/>
              <a:t>stabilité</a:t>
            </a:r>
            <a:r>
              <a:rPr dirty="0"/>
              <a:t> du patient </a:t>
            </a:r>
            <a:r>
              <a:rPr dirty="0" err="1"/>
              <a:t>rapidement</a:t>
            </a:r>
            <a:r>
              <a:rPr dirty="0"/>
              <a:t>.</a:t>
            </a:r>
            <a:endParaRPr lang="fr-CA" dirty="0"/>
          </a:p>
          <a:p>
            <a:pPr marL="0" indent="0">
              <a:buNone/>
              <a:defRPr sz="2200">
                <a:latin typeface="Arial"/>
              </a:defRPr>
            </a:pPr>
            <a:r>
              <a:rPr dirty="0"/>
              <a:t>Triage des </a:t>
            </a:r>
            <a:r>
              <a:rPr dirty="0" err="1"/>
              <a:t>symptômes</a:t>
            </a:r>
            <a:endParaRPr dirty="0"/>
          </a:p>
          <a:p>
            <a:pPr>
              <a:defRPr sz="2200">
                <a:latin typeface="Arial"/>
              </a:defRPr>
            </a:pPr>
            <a:r>
              <a:rPr dirty="0" err="1"/>
              <a:t>L’examen</a:t>
            </a:r>
            <a:r>
              <a:rPr dirty="0"/>
              <a:t> aide à trier les</a:t>
            </a:r>
            <a:r>
              <a:rPr lang="fr-CA" dirty="0"/>
              <a:t> </a:t>
            </a:r>
            <a:r>
              <a:rPr dirty="0" err="1"/>
              <a:t>symptômes</a:t>
            </a:r>
            <a:r>
              <a:rPr dirty="0"/>
              <a:t> </a:t>
            </a:r>
            <a:r>
              <a:rPr dirty="0" err="1"/>
              <a:t>comme</a:t>
            </a:r>
            <a:r>
              <a:rPr dirty="0"/>
              <a:t> </a:t>
            </a:r>
            <a:r>
              <a:rPr dirty="0" err="1"/>
              <a:t>vertiges</a:t>
            </a:r>
            <a:r>
              <a:rPr dirty="0"/>
              <a:t>,</a:t>
            </a:r>
            <a:r>
              <a:rPr lang="fr-CA" dirty="0"/>
              <a:t> </a:t>
            </a:r>
            <a:r>
              <a:rPr dirty="0"/>
              <a:t>faiblesse, troubles de la</a:t>
            </a:r>
            <a:r>
              <a:rPr lang="fr-CA" dirty="0"/>
              <a:t> </a:t>
            </a:r>
            <a:r>
              <a:rPr dirty="0" err="1"/>
              <a:t>marche</a:t>
            </a:r>
            <a:r>
              <a:rPr dirty="0"/>
              <a:t> </a:t>
            </a:r>
            <a:r>
              <a:rPr dirty="0" err="1"/>
              <a:t>ou</a:t>
            </a:r>
            <a:r>
              <a:rPr dirty="0"/>
              <a:t> </a:t>
            </a:r>
            <a:r>
              <a:rPr dirty="0" err="1"/>
              <a:t>engourdissements</a:t>
            </a:r>
            <a:r>
              <a:rPr dirty="0"/>
              <a:t>.</a:t>
            </a:r>
            <a:endParaRPr lang="fr-CA" dirty="0"/>
          </a:p>
          <a:p>
            <a:pPr marL="0" indent="0">
              <a:buNone/>
              <a:defRPr sz="2200">
                <a:latin typeface="Arial"/>
              </a:defRPr>
            </a:pPr>
            <a:r>
              <a:rPr dirty="0"/>
              <a:t>Communication et</a:t>
            </a:r>
            <a:r>
              <a:rPr lang="fr-CA" dirty="0"/>
              <a:t> </a:t>
            </a:r>
            <a:r>
              <a:rPr dirty="0"/>
              <a:t>documentation</a:t>
            </a:r>
          </a:p>
          <a:p>
            <a:pPr>
              <a:defRPr sz="2200">
                <a:latin typeface="Arial"/>
              </a:defRPr>
            </a:pPr>
            <a:r>
              <a:rPr dirty="0"/>
              <a:t>Sa </a:t>
            </a:r>
            <a:r>
              <a:rPr dirty="0" err="1"/>
              <a:t>méthode</a:t>
            </a:r>
            <a:r>
              <a:rPr dirty="0"/>
              <a:t> </a:t>
            </a:r>
            <a:r>
              <a:rPr dirty="0" err="1"/>
              <a:t>facilite</a:t>
            </a:r>
            <a:r>
              <a:rPr dirty="0"/>
              <a:t> la</a:t>
            </a:r>
            <a:r>
              <a:rPr lang="fr-CA" dirty="0"/>
              <a:t> </a:t>
            </a:r>
            <a:r>
              <a:rPr dirty="0"/>
              <a:t>documentation et la</a:t>
            </a:r>
            <a:r>
              <a:rPr lang="fr-CA" dirty="0"/>
              <a:t> </a:t>
            </a:r>
            <a:r>
              <a:rPr dirty="0"/>
              <a:t>communication entre</a:t>
            </a:r>
            <a:r>
              <a:rPr lang="fr-CA" dirty="0"/>
              <a:t> </a:t>
            </a:r>
            <a:r>
              <a:rPr dirty="0" err="1"/>
              <a:t>professionnels</a:t>
            </a:r>
            <a:r>
              <a:rPr dirty="0"/>
              <a:t> de santé.</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6FF61E-93DB-BC3D-DEBA-5FC2B86179F2}"/>
              </a:ext>
            </a:extLst>
          </p:cNvPr>
          <p:cNvSpPr>
            <a:spLocks noGrp="1"/>
          </p:cNvSpPr>
          <p:nvPr>
            <p:ph type="title"/>
          </p:nvPr>
        </p:nvSpPr>
        <p:spPr/>
        <p:txBody>
          <a:bodyPr/>
          <a:lstStyle/>
          <a:p>
            <a:r>
              <a:rPr lang="fr-FR" dirty="0"/>
              <a:t>AVC</a:t>
            </a:r>
          </a:p>
        </p:txBody>
      </p:sp>
      <p:sp>
        <p:nvSpPr>
          <p:cNvPr id="3" name="Espace réservé du contenu 2">
            <a:extLst>
              <a:ext uri="{FF2B5EF4-FFF2-40B4-BE49-F238E27FC236}">
                <a16:creationId xmlns:a16="http://schemas.microsoft.com/office/drawing/2014/main" id="{A64D1E9F-E928-4465-82BE-4CAEF2EF2B39}"/>
              </a:ext>
            </a:extLst>
          </p:cNvPr>
          <p:cNvSpPr>
            <a:spLocks noGrp="1"/>
          </p:cNvSpPr>
          <p:nvPr>
            <p:ph idx="1"/>
          </p:nvPr>
        </p:nvSpPr>
        <p:spPr/>
        <p:txBody>
          <a:bodyPr/>
          <a:lstStyle/>
          <a:p>
            <a:r>
              <a:rPr lang="fr-FR" dirty="0"/>
              <a:t>Ischémique ou hémorragique</a:t>
            </a:r>
          </a:p>
          <a:p>
            <a:r>
              <a:rPr lang="fr-FR" dirty="0"/>
              <a:t>AIT (Accident ischémique transitoire)</a:t>
            </a:r>
          </a:p>
          <a:p>
            <a:pPr lvl="1"/>
            <a:r>
              <a:rPr lang="fr-FR" dirty="0"/>
              <a:t>Symptômes résolus</a:t>
            </a:r>
          </a:p>
          <a:p>
            <a:pPr lvl="1"/>
            <a:r>
              <a:rPr lang="fr-FR" dirty="0"/>
              <a:t>Tout aussi important de référer, puisque souvent le prédicteur d’un AVC</a:t>
            </a:r>
          </a:p>
          <a:p>
            <a:endParaRPr lang="fr-FR" dirty="0"/>
          </a:p>
          <a:p>
            <a:r>
              <a:rPr lang="fr-FR" dirty="0"/>
              <a:t>Tout déficit neurologique objectivé doit être référé à une équipe médicale, surtout si apparition subite ou aigue</a:t>
            </a:r>
          </a:p>
        </p:txBody>
      </p:sp>
    </p:spTree>
    <p:extLst>
      <p:ext uri="{BB962C8B-B14F-4D97-AF65-F5344CB8AC3E}">
        <p14:creationId xmlns:p14="http://schemas.microsoft.com/office/powerpoint/2010/main" val="128506634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3911E5D9-C269-776F-8C59-565A04C4305C}"/>
              </a:ext>
            </a:extLst>
          </p:cNvPr>
          <p:cNvPicPr>
            <a:picLocks noGrp="1" noChangeAspect="1"/>
          </p:cNvPicPr>
          <p:nvPr>
            <p:ph idx="1"/>
          </p:nvPr>
        </p:nvPicPr>
        <p:blipFill>
          <a:blip r:embed="rId2"/>
          <a:stretch>
            <a:fillRect/>
          </a:stretch>
        </p:blipFill>
        <p:spPr>
          <a:xfrm>
            <a:off x="3429930" y="643466"/>
            <a:ext cx="2284138" cy="5571067"/>
          </a:xfrm>
          <a:prstGeom prst="rect">
            <a:avLst/>
          </a:prstGeom>
        </p:spPr>
      </p:pic>
    </p:spTree>
    <p:extLst>
      <p:ext uri="{BB962C8B-B14F-4D97-AF65-F5344CB8AC3E}">
        <p14:creationId xmlns:p14="http://schemas.microsoft.com/office/powerpoint/2010/main" val="1119845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Cas clinique #4</a:t>
            </a:r>
          </a:p>
        </p:txBody>
      </p:sp>
      <p:sp>
        <p:nvSpPr>
          <p:cNvPr id="3" name="Content Placeholder 2"/>
          <p:cNvSpPr>
            <a:spLocks noGrp="1"/>
          </p:cNvSpPr>
          <p:nvPr>
            <p:ph idx="1"/>
          </p:nvPr>
        </p:nvSpPr>
        <p:spPr/>
        <p:txBody>
          <a:bodyPr/>
          <a:lstStyle/>
          <a:p>
            <a:pPr marL="0" indent="0">
              <a:buNone/>
              <a:defRPr sz="2200">
                <a:latin typeface="Arial"/>
              </a:defRPr>
            </a:pPr>
            <a:r>
              <a:rPr lang="fr-CA" dirty="0"/>
              <a:t>F35 ans, céphalée depuis ce matin</a:t>
            </a:r>
            <a:endParaRPr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err="1"/>
              <a:t>Anamnèse</a:t>
            </a:r>
            <a:r>
              <a:rPr dirty="0"/>
              <a:t> - </a:t>
            </a:r>
            <a:r>
              <a:rPr lang="fr-CA" dirty="0"/>
              <a:t>Céphalée</a:t>
            </a:r>
            <a:endParaRPr dirty="0"/>
          </a:p>
        </p:txBody>
      </p:sp>
      <p:sp>
        <p:nvSpPr>
          <p:cNvPr id="3" name="Content Placeholder 2"/>
          <p:cNvSpPr>
            <a:spLocks noGrp="1"/>
          </p:cNvSpPr>
          <p:nvPr>
            <p:ph idx="1"/>
          </p:nvPr>
        </p:nvSpPr>
        <p:spPr/>
        <p:txBody>
          <a:bodyPr>
            <a:normAutofit lnSpcReduction="10000"/>
          </a:bodyPr>
          <a:lstStyle/>
          <a:p>
            <a:pPr marL="0" indent="0">
              <a:buNone/>
              <a:defRPr sz="2200">
                <a:latin typeface="Arial"/>
              </a:defRPr>
            </a:pPr>
            <a:r>
              <a:rPr lang="fr-CA" dirty="0"/>
              <a:t>F35 ans</a:t>
            </a:r>
          </a:p>
          <a:p>
            <a:pPr marL="0" indent="0">
              <a:buNone/>
              <a:defRPr sz="2200">
                <a:latin typeface="Arial"/>
              </a:defRPr>
            </a:pPr>
            <a:r>
              <a:rPr lang="fr-CA" dirty="0"/>
              <a:t>Mal de tête</a:t>
            </a:r>
          </a:p>
          <a:p>
            <a:pPr marL="0" indent="0">
              <a:buNone/>
              <a:defRPr sz="2200">
                <a:latin typeface="Arial"/>
              </a:defRPr>
            </a:pPr>
            <a:r>
              <a:rPr lang="fr-CA" dirty="0"/>
              <a:t>P : soulagement partiel par le </a:t>
            </a:r>
            <a:r>
              <a:rPr lang="fr-CA" dirty="0" err="1"/>
              <a:t>tylénol</a:t>
            </a:r>
            <a:endParaRPr lang="fr-CA" dirty="0"/>
          </a:p>
          <a:p>
            <a:pPr marL="0" indent="0">
              <a:buNone/>
              <a:defRPr sz="2200">
                <a:latin typeface="Arial"/>
              </a:defRPr>
            </a:pPr>
            <a:r>
              <a:rPr lang="fr-CA" dirty="0"/>
              <a:t>Q : pulsatile</a:t>
            </a:r>
          </a:p>
          <a:p>
            <a:pPr marL="0" indent="0">
              <a:buNone/>
              <a:defRPr sz="2200">
                <a:latin typeface="Arial"/>
              </a:defRPr>
            </a:pPr>
            <a:r>
              <a:rPr lang="fr-CA" dirty="0"/>
              <a:t>R : surtout à droite</a:t>
            </a:r>
          </a:p>
          <a:p>
            <a:pPr marL="0" indent="0">
              <a:buNone/>
              <a:defRPr sz="2200">
                <a:latin typeface="Arial"/>
              </a:defRPr>
            </a:pPr>
            <a:r>
              <a:rPr lang="fr-CA" dirty="0"/>
              <a:t>S – </a:t>
            </a:r>
            <a:r>
              <a:rPr lang="fr-CA" dirty="0" err="1"/>
              <a:t>T</a:t>
            </a:r>
            <a:r>
              <a:rPr lang="fr-CA" dirty="0"/>
              <a:t> : 6/10, depuis ce matin, début assez rapide</a:t>
            </a:r>
          </a:p>
          <a:p>
            <a:pPr marL="0" indent="0">
              <a:buNone/>
              <a:defRPr sz="2200">
                <a:latin typeface="Arial"/>
              </a:defRPr>
            </a:pPr>
            <a:endParaRPr lang="fr-CA" dirty="0"/>
          </a:p>
          <a:p>
            <a:pPr marL="0" indent="0">
              <a:buNone/>
              <a:defRPr sz="2200">
                <a:latin typeface="Arial"/>
              </a:defRPr>
            </a:pPr>
            <a:r>
              <a:rPr lang="fr-CA" dirty="0"/>
              <a:t>1</a:t>
            </a:r>
            <a:r>
              <a:rPr lang="fr-CA" baseline="30000" dirty="0"/>
              <a:t>er</a:t>
            </a:r>
            <a:r>
              <a:rPr lang="fr-CA" dirty="0"/>
              <a:t> épisode du genre</a:t>
            </a:r>
          </a:p>
          <a:p>
            <a:pPr marL="0" indent="0">
              <a:buNone/>
              <a:defRPr sz="2200">
                <a:latin typeface="Arial"/>
              </a:defRPr>
            </a:pPr>
            <a:r>
              <a:rPr lang="fr-CA" dirty="0"/>
              <a:t>Pas enceinte, pas ATCD particulier</a:t>
            </a:r>
          </a:p>
          <a:p>
            <a:pPr marL="0" indent="0">
              <a:buNone/>
              <a:defRPr sz="2200">
                <a:latin typeface="Arial"/>
              </a:defRPr>
            </a:pPr>
            <a:r>
              <a:rPr lang="fr-CA" dirty="0"/>
              <a:t>Pas </a:t>
            </a:r>
            <a:r>
              <a:rPr lang="fr-CA" dirty="0" err="1"/>
              <a:t>sx</a:t>
            </a:r>
            <a:r>
              <a:rPr lang="fr-CA" dirty="0"/>
              <a:t> IVRS</a:t>
            </a:r>
          </a:p>
          <a:p>
            <a:pPr marL="0" indent="0">
              <a:buNone/>
              <a:defRPr sz="2200">
                <a:latin typeface="Arial"/>
              </a:defRPr>
            </a:pPr>
            <a:r>
              <a:rPr lang="fr-CA" dirty="0"/>
              <a:t>Pas </a:t>
            </a:r>
            <a:r>
              <a:rPr lang="fr-CA" dirty="0" err="1"/>
              <a:t>sx</a:t>
            </a:r>
            <a:r>
              <a:rPr lang="fr-CA" dirty="0"/>
              <a:t> neurologique</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B16E91-53A7-CFF5-272C-F26E56722CE1}"/>
              </a:ext>
            </a:extLst>
          </p:cNvPr>
          <p:cNvSpPr>
            <a:spLocks noGrp="1"/>
          </p:cNvSpPr>
          <p:nvPr>
            <p:ph type="title"/>
          </p:nvPr>
        </p:nvSpPr>
        <p:spPr/>
        <p:txBody>
          <a:bodyPr/>
          <a:lstStyle/>
          <a:p>
            <a:r>
              <a:rPr lang="fr-FR" dirty="0"/>
              <a:t>Anamnèse ciblée – Céphalée </a:t>
            </a:r>
          </a:p>
        </p:txBody>
      </p:sp>
      <p:sp>
        <p:nvSpPr>
          <p:cNvPr id="3" name="Espace réservé du contenu 2">
            <a:extLst>
              <a:ext uri="{FF2B5EF4-FFF2-40B4-BE49-F238E27FC236}">
                <a16:creationId xmlns:a16="http://schemas.microsoft.com/office/drawing/2014/main" id="{C905AC5E-4E4F-F2FF-3F7F-AF92C4A6EEDB}"/>
              </a:ext>
            </a:extLst>
          </p:cNvPr>
          <p:cNvSpPr>
            <a:spLocks noGrp="1"/>
          </p:cNvSpPr>
          <p:nvPr>
            <p:ph idx="1"/>
          </p:nvPr>
        </p:nvSpPr>
        <p:spPr/>
        <p:txBody>
          <a:bodyPr/>
          <a:lstStyle/>
          <a:p>
            <a:r>
              <a:rPr lang="fr-FR" dirty="0"/>
              <a:t>Nausées et vomissements</a:t>
            </a:r>
          </a:p>
          <a:p>
            <a:r>
              <a:rPr lang="fr-FR" dirty="0"/>
              <a:t>Photophobie et sonophobie</a:t>
            </a:r>
          </a:p>
          <a:p>
            <a:r>
              <a:rPr lang="fr-FR" dirty="0"/>
              <a:t>Symptômes neurologiques</a:t>
            </a:r>
          </a:p>
          <a:p>
            <a:r>
              <a:rPr lang="fr-FR" dirty="0"/>
              <a:t>Symptômes nocturnes / matinaux (augmentation de la pression </a:t>
            </a:r>
            <a:r>
              <a:rPr lang="fr-FR" dirty="0" err="1"/>
              <a:t>intracranienne</a:t>
            </a:r>
            <a:r>
              <a:rPr lang="fr-FR" dirty="0"/>
              <a:t>)</a:t>
            </a:r>
          </a:p>
          <a:p>
            <a:r>
              <a:rPr lang="fr-FR" dirty="0"/>
              <a:t>Traumatisme</a:t>
            </a:r>
          </a:p>
          <a:p>
            <a:r>
              <a:rPr lang="fr-FR" dirty="0"/>
              <a:t>Douleur cervicale</a:t>
            </a:r>
          </a:p>
        </p:txBody>
      </p:sp>
    </p:spTree>
    <p:extLst>
      <p:ext uri="{BB962C8B-B14F-4D97-AF65-F5344CB8AC3E}">
        <p14:creationId xmlns:p14="http://schemas.microsoft.com/office/powerpoint/2010/main" val="216154222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rPr dirty="0"/>
              <a:t>Examen physique - </a:t>
            </a:r>
            <a:r>
              <a:rPr lang="fr-CA" dirty="0"/>
              <a:t>Céphalée</a:t>
            </a:r>
            <a:endParaRPr dirty="0"/>
          </a:p>
        </p:txBody>
      </p:sp>
      <p:sp>
        <p:nvSpPr>
          <p:cNvPr id="3" name="Content Placeholder 2"/>
          <p:cNvSpPr>
            <a:spLocks noGrp="1"/>
          </p:cNvSpPr>
          <p:nvPr>
            <p:ph idx="1"/>
          </p:nvPr>
        </p:nvSpPr>
        <p:spPr/>
        <p:txBody>
          <a:bodyPr/>
          <a:lstStyle/>
          <a:p>
            <a:pPr>
              <a:defRPr sz="2200">
                <a:latin typeface="Arial"/>
              </a:defRPr>
            </a:pPr>
            <a:r>
              <a:rPr lang="fr-CA" dirty="0"/>
              <a:t>Signes vitaux</a:t>
            </a:r>
          </a:p>
          <a:p>
            <a:pPr>
              <a:defRPr sz="2200">
                <a:latin typeface="Arial"/>
              </a:defRPr>
            </a:pPr>
            <a:r>
              <a:rPr lang="fr-CA" dirty="0"/>
              <a:t>Examen neuro sommaire</a:t>
            </a:r>
          </a:p>
          <a:p>
            <a:pPr>
              <a:defRPr sz="2200">
                <a:latin typeface="Arial"/>
              </a:defRPr>
            </a:pPr>
            <a:r>
              <a:rPr lang="fr-CA" dirty="0"/>
              <a:t>Examen du cou si nécessaire</a:t>
            </a:r>
          </a:p>
          <a:p>
            <a:pPr>
              <a:defRPr sz="2200">
                <a:latin typeface="Arial"/>
              </a:defRPr>
            </a:pPr>
            <a:r>
              <a:rPr lang="fr-CA" dirty="0"/>
              <a:t>Examen ORL si nécessaire</a:t>
            </a:r>
            <a:endParaRPr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rPr dirty="0"/>
              <a:t>Bilan </a:t>
            </a:r>
            <a:r>
              <a:rPr dirty="0" err="1"/>
              <a:t>paraclinique</a:t>
            </a:r>
            <a:r>
              <a:rPr dirty="0"/>
              <a:t> –</a:t>
            </a:r>
            <a:r>
              <a:rPr lang="fr-CA" dirty="0"/>
              <a:t> Céphalée</a:t>
            </a:r>
            <a:endParaRPr dirty="0"/>
          </a:p>
        </p:txBody>
      </p:sp>
      <p:sp>
        <p:nvSpPr>
          <p:cNvPr id="3" name="Content Placeholder 2"/>
          <p:cNvSpPr>
            <a:spLocks noGrp="1"/>
          </p:cNvSpPr>
          <p:nvPr>
            <p:ph idx="1"/>
          </p:nvPr>
        </p:nvSpPr>
        <p:spPr/>
        <p:txBody>
          <a:bodyPr/>
          <a:lstStyle/>
          <a:p>
            <a:pPr>
              <a:defRPr sz="2200">
                <a:latin typeface="Arial"/>
              </a:defRPr>
            </a:pPr>
            <a:r>
              <a:rPr lang="fr-CA" dirty="0"/>
              <a:t>Aucun d’emblée</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err="1"/>
              <a:t>Conduite</a:t>
            </a:r>
            <a:r>
              <a:rPr dirty="0"/>
              <a:t> à </a:t>
            </a:r>
            <a:r>
              <a:rPr dirty="0" err="1"/>
              <a:t>tenir</a:t>
            </a:r>
            <a:r>
              <a:rPr dirty="0"/>
              <a:t> – </a:t>
            </a:r>
            <a:r>
              <a:rPr lang="fr-CA" dirty="0"/>
              <a:t>Céphalée</a:t>
            </a:r>
            <a:endParaRPr dirty="0"/>
          </a:p>
        </p:txBody>
      </p:sp>
      <p:sp>
        <p:nvSpPr>
          <p:cNvPr id="3" name="Content Placeholder 2"/>
          <p:cNvSpPr>
            <a:spLocks noGrp="1"/>
          </p:cNvSpPr>
          <p:nvPr>
            <p:ph idx="1"/>
          </p:nvPr>
        </p:nvSpPr>
        <p:spPr/>
        <p:txBody>
          <a:bodyPr/>
          <a:lstStyle/>
          <a:p>
            <a:pPr>
              <a:defRPr sz="2200">
                <a:latin typeface="Arial"/>
              </a:defRPr>
            </a:pPr>
            <a:r>
              <a:rPr lang="fr-CA" dirty="0"/>
              <a:t>Éliminer la possibilité de cause grave</a:t>
            </a:r>
          </a:p>
          <a:p>
            <a:pPr lvl="1">
              <a:defRPr sz="2200">
                <a:latin typeface="Arial"/>
              </a:defRPr>
            </a:pPr>
            <a:r>
              <a:rPr lang="fr-CA" dirty="0"/>
              <a:t>Augmentation de la pression </a:t>
            </a:r>
            <a:r>
              <a:rPr lang="fr-CA" dirty="0" err="1"/>
              <a:t>intracranienne</a:t>
            </a:r>
            <a:endParaRPr lang="fr-CA" dirty="0"/>
          </a:p>
          <a:p>
            <a:pPr lvl="1">
              <a:defRPr sz="2200">
                <a:latin typeface="Arial"/>
              </a:defRPr>
            </a:pPr>
            <a:r>
              <a:rPr lang="fr-CA" dirty="0"/>
              <a:t>Cause infectieuse</a:t>
            </a:r>
          </a:p>
          <a:p>
            <a:pPr>
              <a:defRPr sz="2200">
                <a:latin typeface="Arial"/>
              </a:defRPr>
            </a:pPr>
            <a:r>
              <a:rPr lang="fr-CA" dirty="0"/>
              <a:t>Enseignement sur la céphalée</a:t>
            </a:r>
          </a:p>
          <a:p>
            <a:pPr>
              <a:defRPr sz="2200">
                <a:latin typeface="Arial"/>
              </a:defRPr>
            </a:pPr>
            <a:r>
              <a:rPr lang="fr-CA" dirty="0"/>
              <a:t>Contrôle de la douleur</a:t>
            </a:r>
          </a:p>
          <a:p>
            <a:pPr lvl="1">
              <a:defRPr sz="2200">
                <a:latin typeface="Arial"/>
              </a:defRPr>
            </a:pPr>
            <a:r>
              <a:rPr lang="fr-CA" dirty="0" err="1"/>
              <a:t>Acéta</a:t>
            </a:r>
            <a:r>
              <a:rPr lang="fr-CA" dirty="0"/>
              <a:t>, AINS</a:t>
            </a:r>
          </a:p>
          <a:p>
            <a:pPr lvl="1">
              <a:defRPr sz="2200">
                <a:latin typeface="Arial"/>
              </a:defRPr>
            </a:pPr>
            <a:r>
              <a:rPr lang="fr-CA" dirty="0"/>
              <a:t>Enseignement préventif des céphalées rebond</a:t>
            </a:r>
          </a:p>
          <a:p>
            <a:pPr>
              <a:defRPr sz="2200">
                <a:latin typeface="Arial"/>
              </a:defRPr>
            </a:pPr>
            <a:r>
              <a:rPr lang="fr-CA" dirty="0"/>
              <a:t>Orientation pour diagnostic au besoin </a:t>
            </a:r>
            <a:endParaRPr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0960BD5-36E0-F7A7-D9A5-25883A63C7F6}"/>
              </a:ext>
            </a:extLst>
          </p:cNvPr>
          <p:cNvSpPr>
            <a:spLocks noGrp="1"/>
          </p:cNvSpPr>
          <p:nvPr>
            <p:ph type="title"/>
          </p:nvPr>
        </p:nvSpPr>
        <p:spPr/>
        <p:txBody>
          <a:bodyPr/>
          <a:lstStyle/>
          <a:p>
            <a:r>
              <a:rPr lang="fr-FR" dirty="0"/>
              <a:t>Évaluation des symptômes urinaires</a:t>
            </a:r>
          </a:p>
        </p:txBody>
      </p:sp>
      <p:sp>
        <p:nvSpPr>
          <p:cNvPr id="5" name="Espace réservé du texte 4">
            <a:extLst>
              <a:ext uri="{FF2B5EF4-FFF2-40B4-BE49-F238E27FC236}">
                <a16:creationId xmlns:a16="http://schemas.microsoft.com/office/drawing/2014/main" id="{D6A4C3AC-607A-2F93-0ADB-83FE0E812150}"/>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519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Prise des signes vitaux</a:t>
            </a:r>
          </a:p>
        </p:txBody>
      </p:sp>
      <p:sp>
        <p:nvSpPr>
          <p:cNvPr id="3" name="Content Placeholder 2"/>
          <p:cNvSpPr>
            <a:spLocks noGrp="1"/>
          </p:cNvSpPr>
          <p:nvPr>
            <p:ph type="body" idx="1"/>
          </p:nvPr>
        </p:nvSpPr>
        <p:spPr/>
        <p:txBody>
          <a:bodyPr/>
          <a:lstStyle/>
          <a:p>
            <a:pPr>
              <a:defRPr sz="2200">
                <a:latin typeface="Arial"/>
              </a:defRPr>
            </a:pPr>
            <a:endParaRPr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Cas clinique #5</a:t>
            </a:r>
          </a:p>
        </p:txBody>
      </p:sp>
      <p:sp>
        <p:nvSpPr>
          <p:cNvPr id="3" name="Content Placeholder 2"/>
          <p:cNvSpPr>
            <a:spLocks noGrp="1"/>
          </p:cNvSpPr>
          <p:nvPr>
            <p:ph idx="1"/>
          </p:nvPr>
        </p:nvSpPr>
        <p:spPr/>
        <p:txBody>
          <a:bodyPr/>
          <a:lstStyle/>
          <a:p>
            <a:pPr marL="0" indent="0">
              <a:buNone/>
              <a:defRPr sz="2200">
                <a:latin typeface="Arial"/>
              </a:defRPr>
            </a:pPr>
            <a:r>
              <a:rPr dirty="0"/>
              <a:t>F 19 </a:t>
            </a:r>
            <a:r>
              <a:rPr dirty="0" err="1"/>
              <a:t>ans</a:t>
            </a:r>
            <a:r>
              <a:rPr dirty="0"/>
              <a:t>, </a:t>
            </a:r>
            <a:r>
              <a:rPr dirty="0" err="1"/>
              <a:t>symptômes</a:t>
            </a:r>
            <a:r>
              <a:rPr dirty="0"/>
              <a:t> </a:t>
            </a:r>
            <a:r>
              <a:rPr dirty="0" err="1"/>
              <a:t>urinaires</a:t>
            </a:r>
            <a:r>
              <a:rPr dirty="0"/>
              <a:t> </a:t>
            </a:r>
            <a:r>
              <a:rPr dirty="0" err="1"/>
              <a:t>depuis</a:t>
            </a:r>
            <a:r>
              <a:rPr dirty="0"/>
              <a:t> </a:t>
            </a:r>
            <a:r>
              <a:rPr dirty="0" err="1"/>
              <a:t>hier</a:t>
            </a:r>
            <a:endParaRPr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Anamnèse - Cystite</a:t>
            </a:r>
          </a:p>
        </p:txBody>
      </p:sp>
      <p:sp>
        <p:nvSpPr>
          <p:cNvPr id="3" name="Content Placeholder 2"/>
          <p:cNvSpPr>
            <a:spLocks noGrp="1"/>
          </p:cNvSpPr>
          <p:nvPr>
            <p:ph idx="1"/>
          </p:nvPr>
        </p:nvSpPr>
        <p:spPr/>
        <p:txBody>
          <a:bodyPr>
            <a:normAutofit/>
          </a:bodyPr>
          <a:lstStyle/>
          <a:p>
            <a:pPr marL="0" indent="0">
              <a:buNone/>
              <a:defRPr sz="2200">
                <a:latin typeface="Arial"/>
              </a:defRPr>
            </a:pPr>
            <a:r>
              <a:rPr lang="fr-CA" dirty="0"/>
              <a:t>F19 ans, symptômes urinaires, douleur au bas du ventre, douleur à la miction</a:t>
            </a:r>
          </a:p>
          <a:p>
            <a:pPr marL="0" indent="0">
              <a:buNone/>
              <a:defRPr sz="2200">
                <a:latin typeface="Arial"/>
              </a:defRPr>
            </a:pPr>
            <a:r>
              <a:rPr lang="fr-CA" dirty="0"/>
              <a:t>P : à chaque miction, rien ne la soulage</a:t>
            </a:r>
          </a:p>
          <a:p>
            <a:pPr marL="0" indent="0">
              <a:buNone/>
              <a:defRPr sz="2200">
                <a:latin typeface="Arial"/>
              </a:defRPr>
            </a:pPr>
            <a:r>
              <a:rPr lang="fr-CA" dirty="0"/>
              <a:t>Q : brûlure à la miction</a:t>
            </a:r>
          </a:p>
          <a:p>
            <a:pPr marL="0" indent="0">
              <a:buNone/>
              <a:defRPr sz="2200">
                <a:latin typeface="Arial"/>
              </a:defRPr>
            </a:pPr>
            <a:r>
              <a:rPr lang="fr-CA" dirty="0"/>
              <a:t>R : sus-pubienne, pas de douleur dorso-lombaire</a:t>
            </a:r>
          </a:p>
          <a:p>
            <a:pPr marL="0" indent="0">
              <a:buNone/>
              <a:defRPr sz="2200">
                <a:latin typeface="Arial"/>
              </a:defRPr>
            </a:pPr>
            <a:r>
              <a:rPr lang="fr-CA" dirty="0"/>
              <a:t>S – </a:t>
            </a:r>
            <a:r>
              <a:rPr lang="fr-CA" dirty="0" err="1"/>
              <a:t>T</a:t>
            </a:r>
            <a:r>
              <a:rPr lang="fr-CA" dirty="0"/>
              <a:t> : très inconfortable, début assez brutal hier soir</a:t>
            </a:r>
          </a:p>
          <a:p>
            <a:pPr marL="0" indent="0">
              <a:buNone/>
              <a:defRPr sz="2200">
                <a:latin typeface="Arial"/>
              </a:defRPr>
            </a:pPr>
            <a:endParaRPr lang="fr-CA" dirty="0"/>
          </a:p>
          <a:p>
            <a:pPr marL="0" indent="0">
              <a:buNone/>
              <a:defRPr sz="2200">
                <a:latin typeface="Arial"/>
              </a:defRPr>
            </a:pPr>
            <a:r>
              <a:rPr lang="fr-CA" dirty="0"/>
              <a:t>Absence de fièvre</a:t>
            </a:r>
          </a:p>
          <a:p>
            <a:pPr marL="0" indent="0">
              <a:buNone/>
              <a:defRPr sz="2200">
                <a:latin typeface="Arial"/>
              </a:defRPr>
            </a:pPr>
            <a:r>
              <a:rPr lang="fr-CA" dirty="0"/>
              <a:t>Pas de </a:t>
            </a:r>
            <a:r>
              <a:rPr lang="fr-CA" dirty="0" err="1"/>
              <a:t>sx</a:t>
            </a:r>
            <a:r>
              <a:rPr lang="fr-CA" dirty="0"/>
              <a:t> gynécologiques, pas de pertes vaginales</a:t>
            </a:r>
          </a:p>
          <a:p>
            <a:pPr marL="0" indent="0">
              <a:buNone/>
              <a:defRPr sz="2200">
                <a:latin typeface="Arial"/>
              </a:defRPr>
            </a:pPr>
            <a:r>
              <a:rPr lang="fr-CA" dirty="0"/>
              <a:t>ATCD d’une cystite à 17 ans</a:t>
            </a:r>
          </a:p>
          <a:p>
            <a:pPr marL="0" indent="0">
              <a:buNone/>
              <a:defRPr sz="2200">
                <a:latin typeface="Arial"/>
              </a:defRPr>
            </a:pPr>
            <a:r>
              <a:rPr lang="fr-CA" dirty="0"/>
              <a:t>Pas de relation sexuelle</a:t>
            </a:r>
            <a:endParaRPr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Anamnèse ciblée – Cystite</a:t>
            </a:r>
          </a:p>
        </p:txBody>
      </p:sp>
      <p:pic>
        <p:nvPicPr>
          <p:cNvPr id="5" name="Image 4">
            <a:extLst>
              <a:ext uri="{FF2B5EF4-FFF2-40B4-BE49-F238E27FC236}">
                <a16:creationId xmlns:a16="http://schemas.microsoft.com/office/drawing/2014/main" id="{9CAFC6AE-E677-E805-6429-4041503D7C4E}"/>
              </a:ext>
            </a:extLst>
          </p:cNvPr>
          <p:cNvPicPr>
            <a:picLocks noChangeAspect="1"/>
          </p:cNvPicPr>
          <p:nvPr/>
        </p:nvPicPr>
        <p:blipFill>
          <a:blip r:embed="rId2"/>
          <a:stretch>
            <a:fillRect/>
          </a:stretch>
        </p:blipFill>
        <p:spPr>
          <a:xfrm>
            <a:off x="742950" y="1570223"/>
            <a:ext cx="7772400" cy="3434316"/>
          </a:xfrm>
          <a:prstGeom prst="rect">
            <a:avLst/>
          </a:prstGeom>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BEFC2-6404-01B4-0FC1-E760141E7C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568A06-FDCE-766F-4418-8B77308FBF47}"/>
              </a:ext>
            </a:extLst>
          </p:cNvPr>
          <p:cNvSpPr>
            <a:spLocks noGrp="1"/>
          </p:cNvSpPr>
          <p:nvPr>
            <p:ph type="title"/>
          </p:nvPr>
        </p:nvSpPr>
        <p:spPr/>
        <p:txBody>
          <a:bodyPr/>
          <a:lstStyle/>
          <a:p>
            <a:pPr>
              <a:defRPr sz="3600" b="1">
                <a:latin typeface="Arial"/>
              </a:defRPr>
            </a:pPr>
            <a:r>
              <a:t>Anamnèse ciblée – Cystite</a:t>
            </a:r>
          </a:p>
        </p:txBody>
      </p:sp>
      <p:pic>
        <p:nvPicPr>
          <p:cNvPr id="3" name="Image 2">
            <a:extLst>
              <a:ext uri="{FF2B5EF4-FFF2-40B4-BE49-F238E27FC236}">
                <a16:creationId xmlns:a16="http://schemas.microsoft.com/office/drawing/2014/main" id="{3CD6B2ED-DEBE-9E88-9379-2AEBAE0CAC86}"/>
              </a:ext>
            </a:extLst>
          </p:cNvPr>
          <p:cNvPicPr>
            <a:picLocks noChangeAspect="1"/>
          </p:cNvPicPr>
          <p:nvPr/>
        </p:nvPicPr>
        <p:blipFill>
          <a:blip r:embed="rId2"/>
          <a:stretch>
            <a:fillRect/>
          </a:stretch>
        </p:blipFill>
        <p:spPr>
          <a:xfrm>
            <a:off x="685800" y="2027422"/>
            <a:ext cx="7772400" cy="3245236"/>
          </a:xfrm>
          <a:prstGeom prst="rect">
            <a:avLst/>
          </a:prstGeom>
        </p:spPr>
      </p:pic>
    </p:spTree>
    <p:extLst>
      <p:ext uri="{BB962C8B-B14F-4D97-AF65-F5344CB8AC3E}">
        <p14:creationId xmlns:p14="http://schemas.microsoft.com/office/powerpoint/2010/main" val="3067992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3A86CB-EE23-DCAB-85E1-CD01C2F5D98F}"/>
              </a:ext>
            </a:extLst>
          </p:cNvPr>
          <p:cNvSpPr>
            <a:spLocks noGrp="1"/>
          </p:cNvSpPr>
          <p:nvPr>
            <p:ph type="title"/>
          </p:nvPr>
        </p:nvSpPr>
        <p:spPr/>
        <p:txBody>
          <a:bodyPr/>
          <a:lstStyle/>
          <a:p>
            <a:r>
              <a:rPr lang="fr-FR" dirty="0"/>
              <a:t>Facteurs de risque d’infection urinaire compliquée</a:t>
            </a:r>
          </a:p>
        </p:txBody>
      </p:sp>
      <p:pic>
        <p:nvPicPr>
          <p:cNvPr id="5" name="Espace réservé du contenu 4">
            <a:extLst>
              <a:ext uri="{FF2B5EF4-FFF2-40B4-BE49-F238E27FC236}">
                <a16:creationId xmlns:a16="http://schemas.microsoft.com/office/drawing/2014/main" id="{03583845-36F9-7639-898D-1AD0AF641589}"/>
              </a:ext>
            </a:extLst>
          </p:cNvPr>
          <p:cNvPicPr>
            <a:picLocks noGrp="1" noChangeAspect="1"/>
          </p:cNvPicPr>
          <p:nvPr>
            <p:ph idx="1"/>
          </p:nvPr>
        </p:nvPicPr>
        <p:blipFill>
          <a:blip r:embed="rId2"/>
          <a:stretch>
            <a:fillRect/>
          </a:stretch>
        </p:blipFill>
        <p:spPr>
          <a:xfrm>
            <a:off x="1231900" y="2445544"/>
            <a:ext cx="6680200" cy="3111500"/>
          </a:xfrm>
          <a:prstGeom prst="rect">
            <a:avLst/>
          </a:prstGeom>
        </p:spPr>
      </p:pic>
    </p:spTree>
    <p:extLst>
      <p:ext uri="{BB962C8B-B14F-4D97-AF65-F5344CB8AC3E}">
        <p14:creationId xmlns:p14="http://schemas.microsoft.com/office/powerpoint/2010/main" val="14880805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Examen physique – cystite</a:t>
            </a:r>
          </a:p>
        </p:txBody>
      </p:sp>
      <p:pic>
        <p:nvPicPr>
          <p:cNvPr id="5" name="Image 4">
            <a:extLst>
              <a:ext uri="{FF2B5EF4-FFF2-40B4-BE49-F238E27FC236}">
                <a16:creationId xmlns:a16="http://schemas.microsoft.com/office/drawing/2014/main" id="{2C726DCB-20B6-5481-C024-DBB42A96F07F}"/>
              </a:ext>
            </a:extLst>
          </p:cNvPr>
          <p:cNvPicPr>
            <a:picLocks noChangeAspect="1"/>
          </p:cNvPicPr>
          <p:nvPr/>
        </p:nvPicPr>
        <p:blipFill>
          <a:blip r:embed="rId2"/>
          <a:stretch>
            <a:fillRect/>
          </a:stretch>
        </p:blipFill>
        <p:spPr>
          <a:xfrm>
            <a:off x="685800" y="1690689"/>
            <a:ext cx="7772400" cy="4530995"/>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Bilan paraclinique – Cystite</a:t>
            </a:r>
          </a:p>
        </p:txBody>
      </p:sp>
      <p:pic>
        <p:nvPicPr>
          <p:cNvPr id="5" name="Espace réservé du contenu 4">
            <a:extLst>
              <a:ext uri="{FF2B5EF4-FFF2-40B4-BE49-F238E27FC236}">
                <a16:creationId xmlns:a16="http://schemas.microsoft.com/office/drawing/2014/main" id="{A16AE259-9E4E-389D-495D-520A8D491623}"/>
              </a:ext>
            </a:extLst>
          </p:cNvPr>
          <p:cNvPicPr>
            <a:picLocks noGrp="1" noChangeAspect="1"/>
          </p:cNvPicPr>
          <p:nvPr>
            <p:ph idx="1"/>
          </p:nvPr>
        </p:nvPicPr>
        <p:blipFill>
          <a:blip r:embed="rId2"/>
          <a:stretch>
            <a:fillRect/>
          </a:stretch>
        </p:blipFill>
        <p:spPr>
          <a:xfrm>
            <a:off x="628650" y="2120710"/>
            <a:ext cx="7886700" cy="3761168"/>
          </a:xfrm>
          <a:prstGeom prst="rect">
            <a:avLst/>
          </a:prstGeom>
        </p:spPr>
      </p:pic>
      <p:sp>
        <p:nvSpPr>
          <p:cNvPr id="6" name="ZoneTexte 5">
            <a:extLst>
              <a:ext uri="{FF2B5EF4-FFF2-40B4-BE49-F238E27FC236}">
                <a16:creationId xmlns:a16="http://schemas.microsoft.com/office/drawing/2014/main" id="{41CDB0CF-DCC3-E3FF-C652-147458FF580A}"/>
              </a:ext>
            </a:extLst>
          </p:cNvPr>
          <p:cNvSpPr txBox="1"/>
          <p:nvPr/>
        </p:nvSpPr>
        <p:spPr>
          <a:xfrm>
            <a:off x="4676996" y="6094529"/>
            <a:ext cx="3838354" cy="646331"/>
          </a:xfrm>
          <a:prstGeom prst="rect">
            <a:avLst/>
          </a:prstGeom>
          <a:noFill/>
        </p:spPr>
        <p:txBody>
          <a:bodyPr wrap="square" rtlCol="0">
            <a:spAutoFit/>
          </a:bodyPr>
          <a:lstStyle/>
          <a:p>
            <a:r>
              <a:rPr lang="fr-FR" dirty="0"/>
              <a:t>Voir le tableau complet dans le GUO INESSS infection urinaire</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Conduite à tenir – Cystite</a:t>
            </a:r>
          </a:p>
        </p:txBody>
      </p:sp>
      <p:sp>
        <p:nvSpPr>
          <p:cNvPr id="3" name="Content Placeholder 2"/>
          <p:cNvSpPr>
            <a:spLocks noGrp="1"/>
          </p:cNvSpPr>
          <p:nvPr>
            <p:ph idx="1"/>
          </p:nvPr>
        </p:nvSpPr>
        <p:spPr/>
        <p:txBody>
          <a:bodyPr>
            <a:normAutofit fontScale="92500" lnSpcReduction="10000"/>
          </a:bodyPr>
          <a:lstStyle/>
          <a:p>
            <a:pPr marL="0" indent="0">
              <a:buNone/>
              <a:defRPr sz="2200">
                <a:latin typeface="Arial"/>
              </a:defRPr>
            </a:pPr>
            <a:r>
              <a:rPr dirty="0" err="1"/>
              <a:t>Traitement</a:t>
            </a:r>
            <a:r>
              <a:rPr dirty="0"/>
              <a:t> initial de la </a:t>
            </a:r>
            <a:r>
              <a:rPr dirty="0" err="1"/>
              <a:t>cystite</a:t>
            </a:r>
            <a:endParaRPr dirty="0"/>
          </a:p>
          <a:p>
            <a:pPr>
              <a:defRPr sz="2200">
                <a:latin typeface="Arial"/>
              </a:defRPr>
            </a:pPr>
            <a:r>
              <a:rPr dirty="0"/>
              <a:t>Un </a:t>
            </a:r>
            <a:r>
              <a:rPr dirty="0" err="1"/>
              <a:t>traitement</a:t>
            </a:r>
            <a:r>
              <a:rPr dirty="0"/>
              <a:t> </a:t>
            </a:r>
            <a:r>
              <a:rPr dirty="0" err="1"/>
              <a:t>antibiotique</a:t>
            </a:r>
            <a:r>
              <a:rPr dirty="0"/>
              <a:t> </a:t>
            </a:r>
            <a:r>
              <a:rPr dirty="0" err="1"/>
              <a:t>adapté</a:t>
            </a:r>
            <a:r>
              <a:rPr dirty="0"/>
              <a:t> </a:t>
            </a:r>
            <a:r>
              <a:rPr dirty="0" err="1"/>
              <a:t>peut</a:t>
            </a:r>
            <a:r>
              <a:rPr dirty="0"/>
              <a:t> </a:t>
            </a:r>
            <a:r>
              <a:rPr dirty="0" err="1"/>
              <a:t>être</a:t>
            </a:r>
            <a:r>
              <a:rPr dirty="0"/>
              <a:t> </a:t>
            </a:r>
            <a:r>
              <a:rPr dirty="0" err="1"/>
              <a:t>initié</a:t>
            </a:r>
            <a:r>
              <a:rPr dirty="0"/>
              <a:t> </a:t>
            </a:r>
            <a:r>
              <a:rPr dirty="0" err="1"/>
              <a:t>en</a:t>
            </a:r>
            <a:r>
              <a:rPr dirty="0"/>
              <a:t> </a:t>
            </a:r>
            <a:r>
              <a:rPr dirty="0" err="1"/>
              <a:t>pharmacie</a:t>
            </a:r>
            <a:r>
              <a:rPr dirty="0"/>
              <a:t> pour </a:t>
            </a:r>
            <a:r>
              <a:rPr dirty="0" err="1"/>
              <a:t>une</a:t>
            </a:r>
            <a:r>
              <a:rPr dirty="0"/>
              <a:t> </a:t>
            </a:r>
            <a:r>
              <a:rPr dirty="0" err="1"/>
              <a:t>cystite</a:t>
            </a:r>
            <a:r>
              <a:rPr dirty="0"/>
              <a:t> simple</a:t>
            </a:r>
            <a:r>
              <a:rPr lang="fr-CA" dirty="0"/>
              <a:t> </a:t>
            </a:r>
            <a:r>
              <a:rPr dirty="0"/>
              <a:t>sans complication</a:t>
            </a:r>
            <a:endParaRPr lang="fr-CA" dirty="0"/>
          </a:p>
          <a:p>
            <a:pPr>
              <a:defRPr sz="2200">
                <a:latin typeface="Arial"/>
              </a:defRPr>
            </a:pPr>
            <a:r>
              <a:rPr lang="fr-CA" dirty="0"/>
              <a:t>Se référer au GUO de l’INESSS</a:t>
            </a:r>
            <a:endParaRPr dirty="0"/>
          </a:p>
          <a:p>
            <a:pPr marL="0" indent="0">
              <a:buNone/>
              <a:defRPr sz="2200">
                <a:latin typeface="Arial"/>
              </a:defRPr>
            </a:pPr>
            <a:r>
              <a:rPr dirty="0" err="1"/>
              <a:t>Symptômes</a:t>
            </a:r>
            <a:r>
              <a:rPr dirty="0"/>
              <a:t> de complication</a:t>
            </a:r>
          </a:p>
          <a:p>
            <a:pPr>
              <a:defRPr sz="2200">
                <a:latin typeface="Arial"/>
              </a:defRPr>
            </a:pPr>
            <a:r>
              <a:rPr dirty="0" err="1"/>
              <a:t>Fièvre</a:t>
            </a:r>
            <a:r>
              <a:rPr dirty="0"/>
              <a:t>, </a:t>
            </a:r>
            <a:r>
              <a:rPr dirty="0" err="1"/>
              <a:t>douleur</a:t>
            </a:r>
            <a:r>
              <a:rPr dirty="0"/>
              <a:t> au </a:t>
            </a:r>
            <a:r>
              <a:rPr dirty="0" err="1"/>
              <a:t>flanc</a:t>
            </a:r>
            <a:r>
              <a:rPr dirty="0"/>
              <a:t> et frissons </a:t>
            </a:r>
            <a:r>
              <a:rPr dirty="0" err="1"/>
              <a:t>indiquent</a:t>
            </a:r>
            <a:r>
              <a:rPr dirty="0"/>
              <a:t> </a:t>
            </a:r>
            <a:r>
              <a:rPr dirty="0" err="1"/>
              <a:t>une</a:t>
            </a:r>
            <a:r>
              <a:rPr dirty="0"/>
              <a:t> </a:t>
            </a:r>
            <a:r>
              <a:rPr dirty="0" err="1"/>
              <a:t>pyélonéphrite</a:t>
            </a:r>
            <a:r>
              <a:rPr dirty="0"/>
              <a:t> </a:t>
            </a:r>
            <a:r>
              <a:rPr dirty="0" err="1"/>
              <a:t>nécessitant</a:t>
            </a:r>
            <a:r>
              <a:rPr dirty="0"/>
              <a:t> </a:t>
            </a:r>
            <a:r>
              <a:rPr dirty="0" err="1"/>
              <a:t>une</a:t>
            </a:r>
            <a:r>
              <a:rPr lang="fr-CA" dirty="0"/>
              <a:t> </a:t>
            </a:r>
            <a:r>
              <a:rPr dirty="0"/>
              <a:t>consultation </a:t>
            </a:r>
            <a:r>
              <a:rPr dirty="0" err="1"/>
              <a:t>médicale</a:t>
            </a:r>
            <a:r>
              <a:rPr dirty="0"/>
              <a:t> </a:t>
            </a:r>
            <a:r>
              <a:rPr dirty="0" err="1"/>
              <a:t>urgente</a:t>
            </a:r>
            <a:r>
              <a:rPr dirty="0"/>
              <a:t>.</a:t>
            </a:r>
          </a:p>
          <a:p>
            <a:pPr marL="0" indent="0">
              <a:buNone/>
              <a:defRPr sz="2200">
                <a:latin typeface="Arial"/>
              </a:defRPr>
            </a:pPr>
            <a:r>
              <a:rPr dirty="0"/>
              <a:t>Consultation pour </a:t>
            </a:r>
            <a:r>
              <a:rPr dirty="0" err="1"/>
              <a:t>symptômes</a:t>
            </a:r>
            <a:r>
              <a:rPr dirty="0"/>
              <a:t> </a:t>
            </a:r>
            <a:r>
              <a:rPr dirty="0" err="1"/>
              <a:t>atypiques</a:t>
            </a:r>
            <a:endParaRPr dirty="0"/>
          </a:p>
          <a:p>
            <a:pPr>
              <a:defRPr sz="2200">
                <a:latin typeface="Arial"/>
              </a:defRPr>
            </a:pPr>
            <a:r>
              <a:rPr dirty="0"/>
              <a:t>Les </a:t>
            </a:r>
            <a:r>
              <a:rPr dirty="0" err="1"/>
              <a:t>signes</a:t>
            </a:r>
            <a:r>
              <a:rPr dirty="0"/>
              <a:t> </a:t>
            </a:r>
            <a:r>
              <a:rPr dirty="0" err="1"/>
              <a:t>atypiques</a:t>
            </a:r>
            <a:r>
              <a:rPr dirty="0"/>
              <a:t> </a:t>
            </a:r>
            <a:r>
              <a:rPr dirty="0" err="1"/>
              <a:t>suggérant</a:t>
            </a:r>
            <a:r>
              <a:rPr dirty="0"/>
              <a:t> </a:t>
            </a:r>
            <a:r>
              <a:rPr dirty="0" err="1"/>
              <a:t>une</a:t>
            </a:r>
            <a:r>
              <a:rPr dirty="0"/>
              <a:t> </a:t>
            </a:r>
            <a:r>
              <a:rPr dirty="0" err="1"/>
              <a:t>vaginite</a:t>
            </a:r>
            <a:r>
              <a:rPr dirty="0"/>
              <a:t> </a:t>
            </a:r>
            <a:r>
              <a:rPr dirty="0" err="1"/>
              <a:t>ou</a:t>
            </a:r>
            <a:r>
              <a:rPr dirty="0"/>
              <a:t> infection </a:t>
            </a:r>
            <a:r>
              <a:rPr dirty="0" err="1"/>
              <a:t>sexuellement</a:t>
            </a:r>
            <a:r>
              <a:rPr dirty="0"/>
              <a:t> transmissible</a:t>
            </a:r>
            <a:r>
              <a:rPr lang="fr-CA" dirty="0"/>
              <a:t> </a:t>
            </a:r>
            <a:r>
              <a:rPr dirty="0" err="1"/>
              <a:t>doivent</a:t>
            </a:r>
            <a:r>
              <a:rPr dirty="0"/>
              <a:t> faire consulter </a:t>
            </a:r>
            <a:r>
              <a:rPr dirty="0" err="1"/>
              <a:t>rapidement</a:t>
            </a:r>
            <a:r>
              <a:rPr dirty="0"/>
              <a:t>.</a:t>
            </a:r>
          </a:p>
          <a:p>
            <a:pPr marL="0" indent="0">
              <a:buNone/>
              <a:defRPr sz="2200">
                <a:latin typeface="Arial"/>
              </a:defRPr>
            </a:pPr>
            <a:r>
              <a:rPr dirty="0" err="1"/>
              <a:t>Suivi</a:t>
            </a:r>
            <a:r>
              <a:rPr dirty="0"/>
              <a:t> post-</a:t>
            </a:r>
            <a:r>
              <a:rPr dirty="0" err="1"/>
              <a:t>traitement</a:t>
            </a:r>
            <a:endParaRPr dirty="0"/>
          </a:p>
          <a:p>
            <a:pPr>
              <a:defRPr sz="2200">
                <a:latin typeface="Arial"/>
              </a:defRPr>
            </a:pPr>
            <a:r>
              <a:rPr dirty="0"/>
              <a:t>Un </a:t>
            </a:r>
            <a:r>
              <a:rPr dirty="0" err="1"/>
              <a:t>suivi</a:t>
            </a:r>
            <a:r>
              <a:rPr dirty="0"/>
              <a:t> dans les 48 à 72 </a:t>
            </a:r>
            <a:r>
              <a:rPr dirty="0" err="1"/>
              <a:t>heures</a:t>
            </a:r>
            <a:r>
              <a:rPr dirty="0"/>
              <a:t> est </a:t>
            </a:r>
            <a:r>
              <a:rPr dirty="0" err="1"/>
              <a:t>essentiel</a:t>
            </a:r>
            <a:r>
              <a:rPr dirty="0"/>
              <a:t> pour </a:t>
            </a:r>
            <a:r>
              <a:rPr dirty="0" err="1"/>
              <a:t>évaluer</a:t>
            </a:r>
            <a:r>
              <a:rPr dirty="0"/>
              <a:t> </a:t>
            </a:r>
            <a:r>
              <a:rPr dirty="0" err="1"/>
              <a:t>l’amélioration</a:t>
            </a:r>
            <a:r>
              <a:rPr dirty="0"/>
              <a:t> </a:t>
            </a:r>
            <a:r>
              <a:rPr dirty="0" err="1"/>
              <a:t>ou</a:t>
            </a:r>
            <a:r>
              <a:rPr dirty="0"/>
              <a:t> </a:t>
            </a:r>
            <a:r>
              <a:rPr dirty="0" err="1"/>
              <a:t>détecter</a:t>
            </a:r>
            <a:r>
              <a:rPr lang="fr-CA" dirty="0"/>
              <a:t> </a:t>
            </a:r>
            <a:r>
              <a:rPr dirty="0" err="1"/>
              <a:t>une</a:t>
            </a:r>
            <a:r>
              <a:rPr dirty="0"/>
              <a:t> aggravation.</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Drapeaux rouge – Infection urinaire</a:t>
            </a:r>
          </a:p>
        </p:txBody>
      </p:sp>
      <p:sp>
        <p:nvSpPr>
          <p:cNvPr id="3" name="Content Placeholder 2"/>
          <p:cNvSpPr>
            <a:spLocks noGrp="1"/>
          </p:cNvSpPr>
          <p:nvPr>
            <p:ph idx="1"/>
          </p:nvPr>
        </p:nvSpPr>
        <p:spPr/>
        <p:txBody>
          <a:bodyPr/>
          <a:lstStyle/>
          <a:p>
            <a:pPr>
              <a:defRPr sz="2200">
                <a:latin typeface="Arial"/>
              </a:defRPr>
            </a:pPr>
            <a:r>
              <a:rPr lang="fr-CA" dirty="0"/>
              <a:t>Fièvre</a:t>
            </a:r>
          </a:p>
          <a:p>
            <a:pPr>
              <a:defRPr sz="2200">
                <a:latin typeface="Arial"/>
              </a:defRPr>
            </a:pPr>
            <a:r>
              <a:rPr lang="fr-CA" dirty="0"/>
              <a:t>Non résolution des symptômes</a:t>
            </a:r>
          </a:p>
          <a:p>
            <a:pPr>
              <a:defRPr sz="2200">
                <a:latin typeface="Arial"/>
              </a:defRPr>
            </a:pPr>
            <a:r>
              <a:rPr lang="fr-CA" dirty="0"/>
              <a:t>Tout symptôme extra-urinaire nécessite une consultation et une évaluation complète et un examen physique</a:t>
            </a:r>
            <a:endParaRPr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5607F7-0C53-DFEF-2E03-FC69A4FC2B4F}"/>
              </a:ext>
            </a:extLst>
          </p:cNvPr>
          <p:cNvSpPr>
            <a:spLocks noGrp="1"/>
          </p:cNvSpPr>
          <p:nvPr>
            <p:ph type="title"/>
          </p:nvPr>
        </p:nvSpPr>
        <p:spPr/>
        <p:txBody>
          <a:bodyPr/>
          <a:lstStyle/>
          <a:p>
            <a:r>
              <a:rPr lang="fr-FR" dirty="0"/>
              <a:t>Référence – Infection urinaire</a:t>
            </a:r>
          </a:p>
        </p:txBody>
      </p:sp>
      <p:pic>
        <p:nvPicPr>
          <p:cNvPr id="5" name="Espace réservé du contenu 4">
            <a:extLst>
              <a:ext uri="{FF2B5EF4-FFF2-40B4-BE49-F238E27FC236}">
                <a16:creationId xmlns:a16="http://schemas.microsoft.com/office/drawing/2014/main" id="{F4B78AE1-0880-1737-4944-CDD5A2FAB599}"/>
              </a:ext>
            </a:extLst>
          </p:cNvPr>
          <p:cNvPicPr>
            <a:picLocks noGrp="1" noChangeAspect="1"/>
          </p:cNvPicPr>
          <p:nvPr>
            <p:ph idx="1"/>
          </p:nvPr>
        </p:nvPicPr>
        <p:blipFill>
          <a:blip r:embed="rId2"/>
          <a:stretch>
            <a:fillRect/>
          </a:stretch>
        </p:blipFill>
        <p:spPr>
          <a:xfrm>
            <a:off x="628650" y="2861457"/>
            <a:ext cx="7886700" cy="2279673"/>
          </a:xfrm>
          <a:prstGeom prst="rect">
            <a:avLst/>
          </a:prstGeom>
        </p:spPr>
      </p:pic>
    </p:spTree>
    <p:extLst>
      <p:ext uri="{BB962C8B-B14F-4D97-AF65-F5344CB8AC3E}">
        <p14:creationId xmlns:p14="http://schemas.microsoft.com/office/powerpoint/2010/main" val="471577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Prise du pouls et de la tension artérielle</a:t>
            </a:r>
          </a:p>
        </p:txBody>
      </p:sp>
      <p:sp>
        <p:nvSpPr>
          <p:cNvPr id="4" name="Espace réservé du texte 3">
            <a:extLst>
              <a:ext uri="{FF2B5EF4-FFF2-40B4-BE49-F238E27FC236}">
                <a16:creationId xmlns:a16="http://schemas.microsoft.com/office/drawing/2014/main" id="{6D1150E4-1AFD-DFF1-63E5-1D6C24FF26EE}"/>
              </a:ext>
            </a:extLst>
          </p:cNvPr>
          <p:cNvSpPr>
            <a:spLocks noGrp="1"/>
          </p:cNvSpPr>
          <p:nvPr>
            <p:ph type="body" idx="1"/>
          </p:nvPr>
        </p:nvSpPr>
        <p:spPr/>
        <p:txBody>
          <a:bodyPr/>
          <a:lstStyle/>
          <a:p>
            <a:endParaRPr lang="fr-F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01B968-620F-685D-34C1-5D84F33B9EAE}"/>
              </a:ext>
            </a:extLst>
          </p:cNvPr>
          <p:cNvSpPr>
            <a:spLocks noGrp="1"/>
          </p:cNvSpPr>
          <p:nvPr>
            <p:ph type="title"/>
          </p:nvPr>
        </p:nvSpPr>
        <p:spPr/>
        <p:txBody>
          <a:bodyPr/>
          <a:lstStyle/>
          <a:p>
            <a:r>
              <a:rPr lang="fr-FR" dirty="0"/>
              <a:t>Merci !</a:t>
            </a:r>
          </a:p>
        </p:txBody>
      </p:sp>
      <p:sp>
        <p:nvSpPr>
          <p:cNvPr id="3" name="Espace réservé du contenu 2">
            <a:extLst>
              <a:ext uri="{FF2B5EF4-FFF2-40B4-BE49-F238E27FC236}">
                <a16:creationId xmlns:a16="http://schemas.microsoft.com/office/drawing/2014/main" id="{068C203E-55DF-4749-6752-3E3CE2DA8E83}"/>
              </a:ext>
            </a:extLst>
          </p:cNvPr>
          <p:cNvSpPr>
            <a:spLocks noGrp="1"/>
          </p:cNvSpPr>
          <p:nvPr>
            <p:ph idx="1"/>
          </p:nvPr>
        </p:nvSpPr>
        <p:spPr/>
        <p:txBody>
          <a:bodyPr/>
          <a:lstStyle/>
          <a:p>
            <a:r>
              <a:rPr lang="fr-FR" dirty="0"/>
              <a:t>Questions ?</a:t>
            </a:r>
          </a:p>
        </p:txBody>
      </p:sp>
    </p:spTree>
    <p:extLst>
      <p:ext uri="{BB962C8B-B14F-4D97-AF65-F5344CB8AC3E}">
        <p14:creationId xmlns:p14="http://schemas.microsoft.com/office/powerpoint/2010/main" val="12477361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err="1"/>
              <a:t>Références</a:t>
            </a:r>
            <a:endParaRPr dirty="0"/>
          </a:p>
        </p:txBody>
      </p:sp>
      <p:sp>
        <p:nvSpPr>
          <p:cNvPr id="3" name="Content Placeholder 2"/>
          <p:cNvSpPr>
            <a:spLocks noGrp="1"/>
          </p:cNvSpPr>
          <p:nvPr>
            <p:ph idx="1"/>
          </p:nvPr>
        </p:nvSpPr>
        <p:spPr/>
        <p:txBody>
          <a:bodyPr>
            <a:normAutofit/>
          </a:bodyPr>
          <a:lstStyle/>
          <a:p>
            <a:pPr>
              <a:defRPr sz="2200">
                <a:latin typeface="Arial"/>
              </a:defRPr>
            </a:pPr>
            <a:r>
              <a:rPr dirty="0" err="1"/>
              <a:t>Inspiré</a:t>
            </a:r>
            <a:r>
              <a:rPr dirty="0"/>
              <a:t> </a:t>
            </a:r>
            <a:r>
              <a:rPr dirty="0" err="1"/>
              <a:t>fortement</a:t>
            </a:r>
            <a:r>
              <a:rPr dirty="0"/>
              <a:t> des HCPC / grilles </a:t>
            </a:r>
            <a:r>
              <a:rPr dirty="0" err="1"/>
              <a:t>d’enseignement</a:t>
            </a:r>
            <a:r>
              <a:rPr dirty="0"/>
              <a:t> de </a:t>
            </a:r>
            <a:r>
              <a:rPr dirty="0" err="1"/>
              <a:t>l’examen</a:t>
            </a:r>
            <a:r>
              <a:rPr dirty="0"/>
              <a:t> </a:t>
            </a:r>
            <a:r>
              <a:rPr dirty="0" err="1"/>
              <a:t>clinique</a:t>
            </a:r>
            <a:r>
              <a:rPr lang="fr-CA" dirty="0"/>
              <a:t> (Études médicales </a:t>
            </a:r>
            <a:r>
              <a:rPr lang="fr-CA" dirty="0" err="1"/>
              <a:t>prédoctorales</a:t>
            </a:r>
            <a:r>
              <a:rPr lang="fr-CA" dirty="0"/>
              <a:t> – UdeS)</a:t>
            </a:r>
          </a:p>
          <a:p>
            <a:pPr>
              <a:defRPr sz="2200">
                <a:latin typeface="Arial"/>
              </a:defRPr>
            </a:pPr>
            <a:r>
              <a:rPr dirty="0"/>
              <a:t>INESSS </a:t>
            </a:r>
            <a:r>
              <a:rPr dirty="0" err="1"/>
              <a:t>lombalgie</a:t>
            </a:r>
            <a:r>
              <a:rPr lang="fr-CA" dirty="0"/>
              <a:t> </a:t>
            </a:r>
            <a:r>
              <a:rPr lang="fr-CA" dirty="0">
                <a:hlinkClick r:id="rId2"/>
              </a:rPr>
              <a:t>https://www.inesss.qc.ca/fileadmin/doc/INESSS/Rapports/Usage_optimal/Algorithme_Lombalgie_GN_INESSS.pdf</a:t>
            </a:r>
            <a:endParaRPr lang="fr-CA" dirty="0"/>
          </a:p>
          <a:p>
            <a:pPr>
              <a:defRPr sz="2200">
                <a:latin typeface="Arial"/>
              </a:defRPr>
            </a:pPr>
            <a:r>
              <a:rPr lang="fr-CA" dirty="0"/>
              <a:t>INESSS asthme </a:t>
            </a:r>
            <a:r>
              <a:rPr lang="fr-CA" dirty="0">
                <a:hlinkClick r:id="rId3"/>
              </a:rPr>
              <a:t>https://www.inesss.qc.ca/publications/repertoire-des-publications/publication/prise-en-charge-de-lasthme-chez-les-enfants-et-les-adultes.html</a:t>
            </a:r>
            <a:endParaRPr lang="fr-CA" dirty="0"/>
          </a:p>
          <a:p>
            <a:pPr>
              <a:defRPr sz="2200">
                <a:latin typeface="Arial"/>
              </a:defRPr>
            </a:pPr>
            <a:r>
              <a:rPr lang="fr-CA" dirty="0"/>
              <a:t>Merck Manual examen neuro </a:t>
            </a:r>
            <a:r>
              <a:rPr lang="fr-CA" dirty="0">
                <a:hlinkClick r:id="rId4"/>
              </a:rPr>
              <a:t>https://www.merckmanuals.com/fr-ca/professional/troubles-neurologiques/examen-neurologique/introduction-%C3%A0-l-examen-neurologique?query=examen%20neurologique</a:t>
            </a:r>
            <a:endParaRPr lang="fr-CA" dirty="0"/>
          </a:p>
          <a:p>
            <a:pPr>
              <a:defRPr sz="2200">
                <a:latin typeface="Arial"/>
              </a:defRPr>
            </a:pPr>
            <a:endParaRPr lang="fr-CA" dirty="0"/>
          </a:p>
          <a:p>
            <a:pPr>
              <a:defRPr sz="2200">
                <a:latin typeface="Arial"/>
              </a:defRPr>
            </a:pPr>
            <a:endParaRPr lang="fr-CA" dirty="0"/>
          </a:p>
          <a:p>
            <a:pPr>
              <a:defRPr sz="2200">
                <a:latin typeface="Arial"/>
              </a:defRPr>
            </a:pPr>
            <a:endParaRPr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064F5-47CA-BF62-ED7E-AD33C4FEAD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DE04F5-3977-E1CD-B226-3D4A4295C40E}"/>
              </a:ext>
            </a:extLst>
          </p:cNvPr>
          <p:cNvSpPr>
            <a:spLocks noGrp="1"/>
          </p:cNvSpPr>
          <p:nvPr>
            <p:ph type="title"/>
          </p:nvPr>
        </p:nvSpPr>
        <p:spPr/>
        <p:txBody>
          <a:bodyPr/>
          <a:lstStyle/>
          <a:p>
            <a:pPr>
              <a:defRPr sz="3600" b="1">
                <a:latin typeface="Arial"/>
              </a:defRPr>
            </a:pPr>
            <a:r>
              <a:rPr dirty="0" err="1"/>
              <a:t>Références</a:t>
            </a:r>
            <a:endParaRPr dirty="0"/>
          </a:p>
        </p:txBody>
      </p:sp>
      <p:sp>
        <p:nvSpPr>
          <p:cNvPr id="3" name="Content Placeholder 2">
            <a:extLst>
              <a:ext uri="{FF2B5EF4-FFF2-40B4-BE49-F238E27FC236}">
                <a16:creationId xmlns:a16="http://schemas.microsoft.com/office/drawing/2014/main" id="{DFBFCD68-BDD5-56D6-0D6E-D8473D1E3020}"/>
              </a:ext>
            </a:extLst>
          </p:cNvPr>
          <p:cNvSpPr>
            <a:spLocks noGrp="1"/>
          </p:cNvSpPr>
          <p:nvPr>
            <p:ph idx="1"/>
          </p:nvPr>
        </p:nvSpPr>
        <p:spPr/>
        <p:txBody>
          <a:bodyPr>
            <a:normAutofit/>
          </a:bodyPr>
          <a:lstStyle/>
          <a:p>
            <a:pPr>
              <a:defRPr sz="2200">
                <a:latin typeface="Arial"/>
              </a:defRPr>
            </a:pPr>
            <a:r>
              <a:rPr lang="fr-CA" sz="2200" dirty="0"/>
              <a:t>Bates, B., </a:t>
            </a:r>
            <a:r>
              <a:rPr lang="fr-CA" sz="2200" dirty="0" err="1"/>
              <a:t>Bickley</a:t>
            </a:r>
            <a:r>
              <a:rPr lang="fr-CA" sz="2200" dirty="0"/>
              <a:t>, L. S., et al. (2014). Guide de l’examen clinique. 11e éd., John </a:t>
            </a:r>
            <a:r>
              <a:rPr lang="fr-CA" sz="2200" dirty="0" err="1"/>
              <a:t>Libbey</a:t>
            </a:r>
            <a:r>
              <a:rPr lang="fr-CA" sz="2200" dirty="0"/>
              <a:t> </a:t>
            </a:r>
            <a:r>
              <a:rPr lang="fr-CA" sz="2200" dirty="0" err="1"/>
              <a:t>Eurotext</a:t>
            </a:r>
            <a:r>
              <a:rPr lang="fr-CA" sz="2200" dirty="0"/>
              <a:t>. Chapitre 7 Tête et cou</a:t>
            </a:r>
          </a:p>
          <a:p>
            <a:pPr>
              <a:defRPr sz="2200">
                <a:latin typeface="Arial"/>
              </a:defRPr>
            </a:pPr>
            <a:r>
              <a:rPr lang="fr-CA" sz="2200" dirty="0"/>
              <a:t>INESSS infection urinaire </a:t>
            </a:r>
            <a:r>
              <a:rPr lang="fr-CA" sz="2200" dirty="0">
                <a:hlinkClick r:id="rId2"/>
              </a:rPr>
              <a:t>https://www.inesss.qc.ca/fileadmin/doc/CDM/UsageOptimal/Guides-serieI/Guide_InfectionUrinaire.pdf</a:t>
            </a:r>
            <a:endParaRPr lang="fr-CA" sz="2200" dirty="0"/>
          </a:p>
          <a:p>
            <a:pPr>
              <a:defRPr sz="2200">
                <a:latin typeface="Arial"/>
              </a:defRPr>
            </a:pPr>
            <a:r>
              <a:rPr lang="fr-CA" sz="2200" dirty="0"/>
              <a:t>INESSS pharyngite </a:t>
            </a:r>
            <a:r>
              <a:rPr lang="fr-CA" sz="2200" dirty="0">
                <a:hlinkClick r:id="rId3"/>
              </a:rPr>
              <a:t>https://www.inesss.qc.ca/fileadmin/doc/CDM/UsageOptimal/Guides-serieI/Guide-PharyngiteAmygdalite.pdf?sword_list%5B0%5D=pharyngite</a:t>
            </a:r>
            <a:endParaRPr lang="fr-CA" sz="2200" dirty="0"/>
          </a:p>
          <a:p>
            <a:pPr>
              <a:defRPr sz="2200">
                <a:latin typeface="Arial"/>
              </a:defRPr>
            </a:pPr>
            <a:endParaRPr lang="fr-CA" dirty="0"/>
          </a:p>
          <a:p>
            <a:pPr>
              <a:defRPr sz="2200">
                <a:latin typeface="Arial"/>
              </a:defRPr>
            </a:pPr>
            <a:endParaRPr lang="fr-CA" dirty="0"/>
          </a:p>
          <a:p>
            <a:pPr>
              <a:defRPr sz="2200">
                <a:latin typeface="Arial"/>
              </a:defRPr>
            </a:pPr>
            <a:endParaRPr lang="fr-CA" dirty="0"/>
          </a:p>
          <a:p>
            <a:pPr>
              <a:defRPr sz="2200">
                <a:latin typeface="Arial"/>
              </a:defRPr>
            </a:pPr>
            <a:endParaRPr dirty="0"/>
          </a:p>
        </p:txBody>
      </p:sp>
    </p:spTree>
    <p:extLst>
      <p:ext uri="{BB962C8B-B14F-4D97-AF65-F5344CB8AC3E}">
        <p14:creationId xmlns:p14="http://schemas.microsoft.com/office/powerpoint/2010/main" val="683750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Préparation du patient</a:t>
            </a:r>
          </a:p>
        </p:txBody>
      </p:sp>
      <p:sp>
        <p:nvSpPr>
          <p:cNvPr id="3" name="Content Placeholder 2"/>
          <p:cNvSpPr>
            <a:spLocks noGrp="1"/>
          </p:cNvSpPr>
          <p:nvPr>
            <p:ph idx="1"/>
          </p:nvPr>
        </p:nvSpPr>
        <p:spPr/>
        <p:txBody>
          <a:bodyPr/>
          <a:lstStyle/>
          <a:p>
            <a:pPr marL="0" indent="0">
              <a:buNone/>
              <a:defRPr sz="2200">
                <a:latin typeface="Arial"/>
              </a:defRPr>
            </a:pPr>
            <a:r>
              <a:rPr dirty="0" err="1"/>
              <a:t>Positionnement</a:t>
            </a:r>
            <a:r>
              <a:rPr dirty="0"/>
              <a:t> du patient</a:t>
            </a:r>
          </a:p>
          <a:p>
            <a:pPr>
              <a:defRPr sz="2200">
                <a:latin typeface="Arial"/>
              </a:defRPr>
            </a:pPr>
            <a:r>
              <a:rPr dirty="0"/>
              <a:t>Le patient doit </a:t>
            </a:r>
            <a:r>
              <a:rPr dirty="0" err="1"/>
              <a:t>être</a:t>
            </a:r>
            <a:r>
              <a:rPr dirty="0"/>
              <a:t> </a:t>
            </a:r>
            <a:r>
              <a:rPr dirty="0" err="1"/>
              <a:t>assis</a:t>
            </a:r>
            <a:r>
              <a:rPr dirty="0"/>
              <a:t> </a:t>
            </a:r>
            <a:r>
              <a:rPr dirty="0" err="1"/>
              <a:t>confortablement</a:t>
            </a:r>
            <a:r>
              <a:rPr dirty="0"/>
              <a:t> avec dos </a:t>
            </a:r>
            <a:r>
              <a:rPr dirty="0" err="1"/>
              <a:t>appuyé</a:t>
            </a:r>
            <a:r>
              <a:rPr dirty="0"/>
              <a:t>, </a:t>
            </a:r>
            <a:r>
              <a:rPr dirty="0" err="1"/>
              <a:t>pieds</a:t>
            </a:r>
            <a:r>
              <a:rPr dirty="0"/>
              <a:t> au sol et jambes non </a:t>
            </a:r>
            <a:r>
              <a:rPr dirty="0" err="1"/>
              <a:t>croisées</a:t>
            </a:r>
            <a:r>
              <a:rPr dirty="0"/>
              <a:t> pour </a:t>
            </a:r>
            <a:r>
              <a:rPr dirty="0" err="1"/>
              <a:t>stabiliser</a:t>
            </a:r>
            <a:r>
              <a:rPr dirty="0"/>
              <a:t> la tension </a:t>
            </a:r>
            <a:r>
              <a:rPr dirty="0" err="1"/>
              <a:t>musculaire</a:t>
            </a:r>
            <a:r>
              <a:rPr dirty="0"/>
              <a:t>.</a:t>
            </a:r>
          </a:p>
          <a:p>
            <a:pPr marL="0" indent="0">
              <a:buNone/>
              <a:defRPr sz="2200">
                <a:latin typeface="Arial"/>
              </a:defRPr>
            </a:pPr>
            <a:r>
              <a:rPr dirty="0"/>
              <a:t>Repos avant la </a:t>
            </a:r>
            <a:r>
              <a:rPr dirty="0" err="1"/>
              <a:t>mesure</a:t>
            </a:r>
            <a:endParaRPr dirty="0"/>
          </a:p>
          <a:p>
            <a:pPr>
              <a:defRPr sz="2200">
                <a:latin typeface="Arial"/>
              </a:defRPr>
            </a:pPr>
            <a:r>
              <a:rPr dirty="0"/>
              <a:t>Une </a:t>
            </a:r>
            <a:r>
              <a:rPr dirty="0" err="1"/>
              <a:t>période</a:t>
            </a:r>
            <a:r>
              <a:rPr dirty="0"/>
              <a:t> de repos de cinq minutes est </a:t>
            </a:r>
            <a:r>
              <a:rPr dirty="0" err="1"/>
              <a:t>nécessaire</a:t>
            </a:r>
            <a:r>
              <a:rPr dirty="0"/>
              <a:t> pour </a:t>
            </a:r>
            <a:r>
              <a:rPr dirty="0" err="1"/>
              <a:t>réduire</a:t>
            </a:r>
            <a:r>
              <a:rPr dirty="0"/>
              <a:t> le stress et les variations </a:t>
            </a:r>
            <a:r>
              <a:rPr dirty="0" err="1"/>
              <a:t>physiologiques</a:t>
            </a:r>
            <a:r>
              <a:rPr dirty="0"/>
              <a:t> </a:t>
            </a:r>
            <a:r>
              <a:rPr dirty="0" err="1"/>
              <a:t>affectant</a:t>
            </a:r>
            <a:r>
              <a:rPr dirty="0"/>
              <a:t> la </a:t>
            </a:r>
            <a:r>
              <a:rPr dirty="0" err="1"/>
              <a:t>mesure</a:t>
            </a:r>
            <a:r>
              <a:rPr dirty="0"/>
              <a:t>.</a:t>
            </a:r>
          </a:p>
          <a:p>
            <a:pPr marL="0" indent="0">
              <a:buNone/>
              <a:defRPr sz="2200">
                <a:latin typeface="Arial"/>
              </a:defRPr>
            </a:pPr>
            <a:r>
              <a:rPr dirty="0" err="1"/>
              <a:t>Préparation</a:t>
            </a:r>
            <a:r>
              <a:rPr dirty="0"/>
              <a:t> du bras et choix du brassard</a:t>
            </a:r>
          </a:p>
          <a:p>
            <a:pPr>
              <a:defRPr sz="2200">
                <a:latin typeface="Arial"/>
              </a:defRPr>
            </a:pPr>
            <a:r>
              <a:rPr dirty="0"/>
              <a:t>Le bras doit </a:t>
            </a:r>
            <a:r>
              <a:rPr dirty="0" err="1"/>
              <a:t>être</a:t>
            </a:r>
            <a:r>
              <a:rPr dirty="0"/>
              <a:t> dégagé sur deux tiers et le brassard </a:t>
            </a:r>
            <a:r>
              <a:rPr dirty="0" err="1"/>
              <a:t>adapté</a:t>
            </a:r>
            <a:r>
              <a:rPr dirty="0"/>
              <a:t> à la </a:t>
            </a:r>
            <a:r>
              <a:rPr dirty="0" err="1"/>
              <a:t>circonférence</a:t>
            </a:r>
            <a:r>
              <a:rPr dirty="0"/>
              <a:t> du bras pour </a:t>
            </a:r>
            <a:r>
              <a:rPr dirty="0" err="1"/>
              <a:t>garantir</a:t>
            </a:r>
            <a:r>
              <a:rPr dirty="0"/>
              <a:t> des </a:t>
            </a:r>
            <a:r>
              <a:rPr dirty="0" err="1"/>
              <a:t>mesures</a:t>
            </a:r>
            <a:r>
              <a:rPr dirty="0"/>
              <a:t> </a:t>
            </a:r>
            <a:r>
              <a:rPr dirty="0" err="1"/>
              <a:t>exactes</a:t>
            </a:r>
            <a:r>
              <a:rPr dirty="0"/>
              <a:t>.</a:t>
            </a:r>
          </a:p>
          <a:p>
            <a:pPr>
              <a:defRPr sz="2200">
                <a:latin typeface="Arial"/>
              </a:defRPr>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CE72B28-5C78-7E4C-BCA5-0FCBBBE2CE2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6809521"/>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D286790-9897-AB7C-434E-2FC907F087F4}"/>
              </a:ext>
            </a:extLst>
          </p:cNvPr>
          <p:cNvSpPr txBox="1"/>
          <p:nvPr/>
        </p:nvSpPr>
        <p:spPr>
          <a:xfrm>
            <a:off x="4837814" y="6088559"/>
            <a:ext cx="4306186" cy="769441"/>
          </a:xfrm>
          <a:prstGeom prst="rect">
            <a:avLst/>
          </a:prstGeom>
          <a:noFill/>
        </p:spPr>
        <p:txBody>
          <a:bodyPr wrap="square" rtlCol="0">
            <a:spAutoFit/>
          </a:bodyPr>
          <a:lstStyle/>
          <a:p>
            <a:r>
              <a:rPr lang="fr-FR" sz="1100" dirty="0">
                <a:hlinkClick r:id="rId3"/>
              </a:rPr>
              <a:t>https://hypertension.ca/fr/produit/technique-de-mesure-de-la-pression-arterielle-cartes-postales/</a:t>
            </a:r>
            <a:endParaRPr lang="fr-FR" sz="1100" dirty="0"/>
          </a:p>
          <a:p>
            <a:r>
              <a:rPr lang="fr-FR" sz="1100" dirty="0">
                <a:hlinkClick r:id="rId4"/>
              </a:rPr>
              <a:t>https://www.mediprostore.com/c/13-tension-arterielle-stethoscope</a:t>
            </a:r>
            <a:endParaRPr lang="fr-FR" sz="1100" dirty="0"/>
          </a:p>
          <a:p>
            <a:endParaRPr lang="fr-FR" sz="1100" dirty="0"/>
          </a:p>
        </p:txBody>
      </p:sp>
      <p:pic>
        <p:nvPicPr>
          <p:cNvPr id="6" name="Image 5">
            <a:extLst>
              <a:ext uri="{FF2B5EF4-FFF2-40B4-BE49-F238E27FC236}">
                <a16:creationId xmlns:a16="http://schemas.microsoft.com/office/drawing/2014/main" id="{E70F2FD2-1FD4-4D94-097B-55A824D43F9F}"/>
              </a:ext>
            </a:extLst>
          </p:cNvPr>
          <p:cNvPicPr>
            <a:picLocks noChangeAspect="1"/>
          </p:cNvPicPr>
          <p:nvPr/>
        </p:nvPicPr>
        <p:blipFill>
          <a:blip r:embed="rId5"/>
          <a:stretch>
            <a:fillRect/>
          </a:stretch>
        </p:blipFill>
        <p:spPr>
          <a:xfrm>
            <a:off x="4647187" y="1090469"/>
            <a:ext cx="4496813" cy="3747344"/>
          </a:xfrm>
          <a:prstGeom prst="rect">
            <a:avLst/>
          </a:prstGeom>
        </p:spPr>
      </p:pic>
    </p:spTree>
    <p:extLst>
      <p:ext uri="{BB962C8B-B14F-4D97-AF65-F5344CB8AC3E}">
        <p14:creationId xmlns:p14="http://schemas.microsoft.com/office/powerpoint/2010/main" val="2117768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Évaluation du pous radial</a:t>
            </a:r>
          </a:p>
        </p:txBody>
      </p:sp>
      <p:sp>
        <p:nvSpPr>
          <p:cNvPr id="3" name="Content Placeholder 2"/>
          <p:cNvSpPr>
            <a:spLocks noGrp="1"/>
          </p:cNvSpPr>
          <p:nvPr>
            <p:ph idx="1"/>
          </p:nvPr>
        </p:nvSpPr>
        <p:spPr/>
        <p:txBody>
          <a:bodyPr/>
          <a:lstStyle/>
          <a:p>
            <a:pPr>
              <a:defRPr sz="2200">
                <a:latin typeface="Arial"/>
              </a:defRPr>
            </a:pPr>
            <a:r>
              <a:rPr dirty="0" err="1"/>
              <a:t>Compter</a:t>
            </a:r>
            <a:r>
              <a:rPr dirty="0"/>
              <a:t> le </a:t>
            </a:r>
            <a:r>
              <a:rPr dirty="0" err="1"/>
              <a:t>pouls</a:t>
            </a:r>
            <a:r>
              <a:rPr dirty="0"/>
              <a:t> radial pendant 15 </a:t>
            </a:r>
            <a:r>
              <a:rPr dirty="0" err="1"/>
              <a:t>secondes</a:t>
            </a:r>
            <a:r>
              <a:rPr dirty="0"/>
              <a:t>, </a:t>
            </a:r>
            <a:r>
              <a:rPr dirty="0" err="1"/>
              <a:t>puis</a:t>
            </a:r>
            <a:r>
              <a:rPr dirty="0"/>
              <a:t> multiplier par 4 pour </a:t>
            </a:r>
            <a:r>
              <a:rPr dirty="0" err="1"/>
              <a:t>avoir</a:t>
            </a:r>
            <a:r>
              <a:rPr dirty="0"/>
              <a:t> la </a:t>
            </a:r>
            <a:r>
              <a:rPr dirty="0" err="1"/>
              <a:t>fréquence</a:t>
            </a:r>
            <a:r>
              <a:rPr dirty="0"/>
              <a:t> par minute; </a:t>
            </a:r>
            <a:endParaRPr lang="fr-CA" dirty="0"/>
          </a:p>
          <a:p>
            <a:pPr>
              <a:defRPr sz="2200">
                <a:latin typeface="Arial"/>
              </a:defRPr>
            </a:pPr>
            <a:r>
              <a:rPr dirty="0"/>
              <a:t>Porter attention à la </a:t>
            </a:r>
            <a:r>
              <a:rPr dirty="0" err="1"/>
              <a:t>régularité</a:t>
            </a:r>
            <a:r>
              <a:rPr dirty="0"/>
              <a:t> (</a:t>
            </a:r>
            <a:r>
              <a:rPr dirty="0" err="1"/>
              <a:t>une</a:t>
            </a:r>
            <a:r>
              <a:rPr dirty="0"/>
              <a:t> </a:t>
            </a:r>
            <a:r>
              <a:rPr dirty="0" err="1"/>
              <a:t>irrégularité</a:t>
            </a:r>
            <a:r>
              <a:rPr dirty="0"/>
              <a:t> </a:t>
            </a:r>
            <a:r>
              <a:rPr dirty="0" err="1"/>
              <a:t>pourrait</a:t>
            </a:r>
            <a:r>
              <a:rPr dirty="0"/>
              <a:t> signifier </a:t>
            </a:r>
            <a:r>
              <a:rPr dirty="0" err="1"/>
              <a:t>une</a:t>
            </a:r>
            <a:r>
              <a:rPr dirty="0"/>
              <a:t> </a:t>
            </a:r>
            <a:r>
              <a:rPr dirty="0" err="1"/>
              <a:t>arythmie</a:t>
            </a:r>
            <a:r>
              <a:rPr dirty="0"/>
              <a:t>)</a:t>
            </a:r>
          </a:p>
        </p:txBody>
      </p:sp>
      <p:pic>
        <p:nvPicPr>
          <p:cNvPr id="5" name="Image 4">
            <a:extLst>
              <a:ext uri="{FF2B5EF4-FFF2-40B4-BE49-F238E27FC236}">
                <a16:creationId xmlns:a16="http://schemas.microsoft.com/office/drawing/2014/main" id="{C3C190D4-A046-D8F2-AFAC-F673B199EF97}"/>
              </a:ext>
            </a:extLst>
          </p:cNvPr>
          <p:cNvPicPr>
            <a:picLocks noChangeAspect="1"/>
          </p:cNvPicPr>
          <p:nvPr/>
        </p:nvPicPr>
        <p:blipFill>
          <a:blip r:embed="rId2"/>
          <a:stretch>
            <a:fillRect/>
          </a:stretch>
        </p:blipFill>
        <p:spPr>
          <a:xfrm>
            <a:off x="1867417" y="3429000"/>
            <a:ext cx="5409165" cy="2429540"/>
          </a:xfrm>
          <a:prstGeom prst="rect">
            <a:avLst/>
          </a:prstGeom>
        </p:spPr>
      </p:pic>
      <p:sp>
        <p:nvSpPr>
          <p:cNvPr id="6" name="ZoneTexte 5">
            <a:extLst>
              <a:ext uri="{FF2B5EF4-FFF2-40B4-BE49-F238E27FC236}">
                <a16:creationId xmlns:a16="http://schemas.microsoft.com/office/drawing/2014/main" id="{ED49CF23-0561-4D04-AA98-22DAF604267F}"/>
              </a:ext>
            </a:extLst>
          </p:cNvPr>
          <p:cNvSpPr txBox="1"/>
          <p:nvPr/>
        </p:nvSpPr>
        <p:spPr>
          <a:xfrm>
            <a:off x="5613991" y="6302523"/>
            <a:ext cx="3434316" cy="461665"/>
          </a:xfrm>
          <a:prstGeom prst="rect">
            <a:avLst/>
          </a:prstGeom>
          <a:noFill/>
        </p:spPr>
        <p:txBody>
          <a:bodyPr wrap="square" rtlCol="0">
            <a:spAutoFit/>
          </a:bodyPr>
          <a:lstStyle/>
          <a:p>
            <a:r>
              <a:rPr lang="fr-FR" sz="1200" dirty="0"/>
              <a:t>https://</a:t>
            </a:r>
            <a:r>
              <a:rPr lang="fr-FR" sz="1200" dirty="0" err="1"/>
              <a:t>support.casio.com</a:t>
            </a:r>
            <a:r>
              <a:rPr lang="fr-FR" sz="1200" dirty="0"/>
              <a:t>/global/</a:t>
            </a:r>
            <a:r>
              <a:rPr lang="fr-FR" sz="1200" dirty="0" err="1"/>
              <a:t>fr</a:t>
            </a:r>
            <a:r>
              <a:rPr lang="fr-FR" sz="1200" dirty="0"/>
              <a:t>/</a:t>
            </a:r>
            <a:r>
              <a:rPr lang="fr-FR" sz="1200" dirty="0" err="1"/>
              <a:t>wsd</a:t>
            </a:r>
            <a:r>
              <a:rPr lang="fr-FR" sz="1200" dirty="0"/>
              <a:t>/</a:t>
            </a:r>
            <a:r>
              <a:rPr lang="fr-FR" sz="1200" dirty="0" err="1"/>
              <a:t>manual</a:t>
            </a:r>
            <a:r>
              <a:rPr lang="fr-FR" sz="1200" dirty="0"/>
              <a:t>/wsd-f21hr_fr/</a:t>
            </a:r>
            <a:r>
              <a:rPr lang="fr-FR" sz="1200" dirty="0" err="1"/>
              <a:t>WBSPSYhypzoomu.html</a:t>
            </a:r>
            <a:endParaRPr lang="fr-FR"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Positionnement du bras et du stéthoscope</a:t>
            </a:r>
          </a:p>
        </p:txBody>
      </p:sp>
      <p:sp>
        <p:nvSpPr>
          <p:cNvPr id="3" name="Content Placeholder 2"/>
          <p:cNvSpPr>
            <a:spLocks noGrp="1"/>
          </p:cNvSpPr>
          <p:nvPr>
            <p:ph idx="1"/>
          </p:nvPr>
        </p:nvSpPr>
        <p:spPr/>
        <p:txBody>
          <a:bodyPr>
            <a:normAutofit lnSpcReduction="10000"/>
          </a:bodyPr>
          <a:lstStyle/>
          <a:p>
            <a:pPr>
              <a:defRPr sz="2200">
                <a:latin typeface="Arial"/>
              </a:defRPr>
            </a:pPr>
            <a:endParaRPr dirty="0"/>
          </a:p>
          <a:p>
            <a:pPr marL="0" indent="0">
              <a:buNone/>
              <a:defRPr sz="2200">
                <a:latin typeface="Arial"/>
              </a:defRPr>
            </a:pPr>
            <a:r>
              <a:rPr dirty="0" err="1"/>
              <a:t>Positionnement</a:t>
            </a:r>
            <a:r>
              <a:rPr dirty="0"/>
              <a:t> correct du bras</a:t>
            </a:r>
          </a:p>
          <a:p>
            <a:pPr>
              <a:defRPr sz="2200">
                <a:latin typeface="Arial"/>
              </a:defRPr>
            </a:pPr>
            <a:r>
              <a:rPr dirty="0" err="1"/>
              <a:t>Soutenir</a:t>
            </a:r>
            <a:r>
              <a:rPr dirty="0"/>
              <a:t> </a:t>
            </a:r>
            <a:r>
              <a:rPr dirty="0" err="1"/>
              <a:t>l’avant</a:t>
            </a:r>
            <a:r>
              <a:rPr dirty="0"/>
              <a:t>-bras à la hauteur du </a:t>
            </a:r>
            <a:r>
              <a:rPr dirty="0" err="1"/>
              <a:t>cœur</a:t>
            </a:r>
            <a:r>
              <a:rPr dirty="0"/>
              <a:t> </a:t>
            </a:r>
            <a:r>
              <a:rPr dirty="0" err="1"/>
              <a:t>aligne</a:t>
            </a:r>
            <a:r>
              <a:rPr dirty="0"/>
              <a:t> le bras avec le </a:t>
            </a:r>
            <a:r>
              <a:rPr dirty="0" err="1"/>
              <a:t>quatrième</a:t>
            </a:r>
            <a:r>
              <a:rPr dirty="0"/>
              <a:t> </a:t>
            </a:r>
            <a:r>
              <a:rPr dirty="0" err="1"/>
              <a:t>espace</a:t>
            </a:r>
            <a:r>
              <a:rPr dirty="0"/>
              <a:t> intercostal pour </a:t>
            </a:r>
            <a:r>
              <a:rPr dirty="0" err="1"/>
              <a:t>une</a:t>
            </a:r>
            <a:r>
              <a:rPr dirty="0"/>
              <a:t> </a:t>
            </a:r>
            <a:r>
              <a:rPr dirty="0" err="1"/>
              <a:t>mesure</a:t>
            </a:r>
            <a:r>
              <a:rPr dirty="0"/>
              <a:t> </a:t>
            </a:r>
            <a:r>
              <a:rPr dirty="0" err="1"/>
              <a:t>précise</a:t>
            </a:r>
            <a:r>
              <a:rPr dirty="0"/>
              <a:t>.</a:t>
            </a:r>
          </a:p>
          <a:p>
            <a:pPr marL="0" indent="0">
              <a:buNone/>
              <a:defRPr sz="2200">
                <a:latin typeface="Arial"/>
              </a:defRPr>
            </a:pPr>
            <a:endParaRPr lang="fr-CA" dirty="0"/>
          </a:p>
          <a:p>
            <a:pPr marL="0" indent="0">
              <a:buNone/>
              <a:defRPr sz="2200">
                <a:latin typeface="Arial"/>
              </a:defRPr>
            </a:pPr>
            <a:r>
              <a:rPr dirty="0"/>
              <a:t>Placement du </a:t>
            </a:r>
            <a:r>
              <a:rPr dirty="0" err="1"/>
              <a:t>stéthoscope</a:t>
            </a:r>
            <a:endParaRPr dirty="0"/>
          </a:p>
          <a:p>
            <a:pPr>
              <a:defRPr sz="2200">
                <a:latin typeface="Arial"/>
              </a:defRPr>
            </a:pPr>
            <a:r>
              <a:rPr dirty="0"/>
              <a:t>Placer le </a:t>
            </a:r>
            <a:r>
              <a:rPr dirty="0" err="1"/>
              <a:t>stéthoscope</a:t>
            </a:r>
            <a:r>
              <a:rPr dirty="0"/>
              <a:t> sous le brassard, au-dessus de </a:t>
            </a:r>
            <a:r>
              <a:rPr dirty="0" err="1"/>
              <a:t>l’artère</a:t>
            </a:r>
            <a:r>
              <a:rPr dirty="0"/>
              <a:t> </a:t>
            </a:r>
            <a:r>
              <a:rPr dirty="0" err="1"/>
              <a:t>brachiale</a:t>
            </a:r>
            <a:endParaRPr lang="fr-CA" dirty="0"/>
          </a:p>
          <a:p>
            <a:pPr marL="0" indent="0">
              <a:buNone/>
              <a:defRPr sz="2200">
                <a:latin typeface="Arial"/>
              </a:defRPr>
            </a:pPr>
            <a:endParaRPr lang="fr-CA" dirty="0"/>
          </a:p>
          <a:p>
            <a:pPr marL="0" indent="0">
              <a:buNone/>
              <a:defRPr sz="2200">
                <a:latin typeface="Arial"/>
              </a:defRPr>
            </a:pPr>
            <a:r>
              <a:rPr dirty="0"/>
              <a:t>Le </a:t>
            </a:r>
            <a:r>
              <a:rPr dirty="0" err="1"/>
              <a:t>maintien</a:t>
            </a:r>
            <a:r>
              <a:rPr dirty="0"/>
              <a:t> du bras par le </a:t>
            </a:r>
            <a:r>
              <a:rPr dirty="0" err="1"/>
              <a:t>soignant</a:t>
            </a:r>
            <a:r>
              <a:rPr dirty="0"/>
              <a:t> assure </a:t>
            </a:r>
            <a:r>
              <a:rPr dirty="0" err="1"/>
              <a:t>confort</a:t>
            </a:r>
            <a:r>
              <a:rPr dirty="0"/>
              <a:t> et </a:t>
            </a:r>
            <a:r>
              <a:rPr dirty="0" err="1"/>
              <a:t>stabilité</a:t>
            </a:r>
            <a:r>
              <a:rPr dirty="0"/>
              <a:t>,</a:t>
            </a:r>
            <a:r>
              <a:rPr lang="fr-CA" dirty="0"/>
              <a:t> </a:t>
            </a:r>
            <a:r>
              <a:rPr dirty="0" err="1"/>
              <a:t>garantissant</a:t>
            </a:r>
            <a:r>
              <a:rPr dirty="0"/>
              <a:t> </a:t>
            </a:r>
            <a:r>
              <a:rPr dirty="0" err="1"/>
              <a:t>une</a:t>
            </a:r>
            <a:r>
              <a:rPr dirty="0"/>
              <a:t> lecture </a:t>
            </a:r>
            <a:r>
              <a:rPr dirty="0" err="1"/>
              <a:t>fiable</a:t>
            </a:r>
            <a:r>
              <a:rPr dirty="0"/>
              <a:t> et reproductible.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Prise de la tension artérielle</a:t>
            </a:r>
          </a:p>
        </p:txBody>
      </p:sp>
      <p:sp>
        <p:nvSpPr>
          <p:cNvPr id="3" name="Content Placeholder 2"/>
          <p:cNvSpPr>
            <a:spLocks noGrp="1"/>
          </p:cNvSpPr>
          <p:nvPr>
            <p:ph idx="1"/>
          </p:nvPr>
        </p:nvSpPr>
        <p:spPr/>
        <p:txBody>
          <a:bodyPr/>
          <a:lstStyle/>
          <a:p>
            <a:pPr marL="0" indent="0">
              <a:buNone/>
              <a:defRPr sz="2200">
                <a:latin typeface="Arial"/>
              </a:defRPr>
            </a:pPr>
            <a:r>
              <a:rPr dirty="0" err="1"/>
              <a:t>Gonflage</a:t>
            </a:r>
            <a:r>
              <a:rPr dirty="0"/>
              <a:t> du brassard</a:t>
            </a:r>
          </a:p>
          <a:p>
            <a:pPr>
              <a:defRPr sz="2200">
                <a:latin typeface="Arial"/>
              </a:defRPr>
            </a:pPr>
            <a:r>
              <a:rPr dirty="0"/>
              <a:t>Le brassard est </a:t>
            </a:r>
            <a:r>
              <a:rPr dirty="0" err="1"/>
              <a:t>gonflé</a:t>
            </a:r>
            <a:r>
              <a:rPr dirty="0"/>
              <a:t> entre 180 et 200 mmHg pour </a:t>
            </a:r>
            <a:r>
              <a:rPr dirty="0" err="1"/>
              <a:t>occlure</a:t>
            </a:r>
            <a:r>
              <a:rPr dirty="0"/>
              <a:t> </a:t>
            </a:r>
            <a:r>
              <a:rPr dirty="0" err="1"/>
              <a:t>l’artère</a:t>
            </a:r>
            <a:r>
              <a:rPr lang="fr-CA" dirty="0"/>
              <a:t> </a:t>
            </a:r>
            <a:r>
              <a:rPr dirty="0" err="1"/>
              <a:t>brachiale</a:t>
            </a:r>
            <a:r>
              <a:rPr dirty="0"/>
              <a:t> et assurer </a:t>
            </a:r>
            <a:r>
              <a:rPr dirty="0" err="1"/>
              <a:t>une</a:t>
            </a:r>
            <a:r>
              <a:rPr dirty="0"/>
              <a:t> </a:t>
            </a:r>
            <a:r>
              <a:rPr dirty="0" err="1"/>
              <a:t>mesure</a:t>
            </a:r>
            <a:r>
              <a:rPr dirty="0"/>
              <a:t> </a:t>
            </a:r>
            <a:r>
              <a:rPr dirty="0" err="1"/>
              <a:t>correcte</a:t>
            </a:r>
            <a:r>
              <a:rPr dirty="0"/>
              <a:t> de la pression.</a:t>
            </a:r>
          </a:p>
          <a:p>
            <a:pPr marL="0" indent="0">
              <a:buNone/>
              <a:defRPr sz="2200">
                <a:latin typeface="Arial"/>
              </a:defRPr>
            </a:pPr>
            <a:r>
              <a:rPr dirty="0"/>
              <a:t>Vitesse de </a:t>
            </a:r>
            <a:r>
              <a:rPr dirty="0" err="1"/>
              <a:t>dégonflage</a:t>
            </a:r>
            <a:r>
              <a:rPr dirty="0"/>
              <a:t> contrôlée</a:t>
            </a:r>
          </a:p>
          <a:p>
            <a:pPr>
              <a:defRPr sz="2200">
                <a:latin typeface="Arial"/>
              </a:defRPr>
            </a:pPr>
            <a:r>
              <a:rPr dirty="0"/>
              <a:t>La </a:t>
            </a:r>
            <a:r>
              <a:rPr dirty="0" err="1"/>
              <a:t>molette</a:t>
            </a:r>
            <a:r>
              <a:rPr dirty="0"/>
              <a:t> doit </a:t>
            </a:r>
            <a:r>
              <a:rPr dirty="0" err="1"/>
              <a:t>être</a:t>
            </a:r>
            <a:r>
              <a:rPr dirty="0"/>
              <a:t> </a:t>
            </a:r>
            <a:r>
              <a:rPr dirty="0" err="1"/>
              <a:t>desserrée</a:t>
            </a:r>
            <a:r>
              <a:rPr dirty="0"/>
              <a:t> </a:t>
            </a:r>
            <a:r>
              <a:rPr dirty="0" err="1"/>
              <a:t>lentement</a:t>
            </a:r>
            <a:r>
              <a:rPr dirty="0"/>
              <a:t> à 2-3 mmHg par </a:t>
            </a:r>
            <a:r>
              <a:rPr dirty="0" err="1"/>
              <a:t>seconde</a:t>
            </a:r>
            <a:r>
              <a:rPr dirty="0"/>
              <a:t> pour </a:t>
            </a:r>
            <a:r>
              <a:rPr dirty="0" err="1"/>
              <a:t>éviter</a:t>
            </a:r>
            <a:r>
              <a:rPr dirty="0"/>
              <a:t> des </a:t>
            </a:r>
            <a:r>
              <a:rPr dirty="0" err="1"/>
              <a:t>mesures</a:t>
            </a:r>
            <a:r>
              <a:rPr dirty="0"/>
              <a:t> </a:t>
            </a:r>
            <a:r>
              <a:rPr dirty="0" err="1"/>
              <a:t>inexactes</a:t>
            </a:r>
            <a:r>
              <a:rPr dirty="0"/>
              <a:t> et </a:t>
            </a:r>
            <a:r>
              <a:rPr dirty="0" err="1"/>
              <a:t>l’inconfort</a:t>
            </a:r>
            <a:r>
              <a:rPr dirty="0"/>
              <a:t>.</a:t>
            </a:r>
          </a:p>
          <a:p>
            <a:pPr marL="0" indent="0">
              <a:buNone/>
              <a:defRPr sz="2200">
                <a:latin typeface="Arial"/>
              </a:defRPr>
            </a:pPr>
            <a:r>
              <a:rPr dirty="0"/>
              <a:t>Identification </a:t>
            </a:r>
            <a:r>
              <a:rPr lang="fr-CA" dirty="0"/>
              <a:t>de la TA</a:t>
            </a:r>
            <a:endParaRPr dirty="0"/>
          </a:p>
          <a:p>
            <a:pPr>
              <a:defRPr sz="2200">
                <a:latin typeface="Arial"/>
              </a:defRPr>
            </a:pPr>
            <a:r>
              <a:rPr dirty="0"/>
              <a:t>Le premier son </a:t>
            </a:r>
            <a:r>
              <a:rPr dirty="0" err="1"/>
              <a:t>clair</a:t>
            </a:r>
            <a:r>
              <a:rPr dirty="0"/>
              <a:t> </a:t>
            </a:r>
            <a:r>
              <a:rPr dirty="0" err="1"/>
              <a:t>indique</a:t>
            </a:r>
            <a:r>
              <a:rPr dirty="0"/>
              <a:t> la pression </a:t>
            </a:r>
            <a:r>
              <a:rPr dirty="0" err="1"/>
              <a:t>systolique</a:t>
            </a:r>
            <a:endParaRPr dirty="0"/>
          </a:p>
          <a:p>
            <a:pPr>
              <a:defRPr sz="2200">
                <a:latin typeface="Arial"/>
              </a:defRPr>
            </a:pPr>
            <a:r>
              <a:rPr dirty="0"/>
              <a:t>Le dernier bruit audible </a:t>
            </a:r>
            <a:r>
              <a:rPr dirty="0" err="1"/>
              <a:t>indique</a:t>
            </a:r>
            <a:r>
              <a:rPr dirty="0"/>
              <a:t> la pression </a:t>
            </a:r>
            <a:r>
              <a:rPr dirty="0" err="1"/>
              <a:t>diastolique</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Précisions</a:t>
            </a:r>
          </a:p>
        </p:txBody>
      </p:sp>
      <p:sp>
        <p:nvSpPr>
          <p:cNvPr id="3" name="Content Placeholder 2"/>
          <p:cNvSpPr>
            <a:spLocks noGrp="1"/>
          </p:cNvSpPr>
          <p:nvPr>
            <p:ph idx="1"/>
          </p:nvPr>
        </p:nvSpPr>
        <p:spPr/>
        <p:txBody>
          <a:bodyPr/>
          <a:lstStyle/>
          <a:p>
            <a:pPr>
              <a:defRPr sz="2200">
                <a:latin typeface="Arial"/>
              </a:defRPr>
            </a:pPr>
            <a:endParaRPr dirty="0"/>
          </a:p>
          <a:p>
            <a:pPr marL="0" indent="0">
              <a:buNone/>
              <a:defRPr sz="2200">
                <a:latin typeface="Arial"/>
              </a:defRPr>
            </a:pPr>
            <a:r>
              <a:rPr dirty="0" err="1"/>
              <a:t>Répétition</a:t>
            </a:r>
            <a:r>
              <a:rPr dirty="0"/>
              <a:t> sur les deux bras</a:t>
            </a:r>
          </a:p>
          <a:p>
            <a:pPr>
              <a:defRPr sz="2200">
                <a:latin typeface="Arial"/>
              </a:defRPr>
            </a:pPr>
            <a:r>
              <a:rPr dirty="0" err="1"/>
              <a:t>Répéter</a:t>
            </a:r>
            <a:r>
              <a:rPr dirty="0"/>
              <a:t> la </a:t>
            </a:r>
            <a:r>
              <a:rPr dirty="0" err="1"/>
              <a:t>mesure</a:t>
            </a:r>
            <a:r>
              <a:rPr dirty="0"/>
              <a:t> sur le deuxième bras pour </a:t>
            </a:r>
            <a:r>
              <a:rPr dirty="0" err="1"/>
              <a:t>détecter</a:t>
            </a:r>
            <a:r>
              <a:rPr dirty="0"/>
              <a:t> </a:t>
            </a:r>
            <a:r>
              <a:rPr dirty="0" err="1"/>
              <a:t>une</a:t>
            </a:r>
            <a:r>
              <a:rPr dirty="0"/>
              <a:t> </a:t>
            </a:r>
            <a:r>
              <a:rPr dirty="0" err="1"/>
              <a:t>asymétrie</a:t>
            </a:r>
            <a:r>
              <a:rPr dirty="0"/>
              <a:t> </a:t>
            </a:r>
            <a:r>
              <a:rPr dirty="0" err="1"/>
              <a:t>tensionnelle</a:t>
            </a:r>
            <a:r>
              <a:rPr dirty="0"/>
              <a:t> et consigner les </a:t>
            </a:r>
            <a:r>
              <a:rPr dirty="0" err="1"/>
              <a:t>valeurs</a:t>
            </a:r>
            <a:r>
              <a:rPr lang="fr-CA" dirty="0"/>
              <a:t> </a:t>
            </a:r>
            <a:r>
              <a:rPr dirty="0" err="1"/>
              <a:t>obtenues</a:t>
            </a:r>
            <a:r>
              <a:rPr dirty="0"/>
              <a:t>.</a:t>
            </a:r>
          </a:p>
          <a:p>
            <a:pPr>
              <a:defRPr sz="2200">
                <a:latin typeface="Arial"/>
              </a:defRPr>
            </a:pPr>
            <a:endParaRPr dirty="0"/>
          </a:p>
          <a:p>
            <a:pPr>
              <a:defRPr sz="2200">
                <a:latin typeface="Arial"/>
              </a:defRPr>
            </a:pPr>
            <a:r>
              <a:rPr dirty="0" err="1"/>
              <a:t>Minimiser</a:t>
            </a:r>
            <a:r>
              <a:rPr dirty="0"/>
              <a:t> </a:t>
            </a:r>
            <a:r>
              <a:rPr dirty="0" err="1"/>
              <a:t>facteurs</a:t>
            </a:r>
            <a:r>
              <a:rPr dirty="0"/>
              <a:t> externes </a:t>
            </a:r>
            <a:r>
              <a:rPr dirty="0" err="1"/>
              <a:t>comme</a:t>
            </a:r>
            <a:r>
              <a:rPr dirty="0"/>
              <a:t> stress, </a:t>
            </a:r>
            <a:r>
              <a:rPr dirty="0" err="1"/>
              <a:t>caféine</a:t>
            </a:r>
            <a:r>
              <a:rPr dirty="0"/>
              <a:t>, </a:t>
            </a:r>
            <a:r>
              <a:rPr dirty="0" err="1"/>
              <a:t>tabac</a:t>
            </a:r>
            <a:r>
              <a:rPr dirty="0"/>
              <a:t> </a:t>
            </a:r>
            <a:r>
              <a:rPr dirty="0" err="1"/>
              <a:t>ou</a:t>
            </a:r>
            <a:r>
              <a:rPr dirty="0"/>
              <a:t> </a:t>
            </a:r>
            <a:r>
              <a:rPr dirty="0" err="1"/>
              <a:t>alcool</a:t>
            </a:r>
            <a:r>
              <a:rPr dirty="0"/>
              <a:t> pour </a:t>
            </a:r>
            <a:r>
              <a:rPr dirty="0" err="1"/>
              <a:t>garantir</a:t>
            </a:r>
            <a:r>
              <a:rPr dirty="0"/>
              <a:t> </a:t>
            </a:r>
            <a:r>
              <a:rPr dirty="0" err="1"/>
              <a:t>une</a:t>
            </a:r>
            <a:r>
              <a:rPr dirty="0"/>
              <a:t> </a:t>
            </a:r>
            <a:r>
              <a:rPr dirty="0" err="1"/>
              <a:t>mesure</a:t>
            </a:r>
            <a:r>
              <a:rPr dirty="0"/>
              <a:t> </a:t>
            </a:r>
            <a:r>
              <a:rPr dirty="0" err="1"/>
              <a:t>fiable</a:t>
            </a:r>
            <a:r>
              <a:rPr dirty="0"/>
              <a:t> et </a:t>
            </a:r>
            <a:r>
              <a:rPr dirty="0" err="1"/>
              <a:t>cohérente</a:t>
            </a:r>
            <a:r>
              <a:rPr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Présentation</a:t>
            </a:r>
          </a:p>
        </p:txBody>
      </p:sp>
      <p:sp>
        <p:nvSpPr>
          <p:cNvPr id="3" name="Content Placeholder 2"/>
          <p:cNvSpPr>
            <a:spLocks noGrp="1"/>
          </p:cNvSpPr>
          <p:nvPr>
            <p:ph idx="1"/>
          </p:nvPr>
        </p:nvSpPr>
        <p:spPr/>
        <p:txBody>
          <a:bodyPr/>
          <a:lstStyle/>
          <a:p>
            <a:pPr>
              <a:defRPr sz="2200">
                <a:latin typeface="Arial"/>
              </a:defRPr>
            </a:pPr>
            <a:r>
              <a:rPr dirty="0"/>
              <a:t>Médecin de famille x 2014</a:t>
            </a:r>
            <a:endParaRPr lang="fr-CA" dirty="0"/>
          </a:p>
          <a:p>
            <a:pPr>
              <a:defRPr sz="2200">
                <a:latin typeface="Arial"/>
              </a:defRPr>
            </a:pPr>
            <a:r>
              <a:rPr dirty="0"/>
              <a:t>GMFU St-Jean-sur-Richelieu</a:t>
            </a:r>
            <a:endParaRPr lang="fr-CA" dirty="0"/>
          </a:p>
          <a:p>
            <a:pPr>
              <a:defRPr sz="2200">
                <a:latin typeface="Arial"/>
              </a:defRPr>
            </a:pPr>
            <a:r>
              <a:rPr dirty="0" err="1"/>
              <a:t>Professeur</a:t>
            </a:r>
            <a:r>
              <a:rPr dirty="0"/>
              <a:t> </a:t>
            </a:r>
            <a:r>
              <a:rPr dirty="0" err="1"/>
              <a:t>adjointe</a:t>
            </a:r>
            <a:r>
              <a:rPr dirty="0"/>
              <a:t> Département de </a:t>
            </a:r>
            <a:r>
              <a:rPr dirty="0" err="1"/>
              <a:t>médecine</a:t>
            </a:r>
            <a:r>
              <a:rPr dirty="0"/>
              <a:t> de famille et de </a:t>
            </a:r>
            <a:r>
              <a:rPr dirty="0" err="1"/>
              <a:t>médecine</a:t>
            </a:r>
            <a:r>
              <a:rPr dirty="0"/>
              <a:t> </a:t>
            </a:r>
            <a:r>
              <a:rPr dirty="0" err="1"/>
              <a:t>d'urgence</a:t>
            </a:r>
            <a:r>
              <a:rPr dirty="0"/>
              <a:t> x 2021</a:t>
            </a:r>
            <a:endParaRPr lang="fr-CA" dirty="0"/>
          </a:p>
          <a:p>
            <a:pPr>
              <a:defRPr sz="2200">
                <a:latin typeface="Arial"/>
              </a:defRPr>
            </a:pPr>
            <a:r>
              <a:rPr dirty="0"/>
              <a:t>Pratique </a:t>
            </a:r>
            <a:r>
              <a:rPr dirty="0" err="1"/>
              <a:t>principale</a:t>
            </a:r>
            <a:r>
              <a:rPr dirty="0"/>
              <a:t> </a:t>
            </a:r>
            <a:r>
              <a:rPr dirty="0" err="1"/>
              <a:t>en</a:t>
            </a:r>
            <a:r>
              <a:rPr dirty="0"/>
              <a:t> </a:t>
            </a:r>
            <a:r>
              <a:rPr dirty="0" err="1"/>
              <a:t>clinique</a:t>
            </a:r>
            <a:r>
              <a:rPr dirty="0"/>
              <a:t> et </a:t>
            </a:r>
            <a:r>
              <a:rPr dirty="0" err="1"/>
              <a:t>en</a:t>
            </a:r>
            <a:r>
              <a:rPr dirty="0"/>
              <a:t> </a:t>
            </a:r>
            <a:r>
              <a:rPr dirty="0" err="1"/>
              <a:t>enseignement</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Analyse des valeurs</a:t>
            </a:r>
          </a:p>
        </p:txBody>
      </p:sp>
      <p:sp>
        <p:nvSpPr>
          <p:cNvPr id="3" name="Content Placeholder 2"/>
          <p:cNvSpPr>
            <a:spLocks noGrp="1"/>
          </p:cNvSpPr>
          <p:nvPr>
            <p:ph idx="1"/>
          </p:nvPr>
        </p:nvSpPr>
        <p:spPr/>
        <p:txBody>
          <a:bodyPr/>
          <a:lstStyle/>
          <a:p>
            <a:pPr marL="0" indent="0">
              <a:buNone/>
              <a:defRPr sz="2200">
                <a:latin typeface="Arial"/>
              </a:defRPr>
            </a:pPr>
            <a:r>
              <a:rPr dirty="0"/>
              <a:t>Vous </a:t>
            </a:r>
            <a:r>
              <a:rPr dirty="0" err="1"/>
              <a:t>référez</a:t>
            </a:r>
            <a:r>
              <a:rPr dirty="0"/>
              <a:t> aux guides de pratique </a:t>
            </a:r>
            <a:r>
              <a:rPr dirty="0" err="1"/>
              <a:t>ou</a:t>
            </a:r>
            <a:r>
              <a:rPr dirty="0"/>
              <a:t> aux ordonnances </a:t>
            </a:r>
            <a:r>
              <a:rPr dirty="0" err="1"/>
              <a:t>cliniques</a:t>
            </a:r>
            <a:r>
              <a:rPr dirty="0"/>
              <a:t> </a:t>
            </a:r>
            <a:r>
              <a:rPr dirty="0" err="1"/>
              <a:t>si</a:t>
            </a:r>
            <a:r>
              <a:rPr dirty="0"/>
              <a:t> vous </a:t>
            </a:r>
            <a:r>
              <a:rPr dirty="0" err="1"/>
              <a:t>êtes</a:t>
            </a:r>
            <a:r>
              <a:rPr dirty="0"/>
              <a:t> dans un </a:t>
            </a:r>
            <a:r>
              <a:rPr dirty="0" err="1"/>
              <a:t>cas</a:t>
            </a:r>
            <a:r>
              <a:rPr dirty="0"/>
              <a:t> </a:t>
            </a:r>
            <a:r>
              <a:rPr dirty="0" err="1"/>
              <a:t>d'ajustement</a:t>
            </a:r>
            <a:r>
              <a:rPr dirty="0"/>
              <a:t> </a:t>
            </a:r>
            <a:r>
              <a:rPr dirty="0" err="1"/>
              <a:t>thérapeutique</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Documentation clinique</a:t>
            </a:r>
          </a:p>
        </p:txBody>
      </p:sp>
      <p:sp>
        <p:nvSpPr>
          <p:cNvPr id="3" name="Content Placeholder 2"/>
          <p:cNvSpPr>
            <a:spLocks noGrp="1"/>
          </p:cNvSpPr>
          <p:nvPr>
            <p:ph idx="1"/>
          </p:nvPr>
        </p:nvSpPr>
        <p:spPr/>
        <p:txBody>
          <a:bodyPr/>
          <a:lstStyle/>
          <a:p>
            <a:pPr>
              <a:defRPr sz="2200">
                <a:latin typeface="Arial"/>
              </a:defRPr>
            </a:pPr>
            <a:r>
              <a:rPr dirty="0"/>
              <a:t>Documenter les </a:t>
            </a:r>
            <a:r>
              <a:rPr dirty="0" err="1"/>
              <a:t>valeurs</a:t>
            </a:r>
            <a:r>
              <a:rPr dirty="0"/>
              <a:t> précises de tension aux deux bras</a:t>
            </a:r>
          </a:p>
          <a:p>
            <a:pPr>
              <a:defRPr sz="2200">
                <a:latin typeface="Arial"/>
              </a:defRPr>
            </a:pPr>
            <a:r>
              <a:rPr dirty="0"/>
              <a:t>Documenter l</a:t>
            </a:r>
            <a:r>
              <a:rPr lang="fr-CA" dirty="0"/>
              <a:t>e pouls</a:t>
            </a:r>
          </a:p>
          <a:p>
            <a:pPr>
              <a:defRPr sz="2200">
                <a:latin typeface="Arial"/>
              </a:defRPr>
            </a:pPr>
            <a:r>
              <a:rPr dirty="0" err="1"/>
              <a:t>Inscrire</a:t>
            </a:r>
            <a:r>
              <a:rPr dirty="0"/>
              <a:t> la </a:t>
            </a:r>
            <a:r>
              <a:rPr dirty="0" err="1"/>
              <a:t>fréquence</a:t>
            </a:r>
            <a:r>
              <a:rPr dirty="0"/>
              <a:t> et le </a:t>
            </a:r>
            <a:r>
              <a:rPr dirty="0" err="1"/>
              <a:t>rythme</a:t>
            </a:r>
            <a:r>
              <a:rPr dirty="0"/>
              <a:t> du </a:t>
            </a:r>
            <a:r>
              <a:rPr dirty="0" err="1"/>
              <a:t>pouls</a:t>
            </a:r>
            <a:r>
              <a:rPr dirty="0"/>
              <a:t>, car un </a:t>
            </a:r>
            <a:r>
              <a:rPr dirty="0" err="1"/>
              <a:t>rythme</a:t>
            </a:r>
            <a:r>
              <a:rPr dirty="0"/>
              <a:t> anormal </a:t>
            </a:r>
            <a:r>
              <a:rPr dirty="0" err="1"/>
              <a:t>peut</a:t>
            </a:r>
            <a:r>
              <a:rPr dirty="0"/>
              <a:t> influencer </a:t>
            </a:r>
            <a:r>
              <a:rPr dirty="0" err="1"/>
              <a:t>l’interprétation</a:t>
            </a:r>
            <a:r>
              <a:rPr dirty="0"/>
              <a:t> de la tension </a:t>
            </a:r>
            <a:r>
              <a:rPr dirty="0" err="1"/>
              <a:t>artérielle</a:t>
            </a:r>
            <a:r>
              <a:rPr dirty="0"/>
              <a:t>.</a:t>
            </a:r>
          </a:p>
          <a:p>
            <a:pPr>
              <a:defRPr sz="2200">
                <a:latin typeface="Arial"/>
              </a:defRPr>
            </a:pPr>
            <a:r>
              <a:rPr dirty="0"/>
              <a:t>Documenter </a:t>
            </a:r>
            <a:r>
              <a:rPr dirty="0" err="1"/>
              <a:t>si</a:t>
            </a:r>
            <a:r>
              <a:rPr dirty="0"/>
              <a:t> possibles les </a:t>
            </a:r>
            <a:r>
              <a:rPr dirty="0" err="1"/>
              <a:t>éléments</a:t>
            </a:r>
            <a:r>
              <a:rPr dirty="0"/>
              <a:t> </a:t>
            </a:r>
            <a:r>
              <a:rPr dirty="0" err="1"/>
              <a:t>contextuels</a:t>
            </a:r>
            <a:r>
              <a:rPr dirty="0"/>
              <a:t> (</a:t>
            </a:r>
            <a:r>
              <a:rPr dirty="0" err="1"/>
              <a:t>tabac</a:t>
            </a:r>
            <a:r>
              <a:rPr dirty="0"/>
              <a:t>, café, stress, infection, </a:t>
            </a:r>
            <a:r>
              <a:rPr dirty="0" err="1"/>
              <a:t>etc</a:t>
            </a:r>
            <a:r>
              <a:rPr dirty="0"/>
              <a:t>) qui </a:t>
            </a:r>
            <a:r>
              <a:rPr dirty="0" err="1"/>
              <a:t>pourraient</a:t>
            </a:r>
            <a:r>
              <a:rPr dirty="0"/>
              <a:t> affecter les </a:t>
            </a:r>
            <a:r>
              <a:rPr dirty="0" err="1"/>
              <a:t>valeurs</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TA : interprétation des valeurs</a:t>
            </a:r>
          </a:p>
        </p:txBody>
      </p:sp>
      <p:sp>
        <p:nvSpPr>
          <p:cNvPr id="3" name="Content Placeholder 2"/>
          <p:cNvSpPr>
            <a:spLocks noGrp="1"/>
          </p:cNvSpPr>
          <p:nvPr>
            <p:ph idx="1"/>
          </p:nvPr>
        </p:nvSpPr>
        <p:spPr/>
        <p:txBody>
          <a:bodyPr/>
          <a:lstStyle/>
          <a:p>
            <a:pPr>
              <a:defRPr sz="2200">
                <a:latin typeface="Arial"/>
              </a:defRPr>
            </a:pPr>
            <a:r>
              <a:rPr dirty="0" err="1"/>
              <a:t>Limite</a:t>
            </a:r>
            <a:r>
              <a:rPr dirty="0"/>
              <a:t> supérieure</a:t>
            </a:r>
          </a:p>
          <a:p>
            <a:pPr>
              <a:defRPr sz="2200">
                <a:latin typeface="Arial"/>
              </a:defRPr>
            </a:pPr>
            <a:r>
              <a:rPr dirty="0" err="1"/>
              <a:t>Limite</a:t>
            </a:r>
            <a:r>
              <a:rPr dirty="0"/>
              <a:t> </a:t>
            </a:r>
            <a:r>
              <a:rPr dirty="0" err="1"/>
              <a:t>inférieure</a:t>
            </a:r>
            <a:endParaRPr dirty="0"/>
          </a:p>
          <a:p>
            <a:pPr>
              <a:defRPr sz="2200">
                <a:latin typeface="Arial"/>
              </a:defRPr>
            </a:pPr>
            <a:r>
              <a:rPr dirty="0" err="1"/>
              <a:t>Limites</a:t>
            </a:r>
            <a:r>
              <a:rPr dirty="0"/>
              <a:t> </a:t>
            </a:r>
            <a:r>
              <a:rPr dirty="0" err="1"/>
              <a:t>selon</a:t>
            </a:r>
            <a:r>
              <a:rPr dirty="0"/>
              <a:t> </a:t>
            </a:r>
            <a:r>
              <a:rPr dirty="0" err="1"/>
              <a:t>l’âge</a:t>
            </a:r>
            <a:r>
              <a:rPr dirty="0"/>
              <a:t> (</a:t>
            </a:r>
            <a:r>
              <a:rPr dirty="0" err="1"/>
              <a:t>outils</a:t>
            </a:r>
            <a:r>
              <a:rPr dirty="0"/>
              <a:t> </a:t>
            </a:r>
            <a:r>
              <a:rPr dirty="0" err="1"/>
              <a:t>cliniques</a:t>
            </a:r>
            <a:r>
              <a:rPr dirty="0"/>
              <a:t>, </a:t>
            </a:r>
            <a:r>
              <a:rPr dirty="0" err="1"/>
              <a:t>PediStat</a:t>
            </a:r>
            <a:r>
              <a:rPr dirty="0"/>
              <a:t>, Weber)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Saturation</a:t>
            </a:r>
          </a:p>
        </p:txBody>
      </p:sp>
      <p:sp>
        <p:nvSpPr>
          <p:cNvPr id="3" name="Content Placeholder 2"/>
          <p:cNvSpPr>
            <a:spLocks noGrp="1"/>
          </p:cNvSpPr>
          <p:nvPr>
            <p:ph idx="1"/>
          </p:nvPr>
        </p:nvSpPr>
        <p:spPr/>
        <p:txBody>
          <a:bodyPr/>
          <a:lstStyle/>
          <a:p>
            <a:pPr>
              <a:defRPr sz="2200">
                <a:latin typeface="Arial"/>
              </a:defRPr>
            </a:pPr>
            <a:r>
              <a:rPr dirty="0" err="1"/>
              <a:t>S’assurer</a:t>
            </a:r>
            <a:r>
              <a:rPr dirty="0"/>
              <a:t> </a:t>
            </a:r>
            <a:r>
              <a:rPr dirty="0" err="1"/>
              <a:t>d’avoir</a:t>
            </a:r>
            <a:r>
              <a:rPr dirty="0"/>
              <a:t> </a:t>
            </a:r>
            <a:r>
              <a:rPr dirty="0" err="1"/>
              <a:t>une</a:t>
            </a:r>
            <a:r>
              <a:rPr dirty="0"/>
              <a:t> bonne « </a:t>
            </a:r>
            <a:r>
              <a:rPr dirty="0" err="1"/>
              <a:t>courbe</a:t>
            </a:r>
            <a:r>
              <a:rPr dirty="0"/>
              <a:t> » de saturation</a:t>
            </a:r>
          </a:p>
          <a:p>
            <a:pPr>
              <a:defRPr sz="2200">
                <a:latin typeface="Arial"/>
              </a:defRPr>
            </a:pPr>
            <a:r>
              <a:rPr dirty="0"/>
              <a:t>Valeurs </a:t>
            </a:r>
            <a:r>
              <a:rPr dirty="0" err="1"/>
              <a:t>selon</a:t>
            </a:r>
            <a:r>
              <a:rPr dirty="0"/>
              <a:t> les pathologies </a:t>
            </a:r>
            <a:endParaRPr lang="fr-CA" dirty="0"/>
          </a:p>
          <a:p>
            <a:pPr lvl="1">
              <a:defRPr sz="2200">
                <a:latin typeface="Arial"/>
              </a:defRPr>
            </a:pPr>
            <a:r>
              <a:rPr dirty="0" err="1"/>
              <a:t>toujours</a:t>
            </a:r>
            <a:r>
              <a:rPr dirty="0"/>
              <a:t> anormal &lt; 90%</a:t>
            </a:r>
            <a:endParaRPr lang="fr-CA" dirty="0"/>
          </a:p>
          <a:p>
            <a:pPr lvl="1">
              <a:defRPr sz="2200">
                <a:latin typeface="Arial"/>
              </a:defRPr>
            </a:pPr>
            <a:r>
              <a:rPr dirty="0"/>
              <a:t>normal 97%-100%</a:t>
            </a:r>
          </a:p>
        </p:txBody>
      </p:sp>
      <p:pic>
        <p:nvPicPr>
          <p:cNvPr id="5" name="Image 4">
            <a:extLst>
              <a:ext uri="{FF2B5EF4-FFF2-40B4-BE49-F238E27FC236}">
                <a16:creationId xmlns:a16="http://schemas.microsoft.com/office/drawing/2014/main" id="{98064A4B-EE7F-5CF1-B52D-1856F1622628}"/>
              </a:ext>
            </a:extLst>
          </p:cNvPr>
          <p:cNvPicPr>
            <a:picLocks noChangeAspect="1"/>
          </p:cNvPicPr>
          <p:nvPr/>
        </p:nvPicPr>
        <p:blipFill>
          <a:blip r:embed="rId2"/>
          <a:stretch>
            <a:fillRect/>
          </a:stretch>
        </p:blipFill>
        <p:spPr>
          <a:xfrm>
            <a:off x="1023383" y="3221572"/>
            <a:ext cx="7097233" cy="363642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Rythme respiratoire</a:t>
            </a:r>
          </a:p>
        </p:txBody>
      </p:sp>
      <p:sp>
        <p:nvSpPr>
          <p:cNvPr id="3" name="Content Placeholder 2"/>
          <p:cNvSpPr>
            <a:spLocks noGrp="1"/>
          </p:cNvSpPr>
          <p:nvPr>
            <p:ph idx="1"/>
          </p:nvPr>
        </p:nvSpPr>
        <p:spPr/>
        <p:txBody>
          <a:bodyPr/>
          <a:lstStyle/>
          <a:p>
            <a:pPr>
              <a:defRPr sz="2200">
                <a:latin typeface="Arial"/>
              </a:defRPr>
            </a:pPr>
            <a:r>
              <a:rPr lang="fr-CA" dirty="0"/>
              <a:t>Mesurer sur 30 secondes (et multipliez par 2)</a:t>
            </a:r>
          </a:p>
          <a:p>
            <a:pPr>
              <a:defRPr sz="2200">
                <a:latin typeface="Arial"/>
              </a:defRPr>
            </a:pPr>
            <a:r>
              <a:rPr dirty="0"/>
              <a:t>Important </a:t>
            </a:r>
            <a:r>
              <a:rPr dirty="0" err="1"/>
              <a:t>en</a:t>
            </a:r>
            <a:r>
              <a:rPr dirty="0"/>
              <a:t> </a:t>
            </a:r>
            <a:r>
              <a:rPr dirty="0" err="1"/>
              <a:t>pneumonie</a:t>
            </a:r>
            <a:r>
              <a:rPr dirty="0"/>
              <a:t> chez </a:t>
            </a:r>
            <a:r>
              <a:rPr dirty="0" err="1"/>
              <a:t>l’enfant</a:t>
            </a:r>
            <a:r>
              <a:rPr dirty="0"/>
              <a:t> surtout </a:t>
            </a:r>
          </a:p>
        </p:txBody>
      </p:sp>
      <p:pic>
        <p:nvPicPr>
          <p:cNvPr id="5" name="Image 4">
            <a:extLst>
              <a:ext uri="{FF2B5EF4-FFF2-40B4-BE49-F238E27FC236}">
                <a16:creationId xmlns:a16="http://schemas.microsoft.com/office/drawing/2014/main" id="{10CDB940-73CA-7DA5-D98F-6B71A4DA6B4F}"/>
              </a:ext>
            </a:extLst>
          </p:cNvPr>
          <p:cNvPicPr>
            <a:picLocks noChangeAspect="1"/>
          </p:cNvPicPr>
          <p:nvPr/>
        </p:nvPicPr>
        <p:blipFill>
          <a:blip r:embed="rId2"/>
          <a:stretch>
            <a:fillRect/>
          </a:stretch>
        </p:blipFill>
        <p:spPr>
          <a:xfrm>
            <a:off x="685800" y="3534587"/>
            <a:ext cx="7772400" cy="2249285"/>
          </a:xfrm>
          <a:prstGeom prst="rect">
            <a:avLst/>
          </a:prstGeom>
        </p:spPr>
      </p:pic>
      <p:sp>
        <p:nvSpPr>
          <p:cNvPr id="6" name="ZoneTexte 5">
            <a:extLst>
              <a:ext uri="{FF2B5EF4-FFF2-40B4-BE49-F238E27FC236}">
                <a16:creationId xmlns:a16="http://schemas.microsoft.com/office/drawing/2014/main" id="{9EE5CA9A-5759-8A67-BB68-203A314812CF}"/>
              </a:ext>
            </a:extLst>
          </p:cNvPr>
          <p:cNvSpPr txBox="1"/>
          <p:nvPr/>
        </p:nvSpPr>
        <p:spPr>
          <a:xfrm>
            <a:off x="5178056" y="5911702"/>
            <a:ext cx="3370521" cy="646331"/>
          </a:xfrm>
          <a:prstGeom prst="rect">
            <a:avLst/>
          </a:prstGeom>
          <a:noFill/>
        </p:spPr>
        <p:txBody>
          <a:bodyPr wrap="square" rtlCol="0">
            <a:spAutoFit/>
          </a:bodyPr>
          <a:lstStyle/>
          <a:p>
            <a:r>
              <a:rPr lang="fr-FR" sz="1200" dirty="0"/>
              <a:t>https://</a:t>
            </a:r>
            <a:r>
              <a:rPr lang="fr-FR" sz="1200" dirty="0" err="1"/>
              <a:t>www.inesss.qc.ca</a:t>
            </a:r>
            <a:r>
              <a:rPr lang="fr-FR" sz="1200" dirty="0"/>
              <a:t>/</a:t>
            </a:r>
            <a:r>
              <a:rPr lang="fr-FR" sz="1200" dirty="0" err="1"/>
              <a:t>fileadmin</a:t>
            </a:r>
            <a:r>
              <a:rPr lang="fr-FR" sz="1200" dirty="0"/>
              <a:t>/doc/CDM/</a:t>
            </a:r>
            <a:r>
              <a:rPr lang="fr-FR" sz="1200" dirty="0" err="1"/>
              <a:t>UsageOptimal</a:t>
            </a:r>
            <a:r>
              <a:rPr lang="fr-FR" sz="1200" dirty="0"/>
              <a:t>/Guides-</a:t>
            </a:r>
            <a:r>
              <a:rPr lang="fr-FR" sz="1200" dirty="0" err="1"/>
              <a:t>serieI</a:t>
            </a:r>
            <a:r>
              <a:rPr lang="fr-FR" sz="1200" dirty="0"/>
              <a:t>/Guide-Pneumonie-</a:t>
            </a:r>
            <a:r>
              <a:rPr lang="fr-FR" sz="1200" dirty="0" err="1"/>
              <a:t>Enfant.pdf</a:t>
            </a:r>
            <a:endParaRPr lang="fr-FR"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Glycémie</a:t>
            </a:r>
          </a:p>
        </p:txBody>
      </p:sp>
      <p:sp>
        <p:nvSpPr>
          <p:cNvPr id="3" name="Content Placeholder 2"/>
          <p:cNvSpPr>
            <a:spLocks noGrp="1"/>
          </p:cNvSpPr>
          <p:nvPr>
            <p:ph idx="1"/>
          </p:nvPr>
        </p:nvSpPr>
        <p:spPr/>
        <p:txBody>
          <a:bodyPr/>
          <a:lstStyle/>
          <a:p>
            <a:pPr>
              <a:defRPr sz="2200">
                <a:latin typeface="Arial"/>
              </a:defRPr>
            </a:pPr>
            <a:r>
              <a:rPr dirty="0" err="1"/>
              <a:t>Marqueur</a:t>
            </a:r>
            <a:r>
              <a:rPr dirty="0"/>
              <a:t> à ne pas </a:t>
            </a:r>
            <a:r>
              <a:rPr dirty="0" err="1"/>
              <a:t>négliger</a:t>
            </a:r>
            <a:r>
              <a:rPr dirty="0"/>
              <a:t> </a:t>
            </a:r>
            <a:r>
              <a:rPr dirty="0" err="1"/>
              <a:t>si</a:t>
            </a:r>
            <a:r>
              <a:rPr dirty="0"/>
              <a:t> pt </a:t>
            </a:r>
            <a:r>
              <a:rPr dirty="0" err="1"/>
              <a:t>diabétique</a:t>
            </a:r>
            <a:r>
              <a:rPr dirty="0"/>
              <a:t> </a:t>
            </a:r>
            <a:r>
              <a:rPr dirty="0" err="1"/>
              <a:t>ou</a:t>
            </a:r>
            <a:r>
              <a:rPr dirty="0"/>
              <a:t> </a:t>
            </a:r>
            <a:r>
              <a:rPr dirty="0" err="1"/>
              <a:t>si</a:t>
            </a:r>
            <a:r>
              <a:rPr dirty="0"/>
              <a:t> </a:t>
            </a:r>
            <a:r>
              <a:rPr dirty="0" err="1"/>
              <a:t>altération</a:t>
            </a:r>
            <a:r>
              <a:rPr dirty="0"/>
              <a:t> de </a:t>
            </a:r>
            <a:r>
              <a:rPr dirty="0" err="1"/>
              <a:t>l’état</a:t>
            </a:r>
            <a:r>
              <a:rPr dirty="0"/>
              <a:t> de conscience (patient </a:t>
            </a:r>
            <a:r>
              <a:rPr dirty="0" err="1"/>
              <a:t>ralenti</a:t>
            </a:r>
            <a:r>
              <a:rPr dirty="0"/>
              <a:t>, « </a:t>
            </a:r>
            <a:r>
              <a:rPr dirty="0" err="1"/>
              <a:t>moche</a:t>
            </a:r>
            <a:r>
              <a:rPr dirty="0"/>
              <a:t> », avec </a:t>
            </a:r>
            <a:r>
              <a:rPr dirty="0" err="1"/>
              <a:t>symptômes</a:t>
            </a:r>
            <a:r>
              <a:rPr dirty="0"/>
              <a:t> </a:t>
            </a:r>
            <a:r>
              <a:rPr dirty="0" err="1"/>
              <a:t>neurologiques</a:t>
            </a:r>
            <a:r>
              <a:rPr dirty="0"/>
              <a:t>, </a:t>
            </a:r>
            <a:r>
              <a:rPr dirty="0" err="1"/>
              <a:t>etc</a:t>
            </a:r>
            <a:r>
              <a:rPr dirty="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err="1"/>
              <a:t>Échelles</a:t>
            </a:r>
            <a:r>
              <a:rPr dirty="0"/>
              <a:t> de la </a:t>
            </a:r>
            <a:r>
              <a:rPr dirty="0" err="1"/>
              <a:t>douleur</a:t>
            </a:r>
            <a:r>
              <a:rPr lang="fr-CA" dirty="0"/>
              <a:t> et outils d’anamnèse</a:t>
            </a:r>
            <a:endParaRPr dirty="0"/>
          </a:p>
        </p:txBody>
      </p:sp>
      <p:sp>
        <p:nvSpPr>
          <p:cNvPr id="4" name="Espace réservé du texte 3">
            <a:extLst>
              <a:ext uri="{FF2B5EF4-FFF2-40B4-BE49-F238E27FC236}">
                <a16:creationId xmlns:a16="http://schemas.microsoft.com/office/drawing/2014/main" id="{A0AB2310-49E6-032B-3A0B-5F24B24E06CA}"/>
              </a:ext>
            </a:extLst>
          </p:cNvPr>
          <p:cNvSpPr>
            <a:spLocks noGrp="1"/>
          </p:cNvSpPr>
          <p:nvPr>
            <p:ph type="body" idx="1"/>
          </p:nvPr>
        </p:nvSpPr>
        <p:spPr/>
        <p:txBody>
          <a:bodyPr/>
          <a:lstStyle/>
          <a:p>
            <a:endParaRPr lang="fr-F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Méthode PQRST</a:t>
            </a:r>
          </a:p>
        </p:txBody>
      </p:sp>
      <p:sp>
        <p:nvSpPr>
          <p:cNvPr id="3" name="Content Placeholder 2"/>
          <p:cNvSpPr>
            <a:spLocks noGrp="1"/>
          </p:cNvSpPr>
          <p:nvPr>
            <p:ph idx="1"/>
          </p:nvPr>
        </p:nvSpPr>
        <p:spPr/>
        <p:txBody>
          <a:bodyPr>
            <a:normAutofit lnSpcReduction="10000"/>
          </a:bodyPr>
          <a:lstStyle/>
          <a:p>
            <a:pPr marL="0" indent="0">
              <a:buNone/>
              <a:defRPr sz="2200">
                <a:latin typeface="Arial"/>
              </a:defRPr>
            </a:pPr>
            <a:r>
              <a:rPr dirty="0"/>
              <a:t>Provocation et Palliation</a:t>
            </a:r>
          </a:p>
          <a:p>
            <a:pPr>
              <a:defRPr sz="2200">
                <a:latin typeface="Arial"/>
              </a:defRPr>
            </a:pPr>
            <a:r>
              <a:rPr dirty="0"/>
              <a:t>Identifier les </a:t>
            </a:r>
            <a:r>
              <a:rPr dirty="0" err="1"/>
              <a:t>facteurs</a:t>
            </a:r>
            <a:r>
              <a:rPr dirty="0"/>
              <a:t> qui </a:t>
            </a:r>
            <a:r>
              <a:rPr dirty="0" err="1"/>
              <a:t>déclenchent</a:t>
            </a:r>
            <a:r>
              <a:rPr dirty="0"/>
              <a:t>, </a:t>
            </a:r>
            <a:r>
              <a:rPr dirty="0" err="1"/>
              <a:t>aggravent</a:t>
            </a:r>
            <a:r>
              <a:rPr dirty="0"/>
              <a:t> </a:t>
            </a:r>
            <a:r>
              <a:rPr dirty="0" err="1"/>
              <a:t>ou</a:t>
            </a:r>
            <a:r>
              <a:rPr dirty="0"/>
              <a:t> </a:t>
            </a:r>
            <a:r>
              <a:rPr dirty="0" err="1"/>
              <a:t>soulagent</a:t>
            </a:r>
            <a:r>
              <a:rPr dirty="0"/>
              <a:t> la </a:t>
            </a:r>
            <a:r>
              <a:rPr dirty="0" err="1"/>
              <a:t>douleur</a:t>
            </a:r>
            <a:r>
              <a:rPr dirty="0"/>
              <a:t>, </a:t>
            </a:r>
            <a:r>
              <a:rPr dirty="0" err="1"/>
              <a:t>comme</a:t>
            </a:r>
            <a:r>
              <a:rPr dirty="0"/>
              <a:t> les </a:t>
            </a:r>
            <a:r>
              <a:rPr dirty="0" err="1"/>
              <a:t>mouvements</a:t>
            </a:r>
            <a:r>
              <a:rPr dirty="0"/>
              <a:t> </a:t>
            </a:r>
            <a:r>
              <a:rPr dirty="0" err="1"/>
              <a:t>ou</a:t>
            </a:r>
            <a:r>
              <a:rPr dirty="0"/>
              <a:t> </a:t>
            </a:r>
            <a:r>
              <a:rPr dirty="0" err="1"/>
              <a:t>médicaments</a:t>
            </a:r>
            <a:r>
              <a:rPr dirty="0"/>
              <a:t>.</a:t>
            </a:r>
          </a:p>
          <a:p>
            <a:pPr marL="0" indent="0">
              <a:buNone/>
              <a:defRPr sz="2200">
                <a:latin typeface="Arial"/>
              </a:defRPr>
            </a:pPr>
            <a:r>
              <a:rPr dirty="0" err="1"/>
              <a:t>Qualité</a:t>
            </a:r>
            <a:r>
              <a:rPr dirty="0"/>
              <a:t> de la </a:t>
            </a:r>
            <a:r>
              <a:rPr dirty="0" err="1"/>
              <a:t>douleur</a:t>
            </a:r>
            <a:endParaRPr dirty="0"/>
          </a:p>
          <a:p>
            <a:pPr>
              <a:defRPr sz="2200">
                <a:latin typeface="Arial"/>
              </a:defRPr>
            </a:pPr>
            <a:r>
              <a:rPr dirty="0"/>
              <a:t>Explorer la nature de la </a:t>
            </a:r>
            <a:r>
              <a:rPr dirty="0" err="1"/>
              <a:t>douleur</a:t>
            </a:r>
            <a:r>
              <a:rPr dirty="0"/>
              <a:t> : </a:t>
            </a:r>
            <a:r>
              <a:rPr dirty="0" err="1"/>
              <a:t>brûlante</a:t>
            </a:r>
            <a:r>
              <a:rPr dirty="0"/>
              <a:t>, </a:t>
            </a:r>
            <a:r>
              <a:rPr dirty="0" err="1"/>
              <a:t>lancinante</a:t>
            </a:r>
            <a:r>
              <a:rPr dirty="0"/>
              <a:t>, </a:t>
            </a:r>
            <a:r>
              <a:rPr dirty="0" err="1"/>
              <a:t>sourde</a:t>
            </a:r>
            <a:r>
              <a:rPr dirty="0"/>
              <a:t>, pulsatile </a:t>
            </a:r>
            <a:r>
              <a:rPr dirty="0" err="1"/>
              <a:t>ou</a:t>
            </a:r>
            <a:r>
              <a:rPr dirty="0"/>
              <a:t> </a:t>
            </a:r>
            <a:r>
              <a:rPr dirty="0" err="1"/>
              <a:t>électrique</a:t>
            </a:r>
            <a:endParaRPr dirty="0"/>
          </a:p>
          <a:p>
            <a:pPr marL="0" indent="0">
              <a:buNone/>
              <a:defRPr sz="2200">
                <a:latin typeface="Arial"/>
              </a:defRPr>
            </a:pPr>
            <a:r>
              <a:rPr dirty="0" err="1"/>
              <a:t>Région</a:t>
            </a:r>
            <a:r>
              <a:rPr dirty="0"/>
              <a:t> et Radiation</a:t>
            </a:r>
          </a:p>
          <a:p>
            <a:pPr>
              <a:defRPr sz="2200">
                <a:latin typeface="Arial"/>
              </a:defRPr>
            </a:pPr>
            <a:r>
              <a:rPr dirty="0" err="1"/>
              <a:t>Localiser</a:t>
            </a:r>
            <a:r>
              <a:rPr dirty="0"/>
              <a:t> </a:t>
            </a:r>
            <a:r>
              <a:rPr dirty="0" err="1"/>
              <a:t>précisément</a:t>
            </a:r>
            <a:r>
              <a:rPr dirty="0"/>
              <a:t> la </a:t>
            </a:r>
            <a:r>
              <a:rPr dirty="0" err="1"/>
              <a:t>douleur</a:t>
            </a:r>
            <a:r>
              <a:rPr dirty="0"/>
              <a:t> et </a:t>
            </a:r>
            <a:r>
              <a:rPr dirty="0" err="1"/>
              <a:t>vérifier</a:t>
            </a:r>
            <a:r>
              <a:rPr dirty="0"/>
              <a:t> son irradiation vers </a:t>
            </a:r>
            <a:r>
              <a:rPr dirty="0" err="1"/>
              <a:t>d’autres</a:t>
            </a:r>
            <a:r>
              <a:rPr dirty="0"/>
              <a:t> zones du corps</a:t>
            </a:r>
          </a:p>
          <a:p>
            <a:pPr marL="0" indent="0">
              <a:buNone/>
              <a:defRPr sz="2200">
                <a:latin typeface="Arial"/>
              </a:defRPr>
            </a:pPr>
            <a:r>
              <a:rPr dirty="0" err="1"/>
              <a:t>Sévérité</a:t>
            </a:r>
            <a:r>
              <a:rPr dirty="0"/>
              <a:t> et Timing</a:t>
            </a:r>
          </a:p>
          <a:p>
            <a:pPr>
              <a:defRPr sz="2200">
                <a:latin typeface="Arial"/>
              </a:defRPr>
            </a:pPr>
            <a:r>
              <a:rPr dirty="0" err="1"/>
              <a:t>Évaluer</a:t>
            </a:r>
            <a:r>
              <a:rPr dirty="0"/>
              <a:t> </a:t>
            </a:r>
            <a:r>
              <a:rPr dirty="0" err="1"/>
              <a:t>l’intensité</a:t>
            </a:r>
            <a:r>
              <a:rPr dirty="0"/>
              <a:t> sur </a:t>
            </a:r>
            <a:r>
              <a:rPr dirty="0" err="1"/>
              <a:t>une</a:t>
            </a:r>
            <a:r>
              <a:rPr dirty="0"/>
              <a:t> </a:t>
            </a:r>
            <a:r>
              <a:rPr dirty="0" err="1"/>
              <a:t>échelle</a:t>
            </a:r>
            <a:r>
              <a:rPr dirty="0"/>
              <a:t> de 0 à 10 et </a:t>
            </a:r>
            <a:r>
              <a:rPr dirty="0" err="1"/>
              <a:t>étudier</a:t>
            </a:r>
            <a:r>
              <a:rPr dirty="0"/>
              <a:t> le moment, la durée et la </a:t>
            </a:r>
            <a:r>
              <a:rPr dirty="0" err="1"/>
              <a:t>fréquence</a:t>
            </a:r>
            <a:r>
              <a:rPr dirty="0"/>
              <a:t> de la </a:t>
            </a:r>
            <a:r>
              <a:rPr dirty="0" err="1"/>
              <a:t>douleur</a:t>
            </a:r>
            <a:r>
              <a:rPr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Échelle Visuelle Analogique (EVA)</a:t>
            </a:r>
          </a:p>
        </p:txBody>
      </p:sp>
      <p:sp>
        <p:nvSpPr>
          <p:cNvPr id="3" name="Content Placeholder 2"/>
          <p:cNvSpPr>
            <a:spLocks noGrp="1"/>
          </p:cNvSpPr>
          <p:nvPr>
            <p:ph idx="1"/>
          </p:nvPr>
        </p:nvSpPr>
        <p:spPr/>
        <p:txBody>
          <a:bodyPr>
            <a:normAutofit fontScale="92500"/>
          </a:bodyPr>
          <a:lstStyle/>
          <a:p>
            <a:pPr marL="0" indent="0">
              <a:buNone/>
              <a:defRPr sz="2200">
                <a:latin typeface="Arial"/>
              </a:defRPr>
            </a:pPr>
            <a:r>
              <a:rPr dirty="0" err="1"/>
              <a:t>Définition</a:t>
            </a:r>
            <a:r>
              <a:rPr dirty="0"/>
              <a:t> de </a:t>
            </a:r>
            <a:r>
              <a:rPr dirty="0" err="1"/>
              <a:t>l’EVA</a:t>
            </a:r>
            <a:endParaRPr dirty="0"/>
          </a:p>
          <a:p>
            <a:pPr>
              <a:defRPr sz="2200">
                <a:latin typeface="Arial"/>
              </a:defRPr>
            </a:pPr>
            <a:r>
              <a:rPr dirty="0"/>
              <a:t>L’EVA est </a:t>
            </a:r>
            <a:r>
              <a:rPr dirty="0" err="1"/>
              <a:t>une</a:t>
            </a:r>
            <a:r>
              <a:rPr dirty="0"/>
              <a:t> </a:t>
            </a:r>
            <a:r>
              <a:rPr dirty="0" err="1"/>
              <a:t>ligne</a:t>
            </a:r>
            <a:r>
              <a:rPr dirty="0"/>
              <a:t> </a:t>
            </a:r>
            <a:r>
              <a:rPr dirty="0" err="1"/>
              <a:t>graduée</a:t>
            </a:r>
            <a:r>
              <a:rPr dirty="0"/>
              <a:t> de 10 cm </a:t>
            </a:r>
            <a:r>
              <a:rPr dirty="0" err="1"/>
              <a:t>où</a:t>
            </a:r>
            <a:r>
              <a:rPr dirty="0"/>
              <a:t> les patients </a:t>
            </a:r>
            <a:r>
              <a:rPr dirty="0" err="1"/>
              <a:t>indiquent</a:t>
            </a:r>
            <a:r>
              <a:rPr dirty="0"/>
              <a:t> </a:t>
            </a:r>
            <a:r>
              <a:rPr dirty="0" err="1"/>
              <a:t>leur</a:t>
            </a:r>
            <a:r>
              <a:rPr dirty="0"/>
              <a:t> </a:t>
            </a:r>
            <a:r>
              <a:rPr dirty="0" err="1"/>
              <a:t>douleur</a:t>
            </a:r>
            <a:r>
              <a:rPr dirty="0"/>
              <a:t> entre absence et </a:t>
            </a:r>
            <a:r>
              <a:rPr dirty="0" err="1"/>
              <a:t>douleur</a:t>
            </a:r>
            <a:r>
              <a:rPr dirty="0"/>
              <a:t> </a:t>
            </a:r>
            <a:r>
              <a:rPr dirty="0" err="1"/>
              <a:t>maximale</a:t>
            </a:r>
            <a:r>
              <a:rPr dirty="0"/>
              <a:t>.</a:t>
            </a:r>
          </a:p>
          <a:p>
            <a:pPr marL="0" indent="0">
              <a:buNone/>
              <a:defRPr sz="2200">
                <a:latin typeface="Arial"/>
              </a:defRPr>
            </a:pPr>
            <a:r>
              <a:rPr dirty="0" err="1"/>
              <a:t>Utilisation</a:t>
            </a:r>
            <a:r>
              <a:rPr dirty="0"/>
              <a:t> </a:t>
            </a:r>
            <a:r>
              <a:rPr dirty="0" err="1"/>
              <a:t>clinique</a:t>
            </a:r>
            <a:endParaRPr dirty="0"/>
          </a:p>
          <a:p>
            <a:pPr>
              <a:defRPr sz="2200">
                <a:latin typeface="Arial"/>
              </a:defRPr>
            </a:pPr>
            <a:r>
              <a:rPr dirty="0"/>
              <a:t>Cette </a:t>
            </a:r>
            <a:r>
              <a:rPr dirty="0" err="1"/>
              <a:t>échelle</a:t>
            </a:r>
            <a:r>
              <a:rPr dirty="0"/>
              <a:t> </a:t>
            </a:r>
            <a:r>
              <a:rPr dirty="0" err="1"/>
              <a:t>rapide</a:t>
            </a:r>
            <a:r>
              <a:rPr dirty="0"/>
              <a:t> et simple </a:t>
            </a:r>
            <a:r>
              <a:rPr dirty="0" err="1"/>
              <a:t>permet</a:t>
            </a:r>
            <a:r>
              <a:rPr dirty="0"/>
              <a:t> de </a:t>
            </a:r>
            <a:r>
              <a:rPr dirty="0" err="1"/>
              <a:t>suivre</a:t>
            </a:r>
            <a:r>
              <a:rPr dirty="0"/>
              <a:t> </a:t>
            </a:r>
            <a:r>
              <a:rPr dirty="0" err="1"/>
              <a:t>l’évolution</a:t>
            </a:r>
            <a:r>
              <a:rPr dirty="0"/>
              <a:t> de la </a:t>
            </a:r>
            <a:r>
              <a:rPr dirty="0" err="1"/>
              <a:t>douleur</a:t>
            </a:r>
            <a:r>
              <a:rPr dirty="0"/>
              <a:t> et </a:t>
            </a:r>
            <a:r>
              <a:rPr dirty="0" err="1"/>
              <a:t>l’efficacité</a:t>
            </a:r>
            <a:r>
              <a:rPr dirty="0"/>
              <a:t> des </a:t>
            </a:r>
            <a:r>
              <a:rPr dirty="0" err="1"/>
              <a:t>traitements</a:t>
            </a:r>
            <a:r>
              <a:rPr dirty="0"/>
              <a:t> </a:t>
            </a:r>
            <a:r>
              <a:rPr dirty="0" err="1"/>
              <a:t>en</a:t>
            </a:r>
            <a:r>
              <a:rPr dirty="0"/>
              <a:t> milieu </a:t>
            </a:r>
            <a:r>
              <a:rPr dirty="0" err="1"/>
              <a:t>clinique</a:t>
            </a:r>
            <a:r>
              <a:rPr dirty="0"/>
              <a:t>.</a:t>
            </a:r>
          </a:p>
          <a:p>
            <a:pPr marL="0" indent="0">
              <a:buNone/>
              <a:defRPr sz="2200">
                <a:latin typeface="Arial"/>
              </a:defRPr>
            </a:pPr>
            <a:r>
              <a:rPr dirty="0" err="1"/>
              <a:t>Interprétation</a:t>
            </a:r>
            <a:r>
              <a:rPr dirty="0"/>
              <a:t> des scores</a:t>
            </a:r>
          </a:p>
          <a:p>
            <a:pPr>
              <a:defRPr sz="2200">
                <a:latin typeface="Arial"/>
              </a:defRPr>
            </a:pPr>
            <a:r>
              <a:rPr dirty="0"/>
              <a:t>Les scores </a:t>
            </a:r>
            <a:r>
              <a:rPr dirty="0" err="1"/>
              <a:t>vont</a:t>
            </a:r>
            <a:r>
              <a:rPr dirty="0"/>
              <a:t> de 0 (pas de </a:t>
            </a:r>
            <a:r>
              <a:rPr dirty="0" err="1"/>
              <a:t>douleur</a:t>
            </a:r>
            <a:r>
              <a:rPr dirty="0"/>
              <a:t>) à 10 (</a:t>
            </a:r>
            <a:r>
              <a:rPr dirty="0" err="1"/>
              <a:t>douleur</a:t>
            </a:r>
            <a:r>
              <a:rPr dirty="0"/>
              <a:t> </a:t>
            </a:r>
            <a:r>
              <a:rPr dirty="0" err="1"/>
              <a:t>extrême</a:t>
            </a:r>
            <a:r>
              <a:rPr dirty="0"/>
              <a:t>), avec des </a:t>
            </a:r>
            <a:r>
              <a:rPr dirty="0" err="1"/>
              <a:t>paliers</a:t>
            </a:r>
            <a:r>
              <a:rPr dirty="0"/>
              <a:t> pour </a:t>
            </a:r>
            <a:r>
              <a:rPr dirty="0" err="1"/>
              <a:t>douleur</a:t>
            </a:r>
            <a:r>
              <a:rPr lang="fr-CA" dirty="0"/>
              <a:t> </a:t>
            </a:r>
            <a:r>
              <a:rPr dirty="0" err="1"/>
              <a:t>faible</a:t>
            </a:r>
            <a:r>
              <a:rPr dirty="0"/>
              <a:t>, </a:t>
            </a:r>
            <a:r>
              <a:rPr dirty="0" err="1"/>
              <a:t>modérée</a:t>
            </a:r>
            <a:r>
              <a:rPr dirty="0"/>
              <a:t> </a:t>
            </a:r>
            <a:r>
              <a:rPr dirty="0" err="1"/>
              <a:t>ou</a:t>
            </a:r>
            <a:r>
              <a:rPr dirty="0"/>
              <a:t> intense.</a:t>
            </a:r>
          </a:p>
          <a:p>
            <a:pPr marL="0" indent="0">
              <a:buNone/>
              <a:defRPr sz="2200">
                <a:latin typeface="Arial"/>
              </a:defRPr>
            </a:pPr>
            <a:r>
              <a:rPr dirty="0" err="1"/>
              <a:t>Limites</a:t>
            </a:r>
            <a:r>
              <a:rPr dirty="0"/>
              <a:t> de </a:t>
            </a:r>
            <a:r>
              <a:rPr dirty="0" err="1"/>
              <a:t>l’EVA</a:t>
            </a:r>
            <a:endParaRPr dirty="0"/>
          </a:p>
          <a:p>
            <a:pPr>
              <a:defRPr sz="2200">
                <a:latin typeface="Arial"/>
              </a:defRPr>
            </a:pPr>
            <a:r>
              <a:rPr dirty="0"/>
              <a:t>L’EVA </a:t>
            </a:r>
            <a:r>
              <a:rPr dirty="0" err="1"/>
              <a:t>demande</a:t>
            </a:r>
            <a:r>
              <a:rPr dirty="0"/>
              <a:t> des </a:t>
            </a:r>
            <a:r>
              <a:rPr dirty="0" err="1"/>
              <a:t>capacités</a:t>
            </a:r>
            <a:r>
              <a:rPr dirty="0"/>
              <a:t> </a:t>
            </a:r>
            <a:r>
              <a:rPr dirty="0" err="1"/>
              <a:t>cognitives</a:t>
            </a:r>
            <a:r>
              <a:rPr dirty="0"/>
              <a:t>, </a:t>
            </a:r>
            <a:r>
              <a:rPr dirty="0" err="1"/>
              <a:t>pouvant</a:t>
            </a:r>
            <a:r>
              <a:rPr dirty="0"/>
              <a:t> poser </a:t>
            </a:r>
            <a:r>
              <a:rPr dirty="0" err="1"/>
              <a:t>problème</a:t>
            </a:r>
            <a:r>
              <a:rPr dirty="0"/>
              <a:t> chez </a:t>
            </a:r>
            <a:r>
              <a:rPr dirty="0" err="1"/>
              <a:t>certains</a:t>
            </a:r>
            <a:r>
              <a:rPr dirty="0"/>
              <a:t> patients</a:t>
            </a:r>
            <a:r>
              <a:rPr lang="fr-CA" dirty="0"/>
              <a:t> </a:t>
            </a:r>
            <a:r>
              <a:rPr dirty="0" err="1"/>
              <a:t>comme</a:t>
            </a:r>
            <a:r>
              <a:rPr dirty="0"/>
              <a:t> les </a:t>
            </a:r>
            <a:r>
              <a:rPr dirty="0" err="1"/>
              <a:t>personnes</a:t>
            </a:r>
            <a:r>
              <a:rPr dirty="0"/>
              <a:t> </a:t>
            </a:r>
            <a:r>
              <a:rPr dirty="0" err="1"/>
              <a:t>âgées</a:t>
            </a:r>
            <a:r>
              <a:rPr dirty="0"/>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75E91DE4-8441-20F1-8285-518D2726191E}"/>
              </a:ext>
            </a:extLst>
          </p:cNvPr>
          <p:cNvPicPr>
            <a:picLocks noGrp="1" noChangeAspect="1"/>
          </p:cNvPicPr>
          <p:nvPr>
            <p:ph idx="1"/>
          </p:nvPr>
        </p:nvPicPr>
        <p:blipFill>
          <a:blip r:embed="rId2"/>
          <a:stretch>
            <a:fillRect/>
          </a:stretch>
        </p:blipFill>
        <p:spPr>
          <a:xfrm>
            <a:off x="114497" y="691116"/>
            <a:ext cx="8915006" cy="5475767"/>
          </a:xfrm>
          <a:prstGeom prst="rect">
            <a:avLst/>
          </a:prstGeom>
        </p:spPr>
      </p:pic>
    </p:spTree>
    <p:extLst>
      <p:ext uri="{BB962C8B-B14F-4D97-AF65-F5344CB8AC3E}">
        <p14:creationId xmlns:p14="http://schemas.microsoft.com/office/powerpoint/2010/main" val="2454498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Conflits d’intérêts</a:t>
            </a:r>
          </a:p>
        </p:txBody>
      </p:sp>
      <p:sp>
        <p:nvSpPr>
          <p:cNvPr id="3" name="Content Placeholder 2"/>
          <p:cNvSpPr>
            <a:spLocks noGrp="1"/>
          </p:cNvSpPr>
          <p:nvPr>
            <p:ph idx="1"/>
          </p:nvPr>
        </p:nvSpPr>
        <p:spPr/>
        <p:txBody>
          <a:bodyPr/>
          <a:lstStyle/>
          <a:p>
            <a:pPr>
              <a:defRPr sz="2200">
                <a:latin typeface="Arial"/>
              </a:defRPr>
            </a:pPr>
            <a:r>
              <a:rPr dirty="0"/>
              <a:t>Je </a:t>
            </a:r>
            <a:r>
              <a:rPr dirty="0" err="1"/>
              <a:t>n’ai</a:t>
            </a:r>
            <a:r>
              <a:rPr dirty="0"/>
              <a:t> </a:t>
            </a:r>
            <a:r>
              <a:rPr dirty="0" err="1"/>
              <a:t>aucun</a:t>
            </a:r>
            <a:r>
              <a:rPr dirty="0"/>
              <a:t> </a:t>
            </a:r>
            <a:r>
              <a:rPr dirty="0" err="1"/>
              <a:t>conflit</a:t>
            </a:r>
            <a:r>
              <a:rPr dirty="0"/>
              <a:t> </a:t>
            </a:r>
            <a:r>
              <a:rPr dirty="0" err="1"/>
              <a:t>d’intérêt</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Questionnaire DN4</a:t>
            </a:r>
          </a:p>
        </p:txBody>
      </p:sp>
      <p:sp>
        <p:nvSpPr>
          <p:cNvPr id="3" name="Content Placeholder 2"/>
          <p:cNvSpPr>
            <a:spLocks noGrp="1"/>
          </p:cNvSpPr>
          <p:nvPr>
            <p:ph idx="1"/>
          </p:nvPr>
        </p:nvSpPr>
        <p:spPr/>
        <p:txBody>
          <a:bodyPr>
            <a:normAutofit lnSpcReduction="10000"/>
          </a:bodyPr>
          <a:lstStyle/>
          <a:p>
            <a:pPr marL="0" indent="0">
              <a:buNone/>
              <a:defRPr sz="2200">
                <a:latin typeface="Arial"/>
              </a:defRPr>
            </a:pPr>
            <a:r>
              <a:rPr dirty="0"/>
              <a:t>Structure du DN4</a:t>
            </a:r>
          </a:p>
          <a:p>
            <a:pPr>
              <a:defRPr sz="2200">
                <a:latin typeface="Arial"/>
              </a:defRPr>
            </a:pPr>
            <a:r>
              <a:rPr dirty="0"/>
              <a:t>Le DN4 </a:t>
            </a:r>
            <a:r>
              <a:rPr dirty="0" err="1"/>
              <a:t>comprend</a:t>
            </a:r>
            <a:r>
              <a:rPr dirty="0"/>
              <a:t> 10 items </a:t>
            </a:r>
            <a:r>
              <a:rPr dirty="0" err="1"/>
              <a:t>répartis</a:t>
            </a:r>
            <a:r>
              <a:rPr dirty="0"/>
              <a:t> </a:t>
            </a:r>
            <a:r>
              <a:rPr dirty="0" err="1"/>
              <a:t>en</a:t>
            </a:r>
            <a:r>
              <a:rPr dirty="0"/>
              <a:t> quatre </a:t>
            </a:r>
            <a:r>
              <a:rPr dirty="0" err="1"/>
              <a:t>catégories</a:t>
            </a:r>
            <a:r>
              <a:rPr dirty="0"/>
              <a:t> </a:t>
            </a:r>
            <a:r>
              <a:rPr dirty="0" err="1"/>
              <a:t>évaluant</a:t>
            </a:r>
            <a:r>
              <a:rPr dirty="0"/>
              <a:t> </a:t>
            </a:r>
            <a:r>
              <a:rPr dirty="0" err="1"/>
              <a:t>différentes</a:t>
            </a:r>
            <a:r>
              <a:rPr lang="fr-CA" dirty="0"/>
              <a:t> </a:t>
            </a:r>
            <a:r>
              <a:rPr dirty="0" err="1"/>
              <a:t>caractéristiques</a:t>
            </a:r>
            <a:r>
              <a:rPr dirty="0"/>
              <a:t> de la </a:t>
            </a:r>
            <a:r>
              <a:rPr dirty="0" err="1"/>
              <a:t>douleur</a:t>
            </a:r>
            <a:r>
              <a:rPr dirty="0"/>
              <a:t> </a:t>
            </a:r>
            <a:r>
              <a:rPr dirty="0" err="1"/>
              <a:t>neuropathique</a:t>
            </a:r>
            <a:r>
              <a:rPr dirty="0"/>
              <a:t>.</a:t>
            </a:r>
          </a:p>
          <a:p>
            <a:pPr marL="0" indent="0">
              <a:buNone/>
              <a:defRPr sz="2200">
                <a:latin typeface="Arial"/>
              </a:defRPr>
            </a:pPr>
            <a:r>
              <a:rPr dirty="0" err="1"/>
              <a:t>Symptômes</a:t>
            </a:r>
            <a:r>
              <a:rPr dirty="0"/>
              <a:t> </a:t>
            </a:r>
            <a:r>
              <a:rPr dirty="0" err="1"/>
              <a:t>sensoriels</a:t>
            </a:r>
            <a:endParaRPr dirty="0"/>
          </a:p>
          <a:p>
            <a:pPr>
              <a:defRPr sz="2200">
                <a:latin typeface="Arial"/>
              </a:defRPr>
            </a:pPr>
            <a:r>
              <a:rPr dirty="0"/>
              <a:t>Le questionnaire explore sensations </a:t>
            </a:r>
            <a:r>
              <a:rPr dirty="0" err="1"/>
              <a:t>comme</a:t>
            </a:r>
            <a:r>
              <a:rPr dirty="0"/>
              <a:t> </a:t>
            </a:r>
            <a:r>
              <a:rPr dirty="0" err="1"/>
              <a:t>brûlure</a:t>
            </a:r>
            <a:r>
              <a:rPr dirty="0"/>
              <a:t>, </a:t>
            </a:r>
            <a:r>
              <a:rPr dirty="0" err="1"/>
              <a:t>froid</a:t>
            </a:r>
            <a:r>
              <a:rPr dirty="0"/>
              <a:t> douloureux et </a:t>
            </a:r>
            <a:r>
              <a:rPr dirty="0" err="1"/>
              <a:t>décharges</a:t>
            </a:r>
            <a:r>
              <a:rPr lang="fr-CA" dirty="0"/>
              <a:t> </a:t>
            </a:r>
            <a:r>
              <a:rPr dirty="0" err="1"/>
              <a:t>électriques</a:t>
            </a:r>
            <a:r>
              <a:rPr dirty="0"/>
              <a:t>.</a:t>
            </a:r>
          </a:p>
          <a:p>
            <a:pPr marL="0" indent="0">
              <a:buNone/>
              <a:defRPr sz="2200">
                <a:latin typeface="Arial"/>
              </a:defRPr>
            </a:pPr>
            <a:r>
              <a:rPr dirty="0"/>
              <a:t>Examen </a:t>
            </a:r>
            <a:r>
              <a:rPr dirty="0" err="1"/>
              <a:t>clinique</a:t>
            </a:r>
            <a:endParaRPr dirty="0"/>
          </a:p>
          <a:p>
            <a:pPr>
              <a:defRPr sz="2200">
                <a:latin typeface="Arial"/>
              </a:defRPr>
            </a:pPr>
            <a:r>
              <a:rPr dirty="0" err="1"/>
              <a:t>L’examen</a:t>
            </a:r>
            <a:r>
              <a:rPr dirty="0"/>
              <a:t> </a:t>
            </a:r>
            <a:r>
              <a:rPr dirty="0" err="1"/>
              <a:t>vérifie</a:t>
            </a:r>
            <a:r>
              <a:rPr dirty="0"/>
              <a:t> </a:t>
            </a:r>
            <a:r>
              <a:rPr dirty="0" err="1"/>
              <a:t>hypoesthésie</a:t>
            </a:r>
            <a:r>
              <a:rPr dirty="0"/>
              <a:t> au toucher et </a:t>
            </a:r>
            <a:r>
              <a:rPr dirty="0" err="1"/>
              <a:t>piqûre</a:t>
            </a:r>
            <a:r>
              <a:rPr dirty="0"/>
              <a:t> pour confirmer la </a:t>
            </a:r>
            <a:r>
              <a:rPr dirty="0" err="1"/>
              <a:t>douleur</a:t>
            </a:r>
            <a:r>
              <a:rPr lang="fr-CA" dirty="0"/>
              <a:t> </a:t>
            </a:r>
            <a:r>
              <a:rPr dirty="0" err="1"/>
              <a:t>neuropathique</a:t>
            </a:r>
            <a:r>
              <a:rPr dirty="0"/>
              <a:t>.</a:t>
            </a:r>
          </a:p>
          <a:p>
            <a:pPr marL="0" indent="0">
              <a:buNone/>
              <a:defRPr sz="2200">
                <a:latin typeface="Arial"/>
              </a:defRPr>
            </a:pPr>
            <a:r>
              <a:rPr dirty="0" err="1"/>
              <a:t>Utilité</a:t>
            </a:r>
            <a:r>
              <a:rPr dirty="0"/>
              <a:t> </a:t>
            </a:r>
            <a:r>
              <a:rPr dirty="0" err="1"/>
              <a:t>clinique</a:t>
            </a:r>
            <a:endParaRPr dirty="0"/>
          </a:p>
          <a:p>
            <a:pPr>
              <a:defRPr sz="2200">
                <a:latin typeface="Arial"/>
              </a:defRPr>
            </a:pPr>
            <a:r>
              <a:rPr dirty="0"/>
              <a:t>Un score ≥4 </a:t>
            </a:r>
            <a:r>
              <a:rPr dirty="0" err="1"/>
              <a:t>indique</a:t>
            </a:r>
            <a:r>
              <a:rPr dirty="0"/>
              <a:t> </a:t>
            </a:r>
            <a:r>
              <a:rPr dirty="0" err="1"/>
              <a:t>une</a:t>
            </a:r>
            <a:r>
              <a:rPr dirty="0"/>
              <a:t> forte </a:t>
            </a:r>
            <a:r>
              <a:rPr dirty="0" err="1"/>
              <a:t>probabilité</a:t>
            </a:r>
            <a:r>
              <a:rPr dirty="0"/>
              <a:t> </a:t>
            </a:r>
            <a:r>
              <a:rPr dirty="0" err="1"/>
              <a:t>neuropathique</a:t>
            </a:r>
            <a:r>
              <a:rPr dirty="0"/>
              <a:t>, </a:t>
            </a:r>
            <a:r>
              <a:rPr dirty="0" err="1"/>
              <a:t>orientant</a:t>
            </a:r>
            <a:r>
              <a:rPr dirty="0"/>
              <a:t> le </a:t>
            </a:r>
            <a:r>
              <a:rPr dirty="0" err="1"/>
              <a:t>traitement</a:t>
            </a:r>
            <a:r>
              <a:rPr lang="fr-CA" dirty="0"/>
              <a:t> </a:t>
            </a:r>
            <a:r>
              <a:rPr dirty="0" err="1"/>
              <a:t>adapté</a:t>
            </a:r>
            <a:r>
              <a:rPr dirty="0"/>
              <a:t> </a:t>
            </a:r>
            <a:r>
              <a:rPr dirty="0" err="1"/>
              <a:t>rapidement</a:t>
            </a:r>
            <a:r>
              <a:rPr dirty="0"/>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a:extLst>
              <a:ext uri="{FF2B5EF4-FFF2-40B4-BE49-F238E27FC236}">
                <a16:creationId xmlns:a16="http://schemas.microsoft.com/office/drawing/2014/main" id="{9F37D55D-7469-2AD9-A766-22967E849131}"/>
              </a:ext>
            </a:extLst>
          </p:cNvPr>
          <p:cNvPicPr>
            <a:picLocks noGrp="1" noChangeAspect="1"/>
          </p:cNvPicPr>
          <p:nvPr>
            <p:ph sz="half" idx="1"/>
          </p:nvPr>
        </p:nvPicPr>
        <p:blipFill>
          <a:blip r:embed="rId2"/>
          <a:stretch>
            <a:fillRect/>
          </a:stretch>
        </p:blipFill>
        <p:spPr>
          <a:xfrm>
            <a:off x="106325" y="91268"/>
            <a:ext cx="5507585" cy="2834786"/>
          </a:xfrm>
          <a:prstGeom prst="rect">
            <a:avLst/>
          </a:prstGeom>
        </p:spPr>
      </p:pic>
      <p:pic>
        <p:nvPicPr>
          <p:cNvPr id="10" name="Espace réservé du contenu 9">
            <a:extLst>
              <a:ext uri="{FF2B5EF4-FFF2-40B4-BE49-F238E27FC236}">
                <a16:creationId xmlns:a16="http://schemas.microsoft.com/office/drawing/2014/main" id="{35BD698B-0C7D-3DD4-D01D-9C0B570EBE65}"/>
              </a:ext>
            </a:extLst>
          </p:cNvPr>
          <p:cNvPicPr>
            <a:picLocks noGrp="1" noChangeAspect="1"/>
          </p:cNvPicPr>
          <p:nvPr>
            <p:ph sz="half" idx="2"/>
          </p:nvPr>
        </p:nvPicPr>
        <p:blipFill>
          <a:blip r:embed="rId3"/>
          <a:stretch>
            <a:fillRect/>
          </a:stretch>
        </p:blipFill>
        <p:spPr>
          <a:xfrm>
            <a:off x="138141" y="2926053"/>
            <a:ext cx="5359313" cy="3761825"/>
          </a:xfrm>
          <a:prstGeom prst="rect">
            <a:avLst/>
          </a:prstGeom>
        </p:spPr>
      </p:pic>
      <p:sp>
        <p:nvSpPr>
          <p:cNvPr id="11" name="ZoneTexte 10">
            <a:extLst>
              <a:ext uri="{FF2B5EF4-FFF2-40B4-BE49-F238E27FC236}">
                <a16:creationId xmlns:a16="http://schemas.microsoft.com/office/drawing/2014/main" id="{ED429531-0A87-6F8A-A8A0-7A28A2D5EE4E}"/>
              </a:ext>
            </a:extLst>
          </p:cNvPr>
          <p:cNvSpPr txBox="1"/>
          <p:nvPr/>
        </p:nvSpPr>
        <p:spPr>
          <a:xfrm>
            <a:off x="6060640" y="6410879"/>
            <a:ext cx="2945219" cy="276999"/>
          </a:xfrm>
          <a:prstGeom prst="rect">
            <a:avLst/>
          </a:prstGeom>
          <a:noFill/>
        </p:spPr>
        <p:txBody>
          <a:bodyPr wrap="square" rtlCol="0">
            <a:spAutoFit/>
          </a:bodyPr>
          <a:lstStyle/>
          <a:p>
            <a:r>
              <a:rPr lang="fr-FR" sz="1200" dirty="0"/>
              <a:t>https://</a:t>
            </a:r>
            <a:r>
              <a:rPr lang="fr-FR" sz="1200" dirty="0" err="1"/>
              <a:t>geriatrie-albi.com</a:t>
            </a:r>
            <a:r>
              <a:rPr lang="fr-FR" sz="1200" dirty="0"/>
              <a:t>/DN4.pdf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Lombalgie aigue - Démarche d'évaluation</a:t>
            </a:r>
          </a:p>
        </p:txBody>
      </p:sp>
      <p:sp>
        <p:nvSpPr>
          <p:cNvPr id="4" name="Espace réservé du texte 3">
            <a:extLst>
              <a:ext uri="{FF2B5EF4-FFF2-40B4-BE49-F238E27FC236}">
                <a16:creationId xmlns:a16="http://schemas.microsoft.com/office/drawing/2014/main" id="{C7BBA609-8324-6C6E-3957-3EE5785BAF55}"/>
              </a:ext>
            </a:extLst>
          </p:cNvPr>
          <p:cNvSpPr>
            <a:spLocks noGrp="1"/>
          </p:cNvSpPr>
          <p:nvPr>
            <p:ph type="body" idx="1"/>
          </p:nvPr>
        </p:nvSpPr>
        <p:spPr/>
        <p:txBody>
          <a:bodyPr/>
          <a:lstStyle/>
          <a:p>
            <a:endParaRPr lang="fr-F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Cas clinique #1</a:t>
            </a:r>
          </a:p>
        </p:txBody>
      </p:sp>
      <p:sp>
        <p:nvSpPr>
          <p:cNvPr id="3" name="Content Placeholder 2"/>
          <p:cNvSpPr>
            <a:spLocks noGrp="1"/>
          </p:cNvSpPr>
          <p:nvPr>
            <p:ph idx="1"/>
          </p:nvPr>
        </p:nvSpPr>
        <p:spPr/>
        <p:txBody>
          <a:bodyPr/>
          <a:lstStyle/>
          <a:p>
            <a:pPr marL="0" indent="0">
              <a:buNone/>
              <a:defRPr sz="2200">
                <a:latin typeface="Arial"/>
              </a:defRPr>
            </a:pPr>
            <a:r>
              <a:rPr dirty="0"/>
              <a:t>F60 </a:t>
            </a:r>
            <a:r>
              <a:rPr dirty="0" err="1"/>
              <a:t>ans</a:t>
            </a:r>
            <a:r>
              <a:rPr dirty="0"/>
              <a:t> qui a </a:t>
            </a:r>
            <a:r>
              <a:rPr dirty="0" err="1"/>
              <a:t>levé</a:t>
            </a:r>
            <a:r>
              <a:rPr dirty="0"/>
              <a:t> </a:t>
            </a:r>
            <a:r>
              <a:rPr dirty="0" err="1"/>
              <a:t>une</a:t>
            </a:r>
            <a:r>
              <a:rPr dirty="0"/>
              <a:t> charge </a:t>
            </a:r>
            <a:r>
              <a:rPr dirty="0" err="1"/>
              <a:t>lourde</a:t>
            </a:r>
            <a:r>
              <a:rPr dirty="0"/>
              <a:t> </a:t>
            </a:r>
            <a:r>
              <a:rPr dirty="0" err="1"/>
              <a:t>hier</a:t>
            </a:r>
            <a:r>
              <a:rPr dirty="0"/>
              <a:t>.  </a:t>
            </a:r>
            <a:endParaRPr lang="fr-CA" dirty="0"/>
          </a:p>
          <a:p>
            <a:pPr marL="0" indent="0">
              <a:buNone/>
              <a:defRPr sz="2200">
                <a:latin typeface="Arial"/>
              </a:defRPr>
            </a:pPr>
            <a:r>
              <a:rPr dirty="0" err="1"/>
              <a:t>Douleur</a:t>
            </a:r>
            <a:r>
              <a:rPr dirty="0"/>
              <a:t> </a:t>
            </a:r>
            <a:r>
              <a:rPr dirty="0" err="1"/>
              <a:t>lombaire</a:t>
            </a:r>
            <a:r>
              <a:rPr dirty="0"/>
              <a:t> </a:t>
            </a:r>
            <a:r>
              <a:rPr dirty="0" err="1"/>
              <a:t>aigue</a:t>
            </a:r>
            <a:r>
              <a:rPr dirty="0"/>
              <a:t>.  </a:t>
            </a:r>
            <a:endParaRPr lang="fr-CA" dirty="0"/>
          </a:p>
          <a:p>
            <a:pPr marL="0" indent="0">
              <a:buNone/>
              <a:defRPr sz="2200">
                <a:latin typeface="Arial"/>
              </a:defRPr>
            </a:pPr>
            <a:r>
              <a:rPr dirty="0"/>
              <a:t>Se </a:t>
            </a:r>
            <a:r>
              <a:rPr dirty="0" err="1"/>
              <a:t>présente</a:t>
            </a:r>
            <a:r>
              <a:rPr dirty="0"/>
              <a:t> </a:t>
            </a:r>
            <a:r>
              <a:rPr dirty="0" err="1"/>
              <a:t>en</a:t>
            </a:r>
            <a:r>
              <a:rPr dirty="0"/>
              <a:t> </a:t>
            </a:r>
            <a:r>
              <a:rPr dirty="0" err="1"/>
              <a:t>pharmacie</a:t>
            </a:r>
            <a:r>
              <a:rPr dirty="0"/>
              <a:t> pour un conseil.  </a:t>
            </a:r>
            <a:endParaRPr lang="fr-CA" dirty="0"/>
          </a:p>
          <a:p>
            <a:pPr marL="0" indent="0">
              <a:buNone/>
              <a:defRPr sz="2200">
                <a:latin typeface="Arial"/>
              </a:defRPr>
            </a:pPr>
            <a:r>
              <a:rPr dirty="0" err="1"/>
              <a:t>Qu'allez</a:t>
            </a:r>
            <a:r>
              <a:rPr dirty="0"/>
              <a:t>-vous </a:t>
            </a:r>
            <a:r>
              <a:rPr dirty="0" err="1"/>
              <a:t>évaluer</a:t>
            </a:r>
            <a:r>
              <a:rPr dirty="0"/>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Anamnèse</a:t>
            </a:r>
          </a:p>
        </p:txBody>
      </p:sp>
      <p:sp>
        <p:nvSpPr>
          <p:cNvPr id="3" name="Content Placeholder 2"/>
          <p:cNvSpPr>
            <a:spLocks noGrp="1"/>
          </p:cNvSpPr>
          <p:nvPr>
            <p:ph idx="1"/>
          </p:nvPr>
        </p:nvSpPr>
        <p:spPr/>
        <p:txBody>
          <a:bodyPr>
            <a:normAutofit fontScale="92500" lnSpcReduction="10000"/>
          </a:bodyPr>
          <a:lstStyle/>
          <a:p>
            <a:pPr marL="0" indent="0">
              <a:buNone/>
              <a:defRPr sz="2200">
                <a:latin typeface="Arial"/>
              </a:defRPr>
            </a:pPr>
            <a:r>
              <a:rPr dirty="0"/>
              <a:t>P : Provocation et palliation </a:t>
            </a:r>
          </a:p>
          <a:p>
            <a:pPr>
              <a:defRPr sz="2200">
                <a:latin typeface="Arial"/>
              </a:defRPr>
            </a:pPr>
            <a:r>
              <a:rPr dirty="0" err="1"/>
              <a:t>Empirée</a:t>
            </a:r>
            <a:r>
              <a:rPr dirty="0"/>
              <a:t> par le </a:t>
            </a:r>
            <a:r>
              <a:rPr dirty="0" err="1"/>
              <a:t>mouvement</a:t>
            </a:r>
            <a:r>
              <a:rPr dirty="0"/>
              <a:t>, </a:t>
            </a:r>
            <a:r>
              <a:rPr dirty="0" err="1"/>
              <a:t>soulagée</a:t>
            </a:r>
            <a:r>
              <a:rPr dirty="0"/>
              <a:t> au repos.  A pris de </a:t>
            </a:r>
            <a:r>
              <a:rPr dirty="0" err="1"/>
              <a:t>l'acétaminophène</a:t>
            </a:r>
            <a:r>
              <a:rPr dirty="0"/>
              <a:t> </a:t>
            </a:r>
            <a:r>
              <a:rPr dirty="0" err="1"/>
              <a:t>hier</a:t>
            </a:r>
            <a:r>
              <a:rPr dirty="0"/>
              <a:t> avec </a:t>
            </a:r>
            <a:r>
              <a:rPr dirty="0" err="1"/>
              <a:t>amélioration</a:t>
            </a:r>
            <a:r>
              <a:rPr dirty="0"/>
              <a:t> </a:t>
            </a:r>
            <a:r>
              <a:rPr dirty="0" err="1"/>
              <a:t>limitée</a:t>
            </a:r>
            <a:r>
              <a:rPr dirty="0"/>
              <a:t>.</a:t>
            </a:r>
          </a:p>
          <a:p>
            <a:pPr marL="0" indent="0">
              <a:buNone/>
              <a:defRPr sz="2200">
                <a:latin typeface="Arial"/>
              </a:defRPr>
            </a:pPr>
            <a:r>
              <a:rPr dirty="0"/>
              <a:t>Q : </a:t>
            </a:r>
            <a:r>
              <a:rPr dirty="0" err="1"/>
              <a:t>Qualité</a:t>
            </a:r>
            <a:r>
              <a:rPr dirty="0"/>
              <a:t> </a:t>
            </a:r>
          </a:p>
          <a:p>
            <a:pPr>
              <a:defRPr sz="2200">
                <a:latin typeface="Arial"/>
              </a:defRPr>
            </a:pPr>
            <a:r>
              <a:rPr dirty="0" err="1"/>
              <a:t>Douleur</a:t>
            </a:r>
            <a:r>
              <a:rPr dirty="0"/>
              <a:t> </a:t>
            </a:r>
            <a:r>
              <a:rPr dirty="0" err="1"/>
              <a:t>lancinante</a:t>
            </a:r>
            <a:r>
              <a:rPr dirty="0"/>
              <a:t>, pas de chocs </a:t>
            </a:r>
            <a:r>
              <a:rPr dirty="0" err="1"/>
              <a:t>électriques</a:t>
            </a:r>
            <a:endParaRPr dirty="0"/>
          </a:p>
          <a:p>
            <a:pPr marL="0" indent="0">
              <a:buNone/>
              <a:defRPr sz="2200">
                <a:latin typeface="Arial"/>
              </a:defRPr>
            </a:pPr>
            <a:r>
              <a:rPr dirty="0"/>
              <a:t>R : </a:t>
            </a:r>
            <a:r>
              <a:rPr dirty="0" err="1"/>
              <a:t>Région</a:t>
            </a:r>
            <a:r>
              <a:rPr dirty="0"/>
              <a:t> et irradiation</a:t>
            </a:r>
          </a:p>
          <a:p>
            <a:pPr>
              <a:defRPr sz="2200">
                <a:latin typeface="Arial"/>
              </a:defRPr>
            </a:pPr>
            <a:r>
              <a:rPr dirty="0" err="1"/>
              <a:t>Lombaire</a:t>
            </a:r>
            <a:r>
              <a:rPr dirty="0"/>
              <a:t> </a:t>
            </a:r>
            <a:r>
              <a:rPr dirty="0" err="1"/>
              <a:t>basse</a:t>
            </a:r>
            <a:r>
              <a:rPr dirty="0"/>
              <a:t>, </a:t>
            </a:r>
            <a:r>
              <a:rPr dirty="0" err="1"/>
              <a:t>plutôt</a:t>
            </a:r>
            <a:r>
              <a:rPr dirty="0"/>
              <a:t> à droite </a:t>
            </a:r>
            <a:r>
              <a:rPr dirty="0" err="1"/>
              <a:t>qu'à</a:t>
            </a:r>
            <a:r>
              <a:rPr dirty="0"/>
              <a:t> gauche, pas </a:t>
            </a:r>
            <a:r>
              <a:rPr dirty="0" err="1"/>
              <a:t>d'irradiation</a:t>
            </a:r>
            <a:endParaRPr dirty="0"/>
          </a:p>
          <a:p>
            <a:pPr marL="0" indent="0">
              <a:buNone/>
              <a:defRPr sz="2200">
                <a:latin typeface="Arial"/>
              </a:defRPr>
            </a:pPr>
            <a:r>
              <a:rPr dirty="0"/>
              <a:t>S et T : </a:t>
            </a:r>
            <a:r>
              <a:rPr dirty="0" err="1"/>
              <a:t>Sévérité</a:t>
            </a:r>
            <a:r>
              <a:rPr dirty="0"/>
              <a:t> et Timing</a:t>
            </a:r>
          </a:p>
          <a:p>
            <a:pPr>
              <a:defRPr sz="2200">
                <a:latin typeface="Arial"/>
              </a:defRPr>
            </a:pPr>
            <a:r>
              <a:rPr dirty="0"/>
              <a:t>6/10 au </a:t>
            </a:r>
            <a:r>
              <a:rPr dirty="0" err="1"/>
              <a:t>mouvement</a:t>
            </a:r>
            <a:r>
              <a:rPr dirty="0"/>
              <a:t>, 2/10 au repos; </a:t>
            </a:r>
            <a:r>
              <a:rPr dirty="0" err="1"/>
              <a:t>depuis</a:t>
            </a:r>
            <a:r>
              <a:rPr dirty="0"/>
              <a:t> </a:t>
            </a:r>
            <a:r>
              <a:rPr dirty="0" err="1"/>
              <a:t>hier</a:t>
            </a:r>
            <a:r>
              <a:rPr dirty="0"/>
              <a:t> 14h, </a:t>
            </a:r>
            <a:r>
              <a:rPr dirty="0" err="1"/>
              <a:t>lorsqu'elle</a:t>
            </a:r>
            <a:r>
              <a:rPr dirty="0"/>
              <a:t> a fait son </a:t>
            </a:r>
            <a:r>
              <a:rPr dirty="0" err="1"/>
              <a:t>mouvement</a:t>
            </a:r>
            <a:r>
              <a:rPr dirty="0"/>
              <a:t>, a </a:t>
            </a:r>
            <a:r>
              <a:rPr dirty="0" err="1"/>
              <a:t>été</a:t>
            </a:r>
            <a:r>
              <a:rPr dirty="0"/>
              <a:t> capable de </a:t>
            </a:r>
            <a:r>
              <a:rPr dirty="0" err="1"/>
              <a:t>dormir</a:t>
            </a:r>
            <a:endParaRPr dirty="0"/>
          </a:p>
          <a:p>
            <a:pPr marL="0" indent="0">
              <a:buNone/>
              <a:defRPr sz="2200">
                <a:latin typeface="Arial"/>
              </a:defRPr>
            </a:pPr>
            <a:r>
              <a:rPr dirty="0"/>
              <a:t>Signes </a:t>
            </a:r>
            <a:r>
              <a:rPr dirty="0" err="1"/>
              <a:t>d’alerte</a:t>
            </a:r>
            <a:r>
              <a:rPr dirty="0"/>
              <a:t> - </a:t>
            </a:r>
            <a:r>
              <a:rPr dirty="0" err="1"/>
              <a:t>drapeaux</a:t>
            </a:r>
            <a:r>
              <a:rPr dirty="0"/>
              <a:t> rouges</a:t>
            </a:r>
          </a:p>
          <a:p>
            <a:pPr>
              <a:defRPr sz="2200">
                <a:latin typeface="Arial"/>
              </a:defRPr>
            </a:pPr>
            <a:r>
              <a:rPr dirty="0"/>
              <a:t>Absence de </a:t>
            </a:r>
            <a:r>
              <a:rPr dirty="0" err="1"/>
              <a:t>fièvre</a:t>
            </a:r>
            <a:r>
              <a:rPr dirty="0"/>
              <a:t>, absence de </a:t>
            </a:r>
            <a:r>
              <a:rPr dirty="0" err="1"/>
              <a:t>symptomes</a:t>
            </a:r>
            <a:r>
              <a:rPr dirty="0"/>
              <a:t> </a:t>
            </a:r>
            <a:r>
              <a:rPr dirty="0" err="1"/>
              <a:t>neurologiques</a:t>
            </a:r>
            <a:r>
              <a:rPr dirty="0"/>
              <a:t>, absence de chute, absence de </a:t>
            </a:r>
            <a:r>
              <a:rPr dirty="0" err="1"/>
              <a:t>symptomes</a:t>
            </a:r>
            <a:r>
              <a:rPr dirty="0"/>
              <a:t> de la queue de cheval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EVA et DN4</a:t>
            </a:r>
          </a:p>
        </p:txBody>
      </p:sp>
      <p:sp>
        <p:nvSpPr>
          <p:cNvPr id="3" name="Content Placeholder 2"/>
          <p:cNvSpPr>
            <a:spLocks noGrp="1"/>
          </p:cNvSpPr>
          <p:nvPr>
            <p:ph idx="1"/>
          </p:nvPr>
        </p:nvSpPr>
        <p:spPr/>
        <p:txBody>
          <a:bodyPr/>
          <a:lstStyle/>
          <a:p>
            <a:pPr>
              <a:defRPr sz="2200">
                <a:latin typeface="Arial"/>
              </a:defRPr>
            </a:pPr>
            <a:r>
              <a:rPr dirty="0"/>
              <a:t>Il </a:t>
            </a:r>
            <a:r>
              <a:rPr dirty="0" err="1"/>
              <a:t>serait</a:t>
            </a:r>
            <a:r>
              <a:rPr dirty="0"/>
              <a:t> possible </a:t>
            </a:r>
            <a:r>
              <a:rPr dirty="0" err="1"/>
              <a:t>ici</a:t>
            </a:r>
            <a:r>
              <a:rPr dirty="0"/>
              <a:t> </a:t>
            </a:r>
            <a:r>
              <a:rPr dirty="0" err="1"/>
              <a:t>d'utiliser</a:t>
            </a:r>
            <a:r>
              <a:rPr dirty="0"/>
              <a:t> </a:t>
            </a:r>
            <a:r>
              <a:rPr dirty="0" err="1"/>
              <a:t>l'EVA</a:t>
            </a:r>
            <a:r>
              <a:rPr dirty="0"/>
              <a:t> pour qualifier la </a:t>
            </a:r>
            <a:r>
              <a:rPr dirty="0" err="1"/>
              <a:t>douleur</a:t>
            </a:r>
            <a:r>
              <a:rPr dirty="0"/>
              <a:t> /10 </a:t>
            </a:r>
            <a:r>
              <a:rPr dirty="0" err="1"/>
              <a:t>si</a:t>
            </a:r>
            <a:r>
              <a:rPr dirty="0"/>
              <a:t> le patient est </a:t>
            </a:r>
            <a:r>
              <a:rPr dirty="0" err="1"/>
              <a:t>spontanément</a:t>
            </a:r>
            <a:r>
              <a:rPr dirty="0"/>
              <a:t> incapable.  </a:t>
            </a:r>
            <a:endParaRPr lang="fr-CA" dirty="0"/>
          </a:p>
          <a:p>
            <a:pPr>
              <a:defRPr sz="2200">
                <a:latin typeface="Arial"/>
              </a:defRPr>
            </a:pPr>
            <a:r>
              <a:rPr dirty="0" err="1"/>
              <a:t>L'utilisation</a:t>
            </a:r>
            <a:r>
              <a:rPr dirty="0"/>
              <a:t> du DN4 </a:t>
            </a:r>
            <a:r>
              <a:rPr dirty="0" err="1"/>
              <a:t>serait</a:t>
            </a:r>
            <a:r>
              <a:rPr dirty="0"/>
              <a:t> </a:t>
            </a:r>
            <a:r>
              <a:rPr dirty="0" err="1"/>
              <a:t>aussi</a:t>
            </a:r>
            <a:r>
              <a:rPr dirty="0"/>
              <a:t> </a:t>
            </a:r>
            <a:r>
              <a:rPr dirty="0" err="1"/>
              <a:t>une</a:t>
            </a:r>
            <a:r>
              <a:rPr dirty="0"/>
              <a:t> option </a:t>
            </a:r>
            <a:r>
              <a:rPr dirty="0" err="1"/>
              <a:t>si</a:t>
            </a:r>
            <a:r>
              <a:rPr dirty="0"/>
              <a:t> on </a:t>
            </a:r>
            <a:r>
              <a:rPr dirty="0" err="1"/>
              <a:t>suspecte</a:t>
            </a:r>
            <a:r>
              <a:rPr dirty="0"/>
              <a:t> </a:t>
            </a:r>
            <a:r>
              <a:rPr dirty="0" err="1"/>
              <a:t>une</a:t>
            </a:r>
            <a:r>
              <a:rPr dirty="0"/>
              <a:t> cause </a:t>
            </a:r>
            <a:r>
              <a:rPr dirty="0" err="1"/>
              <a:t>neurologique</a:t>
            </a:r>
            <a:r>
              <a:rPr dirty="0"/>
              <a:t> (</a:t>
            </a:r>
            <a:r>
              <a:rPr dirty="0" err="1"/>
              <a:t>p.ex</a:t>
            </a:r>
            <a:r>
              <a:rPr dirty="0"/>
              <a:t>. </a:t>
            </a:r>
            <a:r>
              <a:rPr dirty="0" err="1"/>
              <a:t>hernie</a:t>
            </a:r>
            <a:r>
              <a:rPr dirty="0"/>
              <a:t> </a:t>
            </a:r>
            <a:r>
              <a:rPr dirty="0" err="1"/>
              <a:t>discale</a:t>
            </a:r>
            <a:r>
              <a:rPr dirty="0"/>
              <a:t>, </a:t>
            </a:r>
            <a:r>
              <a:rPr dirty="0" err="1"/>
              <a:t>douleur</a:t>
            </a:r>
            <a:r>
              <a:rPr dirty="0"/>
              <a:t> avec irradiation aux </a:t>
            </a:r>
            <a:r>
              <a:rPr dirty="0" err="1"/>
              <a:t>membres</a:t>
            </a:r>
            <a:r>
              <a:rPr dirty="0"/>
              <a:t> </a:t>
            </a:r>
            <a:r>
              <a:rPr dirty="0" err="1"/>
              <a:t>inférieurs</a:t>
            </a:r>
            <a:r>
              <a:rPr dirty="0"/>
              <a:t>, </a:t>
            </a:r>
            <a:r>
              <a:rPr dirty="0" err="1"/>
              <a:t>etc</a:t>
            </a:r>
            <a:r>
              <a:rPr dirty="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DC53FD-F3B5-216F-6458-989EEC41F44D}"/>
              </a:ext>
            </a:extLst>
          </p:cNvPr>
          <p:cNvSpPr>
            <a:spLocks noGrp="1"/>
          </p:cNvSpPr>
          <p:nvPr>
            <p:ph type="title"/>
          </p:nvPr>
        </p:nvSpPr>
        <p:spPr/>
        <p:txBody>
          <a:bodyPr/>
          <a:lstStyle/>
          <a:p>
            <a:r>
              <a:rPr lang="fr-FR" dirty="0"/>
              <a:t>Anamnèse ciblée - Syndrome de la queue de cheval</a:t>
            </a:r>
          </a:p>
        </p:txBody>
      </p:sp>
      <p:sp>
        <p:nvSpPr>
          <p:cNvPr id="3" name="Espace réservé du contenu 2">
            <a:extLst>
              <a:ext uri="{FF2B5EF4-FFF2-40B4-BE49-F238E27FC236}">
                <a16:creationId xmlns:a16="http://schemas.microsoft.com/office/drawing/2014/main" id="{20365BA4-AC34-49C5-197B-82B9A3D5C614}"/>
              </a:ext>
            </a:extLst>
          </p:cNvPr>
          <p:cNvSpPr>
            <a:spLocks noGrp="1"/>
          </p:cNvSpPr>
          <p:nvPr>
            <p:ph idx="1"/>
          </p:nvPr>
        </p:nvSpPr>
        <p:spPr/>
        <p:txBody>
          <a:bodyPr/>
          <a:lstStyle/>
          <a:p>
            <a:r>
              <a:rPr lang="fr-FR" dirty="0"/>
              <a:t>Atteinte centrale de la moelle épinière</a:t>
            </a:r>
          </a:p>
          <a:p>
            <a:r>
              <a:rPr lang="fr-FR" dirty="0"/>
              <a:t>Produit : </a:t>
            </a:r>
          </a:p>
          <a:p>
            <a:pPr lvl="1"/>
            <a:r>
              <a:rPr lang="fr-FR" dirty="0"/>
              <a:t>Faiblesse bilatérales dans les membres inférieures</a:t>
            </a:r>
          </a:p>
          <a:p>
            <a:pPr lvl="1"/>
            <a:r>
              <a:rPr lang="fr-FR" dirty="0"/>
              <a:t>Anesthésie « en selle »</a:t>
            </a:r>
          </a:p>
          <a:p>
            <a:pPr lvl="1"/>
            <a:r>
              <a:rPr lang="fr-FR" dirty="0"/>
              <a:t>Atteinte des sphincters </a:t>
            </a:r>
          </a:p>
        </p:txBody>
      </p:sp>
    </p:spTree>
    <p:extLst>
      <p:ext uri="{BB962C8B-B14F-4D97-AF65-F5344CB8AC3E}">
        <p14:creationId xmlns:p14="http://schemas.microsoft.com/office/powerpoint/2010/main" val="959530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Examen physique – lombalgie</a:t>
            </a:r>
          </a:p>
        </p:txBody>
      </p:sp>
      <p:sp>
        <p:nvSpPr>
          <p:cNvPr id="3" name="Content Placeholder 2"/>
          <p:cNvSpPr>
            <a:spLocks noGrp="1"/>
          </p:cNvSpPr>
          <p:nvPr>
            <p:ph idx="1"/>
          </p:nvPr>
        </p:nvSpPr>
        <p:spPr/>
        <p:txBody>
          <a:bodyPr>
            <a:normAutofit fontScale="92500" lnSpcReduction="10000"/>
          </a:bodyPr>
          <a:lstStyle/>
          <a:p>
            <a:pPr marL="0" indent="0">
              <a:buNone/>
              <a:defRPr sz="2200">
                <a:latin typeface="Arial"/>
              </a:defRPr>
            </a:pPr>
            <a:r>
              <a:rPr dirty="0"/>
              <a:t>Inspection de la posture et </a:t>
            </a:r>
            <a:r>
              <a:rPr dirty="0" err="1"/>
              <a:t>mobilité</a:t>
            </a:r>
            <a:endParaRPr dirty="0"/>
          </a:p>
          <a:p>
            <a:pPr>
              <a:defRPr sz="2200">
                <a:latin typeface="Arial"/>
              </a:defRPr>
            </a:pPr>
            <a:r>
              <a:rPr dirty="0" err="1"/>
              <a:t>L’inspection</a:t>
            </a:r>
            <a:r>
              <a:rPr dirty="0"/>
              <a:t> </a:t>
            </a:r>
            <a:r>
              <a:rPr dirty="0" err="1"/>
              <a:t>identifie</a:t>
            </a:r>
            <a:r>
              <a:rPr dirty="0"/>
              <a:t> </a:t>
            </a:r>
            <a:r>
              <a:rPr dirty="0" err="1"/>
              <a:t>une</a:t>
            </a:r>
            <a:r>
              <a:rPr dirty="0"/>
              <a:t> attitude </a:t>
            </a:r>
            <a:r>
              <a:rPr dirty="0" err="1"/>
              <a:t>antalgique</a:t>
            </a:r>
            <a:r>
              <a:rPr dirty="0"/>
              <a:t> </a:t>
            </a:r>
            <a:r>
              <a:rPr dirty="0" err="1"/>
              <a:t>ou</a:t>
            </a:r>
            <a:r>
              <a:rPr dirty="0"/>
              <a:t> </a:t>
            </a:r>
            <a:r>
              <a:rPr dirty="0" err="1"/>
              <a:t>une</a:t>
            </a:r>
            <a:r>
              <a:rPr dirty="0"/>
              <a:t> limitation </a:t>
            </a:r>
            <a:r>
              <a:rPr dirty="0" err="1"/>
              <a:t>fonctionnelle</a:t>
            </a:r>
            <a:r>
              <a:rPr dirty="0"/>
              <a:t> </a:t>
            </a:r>
            <a:r>
              <a:rPr dirty="0" err="1"/>
              <a:t>importante</a:t>
            </a:r>
            <a:r>
              <a:rPr dirty="0"/>
              <a:t> chez le patient </a:t>
            </a:r>
            <a:r>
              <a:rPr dirty="0" err="1"/>
              <a:t>souffrant</a:t>
            </a:r>
            <a:r>
              <a:rPr dirty="0"/>
              <a:t> de </a:t>
            </a:r>
            <a:r>
              <a:rPr dirty="0" err="1"/>
              <a:t>lombalgie</a:t>
            </a:r>
            <a:r>
              <a:rPr dirty="0"/>
              <a:t>.</a:t>
            </a:r>
          </a:p>
          <a:p>
            <a:pPr marL="0" indent="0">
              <a:buNone/>
              <a:defRPr sz="2200">
                <a:latin typeface="Arial"/>
              </a:defRPr>
            </a:pPr>
            <a:r>
              <a:rPr dirty="0"/>
              <a:t>Tests </a:t>
            </a:r>
            <a:r>
              <a:rPr dirty="0" err="1"/>
              <a:t>neurologiques</a:t>
            </a:r>
            <a:r>
              <a:rPr dirty="0"/>
              <a:t> simples</a:t>
            </a:r>
          </a:p>
          <a:p>
            <a:pPr>
              <a:defRPr sz="2200">
                <a:latin typeface="Arial"/>
              </a:defRPr>
            </a:pPr>
            <a:r>
              <a:rPr dirty="0"/>
              <a:t>La </a:t>
            </a:r>
            <a:r>
              <a:rPr dirty="0" err="1"/>
              <a:t>manœuvre</a:t>
            </a:r>
            <a:r>
              <a:rPr dirty="0"/>
              <a:t> de </a:t>
            </a:r>
            <a:r>
              <a:rPr dirty="0" err="1"/>
              <a:t>Lasègue</a:t>
            </a:r>
            <a:r>
              <a:rPr dirty="0"/>
              <a:t> et </a:t>
            </a:r>
            <a:r>
              <a:rPr dirty="0" err="1"/>
              <a:t>l’évaluation</a:t>
            </a:r>
            <a:r>
              <a:rPr dirty="0"/>
              <a:t> de la </a:t>
            </a:r>
            <a:r>
              <a:rPr dirty="0" err="1"/>
              <a:t>marche</a:t>
            </a:r>
            <a:r>
              <a:rPr dirty="0"/>
              <a:t> sur talons et pointes </a:t>
            </a:r>
            <a:r>
              <a:rPr dirty="0" err="1"/>
              <a:t>détectent</a:t>
            </a:r>
            <a:r>
              <a:rPr dirty="0"/>
              <a:t> </a:t>
            </a:r>
            <a:r>
              <a:rPr dirty="0" err="1"/>
              <a:t>une</a:t>
            </a:r>
            <a:r>
              <a:rPr dirty="0"/>
              <a:t> </a:t>
            </a:r>
            <a:r>
              <a:rPr dirty="0" err="1"/>
              <a:t>composante</a:t>
            </a:r>
            <a:r>
              <a:rPr dirty="0"/>
              <a:t> </a:t>
            </a:r>
            <a:r>
              <a:rPr dirty="0" err="1"/>
              <a:t>radiculaire</a:t>
            </a:r>
            <a:r>
              <a:rPr dirty="0"/>
              <a:t> </a:t>
            </a:r>
            <a:r>
              <a:rPr dirty="0" err="1"/>
              <a:t>ou</a:t>
            </a:r>
            <a:r>
              <a:rPr dirty="0"/>
              <a:t> un </a:t>
            </a:r>
            <a:r>
              <a:rPr dirty="0" err="1"/>
              <a:t>déficit</a:t>
            </a:r>
            <a:r>
              <a:rPr dirty="0"/>
              <a:t> </a:t>
            </a:r>
            <a:r>
              <a:rPr dirty="0" err="1"/>
              <a:t>moteur</a:t>
            </a:r>
            <a:r>
              <a:rPr dirty="0"/>
              <a:t> </a:t>
            </a:r>
            <a:r>
              <a:rPr dirty="0" err="1"/>
              <a:t>subtil</a:t>
            </a:r>
            <a:r>
              <a:rPr dirty="0"/>
              <a:t>.</a:t>
            </a:r>
          </a:p>
          <a:p>
            <a:pPr marL="0" indent="0">
              <a:buNone/>
              <a:defRPr sz="2200">
                <a:latin typeface="Arial"/>
              </a:defRPr>
            </a:pPr>
            <a:r>
              <a:rPr dirty="0"/>
              <a:t>Examen </a:t>
            </a:r>
            <a:r>
              <a:rPr dirty="0" err="1"/>
              <a:t>neurologique</a:t>
            </a:r>
            <a:r>
              <a:rPr dirty="0"/>
              <a:t> </a:t>
            </a:r>
            <a:r>
              <a:rPr dirty="0" err="1"/>
              <a:t>complet</a:t>
            </a:r>
            <a:r>
              <a:rPr dirty="0"/>
              <a:t> </a:t>
            </a:r>
            <a:r>
              <a:rPr dirty="0" err="1"/>
              <a:t>si</a:t>
            </a:r>
            <a:r>
              <a:rPr dirty="0"/>
              <a:t> possible</a:t>
            </a:r>
          </a:p>
          <a:p>
            <a:pPr>
              <a:defRPr sz="2200">
                <a:latin typeface="Arial"/>
              </a:defRPr>
            </a:pPr>
            <a:r>
              <a:rPr dirty="0" err="1"/>
              <a:t>L’examen</a:t>
            </a:r>
            <a:r>
              <a:rPr dirty="0"/>
              <a:t> de la force, </a:t>
            </a:r>
            <a:r>
              <a:rPr dirty="0" err="1"/>
              <a:t>sensibilité</a:t>
            </a:r>
            <a:r>
              <a:rPr dirty="0"/>
              <a:t> et </a:t>
            </a:r>
            <a:r>
              <a:rPr dirty="0" err="1"/>
              <a:t>réflexes</a:t>
            </a:r>
            <a:r>
              <a:rPr dirty="0"/>
              <a:t> des </a:t>
            </a:r>
            <a:r>
              <a:rPr dirty="0" err="1"/>
              <a:t>membres</a:t>
            </a:r>
            <a:r>
              <a:rPr dirty="0"/>
              <a:t> </a:t>
            </a:r>
            <a:r>
              <a:rPr dirty="0" err="1"/>
              <a:t>inférieurs</a:t>
            </a:r>
            <a:r>
              <a:rPr dirty="0"/>
              <a:t> aide à </a:t>
            </a:r>
            <a:r>
              <a:rPr dirty="0" err="1"/>
              <a:t>exclure</a:t>
            </a:r>
            <a:r>
              <a:rPr dirty="0"/>
              <a:t> des pathologies graves </a:t>
            </a:r>
            <a:r>
              <a:rPr dirty="0" err="1"/>
              <a:t>comme</a:t>
            </a:r>
            <a:r>
              <a:rPr dirty="0"/>
              <a:t> le syndrome de la queue de cheval.</a:t>
            </a:r>
          </a:p>
          <a:p>
            <a:pPr>
              <a:defRPr sz="2200">
                <a:latin typeface="Arial"/>
              </a:defRPr>
            </a:pPr>
            <a:r>
              <a:rPr dirty="0" err="1"/>
              <a:t>Lorsque</a:t>
            </a:r>
            <a:r>
              <a:rPr dirty="0"/>
              <a:t> la </a:t>
            </a:r>
            <a:r>
              <a:rPr dirty="0" err="1"/>
              <a:t>lombalgie</a:t>
            </a:r>
            <a:r>
              <a:rPr dirty="0"/>
              <a:t> </a:t>
            </a:r>
            <a:r>
              <a:rPr dirty="0" err="1"/>
              <a:t>apparait</a:t>
            </a:r>
            <a:r>
              <a:rPr dirty="0"/>
              <a:t> sans </a:t>
            </a:r>
            <a:r>
              <a:rPr dirty="0" err="1"/>
              <a:t>mécanisme</a:t>
            </a:r>
            <a:r>
              <a:rPr dirty="0"/>
              <a:t> </a:t>
            </a:r>
            <a:r>
              <a:rPr dirty="0" err="1"/>
              <a:t>déclencheur</a:t>
            </a:r>
            <a:r>
              <a:rPr dirty="0"/>
              <a:t>, la </a:t>
            </a:r>
            <a:r>
              <a:rPr dirty="0" err="1"/>
              <a:t>prise</a:t>
            </a:r>
            <a:r>
              <a:rPr dirty="0"/>
              <a:t> de </a:t>
            </a:r>
            <a:r>
              <a:rPr dirty="0" err="1"/>
              <a:t>température</a:t>
            </a:r>
            <a:r>
              <a:rPr dirty="0"/>
              <a:t> </a:t>
            </a:r>
            <a:r>
              <a:rPr dirty="0" err="1"/>
              <a:t>peut</a:t>
            </a:r>
            <a:r>
              <a:rPr dirty="0"/>
              <a:t> nous </a:t>
            </a:r>
            <a:r>
              <a:rPr dirty="0" err="1"/>
              <a:t>orienter</a:t>
            </a:r>
            <a:r>
              <a:rPr dirty="0"/>
              <a:t> vers </a:t>
            </a:r>
            <a:r>
              <a:rPr dirty="0" err="1"/>
              <a:t>une</a:t>
            </a:r>
            <a:r>
              <a:rPr dirty="0"/>
              <a:t> </a:t>
            </a:r>
            <a:r>
              <a:rPr dirty="0" err="1"/>
              <a:t>pathologie</a:t>
            </a:r>
            <a:r>
              <a:rPr dirty="0"/>
              <a:t> </a:t>
            </a:r>
            <a:r>
              <a:rPr dirty="0" err="1"/>
              <a:t>différente</a:t>
            </a:r>
            <a:r>
              <a:rPr dirty="0"/>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Bilan paraclinique – lombalgie</a:t>
            </a:r>
          </a:p>
        </p:txBody>
      </p:sp>
      <p:sp>
        <p:nvSpPr>
          <p:cNvPr id="3" name="Content Placeholder 2"/>
          <p:cNvSpPr>
            <a:spLocks noGrp="1"/>
          </p:cNvSpPr>
          <p:nvPr>
            <p:ph idx="1"/>
          </p:nvPr>
        </p:nvSpPr>
        <p:spPr/>
        <p:txBody>
          <a:bodyPr/>
          <a:lstStyle/>
          <a:p>
            <a:pPr marL="0" indent="0">
              <a:buNone/>
              <a:defRPr sz="2200">
                <a:latin typeface="Arial"/>
              </a:defRPr>
            </a:pPr>
            <a:r>
              <a:rPr dirty="0"/>
              <a:t>Pas </a:t>
            </a:r>
            <a:r>
              <a:rPr dirty="0" err="1"/>
              <a:t>d’examens</a:t>
            </a:r>
            <a:r>
              <a:rPr dirty="0"/>
              <a:t> </a:t>
            </a:r>
            <a:r>
              <a:rPr dirty="0" err="1"/>
              <a:t>initiaux</a:t>
            </a:r>
            <a:r>
              <a:rPr dirty="0"/>
              <a:t> </a:t>
            </a:r>
            <a:r>
              <a:rPr dirty="0" err="1"/>
              <a:t>nécessaires</a:t>
            </a:r>
            <a:endParaRPr dirty="0"/>
          </a:p>
          <a:p>
            <a:pPr>
              <a:defRPr sz="2200">
                <a:latin typeface="Arial"/>
              </a:defRPr>
            </a:pPr>
            <a:r>
              <a:rPr dirty="0"/>
              <a:t>Pour </a:t>
            </a:r>
            <a:r>
              <a:rPr dirty="0" err="1"/>
              <a:t>lombalgie</a:t>
            </a:r>
            <a:r>
              <a:rPr dirty="0"/>
              <a:t> </a:t>
            </a:r>
            <a:r>
              <a:rPr dirty="0" err="1"/>
              <a:t>aiguë</a:t>
            </a:r>
            <a:r>
              <a:rPr dirty="0"/>
              <a:t> </a:t>
            </a:r>
            <a:r>
              <a:rPr dirty="0" err="1"/>
              <a:t>mécanique</a:t>
            </a:r>
            <a:r>
              <a:rPr dirty="0"/>
              <a:t> sans </a:t>
            </a:r>
            <a:r>
              <a:rPr dirty="0" err="1"/>
              <a:t>signes</a:t>
            </a:r>
            <a:r>
              <a:rPr dirty="0"/>
              <a:t> </a:t>
            </a:r>
            <a:r>
              <a:rPr dirty="0" err="1"/>
              <a:t>d’alarme</a:t>
            </a:r>
            <a:r>
              <a:rPr dirty="0"/>
              <a:t>, </a:t>
            </a:r>
            <a:r>
              <a:rPr dirty="0" err="1"/>
              <a:t>aucun</a:t>
            </a:r>
            <a:r>
              <a:rPr dirty="0"/>
              <a:t> examen </a:t>
            </a:r>
            <a:r>
              <a:rPr dirty="0" err="1"/>
              <a:t>paraclinique</a:t>
            </a:r>
            <a:r>
              <a:rPr dirty="0"/>
              <a:t> </a:t>
            </a:r>
            <a:r>
              <a:rPr dirty="0" err="1"/>
              <a:t>n’est</a:t>
            </a:r>
            <a:r>
              <a:rPr dirty="0"/>
              <a:t> </a:t>
            </a:r>
            <a:r>
              <a:rPr dirty="0" err="1"/>
              <a:t>recommandé</a:t>
            </a:r>
            <a:r>
              <a:rPr dirty="0"/>
              <a:t> </a:t>
            </a:r>
            <a:r>
              <a:rPr dirty="0" err="1"/>
              <a:t>en</a:t>
            </a:r>
            <a:r>
              <a:rPr dirty="0"/>
              <a:t> première </a:t>
            </a:r>
            <a:r>
              <a:rPr dirty="0" err="1"/>
              <a:t>ligne</a:t>
            </a:r>
            <a:r>
              <a:rPr dirty="0"/>
              <a:t>.</a:t>
            </a:r>
          </a:p>
          <a:p>
            <a:pPr marL="0" indent="0">
              <a:buNone/>
              <a:defRPr sz="2200">
                <a:latin typeface="Arial"/>
              </a:defRPr>
            </a:pPr>
            <a:r>
              <a:rPr dirty="0"/>
              <a:t>Importance de </a:t>
            </a:r>
            <a:r>
              <a:rPr dirty="0" err="1"/>
              <a:t>l’évaluation</a:t>
            </a:r>
            <a:r>
              <a:rPr dirty="0"/>
              <a:t> </a:t>
            </a:r>
            <a:r>
              <a:rPr dirty="0" err="1"/>
              <a:t>clinique</a:t>
            </a:r>
            <a:endParaRPr dirty="0"/>
          </a:p>
          <a:p>
            <a:pPr>
              <a:defRPr sz="2200">
                <a:latin typeface="Arial"/>
              </a:defRPr>
            </a:pPr>
            <a:r>
              <a:rPr dirty="0" err="1"/>
              <a:t>L’évaluation</a:t>
            </a:r>
            <a:r>
              <a:rPr dirty="0"/>
              <a:t> </a:t>
            </a:r>
            <a:r>
              <a:rPr dirty="0" err="1"/>
              <a:t>clinique</a:t>
            </a:r>
            <a:r>
              <a:rPr dirty="0"/>
              <a:t> </a:t>
            </a:r>
            <a:r>
              <a:rPr dirty="0" err="1"/>
              <a:t>reste</a:t>
            </a:r>
            <a:r>
              <a:rPr dirty="0"/>
              <a:t> </a:t>
            </a:r>
            <a:r>
              <a:rPr dirty="0" err="1"/>
              <a:t>primordiale</a:t>
            </a:r>
            <a:r>
              <a:rPr dirty="0"/>
              <a:t> pour </a:t>
            </a:r>
            <a:r>
              <a:rPr dirty="0" err="1"/>
              <a:t>orienter</a:t>
            </a:r>
            <a:r>
              <a:rPr dirty="0"/>
              <a:t> la </a:t>
            </a:r>
            <a:r>
              <a:rPr dirty="0" err="1"/>
              <a:t>prise</a:t>
            </a:r>
            <a:r>
              <a:rPr dirty="0"/>
              <a:t> </a:t>
            </a:r>
            <a:r>
              <a:rPr dirty="0" err="1"/>
              <a:t>en</a:t>
            </a:r>
            <a:r>
              <a:rPr dirty="0"/>
              <a:t> charge </a:t>
            </a:r>
            <a:r>
              <a:rPr dirty="0" err="1"/>
              <a:t>initiale</a:t>
            </a:r>
            <a:r>
              <a:rPr dirty="0"/>
              <a:t> et </a:t>
            </a:r>
            <a:r>
              <a:rPr dirty="0" err="1"/>
              <a:t>décider</a:t>
            </a:r>
            <a:r>
              <a:rPr dirty="0"/>
              <a:t> du </a:t>
            </a:r>
            <a:r>
              <a:rPr dirty="0" err="1"/>
              <a:t>traitement</a:t>
            </a:r>
            <a:r>
              <a:rPr dirty="0"/>
              <a:t> </a:t>
            </a:r>
            <a:r>
              <a:rPr dirty="0" err="1"/>
              <a:t>conservateur</a:t>
            </a:r>
            <a:r>
              <a:rPr dirty="0"/>
              <a:t> </a:t>
            </a:r>
            <a:r>
              <a:rPr dirty="0" err="1"/>
              <a:t>adapté</a:t>
            </a:r>
            <a:r>
              <a:rPr dirty="0"/>
              <a:t>.</a:t>
            </a:r>
          </a:p>
          <a:p>
            <a:pPr marL="0" indent="0">
              <a:buNone/>
              <a:defRPr sz="2200">
                <a:latin typeface="Arial"/>
              </a:defRPr>
            </a:pPr>
            <a:r>
              <a:rPr dirty="0" err="1"/>
              <a:t>Imagerie</a:t>
            </a:r>
            <a:r>
              <a:rPr dirty="0"/>
              <a:t> </a:t>
            </a:r>
            <a:r>
              <a:rPr dirty="0" err="1"/>
              <a:t>réservée</a:t>
            </a:r>
            <a:r>
              <a:rPr dirty="0"/>
              <a:t> aux </a:t>
            </a:r>
            <a:r>
              <a:rPr dirty="0" err="1"/>
              <a:t>cas</a:t>
            </a:r>
            <a:r>
              <a:rPr dirty="0"/>
              <a:t> </a:t>
            </a:r>
            <a:r>
              <a:rPr dirty="0" err="1"/>
              <a:t>évolutifs</a:t>
            </a:r>
            <a:endParaRPr dirty="0"/>
          </a:p>
          <a:p>
            <a:pPr>
              <a:defRPr sz="2200">
                <a:latin typeface="Arial"/>
              </a:defRPr>
            </a:pPr>
            <a:r>
              <a:rPr dirty="0" err="1"/>
              <a:t>L’imagerie</a:t>
            </a:r>
            <a:r>
              <a:rPr dirty="0"/>
              <a:t> est </a:t>
            </a:r>
            <a:r>
              <a:rPr dirty="0" err="1"/>
              <a:t>indiquée</a:t>
            </a:r>
            <a:r>
              <a:rPr dirty="0"/>
              <a:t> </a:t>
            </a:r>
            <a:r>
              <a:rPr dirty="0" err="1"/>
              <a:t>uniquement</a:t>
            </a:r>
            <a:r>
              <a:rPr dirty="0"/>
              <a:t> </a:t>
            </a:r>
            <a:r>
              <a:rPr dirty="0" err="1"/>
              <a:t>en</a:t>
            </a:r>
            <a:r>
              <a:rPr dirty="0"/>
              <a:t> </a:t>
            </a:r>
            <a:r>
              <a:rPr dirty="0" err="1"/>
              <a:t>cas</a:t>
            </a:r>
            <a:r>
              <a:rPr dirty="0"/>
              <a:t> </a:t>
            </a:r>
            <a:r>
              <a:rPr dirty="0" err="1"/>
              <a:t>d’aggravation</a:t>
            </a:r>
            <a:r>
              <a:rPr dirty="0"/>
              <a:t>, </a:t>
            </a:r>
            <a:r>
              <a:rPr dirty="0" err="1"/>
              <a:t>symptômes</a:t>
            </a:r>
            <a:r>
              <a:rPr dirty="0"/>
              <a:t> </a:t>
            </a:r>
            <a:r>
              <a:rPr dirty="0" err="1"/>
              <a:t>neurologiques</a:t>
            </a:r>
            <a:r>
              <a:rPr dirty="0"/>
              <a:t> </a:t>
            </a:r>
            <a:r>
              <a:rPr dirty="0" err="1"/>
              <a:t>ou</a:t>
            </a:r>
            <a:r>
              <a:rPr dirty="0"/>
              <a:t> </a:t>
            </a:r>
            <a:r>
              <a:rPr dirty="0" err="1"/>
              <a:t>signes</a:t>
            </a:r>
            <a:r>
              <a:rPr dirty="0"/>
              <a:t> </a:t>
            </a:r>
            <a:r>
              <a:rPr dirty="0" err="1"/>
              <a:t>systémiques</a:t>
            </a:r>
            <a:r>
              <a:rPr dirty="0"/>
              <a:t> </a:t>
            </a:r>
            <a:r>
              <a:rPr dirty="0" err="1"/>
              <a:t>apparaissant</a:t>
            </a:r>
            <a:r>
              <a:rPr dirty="0"/>
              <a:t> après le début.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Conduite à tenir – lombalgie mécanique</a:t>
            </a:r>
          </a:p>
        </p:txBody>
      </p:sp>
      <p:sp>
        <p:nvSpPr>
          <p:cNvPr id="3" name="Content Placeholder 2"/>
          <p:cNvSpPr>
            <a:spLocks noGrp="1"/>
          </p:cNvSpPr>
          <p:nvPr>
            <p:ph idx="1"/>
          </p:nvPr>
        </p:nvSpPr>
        <p:spPr/>
        <p:txBody>
          <a:bodyPr/>
          <a:lstStyle/>
          <a:p>
            <a:pPr marL="0" indent="0">
              <a:buNone/>
              <a:defRPr sz="2200">
                <a:latin typeface="Arial"/>
              </a:defRPr>
            </a:pPr>
            <a:r>
              <a:rPr dirty="0" err="1"/>
              <a:t>Traitement</a:t>
            </a:r>
            <a:r>
              <a:rPr dirty="0"/>
              <a:t> </a:t>
            </a:r>
            <a:r>
              <a:rPr dirty="0" err="1"/>
              <a:t>conservateur</a:t>
            </a:r>
            <a:endParaRPr dirty="0"/>
          </a:p>
          <a:p>
            <a:pPr>
              <a:defRPr sz="2200">
                <a:latin typeface="Arial"/>
              </a:defRPr>
            </a:pPr>
            <a:r>
              <a:rPr dirty="0" err="1"/>
              <a:t>Utiliser</a:t>
            </a:r>
            <a:r>
              <a:rPr dirty="0"/>
              <a:t> des </a:t>
            </a:r>
            <a:r>
              <a:rPr dirty="0" err="1"/>
              <a:t>analgésiques</a:t>
            </a:r>
            <a:r>
              <a:rPr dirty="0"/>
              <a:t> simples et anti-</a:t>
            </a:r>
            <a:r>
              <a:rPr dirty="0" err="1"/>
              <a:t>inflammatoires</a:t>
            </a:r>
            <a:r>
              <a:rPr dirty="0"/>
              <a:t> pour </a:t>
            </a:r>
            <a:r>
              <a:rPr dirty="0" err="1"/>
              <a:t>une</a:t>
            </a:r>
            <a:r>
              <a:rPr dirty="0"/>
              <a:t> </a:t>
            </a:r>
            <a:r>
              <a:rPr dirty="0" err="1"/>
              <a:t>courte</a:t>
            </a:r>
            <a:r>
              <a:rPr dirty="0"/>
              <a:t> durée </a:t>
            </a:r>
            <a:r>
              <a:rPr dirty="0" err="1"/>
              <a:t>afin</a:t>
            </a:r>
            <a:r>
              <a:rPr dirty="0"/>
              <a:t> de </a:t>
            </a:r>
            <a:r>
              <a:rPr dirty="0" err="1"/>
              <a:t>soulager</a:t>
            </a:r>
            <a:r>
              <a:rPr dirty="0"/>
              <a:t> la </a:t>
            </a:r>
            <a:r>
              <a:rPr dirty="0" err="1"/>
              <a:t>douleur</a:t>
            </a:r>
            <a:r>
              <a:rPr dirty="0"/>
              <a:t> </a:t>
            </a:r>
            <a:r>
              <a:rPr dirty="0" err="1"/>
              <a:t>lombaire</a:t>
            </a:r>
            <a:r>
              <a:rPr dirty="0"/>
              <a:t>.</a:t>
            </a:r>
          </a:p>
          <a:p>
            <a:pPr>
              <a:defRPr sz="2200">
                <a:latin typeface="Arial"/>
              </a:defRPr>
            </a:pPr>
            <a:r>
              <a:rPr dirty="0"/>
              <a:t>Application de </a:t>
            </a:r>
            <a:r>
              <a:rPr dirty="0" err="1"/>
              <a:t>chaleur</a:t>
            </a:r>
            <a:r>
              <a:rPr dirty="0"/>
              <a:t> locale pour </a:t>
            </a:r>
            <a:r>
              <a:rPr dirty="0" err="1"/>
              <a:t>favoriser</a:t>
            </a:r>
            <a:r>
              <a:rPr dirty="0"/>
              <a:t> la détente </a:t>
            </a:r>
            <a:r>
              <a:rPr dirty="0" err="1"/>
              <a:t>musculaire</a:t>
            </a:r>
            <a:r>
              <a:rPr dirty="0"/>
              <a:t> et </a:t>
            </a:r>
            <a:r>
              <a:rPr dirty="0" err="1"/>
              <a:t>réduire</a:t>
            </a:r>
            <a:r>
              <a:rPr dirty="0"/>
              <a:t> la </a:t>
            </a:r>
            <a:r>
              <a:rPr dirty="0" err="1"/>
              <a:t>douleur</a:t>
            </a:r>
            <a:r>
              <a:rPr dirty="0"/>
              <a:t> </a:t>
            </a:r>
            <a:r>
              <a:rPr dirty="0" err="1"/>
              <a:t>lombaire</a:t>
            </a:r>
            <a:r>
              <a:rPr dirty="0"/>
              <a:t>.</a:t>
            </a:r>
          </a:p>
          <a:p>
            <a:pPr marL="0" indent="0">
              <a:buNone/>
              <a:defRPr sz="2200">
                <a:latin typeface="Arial"/>
              </a:defRPr>
            </a:pPr>
            <a:r>
              <a:rPr dirty="0" err="1"/>
              <a:t>Maintien</a:t>
            </a:r>
            <a:r>
              <a:rPr dirty="0"/>
              <a:t> de </a:t>
            </a:r>
            <a:r>
              <a:rPr dirty="0" err="1"/>
              <a:t>l’activité</a:t>
            </a:r>
            <a:endParaRPr dirty="0"/>
          </a:p>
          <a:p>
            <a:pPr>
              <a:defRPr sz="2200">
                <a:latin typeface="Arial"/>
              </a:defRPr>
            </a:pPr>
            <a:r>
              <a:rPr dirty="0"/>
              <a:t>Encourager un </a:t>
            </a:r>
            <a:r>
              <a:rPr dirty="0" err="1"/>
              <a:t>niveau</a:t>
            </a:r>
            <a:r>
              <a:rPr dirty="0"/>
              <a:t> </a:t>
            </a:r>
            <a:r>
              <a:rPr dirty="0" err="1"/>
              <a:t>d’activité</a:t>
            </a:r>
            <a:r>
              <a:rPr dirty="0"/>
              <a:t> normal sans </a:t>
            </a:r>
            <a:r>
              <a:rPr dirty="0" err="1"/>
              <a:t>immobilisation</a:t>
            </a:r>
            <a:r>
              <a:rPr dirty="0"/>
              <a:t> </a:t>
            </a:r>
            <a:r>
              <a:rPr dirty="0" err="1"/>
              <a:t>prolongée</a:t>
            </a:r>
            <a:r>
              <a:rPr dirty="0"/>
              <a:t> pour </a:t>
            </a:r>
            <a:r>
              <a:rPr dirty="0" err="1"/>
              <a:t>prévenir</a:t>
            </a:r>
            <a:r>
              <a:rPr dirty="0"/>
              <a:t> la </a:t>
            </a:r>
            <a:r>
              <a:rPr dirty="0" err="1"/>
              <a:t>chronicisation</a:t>
            </a:r>
            <a:r>
              <a:rPr dirty="0"/>
              <a:t> de la </a:t>
            </a:r>
            <a:r>
              <a:rPr dirty="0" err="1"/>
              <a:t>lombalgie</a:t>
            </a:r>
            <a:r>
              <a:rPr dirty="0"/>
              <a:t>.</a:t>
            </a:r>
          </a:p>
          <a:p>
            <a:pPr marL="0" indent="0">
              <a:buNone/>
              <a:defRPr sz="2200">
                <a:latin typeface="Arial"/>
              </a:defRPr>
            </a:pPr>
            <a:r>
              <a:rPr dirty="0"/>
              <a:t>Surveillance et </a:t>
            </a:r>
            <a:r>
              <a:rPr dirty="0" err="1"/>
              <a:t>signes</a:t>
            </a:r>
            <a:r>
              <a:rPr dirty="0"/>
              <a:t> </a:t>
            </a:r>
            <a:r>
              <a:rPr dirty="0" err="1"/>
              <a:t>d’alarme</a:t>
            </a:r>
            <a:endParaRPr dirty="0"/>
          </a:p>
          <a:p>
            <a:pPr>
              <a:defRPr sz="2200">
                <a:latin typeface="Arial"/>
              </a:defRPr>
            </a:pPr>
            <a:r>
              <a:rPr dirty="0" err="1"/>
              <a:t>Surveiller</a:t>
            </a:r>
            <a:r>
              <a:rPr dirty="0"/>
              <a:t> les </a:t>
            </a:r>
            <a:r>
              <a:rPr dirty="0" err="1"/>
              <a:t>signes</a:t>
            </a:r>
            <a:r>
              <a:rPr dirty="0"/>
              <a:t> </a:t>
            </a:r>
            <a:r>
              <a:rPr dirty="0" err="1"/>
              <a:t>d’alerte</a:t>
            </a:r>
            <a:r>
              <a:rPr dirty="0"/>
              <a:t> </a:t>
            </a:r>
            <a:r>
              <a:rPr dirty="0" err="1"/>
              <a:t>comme</a:t>
            </a:r>
            <a:r>
              <a:rPr dirty="0"/>
              <a:t> </a:t>
            </a:r>
            <a:r>
              <a:rPr dirty="0" err="1"/>
              <a:t>déficit</a:t>
            </a:r>
            <a:r>
              <a:rPr dirty="0"/>
              <a:t> </a:t>
            </a:r>
            <a:r>
              <a:rPr dirty="0" err="1"/>
              <a:t>neurologique</a:t>
            </a:r>
            <a:r>
              <a:rPr dirty="0"/>
              <a:t> </a:t>
            </a:r>
            <a:r>
              <a:rPr dirty="0" err="1"/>
              <a:t>ou</a:t>
            </a:r>
            <a:r>
              <a:rPr dirty="0"/>
              <a:t> </a:t>
            </a:r>
            <a:r>
              <a:rPr dirty="0" err="1"/>
              <a:t>douleur</a:t>
            </a:r>
            <a:r>
              <a:rPr dirty="0"/>
              <a:t> intense pour </a:t>
            </a:r>
            <a:r>
              <a:rPr dirty="0" err="1"/>
              <a:t>une</a:t>
            </a:r>
            <a:r>
              <a:rPr dirty="0"/>
              <a:t> </a:t>
            </a:r>
            <a:r>
              <a:rPr dirty="0" err="1"/>
              <a:t>référence</a:t>
            </a:r>
            <a:r>
              <a:rPr dirty="0"/>
              <a:t> </a:t>
            </a:r>
            <a:r>
              <a:rPr dirty="0" err="1"/>
              <a:t>médicale</a:t>
            </a:r>
            <a:r>
              <a:rPr dirty="0"/>
              <a:t> </a:t>
            </a:r>
            <a:r>
              <a:rPr dirty="0" err="1"/>
              <a:t>urgente</a:t>
            </a:r>
            <a:r>
              <a:rPr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Introduction et objectifs pédagogiques</a:t>
            </a:r>
          </a:p>
        </p:txBody>
      </p:sp>
      <p:sp>
        <p:nvSpPr>
          <p:cNvPr id="3" name="Content Placeholder 2"/>
          <p:cNvSpPr>
            <a:spLocks noGrp="1"/>
          </p:cNvSpPr>
          <p:nvPr>
            <p:ph type="body" idx="1"/>
          </p:nvPr>
        </p:nvSpPr>
        <p:spPr/>
        <p:txBody>
          <a:bodyPr/>
          <a:lstStyle/>
          <a:p>
            <a:pPr>
              <a:defRPr sz="2200">
                <a:latin typeface="Arial"/>
              </a:defRPr>
            </a:pP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Drapeaux rouges en lombalgie</a:t>
            </a:r>
          </a:p>
        </p:txBody>
      </p:sp>
      <p:sp>
        <p:nvSpPr>
          <p:cNvPr id="3" name="Content Placeholder 2"/>
          <p:cNvSpPr>
            <a:spLocks noGrp="1"/>
          </p:cNvSpPr>
          <p:nvPr>
            <p:ph idx="1"/>
          </p:nvPr>
        </p:nvSpPr>
        <p:spPr/>
        <p:txBody>
          <a:bodyPr/>
          <a:lstStyle/>
          <a:p>
            <a:pPr>
              <a:defRPr sz="2200">
                <a:latin typeface="Arial"/>
              </a:defRPr>
            </a:pPr>
            <a:r>
              <a:rPr dirty="0"/>
              <a:t>Syndrome de la queue de cheval (URGENT) : </a:t>
            </a:r>
            <a:r>
              <a:rPr dirty="0" err="1"/>
              <a:t>Anesthésie</a:t>
            </a:r>
            <a:r>
              <a:rPr dirty="0"/>
              <a:t> </a:t>
            </a:r>
            <a:r>
              <a:rPr dirty="0" err="1"/>
              <a:t>en</a:t>
            </a:r>
            <a:r>
              <a:rPr dirty="0"/>
              <a:t> </a:t>
            </a:r>
            <a:r>
              <a:rPr dirty="0" err="1"/>
              <a:t>selle</a:t>
            </a:r>
            <a:r>
              <a:rPr dirty="0"/>
              <a:t>, incontinence </a:t>
            </a:r>
            <a:r>
              <a:rPr dirty="0" err="1"/>
              <a:t>urinaire</a:t>
            </a:r>
            <a:r>
              <a:rPr dirty="0"/>
              <a:t> et/</a:t>
            </a:r>
            <a:r>
              <a:rPr dirty="0" err="1"/>
              <a:t>ou</a:t>
            </a:r>
            <a:r>
              <a:rPr dirty="0"/>
              <a:t> </a:t>
            </a:r>
            <a:r>
              <a:rPr dirty="0" err="1"/>
              <a:t>fécale</a:t>
            </a:r>
            <a:r>
              <a:rPr dirty="0"/>
              <a:t>, </a:t>
            </a:r>
            <a:r>
              <a:rPr dirty="0" err="1"/>
              <a:t>rétention</a:t>
            </a:r>
            <a:r>
              <a:rPr dirty="0"/>
              <a:t> </a:t>
            </a:r>
            <a:r>
              <a:rPr dirty="0" err="1"/>
              <a:t>urinaire</a:t>
            </a:r>
            <a:r>
              <a:rPr dirty="0"/>
              <a:t>; </a:t>
            </a:r>
            <a:endParaRPr lang="fr-CA" dirty="0"/>
          </a:p>
          <a:p>
            <a:pPr>
              <a:defRPr sz="2200">
                <a:latin typeface="Arial"/>
              </a:defRPr>
            </a:pPr>
            <a:r>
              <a:rPr dirty="0"/>
              <a:t>Fracture (URGENT) : </a:t>
            </a:r>
            <a:r>
              <a:rPr dirty="0" err="1"/>
              <a:t>traumatisme</a:t>
            </a:r>
            <a:r>
              <a:rPr dirty="0"/>
              <a:t>, </a:t>
            </a:r>
            <a:r>
              <a:rPr dirty="0" err="1"/>
              <a:t>ostéoporose</a:t>
            </a:r>
            <a:r>
              <a:rPr dirty="0"/>
              <a:t>, </a:t>
            </a:r>
            <a:r>
              <a:rPr dirty="0" err="1"/>
              <a:t>utilisation</a:t>
            </a:r>
            <a:r>
              <a:rPr dirty="0"/>
              <a:t> chronique de </a:t>
            </a:r>
            <a:r>
              <a:rPr dirty="0" err="1"/>
              <a:t>corticostéroïdes</a:t>
            </a:r>
            <a:r>
              <a:rPr dirty="0"/>
              <a:t>; </a:t>
            </a:r>
            <a:endParaRPr lang="fr-CA" dirty="0"/>
          </a:p>
          <a:p>
            <a:pPr>
              <a:defRPr sz="2200">
                <a:latin typeface="Arial"/>
              </a:defRPr>
            </a:pPr>
            <a:r>
              <a:rPr dirty="0" err="1"/>
              <a:t>Maladie</a:t>
            </a:r>
            <a:r>
              <a:rPr dirty="0"/>
              <a:t> </a:t>
            </a:r>
            <a:r>
              <a:rPr dirty="0" err="1"/>
              <a:t>inflammatoire</a:t>
            </a:r>
            <a:r>
              <a:rPr dirty="0"/>
              <a:t> </a:t>
            </a:r>
            <a:r>
              <a:rPr dirty="0" err="1"/>
              <a:t>systémique</a:t>
            </a:r>
            <a:r>
              <a:rPr dirty="0"/>
              <a:t> (PAR, </a:t>
            </a:r>
            <a:r>
              <a:rPr dirty="0" err="1"/>
              <a:t>spondylite</a:t>
            </a:r>
            <a:r>
              <a:rPr dirty="0"/>
              <a:t> </a:t>
            </a:r>
            <a:r>
              <a:rPr dirty="0" err="1"/>
              <a:t>ankylosante</a:t>
            </a:r>
            <a:r>
              <a:rPr dirty="0"/>
              <a:t>); </a:t>
            </a:r>
            <a:endParaRPr lang="fr-CA" dirty="0"/>
          </a:p>
          <a:p>
            <a:pPr>
              <a:defRPr sz="2200">
                <a:latin typeface="Arial"/>
              </a:defRPr>
            </a:pPr>
            <a:r>
              <a:rPr dirty="0"/>
              <a:t>Infection : </a:t>
            </a:r>
            <a:r>
              <a:rPr dirty="0" err="1"/>
              <a:t>fièvre</a:t>
            </a:r>
            <a:r>
              <a:rPr dirty="0"/>
              <a:t>, UDIV, immunosuppression; </a:t>
            </a:r>
            <a:endParaRPr lang="fr-CA" dirty="0"/>
          </a:p>
          <a:p>
            <a:pPr>
              <a:defRPr sz="2200">
                <a:latin typeface="Arial"/>
              </a:defRPr>
            </a:pPr>
            <a:r>
              <a:rPr dirty="0"/>
              <a:t>Cancer; </a:t>
            </a:r>
            <a:r>
              <a:rPr dirty="0" err="1"/>
              <a:t>Déficit</a:t>
            </a:r>
            <a:r>
              <a:rPr dirty="0"/>
              <a:t> </a:t>
            </a:r>
            <a:r>
              <a:rPr dirty="0" err="1"/>
              <a:t>neurologique</a:t>
            </a:r>
            <a:r>
              <a:rPr dirty="0"/>
              <a:t> grave </a:t>
            </a:r>
            <a:r>
              <a:rPr dirty="0" err="1"/>
              <a:t>ou</a:t>
            </a:r>
            <a:r>
              <a:rPr dirty="0"/>
              <a:t> </a:t>
            </a:r>
            <a:r>
              <a:rPr dirty="0" err="1"/>
              <a:t>progressif</a:t>
            </a:r>
            <a:r>
              <a:rPr dirty="0"/>
              <a:t> (faiblesse </a:t>
            </a:r>
            <a:r>
              <a:rPr dirty="0" err="1"/>
              <a:t>motrice</a:t>
            </a:r>
            <a:r>
              <a:rPr dirty="0"/>
              <a:t>, </a:t>
            </a:r>
            <a:r>
              <a:rPr dirty="0" err="1"/>
              <a:t>douleur</a:t>
            </a:r>
            <a:r>
              <a:rPr dirty="0"/>
              <a:t> </a:t>
            </a:r>
            <a:r>
              <a:rPr dirty="0" err="1"/>
              <a:t>sévère</a:t>
            </a:r>
            <a:r>
              <a:rPr dirty="0"/>
              <a:t> </a:t>
            </a:r>
            <a:r>
              <a:rPr dirty="0" err="1"/>
              <a:t>incapacitante</a:t>
            </a:r>
            <a:r>
              <a:rPr dirty="0"/>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Référence en lombalgie</a:t>
            </a:r>
          </a:p>
        </p:txBody>
      </p:sp>
      <p:pic>
        <p:nvPicPr>
          <p:cNvPr id="5" name="Image 4">
            <a:extLst>
              <a:ext uri="{FF2B5EF4-FFF2-40B4-BE49-F238E27FC236}">
                <a16:creationId xmlns:a16="http://schemas.microsoft.com/office/drawing/2014/main" id="{BE1799DD-D87C-D927-A7D7-792F0373637F}"/>
              </a:ext>
            </a:extLst>
          </p:cNvPr>
          <p:cNvPicPr>
            <a:picLocks noChangeAspect="1"/>
          </p:cNvPicPr>
          <p:nvPr/>
        </p:nvPicPr>
        <p:blipFill>
          <a:blip r:embed="rId2"/>
          <a:stretch>
            <a:fillRect/>
          </a:stretch>
        </p:blipFill>
        <p:spPr>
          <a:xfrm>
            <a:off x="1791586" y="1905014"/>
            <a:ext cx="5560828" cy="4368196"/>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Examen ORL</a:t>
            </a:r>
          </a:p>
        </p:txBody>
      </p:sp>
      <p:sp>
        <p:nvSpPr>
          <p:cNvPr id="4" name="Espace réservé du texte 3">
            <a:extLst>
              <a:ext uri="{FF2B5EF4-FFF2-40B4-BE49-F238E27FC236}">
                <a16:creationId xmlns:a16="http://schemas.microsoft.com/office/drawing/2014/main" id="{4F8C900A-40CC-CD44-4567-84887FF13A72}"/>
              </a:ext>
            </a:extLst>
          </p:cNvPr>
          <p:cNvSpPr>
            <a:spLocks noGrp="1"/>
          </p:cNvSpPr>
          <p:nvPr>
            <p:ph type="body" idx="1"/>
          </p:nvPr>
        </p:nvSpPr>
        <p:spPr/>
        <p:txBody>
          <a:bodyPr/>
          <a:lstStyle/>
          <a:p>
            <a:endParaRPr lang="fr-F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91DAC13E-B376-297C-9AE7-CCF1F981CBDF}"/>
              </a:ext>
            </a:extLst>
          </p:cNvPr>
          <p:cNvSpPr>
            <a:spLocks noGrp="1"/>
          </p:cNvSpPr>
          <p:nvPr>
            <p:ph type="title"/>
          </p:nvPr>
        </p:nvSpPr>
        <p:spPr/>
        <p:txBody>
          <a:bodyPr/>
          <a:lstStyle/>
          <a:p>
            <a:r>
              <a:rPr lang="fr-FR" dirty="0"/>
              <a:t>Anatomie de l’oreille</a:t>
            </a:r>
          </a:p>
        </p:txBody>
      </p:sp>
      <p:pic>
        <p:nvPicPr>
          <p:cNvPr id="7" name="Espace réservé du contenu 6">
            <a:extLst>
              <a:ext uri="{FF2B5EF4-FFF2-40B4-BE49-F238E27FC236}">
                <a16:creationId xmlns:a16="http://schemas.microsoft.com/office/drawing/2014/main" id="{45AF2922-5D98-C0A3-E897-4692CD24C030}"/>
              </a:ext>
            </a:extLst>
          </p:cNvPr>
          <p:cNvPicPr>
            <a:picLocks noGrp="1" noChangeAspect="1"/>
          </p:cNvPicPr>
          <p:nvPr>
            <p:ph idx="1"/>
          </p:nvPr>
        </p:nvPicPr>
        <p:blipFill>
          <a:blip r:embed="rId2"/>
          <a:stretch>
            <a:fillRect/>
          </a:stretch>
        </p:blipFill>
        <p:spPr>
          <a:xfrm>
            <a:off x="1610673" y="1825625"/>
            <a:ext cx="5922654" cy="4351338"/>
          </a:xfrm>
          <a:prstGeom prst="rect">
            <a:avLst/>
          </a:prstGeom>
        </p:spPr>
      </p:pic>
      <p:sp>
        <p:nvSpPr>
          <p:cNvPr id="8" name="ZoneTexte 7">
            <a:extLst>
              <a:ext uri="{FF2B5EF4-FFF2-40B4-BE49-F238E27FC236}">
                <a16:creationId xmlns:a16="http://schemas.microsoft.com/office/drawing/2014/main" id="{46120717-9121-BF88-B60A-443D85AB2CF8}"/>
              </a:ext>
            </a:extLst>
          </p:cNvPr>
          <p:cNvSpPr txBox="1"/>
          <p:nvPr/>
        </p:nvSpPr>
        <p:spPr>
          <a:xfrm>
            <a:off x="6273209" y="6241312"/>
            <a:ext cx="2530549" cy="461665"/>
          </a:xfrm>
          <a:prstGeom prst="rect">
            <a:avLst/>
          </a:prstGeom>
          <a:noFill/>
        </p:spPr>
        <p:txBody>
          <a:bodyPr wrap="square" rtlCol="0">
            <a:spAutoFit/>
          </a:bodyPr>
          <a:lstStyle/>
          <a:p>
            <a:r>
              <a:rPr lang="fr-FR" sz="1200" dirty="0"/>
              <a:t>https://</a:t>
            </a:r>
            <a:r>
              <a:rPr lang="fr-FR" sz="1200" dirty="0" err="1"/>
              <a:t>www.orlpoitiers.fr</a:t>
            </a:r>
            <a:r>
              <a:rPr lang="fr-FR" sz="1200" dirty="0"/>
              <a:t>/anatomie-de-</a:t>
            </a:r>
            <a:r>
              <a:rPr lang="fr-FR" sz="1200" dirty="0" err="1"/>
              <a:t>loreille</a:t>
            </a:r>
            <a:r>
              <a:rPr lang="fr-FR" sz="1200" dirty="0"/>
              <a:t>/</a:t>
            </a:r>
          </a:p>
        </p:txBody>
      </p:sp>
    </p:spTree>
    <p:extLst>
      <p:ext uri="{BB962C8B-B14F-4D97-AF65-F5344CB8AC3E}">
        <p14:creationId xmlns:p14="http://schemas.microsoft.com/office/powerpoint/2010/main" val="36327281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2BE55B-4F43-5810-BDE6-9A89CB5544B8}"/>
              </a:ext>
            </a:extLst>
          </p:cNvPr>
          <p:cNvSpPr>
            <a:spLocks noGrp="1"/>
          </p:cNvSpPr>
          <p:nvPr>
            <p:ph type="title"/>
          </p:nvPr>
        </p:nvSpPr>
        <p:spPr/>
        <p:txBody>
          <a:bodyPr/>
          <a:lstStyle/>
          <a:p>
            <a:r>
              <a:rPr lang="fr-FR" dirty="0"/>
              <a:t>Mastoïde</a:t>
            </a:r>
          </a:p>
        </p:txBody>
      </p:sp>
      <p:pic>
        <p:nvPicPr>
          <p:cNvPr id="5" name="Espace réservé du contenu 4">
            <a:extLst>
              <a:ext uri="{FF2B5EF4-FFF2-40B4-BE49-F238E27FC236}">
                <a16:creationId xmlns:a16="http://schemas.microsoft.com/office/drawing/2014/main" id="{DFFAC01A-DCAC-ED1C-882E-809AA12D99FB}"/>
              </a:ext>
            </a:extLst>
          </p:cNvPr>
          <p:cNvPicPr>
            <a:picLocks noGrp="1" noChangeAspect="1"/>
          </p:cNvPicPr>
          <p:nvPr>
            <p:ph idx="1"/>
          </p:nvPr>
        </p:nvPicPr>
        <p:blipFill>
          <a:blip r:embed="rId2"/>
          <a:stretch>
            <a:fillRect/>
          </a:stretch>
        </p:blipFill>
        <p:spPr>
          <a:xfrm>
            <a:off x="2806700" y="2159794"/>
            <a:ext cx="3530600" cy="3683000"/>
          </a:xfrm>
          <a:prstGeom prst="rect">
            <a:avLst/>
          </a:prstGeom>
        </p:spPr>
      </p:pic>
      <p:sp>
        <p:nvSpPr>
          <p:cNvPr id="6" name="ZoneTexte 5">
            <a:extLst>
              <a:ext uri="{FF2B5EF4-FFF2-40B4-BE49-F238E27FC236}">
                <a16:creationId xmlns:a16="http://schemas.microsoft.com/office/drawing/2014/main" id="{FD7ABB60-DA20-E536-C167-801D36D8E2D6}"/>
              </a:ext>
            </a:extLst>
          </p:cNvPr>
          <p:cNvSpPr txBox="1"/>
          <p:nvPr/>
        </p:nvSpPr>
        <p:spPr>
          <a:xfrm>
            <a:off x="6507126" y="6134986"/>
            <a:ext cx="2264734" cy="646331"/>
          </a:xfrm>
          <a:prstGeom prst="rect">
            <a:avLst/>
          </a:prstGeom>
          <a:noFill/>
        </p:spPr>
        <p:txBody>
          <a:bodyPr wrap="square" rtlCol="0">
            <a:spAutoFit/>
          </a:bodyPr>
          <a:lstStyle/>
          <a:p>
            <a:r>
              <a:rPr lang="fr-FR" sz="1200" dirty="0"/>
              <a:t>https://</a:t>
            </a:r>
            <a:r>
              <a:rPr lang="fr-FR" sz="1200" dirty="0" err="1"/>
              <a:t>www.knowyourbody.net</a:t>
            </a:r>
            <a:r>
              <a:rPr lang="fr-FR" sz="1200" dirty="0"/>
              <a:t>/</a:t>
            </a:r>
            <a:r>
              <a:rPr lang="fr-FR" sz="1200" dirty="0" err="1"/>
              <a:t>mastoid-process.html#google_vignette</a:t>
            </a:r>
            <a:endParaRPr lang="fr-FR" sz="1200" dirty="0"/>
          </a:p>
        </p:txBody>
      </p:sp>
    </p:spTree>
    <p:extLst>
      <p:ext uri="{BB962C8B-B14F-4D97-AF65-F5344CB8AC3E}">
        <p14:creationId xmlns:p14="http://schemas.microsoft.com/office/powerpoint/2010/main" val="33884615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4E4290-EEF1-44FB-3A42-86EABDC9E9B7}"/>
              </a:ext>
            </a:extLst>
          </p:cNvPr>
          <p:cNvSpPr>
            <a:spLocks noGrp="1"/>
          </p:cNvSpPr>
          <p:nvPr>
            <p:ph type="title"/>
          </p:nvPr>
        </p:nvSpPr>
        <p:spPr/>
        <p:txBody>
          <a:bodyPr/>
          <a:lstStyle/>
          <a:p>
            <a:r>
              <a:rPr lang="fr-FR" dirty="0"/>
              <a:t>Pavillon de l’oreille</a:t>
            </a:r>
          </a:p>
        </p:txBody>
      </p:sp>
      <p:pic>
        <p:nvPicPr>
          <p:cNvPr id="5" name="Espace réservé du contenu 4">
            <a:extLst>
              <a:ext uri="{FF2B5EF4-FFF2-40B4-BE49-F238E27FC236}">
                <a16:creationId xmlns:a16="http://schemas.microsoft.com/office/drawing/2014/main" id="{F1269264-003D-05E9-BC6A-230C2880D0DE}"/>
              </a:ext>
            </a:extLst>
          </p:cNvPr>
          <p:cNvPicPr>
            <a:picLocks noGrp="1" noChangeAspect="1"/>
          </p:cNvPicPr>
          <p:nvPr>
            <p:ph idx="1"/>
          </p:nvPr>
        </p:nvPicPr>
        <p:blipFill>
          <a:blip r:embed="rId2"/>
          <a:stretch>
            <a:fillRect/>
          </a:stretch>
        </p:blipFill>
        <p:spPr>
          <a:xfrm>
            <a:off x="1371600" y="1854994"/>
            <a:ext cx="6400800" cy="4292600"/>
          </a:xfrm>
          <a:prstGeom prst="rect">
            <a:avLst/>
          </a:prstGeom>
        </p:spPr>
      </p:pic>
      <p:sp>
        <p:nvSpPr>
          <p:cNvPr id="6" name="ZoneTexte 5">
            <a:extLst>
              <a:ext uri="{FF2B5EF4-FFF2-40B4-BE49-F238E27FC236}">
                <a16:creationId xmlns:a16="http://schemas.microsoft.com/office/drawing/2014/main" id="{1062A357-C968-D4E1-FE00-0BB82DAC1C5E}"/>
              </a:ext>
            </a:extLst>
          </p:cNvPr>
          <p:cNvSpPr txBox="1"/>
          <p:nvPr/>
        </p:nvSpPr>
        <p:spPr>
          <a:xfrm>
            <a:off x="5411972" y="6009481"/>
            <a:ext cx="2881423" cy="830997"/>
          </a:xfrm>
          <a:prstGeom prst="rect">
            <a:avLst/>
          </a:prstGeom>
          <a:noFill/>
        </p:spPr>
        <p:txBody>
          <a:bodyPr wrap="square" rtlCol="0">
            <a:spAutoFit/>
          </a:bodyPr>
          <a:lstStyle/>
          <a:p>
            <a:r>
              <a:rPr lang="fr-CA" sz="1200" dirty="0"/>
              <a:t>Structure du pavillon de l'oreille externe humaine (Robin W. - 23/02/2002 - Photographie originale réalisée par </a:t>
            </a:r>
            <a:r>
              <a:rPr lang="fr-CA" sz="1200" dirty="0" err="1"/>
              <a:t>Eric</a:t>
            </a:r>
            <a:r>
              <a:rPr lang="fr-CA" sz="1200" dirty="0"/>
              <a:t> Walravens).</a:t>
            </a:r>
            <a:endParaRPr lang="fr-FR" sz="1200" dirty="0"/>
          </a:p>
        </p:txBody>
      </p:sp>
    </p:spTree>
    <p:extLst>
      <p:ext uri="{BB962C8B-B14F-4D97-AF65-F5344CB8AC3E}">
        <p14:creationId xmlns:p14="http://schemas.microsoft.com/office/powerpoint/2010/main" val="32873187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Inspection, palpation et mobilisation du pavillon</a:t>
            </a:r>
          </a:p>
        </p:txBody>
      </p:sp>
      <p:sp>
        <p:nvSpPr>
          <p:cNvPr id="3" name="Content Placeholder 2"/>
          <p:cNvSpPr>
            <a:spLocks noGrp="1"/>
          </p:cNvSpPr>
          <p:nvPr>
            <p:ph idx="1"/>
          </p:nvPr>
        </p:nvSpPr>
        <p:spPr/>
        <p:txBody>
          <a:bodyPr/>
          <a:lstStyle/>
          <a:p>
            <a:pPr marL="0" indent="0">
              <a:buNone/>
              <a:defRPr sz="2200">
                <a:latin typeface="Arial"/>
              </a:defRPr>
            </a:pPr>
            <a:r>
              <a:rPr dirty="0"/>
              <a:t>Inspection </a:t>
            </a:r>
            <a:r>
              <a:rPr dirty="0" err="1"/>
              <a:t>visuelle</a:t>
            </a:r>
            <a:r>
              <a:rPr dirty="0"/>
              <a:t> </a:t>
            </a:r>
            <a:r>
              <a:rPr dirty="0" err="1"/>
              <a:t>détaillée</a:t>
            </a:r>
            <a:endParaRPr dirty="0"/>
          </a:p>
          <a:p>
            <a:pPr>
              <a:defRPr sz="2200">
                <a:latin typeface="Arial"/>
              </a:defRPr>
            </a:pPr>
            <a:r>
              <a:rPr dirty="0" err="1"/>
              <a:t>L’inspection</a:t>
            </a:r>
            <a:r>
              <a:rPr dirty="0"/>
              <a:t> du </a:t>
            </a:r>
            <a:r>
              <a:rPr dirty="0" err="1"/>
              <a:t>pavillon</a:t>
            </a:r>
            <a:r>
              <a:rPr dirty="0"/>
              <a:t> </a:t>
            </a:r>
            <a:r>
              <a:rPr dirty="0" err="1"/>
              <a:t>cible</a:t>
            </a:r>
            <a:r>
              <a:rPr dirty="0"/>
              <a:t> les </a:t>
            </a:r>
            <a:r>
              <a:rPr dirty="0" err="1"/>
              <a:t>lésions</a:t>
            </a:r>
            <a:r>
              <a:rPr dirty="0"/>
              <a:t> </a:t>
            </a:r>
            <a:r>
              <a:rPr dirty="0" err="1"/>
              <a:t>cutanées</a:t>
            </a:r>
            <a:r>
              <a:rPr dirty="0"/>
              <a:t>, </a:t>
            </a:r>
            <a:r>
              <a:rPr dirty="0" err="1"/>
              <a:t>érythèmes</a:t>
            </a:r>
            <a:r>
              <a:rPr dirty="0"/>
              <a:t> et anomalies </a:t>
            </a:r>
            <a:r>
              <a:rPr dirty="0" err="1"/>
              <a:t>morphologiques</a:t>
            </a:r>
            <a:r>
              <a:rPr dirty="0"/>
              <a:t> </a:t>
            </a:r>
            <a:r>
              <a:rPr dirty="0" err="1"/>
              <a:t>visibles</a:t>
            </a:r>
            <a:r>
              <a:rPr dirty="0"/>
              <a:t> à </a:t>
            </a:r>
            <a:r>
              <a:rPr dirty="0" err="1"/>
              <a:t>l’œil</a:t>
            </a:r>
            <a:r>
              <a:rPr dirty="0"/>
              <a:t> nu.  </a:t>
            </a:r>
            <a:endParaRPr lang="fr-CA" dirty="0"/>
          </a:p>
          <a:p>
            <a:pPr>
              <a:defRPr sz="2200">
                <a:latin typeface="Arial"/>
              </a:defRPr>
            </a:pPr>
            <a:r>
              <a:rPr dirty="0"/>
              <a:t>Oreille </a:t>
            </a:r>
            <a:r>
              <a:rPr dirty="0" err="1"/>
              <a:t>décollée</a:t>
            </a:r>
            <a:r>
              <a:rPr lang="fr-CA" dirty="0"/>
              <a:t> ***</a:t>
            </a:r>
            <a:endParaRPr dirty="0"/>
          </a:p>
          <a:p>
            <a:pPr marL="0" indent="0">
              <a:buNone/>
              <a:defRPr sz="2200">
                <a:latin typeface="Arial"/>
              </a:defRPr>
            </a:pPr>
            <a:endParaRPr lang="fr-CA" dirty="0"/>
          </a:p>
          <a:p>
            <a:pPr marL="0" indent="0">
              <a:buNone/>
              <a:defRPr sz="2200">
                <a:latin typeface="Arial"/>
              </a:defRPr>
            </a:pPr>
            <a:r>
              <a:rPr dirty="0"/>
              <a:t>Palpation </a:t>
            </a:r>
            <a:r>
              <a:rPr dirty="0" err="1"/>
              <a:t>méthodique</a:t>
            </a:r>
            <a:r>
              <a:rPr dirty="0"/>
              <a:t> et </a:t>
            </a:r>
            <a:r>
              <a:rPr dirty="0" err="1"/>
              <a:t>douce</a:t>
            </a:r>
            <a:endParaRPr dirty="0"/>
          </a:p>
          <a:p>
            <a:pPr>
              <a:defRPr sz="2200">
                <a:latin typeface="Arial"/>
              </a:defRPr>
            </a:pPr>
            <a:r>
              <a:rPr dirty="0"/>
              <a:t>La palpation explore la zone </a:t>
            </a:r>
            <a:r>
              <a:rPr dirty="0" err="1"/>
              <a:t>cartilagineuse</a:t>
            </a:r>
            <a:r>
              <a:rPr dirty="0"/>
              <a:t> et </a:t>
            </a:r>
            <a:r>
              <a:rPr dirty="0" err="1"/>
              <a:t>rétro-auriculaire</a:t>
            </a:r>
            <a:r>
              <a:rPr dirty="0"/>
              <a:t> pour </a:t>
            </a:r>
            <a:r>
              <a:rPr dirty="0" err="1"/>
              <a:t>détecter</a:t>
            </a:r>
            <a:r>
              <a:rPr dirty="0"/>
              <a:t> nodules, </a:t>
            </a:r>
            <a:r>
              <a:rPr dirty="0" err="1"/>
              <a:t>épaississements</a:t>
            </a:r>
            <a:r>
              <a:rPr dirty="0"/>
              <a:t> </a:t>
            </a:r>
            <a:r>
              <a:rPr dirty="0" err="1"/>
              <a:t>ou</a:t>
            </a:r>
            <a:r>
              <a:rPr dirty="0"/>
              <a:t> </a:t>
            </a:r>
            <a:r>
              <a:rPr dirty="0" err="1"/>
              <a:t>douleur</a:t>
            </a:r>
            <a:r>
              <a:rPr dirty="0"/>
              <a:t>. </a:t>
            </a:r>
            <a:endParaRPr lang="fr-CA" dirty="0"/>
          </a:p>
          <a:p>
            <a:pPr>
              <a:defRPr sz="2200">
                <a:latin typeface="Arial"/>
              </a:defRPr>
            </a:pPr>
            <a:r>
              <a:rPr dirty="0" err="1"/>
              <a:t>Douleur</a:t>
            </a:r>
            <a:r>
              <a:rPr dirty="0"/>
              <a:t> </a:t>
            </a:r>
            <a:r>
              <a:rPr dirty="0" err="1"/>
              <a:t>mastoïde</a:t>
            </a:r>
            <a:r>
              <a:rPr lang="fr-CA" dirty="0"/>
              <a:t> ***</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Otoscopie </a:t>
            </a:r>
          </a:p>
        </p:txBody>
      </p:sp>
      <p:sp>
        <p:nvSpPr>
          <p:cNvPr id="3" name="Content Placeholder 2"/>
          <p:cNvSpPr>
            <a:spLocks noGrp="1"/>
          </p:cNvSpPr>
          <p:nvPr>
            <p:ph idx="1"/>
          </p:nvPr>
        </p:nvSpPr>
        <p:spPr/>
        <p:txBody>
          <a:bodyPr>
            <a:normAutofit fontScale="92500" lnSpcReduction="10000"/>
          </a:bodyPr>
          <a:lstStyle/>
          <a:p>
            <a:pPr marL="0" indent="0">
              <a:buNone/>
              <a:defRPr sz="2200">
                <a:latin typeface="Arial"/>
              </a:defRPr>
            </a:pPr>
            <a:r>
              <a:rPr dirty="0"/>
              <a:t>Introduction, observation du conduit </a:t>
            </a:r>
            <a:r>
              <a:rPr dirty="0" err="1"/>
              <a:t>auditif</a:t>
            </a:r>
            <a:r>
              <a:rPr dirty="0"/>
              <a:t> et tympan</a:t>
            </a:r>
          </a:p>
          <a:p>
            <a:pPr marL="0" indent="0">
              <a:buNone/>
              <a:defRPr sz="2200">
                <a:latin typeface="Arial"/>
              </a:defRPr>
            </a:pPr>
            <a:r>
              <a:rPr dirty="0" err="1"/>
              <a:t>Préparation</a:t>
            </a:r>
            <a:r>
              <a:rPr dirty="0"/>
              <a:t> et </a:t>
            </a:r>
            <a:r>
              <a:rPr dirty="0" err="1"/>
              <a:t>positionnement</a:t>
            </a:r>
            <a:endParaRPr dirty="0"/>
          </a:p>
          <a:p>
            <a:pPr>
              <a:defRPr sz="2200">
                <a:latin typeface="Arial"/>
              </a:defRPr>
            </a:pPr>
            <a:r>
              <a:rPr dirty="0"/>
              <a:t>La </a:t>
            </a:r>
            <a:r>
              <a:rPr dirty="0" err="1"/>
              <a:t>création</a:t>
            </a:r>
            <a:r>
              <a:rPr dirty="0"/>
              <a:t> d’un axe </a:t>
            </a:r>
            <a:r>
              <a:rPr dirty="0" err="1"/>
              <a:t>d’observation</a:t>
            </a:r>
            <a:r>
              <a:rPr dirty="0"/>
              <a:t> direct est </a:t>
            </a:r>
            <a:r>
              <a:rPr dirty="0" err="1"/>
              <a:t>essentielle</a:t>
            </a:r>
            <a:r>
              <a:rPr dirty="0"/>
              <a:t>, avec </a:t>
            </a:r>
            <a:r>
              <a:rPr dirty="0" err="1"/>
              <a:t>une</a:t>
            </a:r>
            <a:r>
              <a:rPr dirty="0"/>
              <a:t> traction </a:t>
            </a:r>
            <a:r>
              <a:rPr dirty="0" err="1"/>
              <a:t>adaptée</a:t>
            </a:r>
            <a:r>
              <a:rPr dirty="0"/>
              <a:t> du </a:t>
            </a:r>
            <a:r>
              <a:rPr dirty="0" err="1"/>
              <a:t>pavillon</a:t>
            </a:r>
            <a:r>
              <a:rPr dirty="0"/>
              <a:t> </a:t>
            </a:r>
            <a:r>
              <a:rPr dirty="0" err="1"/>
              <a:t>selon</a:t>
            </a:r>
            <a:r>
              <a:rPr dirty="0"/>
              <a:t> </a:t>
            </a:r>
            <a:r>
              <a:rPr dirty="0" err="1"/>
              <a:t>l’âge</a:t>
            </a:r>
            <a:r>
              <a:rPr dirty="0"/>
              <a:t> du patient.</a:t>
            </a:r>
            <a:endParaRPr lang="fr-CA" dirty="0"/>
          </a:p>
          <a:p>
            <a:pPr lvl="1">
              <a:defRPr sz="2200">
                <a:latin typeface="Arial"/>
              </a:defRPr>
            </a:pPr>
            <a:r>
              <a:rPr lang="fr-CA" dirty="0"/>
              <a:t>Enfant ad 1-2 ans vers le bas</a:t>
            </a:r>
          </a:p>
          <a:p>
            <a:pPr lvl="1">
              <a:defRPr sz="2200">
                <a:latin typeface="Arial"/>
              </a:defRPr>
            </a:pPr>
            <a:r>
              <a:rPr lang="fr-CA" dirty="0"/>
              <a:t>2+ ans tirer vers le haut</a:t>
            </a:r>
            <a:endParaRPr dirty="0"/>
          </a:p>
          <a:p>
            <a:pPr marL="0" indent="0">
              <a:buNone/>
              <a:defRPr sz="2200">
                <a:latin typeface="Arial"/>
              </a:defRPr>
            </a:pPr>
            <a:r>
              <a:rPr dirty="0"/>
              <a:t>Observation du conduit </a:t>
            </a:r>
            <a:r>
              <a:rPr dirty="0" err="1"/>
              <a:t>auditif</a:t>
            </a:r>
            <a:endParaRPr dirty="0"/>
          </a:p>
          <a:p>
            <a:pPr>
              <a:defRPr sz="2200">
                <a:latin typeface="Arial"/>
              </a:defRPr>
            </a:pPr>
            <a:r>
              <a:rPr dirty="0" err="1"/>
              <a:t>L’examen</a:t>
            </a:r>
            <a:r>
              <a:rPr dirty="0"/>
              <a:t> vise à </a:t>
            </a:r>
            <a:r>
              <a:rPr dirty="0" err="1"/>
              <a:t>détecter</a:t>
            </a:r>
            <a:r>
              <a:rPr dirty="0"/>
              <a:t> des </a:t>
            </a:r>
            <a:r>
              <a:rPr dirty="0" err="1"/>
              <a:t>lésions</a:t>
            </a:r>
            <a:r>
              <a:rPr dirty="0"/>
              <a:t> </a:t>
            </a:r>
            <a:r>
              <a:rPr dirty="0" err="1"/>
              <a:t>cutanées</a:t>
            </a:r>
            <a:r>
              <a:rPr dirty="0"/>
              <a:t> et la </a:t>
            </a:r>
            <a:r>
              <a:rPr dirty="0" err="1"/>
              <a:t>présence</a:t>
            </a:r>
            <a:r>
              <a:rPr dirty="0"/>
              <a:t> </a:t>
            </a:r>
            <a:r>
              <a:rPr dirty="0" err="1"/>
              <a:t>d’otorrhée</a:t>
            </a:r>
            <a:r>
              <a:rPr dirty="0"/>
              <a:t> dans le conduit </a:t>
            </a:r>
            <a:r>
              <a:rPr dirty="0" err="1"/>
              <a:t>auditif</a:t>
            </a:r>
            <a:r>
              <a:rPr dirty="0"/>
              <a:t> externe.</a:t>
            </a:r>
          </a:p>
          <a:p>
            <a:pPr marL="0" indent="0">
              <a:buNone/>
              <a:defRPr sz="2200">
                <a:latin typeface="Arial"/>
              </a:defRPr>
            </a:pPr>
            <a:r>
              <a:rPr dirty="0" err="1"/>
              <a:t>Évaluation</a:t>
            </a:r>
            <a:r>
              <a:rPr dirty="0"/>
              <a:t> du tympan</a:t>
            </a:r>
          </a:p>
          <a:p>
            <a:pPr>
              <a:defRPr sz="2200">
                <a:latin typeface="Arial"/>
              </a:defRPr>
            </a:pPr>
            <a:r>
              <a:rPr dirty="0" err="1"/>
              <a:t>L’évaluation</a:t>
            </a:r>
            <a:r>
              <a:rPr dirty="0"/>
              <a:t> </a:t>
            </a:r>
            <a:r>
              <a:rPr dirty="0" err="1"/>
              <a:t>porte</a:t>
            </a:r>
            <a:r>
              <a:rPr dirty="0"/>
              <a:t> sur la pars </a:t>
            </a:r>
            <a:r>
              <a:rPr dirty="0" err="1"/>
              <a:t>flaccida</a:t>
            </a:r>
            <a:r>
              <a:rPr dirty="0"/>
              <a:t>, pars </a:t>
            </a:r>
            <a:r>
              <a:rPr dirty="0" err="1"/>
              <a:t>tensa</a:t>
            </a:r>
            <a:r>
              <a:rPr dirty="0"/>
              <a:t>, </a:t>
            </a:r>
            <a:r>
              <a:rPr dirty="0" err="1"/>
              <a:t>marteau</a:t>
            </a:r>
            <a:r>
              <a:rPr dirty="0"/>
              <a:t>, membrane </a:t>
            </a:r>
            <a:r>
              <a:rPr dirty="0" err="1"/>
              <a:t>tympanique</a:t>
            </a:r>
            <a:r>
              <a:rPr dirty="0"/>
              <a:t> et annulus pour </a:t>
            </a:r>
            <a:r>
              <a:rPr dirty="0" err="1"/>
              <a:t>diagnostiquer</a:t>
            </a:r>
            <a:r>
              <a:rPr dirty="0"/>
              <a:t> les pathologies.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Manipulation de l'otoscope</a:t>
            </a:r>
          </a:p>
        </p:txBody>
      </p:sp>
      <p:sp>
        <p:nvSpPr>
          <p:cNvPr id="3" name="Content Placeholder 2"/>
          <p:cNvSpPr>
            <a:spLocks noGrp="1"/>
          </p:cNvSpPr>
          <p:nvPr>
            <p:ph idx="1"/>
          </p:nvPr>
        </p:nvSpPr>
        <p:spPr/>
        <p:txBody>
          <a:bodyPr/>
          <a:lstStyle/>
          <a:p>
            <a:pPr marL="0" indent="0">
              <a:buNone/>
              <a:defRPr sz="2200">
                <a:latin typeface="Arial"/>
              </a:defRPr>
            </a:pPr>
            <a:r>
              <a:rPr lang="fr-CA" dirty="0"/>
              <a:t>Tenue et stabilisation de l’otoscope</a:t>
            </a:r>
          </a:p>
          <a:p>
            <a:pPr>
              <a:defRPr sz="2200">
                <a:latin typeface="Arial"/>
              </a:defRPr>
            </a:pPr>
            <a:r>
              <a:rPr lang="fr-CA" dirty="0"/>
              <a:t>L’otoscope se tient à pleines mains ou entre pouce et index, la main étant stabilisée sur la joue pour éviter les traumatismes.</a:t>
            </a:r>
          </a:p>
          <a:p>
            <a:pPr>
              <a:defRPr sz="2200">
                <a:latin typeface="Arial"/>
              </a:defRPr>
            </a:pPr>
            <a:endParaRPr dirty="0"/>
          </a:p>
        </p:txBody>
      </p:sp>
      <p:pic>
        <p:nvPicPr>
          <p:cNvPr id="5" name="Image 4">
            <a:extLst>
              <a:ext uri="{FF2B5EF4-FFF2-40B4-BE49-F238E27FC236}">
                <a16:creationId xmlns:a16="http://schemas.microsoft.com/office/drawing/2014/main" id="{87B4C1EC-4769-25DF-A6A7-48130B1024B1}"/>
              </a:ext>
            </a:extLst>
          </p:cNvPr>
          <p:cNvPicPr>
            <a:picLocks noChangeAspect="1"/>
          </p:cNvPicPr>
          <p:nvPr/>
        </p:nvPicPr>
        <p:blipFill>
          <a:blip r:embed="rId2"/>
          <a:stretch>
            <a:fillRect/>
          </a:stretch>
        </p:blipFill>
        <p:spPr>
          <a:xfrm>
            <a:off x="886637" y="3338622"/>
            <a:ext cx="2058850" cy="2870791"/>
          </a:xfrm>
          <a:prstGeom prst="rect">
            <a:avLst/>
          </a:prstGeom>
        </p:spPr>
      </p:pic>
      <p:pic>
        <p:nvPicPr>
          <p:cNvPr id="7" name="Image 6">
            <a:extLst>
              <a:ext uri="{FF2B5EF4-FFF2-40B4-BE49-F238E27FC236}">
                <a16:creationId xmlns:a16="http://schemas.microsoft.com/office/drawing/2014/main" id="{AC8AEF6C-F6E0-4F62-C212-B0B64D67CA2C}"/>
              </a:ext>
            </a:extLst>
          </p:cNvPr>
          <p:cNvPicPr>
            <a:picLocks noChangeAspect="1"/>
          </p:cNvPicPr>
          <p:nvPr/>
        </p:nvPicPr>
        <p:blipFill>
          <a:blip r:embed="rId3"/>
          <a:stretch>
            <a:fillRect/>
          </a:stretch>
        </p:blipFill>
        <p:spPr>
          <a:xfrm>
            <a:off x="3795823" y="3313569"/>
            <a:ext cx="4461540" cy="2895844"/>
          </a:xfrm>
          <a:prstGeom prst="rect">
            <a:avLst/>
          </a:prstGeom>
        </p:spPr>
      </p:pic>
      <p:sp>
        <p:nvSpPr>
          <p:cNvPr id="8" name="ZoneTexte 7">
            <a:extLst>
              <a:ext uri="{FF2B5EF4-FFF2-40B4-BE49-F238E27FC236}">
                <a16:creationId xmlns:a16="http://schemas.microsoft.com/office/drawing/2014/main" id="{C68473A9-D619-D6DA-FE0B-3E36C1A76A28}"/>
              </a:ext>
            </a:extLst>
          </p:cNvPr>
          <p:cNvSpPr txBox="1"/>
          <p:nvPr/>
        </p:nvSpPr>
        <p:spPr>
          <a:xfrm>
            <a:off x="989097" y="6308725"/>
            <a:ext cx="1956390" cy="307777"/>
          </a:xfrm>
          <a:prstGeom prst="rect">
            <a:avLst/>
          </a:prstGeom>
          <a:noFill/>
        </p:spPr>
        <p:txBody>
          <a:bodyPr wrap="square" rtlCol="0">
            <a:spAutoFit/>
          </a:bodyPr>
          <a:lstStyle/>
          <a:p>
            <a:r>
              <a:rPr lang="fr-FR" sz="1400" dirty="0"/>
              <a:t>Bates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Images de tympans N et aN</a:t>
            </a:r>
          </a:p>
        </p:txBody>
      </p:sp>
      <p:sp>
        <p:nvSpPr>
          <p:cNvPr id="3" name="Content Placeholder 2"/>
          <p:cNvSpPr>
            <a:spLocks noGrp="1"/>
          </p:cNvSpPr>
          <p:nvPr>
            <p:ph idx="1"/>
          </p:nvPr>
        </p:nvSpPr>
        <p:spPr/>
        <p:txBody>
          <a:bodyPr/>
          <a:lstStyle/>
          <a:p>
            <a:pPr>
              <a:defRPr sz="2200">
                <a:latin typeface="Arial"/>
              </a:defRPr>
            </a:pPr>
            <a:r>
              <a:rPr dirty="0"/>
              <a:t>nan</a:t>
            </a:r>
          </a:p>
        </p:txBody>
      </p:sp>
      <p:pic>
        <p:nvPicPr>
          <p:cNvPr id="5" name="Image 4">
            <a:extLst>
              <a:ext uri="{FF2B5EF4-FFF2-40B4-BE49-F238E27FC236}">
                <a16:creationId xmlns:a16="http://schemas.microsoft.com/office/drawing/2014/main" id="{949C2C54-68FB-4490-FAFB-A2AA4F097D84}"/>
              </a:ext>
            </a:extLst>
          </p:cNvPr>
          <p:cNvPicPr>
            <a:picLocks noChangeAspect="1"/>
          </p:cNvPicPr>
          <p:nvPr/>
        </p:nvPicPr>
        <p:blipFill>
          <a:blip r:embed="rId2"/>
          <a:stretch>
            <a:fillRect/>
          </a:stretch>
        </p:blipFill>
        <p:spPr>
          <a:xfrm>
            <a:off x="-11705" y="1340687"/>
            <a:ext cx="6103804" cy="3029295"/>
          </a:xfrm>
          <a:prstGeom prst="rect">
            <a:avLst/>
          </a:prstGeom>
        </p:spPr>
      </p:pic>
      <p:sp>
        <p:nvSpPr>
          <p:cNvPr id="6" name="ZoneTexte 5">
            <a:extLst>
              <a:ext uri="{FF2B5EF4-FFF2-40B4-BE49-F238E27FC236}">
                <a16:creationId xmlns:a16="http://schemas.microsoft.com/office/drawing/2014/main" id="{2A22E43E-E03B-A842-B66F-A97C064D64BA}"/>
              </a:ext>
            </a:extLst>
          </p:cNvPr>
          <p:cNvSpPr txBox="1"/>
          <p:nvPr/>
        </p:nvSpPr>
        <p:spPr>
          <a:xfrm>
            <a:off x="265814" y="6308725"/>
            <a:ext cx="1956390" cy="276999"/>
          </a:xfrm>
          <a:prstGeom prst="rect">
            <a:avLst/>
          </a:prstGeom>
          <a:noFill/>
        </p:spPr>
        <p:txBody>
          <a:bodyPr wrap="square" rtlCol="0">
            <a:spAutoFit/>
          </a:bodyPr>
          <a:lstStyle/>
          <a:p>
            <a:r>
              <a:rPr lang="fr-FR" sz="1200" dirty="0"/>
              <a:t>Bates</a:t>
            </a:r>
            <a:endParaRPr lang="fr-FR" dirty="0"/>
          </a:p>
        </p:txBody>
      </p:sp>
      <p:pic>
        <p:nvPicPr>
          <p:cNvPr id="8" name="Image 7">
            <a:extLst>
              <a:ext uri="{FF2B5EF4-FFF2-40B4-BE49-F238E27FC236}">
                <a16:creationId xmlns:a16="http://schemas.microsoft.com/office/drawing/2014/main" id="{53F94962-DF2C-236B-C0B8-770066764AEF}"/>
              </a:ext>
            </a:extLst>
          </p:cNvPr>
          <p:cNvPicPr>
            <a:picLocks noChangeAspect="1"/>
          </p:cNvPicPr>
          <p:nvPr/>
        </p:nvPicPr>
        <p:blipFill>
          <a:blip r:embed="rId3"/>
          <a:stretch>
            <a:fillRect/>
          </a:stretch>
        </p:blipFill>
        <p:spPr>
          <a:xfrm>
            <a:off x="5443870" y="3598262"/>
            <a:ext cx="3585830" cy="3177188"/>
          </a:xfrm>
          <a:prstGeom prst="rect">
            <a:avLst/>
          </a:prstGeom>
        </p:spPr>
      </p:pic>
      <p:sp>
        <p:nvSpPr>
          <p:cNvPr id="9" name="ZoneTexte 8">
            <a:extLst>
              <a:ext uri="{FF2B5EF4-FFF2-40B4-BE49-F238E27FC236}">
                <a16:creationId xmlns:a16="http://schemas.microsoft.com/office/drawing/2014/main" id="{E9232598-6E3E-5F3F-E23F-140F9716EDC4}"/>
              </a:ext>
            </a:extLst>
          </p:cNvPr>
          <p:cNvSpPr txBox="1"/>
          <p:nvPr/>
        </p:nvSpPr>
        <p:spPr>
          <a:xfrm>
            <a:off x="6103804" y="3136597"/>
            <a:ext cx="2254102" cy="369332"/>
          </a:xfrm>
          <a:prstGeom prst="rect">
            <a:avLst/>
          </a:prstGeom>
          <a:noFill/>
        </p:spPr>
        <p:txBody>
          <a:bodyPr wrap="square" rtlCol="0">
            <a:spAutoFit/>
          </a:bodyPr>
          <a:lstStyle/>
          <a:p>
            <a:r>
              <a:rPr lang="fr-FR" dirty="0"/>
              <a:t>Otite moyenne aigue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Présentation générale et objectifs</a:t>
            </a:r>
          </a:p>
        </p:txBody>
      </p:sp>
      <p:sp>
        <p:nvSpPr>
          <p:cNvPr id="3" name="Content Placeholder 2"/>
          <p:cNvSpPr>
            <a:spLocks noGrp="1"/>
          </p:cNvSpPr>
          <p:nvPr>
            <p:ph idx="1"/>
          </p:nvPr>
        </p:nvSpPr>
        <p:spPr/>
        <p:txBody>
          <a:bodyPr>
            <a:normAutofit fontScale="55000" lnSpcReduction="20000"/>
          </a:bodyPr>
          <a:lstStyle/>
          <a:p>
            <a:pPr marL="0" indent="0">
              <a:buNone/>
              <a:defRPr sz="2200">
                <a:latin typeface="Arial"/>
              </a:defRPr>
            </a:pPr>
            <a:r>
              <a:rPr dirty="0" err="1"/>
              <a:t>Objectifs</a:t>
            </a:r>
            <a:r>
              <a:rPr dirty="0"/>
              <a:t> </a:t>
            </a:r>
            <a:r>
              <a:rPr dirty="0" err="1"/>
              <a:t>pédagogiques</a:t>
            </a:r>
            <a:endParaRPr dirty="0"/>
          </a:p>
          <a:p>
            <a:pPr marL="0" indent="0">
              <a:buNone/>
              <a:defRPr sz="2200">
                <a:latin typeface="Arial"/>
              </a:defRPr>
            </a:pPr>
            <a:r>
              <a:rPr dirty="0"/>
              <a:t>1. </a:t>
            </a:r>
            <a:r>
              <a:rPr dirty="0" err="1"/>
              <a:t>Renforcer</a:t>
            </a:r>
            <a:r>
              <a:rPr dirty="0"/>
              <a:t> </a:t>
            </a:r>
            <a:r>
              <a:rPr dirty="0" err="1"/>
              <a:t>l’autonomie</a:t>
            </a:r>
            <a:r>
              <a:rPr dirty="0"/>
              <a:t> </a:t>
            </a:r>
            <a:r>
              <a:rPr dirty="0" err="1"/>
              <a:t>clinique</a:t>
            </a:r>
            <a:r>
              <a:rPr dirty="0"/>
              <a:t> du </a:t>
            </a:r>
            <a:r>
              <a:rPr dirty="0" err="1"/>
              <a:t>pharmacien</a:t>
            </a:r>
            <a:endParaRPr dirty="0"/>
          </a:p>
          <a:p>
            <a:pPr marL="0" indent="0">
              <a:buNone/>
              <a:defRPr sz="2200">
                <a:latin typeface="Arial"/>
              </a:defRPr>
            </a:pPr>
            <a:r>
              <a:rPr dirty="0" err="1"/>
              <a:t>Développer</a:t>
            </a:r>
            <a:r>
              <a:rPr dirty="0"/>
              <a:t> </a:t>
            </a:r>
            <a:r>
              <a:rPr dirty="0" err="1"/>
              <a:t>une</a:t>
            </a:r>
            <a:r>
              <a:rPr dirty="0"/>
              <a:t> </a:t>
            </a:r>
            <a:r>
              <a:rPr dirty="0" err="1"/>
              <a:t>évaluation</a:t>
            </a:r>
            <a:r>
              <a:rPr dirty="0"/>
              <a:t> </a:t>
            </a:r>
            <a:r>
              <a:rPr dirty="0" err="1"/>
              <a:t>structurée</a:t>
            </a:r>
            <a:r>
              <a:rPr dirty="0"/>
              <a:t>, </a:t>
            </a:r>
            <a:r>
              <a:rPr dirty="0" err="1"/>
              <a:t>rapide</a:t>
            </a:r>
            <a:r>
              <a:rPr dirty="0"/>
              <a:t> et </a:t>
            </a:r>
            <a:r>
              <a:rPr dirty="0" err="1"/>
              <a:t>sécuritaire</a:t>
            </a:r>
            <a:r>
              <a:rPr dirty="0"/>
              <a:t> </a:t>
            </a:r>
            <a:r>
              <a:rPr dirty="0" err="1"/>
              <a:t>en</a:t>
            </a:r>
            <a:r>
              <a:rPr dirty="0"/>
              <a:t> première </a:t>
            </a:r>
            <a:r>
              <a:rPr dirty="0" err="1"/>
              <a:t>ligne</a:t>
            </a:r>
            <a:r>
              <a:rPr dirty="0"/>
              <a:t>.</a:t>
            </a:r>
          </a:p>
          <a:p>
            <a:pPr marL="0" indent="0">
              <a:buNone/>
              <a:defRPr sz="2200">
                <a:latin typeface="Arial"/>
              </a:defRPr>
            </a:pPr>
            <a:r>
              <a:rPr dirty="0" err="1"/>
              <a:t>Intégrer</a:t>
            </a:r>
            <a:r>
              <a:rPr dirty="0"/>
              <a:t> des techniques simples </a:t>
            </a:r>
            <a:r>
              <a:rPr dirty="0" err="1"/>
              <a:t>d’examen</a:t>
            </a:r>
            <a:r>
              <a:rPr dirty="0"/>
              <a:t> physique </a:t>
            </a:r>
            <a:r>
              <a:rPr dirty="0" err="1"/>
              <a:t>soutenant</a:t>
            </a:r>
            <a:r>
              <a:rPr dirty="0"/>
              <a:t> le </a:t>
            </a:r>
            <a:r>
              <a:rPr dirty="0" err="1"/>
              <a:t>jugement</a:t>
            </a:r>
            <a:r>
              <a:rPr dirty="0"/>
              <a:t> </a:t>
            </a:r>
            <a:r>
              <a:rPr dirty="0" err="1"/>
              <a:t>clinique</a:t>
            </a:r>
            <a:r>
              <a:rPr dirty="0"/>
              <a:t> </a:t>
            </a:r>
            <a:r>
              <a:rPr dirty="0" err="1"/>
              <a:t>autonome</a:t>
            </a:r>
            <a:r>
              <a:rPr dirty="0"/>
              <a:t>.</a:t>
            </a:r>
          </a:p>
          <a:p>
            <a:pPr marL="0" indent="0">
              <a:buNone/>
              <a:defRPr sz="2200">
                <a:latin typeface="Arial"/>
              </a:defRPr>
            </a:pPr>
            <a:r>
              <a:rPr dirty="0" err="1"/>
              <a:t>Rehausser</a:t>
            </a:r>
            <a:r>
              <a:rPr dirty="0"/>
              <a:t> la </a:t>
            </a:r>
            <a:r>
              <a:rPr dirty="0" err="1"/>
              <a:t>confiance</a:t>
            </a:r>
            <a:r>
              <a:rPr dirty="0"/>
              <a:t> </a:t>
            </a:r>
            <a:r>
              <a:rPr dirty="0" err="1"/>
              <a:t>professionnelle</a:t>
            </a:r>
            <a:r>
              <a:rPr dirty="0"/>
              <a:t> </a:t>
            </a:r>
            <a:r>
              <a:rPr dirty="0" err="1"/>
              <a:t>lors</a:t>
            </a:r>
            <a:r>
              <a:rPr dirty="0"/>
              <a:t> </a:t>
            </a:r>
            <a:r>
              <a:rPr dirty="0" err="1"/>
              <a:t>d’évaluations</a:t>
            </a:r>
            <a:r>
              <a:rPr dirty="0"/>
              <a:t> sans </a:t>
            </a:r>
            <a:r>
              <a:rPr dirty="0" err="1"/>
              <a:t>accès</a:t>
            </a:r>
            <a:r>
              <a:rPr dirty="0"/>
              <a:t> </a:t>
            </a:r>
            <a:r>
              <a:rPr dirty="0" err="1"/>
              <a:t>immédiat</a:t>
            </a:r>
            <a:r>
              <a:rPr dirty="0"/>
              <a:t> à un </a:t>
            </a:r>
            <a:r>
              <a:rPr dirty="0" err="1"/>
              <a:t>médecin</a:t>
            </a:r>
            <a:r>
              <a:rPr dirty="0"/>
              <a:t>.</a:t>
            </a:r>
          </a:p>
          <a:p>
            <a:pPr marL="0" indent="0">
              <a:buNone/>
              <a:defRPr sz="2200">
                <a:latin typeface="Arial"/>
              </a:defRPr>
            </a:pPr>
            <a:r>
              <a:rPr dirty="0"/>
              <a:t>2. </a:t>
            </a:r>
            <a:r>
              <a:rPr dirty="0" err="1"/>
              <a:t>Optimiser</a:t>
            </a:r>
            <a:r>
              <a:rPr dirty="0"/>
              <a:t> </a:t>
            </a:r>
            <a:r>
              <a:rPr dirty="0" err="1"/>
              <a:t>l’anamnèse</a:t>
            </a:r>
            <a:r>
              <a:rPr dirty="0"/>
              <a:t> et </a:t>
            </a:r>
            <a:r>
              <a:rPr dirty="0" err="1"/>
              <a:t>l’évaluation</a:t>
            </a:r>
            <a:r>
              <a:rPr dirty="0"/>
              <a:t> de la </a:t>
            </a:r>
            <a:r>
              <a:rPr dirty="0" err="1"/>
              <a:t>douleur</a:t>
            </a:r>
            <a:endParaRPr dirty="0"/>
          </a:p>
          <a:p>
            <a:pPr marL="0" indent="0">
              <a:buNone/>
              <a:defRPr sz="2200">
                <a:latin typeface="Arial"/>
              </a:defRPr>
            </a:pPr>
            <a:r>
              <a:rPr dirty="0" err="1"/>
              <a:t>Mener</a:t>
            </a:r>
            <a:r>
              <a:rPr dirty="0"/>
              <a:t> </a:t>
            </a:r>
            <a:r>
              <a:rPr dirty="0" err="1"/>
              <a:t>une</a:t>
            </a:r>
            <a:r>
              <a:rPr dirty="0"/>
              <a:t> </a:t>
            </a:r>
            <a:r>
              <a:rPr dirty="0" err="1"/>
              <a:t>anamnèse</a:t>
            </a:r>
            <a:r>
              <a:rPr dirty="0"/>
              <a:t> </a:t>
            </a:r>
            <a:r>
              <a:rPr dirty="0" err="1"/>
              <a:t>ciblée</a:t>
            </a:r>
            <a:r>
              <a:rPr dirty="0"/>
              <a:t> pour les motifs </a:t>
            </a:r>
            <a:r>
              <a:rPr dirty="0" err="1"/>
              <a:t>fréquents</a:t>
            </a:r>
            <a:r>
              <a:rPr dirty="0"/>
              <a:t> (ORL, </a:t>
            </a:r>
            <a:r>
              <a:rPr dirty="0" err="1"/>
              <a:t>respiratoire</a:t>
            </a:r>
            <a:r>
              <a:rPr dirty="0"/>
              <a:t>, </a:t>
            </a:r>
            <a:r>
              <a:rPr dirty="0" err="1"/>
              <a:t>douleur</a:t>
            </a:r>
            <a:r>
              <a:rPr dirty="0"/>
              <a:t>, </a:t>
            </a:r>
            <a:r>
              <a:rPr dirty="0" err="1"/>
              <a:t>neurologie</a:t>
            </a:r>
            <a:r>
              <a:rPr dirty="0"/>
              <a:t>).</a:t>
            </a:r>
          </a:p>
          <a:p>
            <a:pPr marL="0" indent="0">
              <a:buNone/>
              <a:defRPr sz="2200">
                <a:latin typeface="Arial"/>
              </a:defRPr>
            </a:pPr>
            <a:r>
              <a:rPr dirty="0" err="1"/>
              <a:t>Utiliser</a:t>
            </a:r>
            <a:r>
              <a:rPr dirty="0"/>
              <a:t> et </a:t>
            </a:r>
            <a:r>
              <a:rPr dirty="0" err="1"/>
              <a:t>interpréter</a:t>
            </a:r>
            <a:r>
              <a:rPr dirty="0"/>
              <a:t> PQRS</a:t>
            </a:r>
            <a:r>
              <a:rPr lang="fr-CA" dirty="0" err="1"/>
              <a:t>T</a:t>
            </a:r>
            <a:r>
              <a:rPr dirty="0"/>
              <a:t> ,EVA ,DN4 et les </a:t>
            </a:r>
            <a:r>
              <a:rPr dirty="0" err="1"/>
              <a:t>drapeaux</a:t>
            </a:r>
            <a:r>
              <a:rPr dirty="0"/>
              <a:t> rouges.</a:t>
            </a:r>
          </a:p>
          <a:p>
            <a:pPr marL="0" indent="0">
              <a:buNone/>
              <a:defRPr sz="2200">
                <a:latin typeface="Arial"/>
              </a:defRPr>
            </a:pPr>
            <a:r>
              <a:rPr dirty="0" err="1"/>
              <a:t>Déterminer</a:t>
            </a:r>
            <a:r>
              <a:rPr dirty="0"/>
              <a:t> les </a:t>
            </a:r>
            <a:r>
              <a:rPr dirty="0" err="1"/>
              <a:t>limites</a:t>
            </a:r>
            <a:r>
              <a:rPr dirty="0"/>
              <a:t> de </a:t>
            </a:r>
            <a:r>
              <a:rPr dirty="0" err="1"/>
              <a:t>prise</a:t>
            </a:r>
            <a:r>
              <a:rPr dirty="0"/>
              <a:t> </a:t>
            </a:r>
            <a:r>
              <a:rPr dirty="0" err="1"/>
              <a:t>en</a:t>
            </a:r>
            <a:r>
              <a:rPr dirty="0"/>
              <a:t> charge </a:t>
            </a:r>
            <a:r>
              <a:rPr dirty="0" err="1"/>
              <a:t>pharmaceutique</a:t>
            </a:r>
            <a:r>
              <a:rPr dirty="0"/>
              <a:t> et les situations </a:t>
            </a:r>
            <a:r>
              <a:rPr dirty="0" err="1"/>
              <a:t>nécessitant</a:t>
            </a:r>
            <a:r>
              <a:rPr dirty="0"/>
              <a:t> </a:t>
            </a:r>
            <a:r>
              <a:rPr dirty="0" err="1"/>
              <a:t>une</a:t>
            </a:r>
            <a:r>
              <a:rPr dirty="0"/>
              <a:t> </a:t>
            </a:r>
            <a:r>
              <a:rPr dirty="0" err="1"/>
              <a:t>référence</a:t>
            </a:r>
            <a:r>
              <a:rPr dirty="0"/>
              <a:t> </a:t>
            </a:r>
            <a:r>
              <a:rPr dirty="0" err="1"/>
              <a:t>urgente</a:t>
            </a:r>
            <a:r>
              <a:rPr dirty="0"/>
              <a:t>.</a:t>
            </a:r>
          </a:p>
          <a:p>
            <a:pPr marL="0" indent="0">
              <a:buNone/>
              <a:defRPr sz="2200">
                <a:latin typeface="Arial"/>
              </a:defRPr>
            </a:pPr>
            <a:r>
              <a:rPr dirty="0"/>
              <a:t>3. </a:t>
            </a:r>
            <a:r>
              <a:rPr dirty="0" err="1"/>
              <a:t>Développer</a:t>
            </a:r>
            <a:r>
              <a:rPr dirty="0"/>
              <a:t> les </a:t>
            </a:r>
            <a:r>
              <a:rPr dirty="0" err="1"/>
              <a:t>compétences</a:t>
            </a:r>
            <a:r>
              <a:rPr dirty="0"/>
              <a:t> </a:t>
            </a:r>
            <a:r>
              <a:rPr dirty="0" err="1"/>
              <a:t>en</a:t>
            </a:r>
            <a:r>
              <a:rPr dirty="0"/>
              <a:t> examen </a:t>
            </a:r>
            <a:r>
              <a:rPr dirty="0" err="1"/>
              <a:t>neurologique</a:t>
            </a:r>
            <a:r>
              <a:rPr dirty="0"/>
              <a:t> de base</a:t>
            </a:r>
          </a:p>
          <a:p>
            <a:pPr marL="0" indent="0">
              <a:buNone/>
              <a:defRPr sz="2200">
                <a:latin typeface="Arial"/>
              </a:defRPr>
            </a:pPr>
            <a:r>
              <a:rPr dirty="0" err="1"/>
              <a:t>Reconnaître</a:t>
            </a:r>
            <a:r>
              <a:rPr dirty="0"/>
              <a:t> : force, </a:t>
            </a:r>
            <a:r>
              <a:rPr dirty="0" err="1"/>
              <a:t>sensibilité</a:t>
            </a:r>
            <a:r>
              <a:rPr dirty="0"/>
              <a:t>, coordination, </a:t>
            </a:r>
            <a:r>
              <a:rPr dirty="0" err="1"/>
              <a:t>motricité</a:t>
            </a:r>
            <a:r>
              <a:rPr dirty="0"/>
              <a:t> fine, </a:t>
            </a:r>
            <a:r>
              <a:rPr dirty="0" err="1"/>
              <a:t>réflexes</a:t>
            </a:r>
            <a:r>
              <a:rPr dirty="0"/>
              <a:t> simples.</a:t>
            </a:r>
          </a:p>
          <a:p>
            <a:pPr marL="0" indent="0">
              <a:buNone/>
              <a:defRPr sz="2200">
                <a:latin typeface="Arial"/>
              </a:defRPr>
            </a:pPr>
            <a:r>
              <a:rPr dirty="0" err="1"/>
              <a:t>Dépister</a:t>
            </a:r>
            <a:r>
              <a:rPr dirty="0"/>
              <a:t> les </a:t>
            </a:r>
            <a:r>
              <a:rPr dirty="0" err="1"/>
              <a:t>signes</a:t>
            </a:r>
            <a:r>
              <a:rPr dirty="0"/>
              <a:t> de </a:t>
            </a:r>
            <a:r>
              <a:rPr dirty="0" err="1"/>
              <a:t>gravité</a:t>
            </a:r>
            <a:r>
              <a:rPr dirty="0"/>
              <a:t> : </a:t>
            </a:r>
            <a:r>
              <a:rPr dirty="0" err="1"/>
              <a:t>céphalées</a:t>
            </a:r>
            <a:r>
              <a:rPr dirty="0"/>
              <a:t> </a:t>
            </a:r>
            <a:r>
              <a:rPr dirty="0" err="1"/>
              <a:t>atypiques</a:t>
            </a:r>
            <a:r>
              <a:rPr dirty="0"/>
              <a:t>, </a:t>
            </a:r>
            <a:r>
              <a:rPr dirty="0" err="1"/>
              <a:t>déficit</a:t>
            </a:r>
            <a:r>
              <a:rPr dirty="0"/>
              <a:t> </a:t>
            </a:r>
            <a:r>
              <a:rPr dirty="0" err="1"/>
              <a:t>soudain</a:t>
            </a:r>
            <a:r>
              <a:rPr dirty="0"/>
              <a:t>, troubles de </a:t>
            </a:r>
            <a:r>
              <a:rPr dirty="0" err="1"/>
              <a:t>marche</a:t>
            </a:r>
            <a:r>
              <a:rPr dirty="0"/>
              <a:t>.</a:t>
            </a:r>
          </a:p>
          <a:p>
            <a:pPr marL="0" indent="0">
              <a:buNone/>
              <a:defRPr sz="2200">
                <a:latin typeface="Arial"/>
              </a:defRPr>
            </a:pPr>
            <a:r>
              <a:rPr dirty="0" err="1"/>
              <a:t>Soutenir</a:t>
            </a:r>
            <a:r>
              <a:rPr dirty="0"/>
              <a:t> la </a:t>
            </a:r>
            <a:r>
              <a:rPr dirty="0" err="1"/>
              <a:t>prise</a:t>
            </a:r>
            <a:r>
              <a:rPr dirty="0"/>
              <a:t> de </a:t>
            </a:r>
            <a:r>
              <a:rPr dirty="0" err="1"/>
              <a:t>décision</a:t>
            </a:r>
            <a:r>
              <a:rPr dirty="0"/>
              <a:t> dans les </a:t>
            </a:r>
            <a:r>
              <a:rPr dirty="0" err="1"/>
              <a:t>cas</a:t>
            </a:r>
            <a:r>
              <a:rPr dirty="0"/>
              <a:t> courants : </a:t>
            </a:r>
            <a:r>
              <a:rPr dirty="0" err="1"/>
              <a:t>étourdissements</a:t>
            </a:r>
            <a:r>
              <a:rPr dirty="0"/>
              <a:t>, </a:t>
            </a:r>
            <a:r>
              <a:rPr dirty="0" err="1"/>
              <a:t>paresthésies</a:t>
            </a:r>
            <a:r>
              <a:rPr dirty="0"/>
              <a:t>, faiblesse, confusion.</a:t>
            </a:r>
          </a:p>
          <a:p>
            <a:pPr marL="0" indent="0">
              <a:buNone/>
              <a:defRPr sz="2200">
                <a:latin typeface="Arial"/>
              </a:defRPr>
            </a:pPr>
            <a:r>
              <a:rPr dirty="0"/>
              <a:t>4. </a:t>
            </a:r>
            <a:r>
              <a:rPr dirty="0" err="1"/>
              <a:t>Maîtriser</a:t>
            </a:r>
            <a:r>
              <a:rPr dirty="0"/>
              <a:t> </a:t>
            </a:r>
            <a:r>
              <a:rPr dirty="0" err="1"/>
              <a:t>l’examen</a:t>
            </a:r>
            <a:r>
              <a:rPr dirty="0"/>
              <a:t> ORL et </a:t>
            </a:r>
            <a:r>
              <a:rPr dirty="0" err="1"/>
              <a:t>pulmonaire</a:t>
            </a:r>
            <a:r>
              <a:rPr dirty="0"/>
              <a:t> </a:t>
            </a:r>
            <a:r>
              <a:rPr dirty="0" err="1"/>
              <a:t>en</a:t>
            </a:r>
            <a:r>
              <a:rPr dirty="0"/>
              <a:t> première </a:t>
            </a:r>
            <a:r>
              <a:rPr dirty="0" err="1"/>
              <a:t>ligne</a:t>
            </a:r>
            <a:endParaRPr dirty="0"/>
          </a:p>
          <a:p>
            <a:pPr marL="0" indent="0">
              <a:buNone/>
              <a:defRPr sz="2200">
                <a:latin typeface="Arial"/>
              </a:defRPr>
            </a:pPr>
            <a:r>
              <a:rPr dirty="0" err="1"/>
              <a:t>Réaliser</a:t>
            </a:r>
            <a:r>
              <a:rPr dirty="0"/>
              <a:t> </a:t>
            </a:r>
            <a:r>
              <a:rPr dirty="0" err="1"/>
              <a:t>efficacement</a:t>
            </a:r>
            <a:r>
              <a:rPr dirty="0"/>
              <a:t> </a:t>
            </a:r>
            <a:r>
              <a:rPr dirty="0" err="1"/>
              <a:t>une</a:t>
            </a:r>
            <a:r>
              <a:rPr dirty="0"/>
              <a:t> </a:t>
            </a:r>
            <a:r>
              <a:rPr dirty="0" err="1"/>
              <a:t>otoscopie</a:t>
            </a:r>
            <a:r>
              <a:rPr dirty="0"/>
              <a:t> : </a:t>
            </a:r>
            <a:r>
              <a:rPr dirty="0" err="1"/>
              <a:t>otites</a:t>
            </a:r>
            <a:r>
              <a:rPr dirty="0"/>
              <a:t>, tympans </a:t>
            </a:r>
            <a:r>
              <a:rPr dirty="0" err="1"/>
              <a:t>anormaux</a:t>
            </a:r>
            <a:r>
              <a:rPr dirty="0"/>
              <a:t>, </a:t>
            </a:r>
            <a:r>
              <a:rPr dirty="0" err="1"/>
              <a:t>sinusites</a:t>
            </a:r>
            <a:r>
              <a:rPr dirty="0"/>
              <a:t>, corps étrangers.</a:t>
            </a:r>
          </a:p>
          <a:p>
            <a:pPr marL="0" indent="0">
              <a:buNone/>
              <a:defRPr sz="2200">
                <a:latin typeface="Arial"/>
              </a:defRPr>
            </a:pPr>
            <a:r>
              <a:rPr dirty="0" err="1"/>
              <a:t>Comprendre</a:t>
            </a:r>
            <a:r>
              <a:rPr dirty="0"/>
              <a:t> les bases de </a:t>
            </a:r>
            <a:r>
              <a:rPr dirty="0" err="1"/>
              <a:t>l’auscultation</a:t>
            </a:r>
            <a:r>
              <a:rPr dirty="0"/>
              <a:t> et de </a:t>
            </a:r>
            <a:r>
              <a:rPr dirty="0" err="1"/>
              <a:t>l’analyse</a:t>
            </a:r>
            <a:r>
              <a:rPr dirty="0"/>
              <a:t> </a:t>
            </a:r>
            <a:r>
              <a:rPr dirty="0" err="1"/>
              <a:t>clinique</a:t>
            </a:r>
            <a:r>
              <a:rPr dirty="0"/>
              <a:t> des </a:t>
            </a:r>
            <a:r>
              <a:rPr dirty="0" err="1"/>
              <a:t>symptômes</a:t>
            </a:r>
            <a:r>
              <a:rPr dirty="0"/>
              <a:t> </a:t>
            </a:r>
            <a:r>
              <a:rPr dirty="0" err="1"/>
              <a:t>respiratoires</a:t>
            </a:r>
            <a:r>
              <a:rPr dirty="0"/>
              <a:t>.</a:t>
            </a:r>
          </a:p>
          <a:p>
            <a:pPr marL="0" indent="0">
              <a:buNone/>
              <a:defRPr sz="2200">
                <a:latin typeface="Arial"/>
              </a:defRPr>
            </a:pPr>
            <a:r>
              <a:rPr dirty="0" err="1"/>
              <a:t>Différencier</a:t>
            </a:r>
            <a:r>
              <a:rPr dirty="0"/>
              <a:t> </a:t>
            </a:r>
            <a:r>
              <a:rPr dirty="0" err="1"/>
              <a:t>pharyngites</a:t>
            </a:r>
            <a:r>
              <a:rPr dirty="0"/>
              <a:t> </a:t>
            </a:r>
            <a:r>
              <a:rPr dirty="0" err="1"/>
              <a:t>virales</a:t>
            </a:r>
            <a:r>
              <a:rPr dirty="0"/>
              <a:t> vs </a:t>
            </a:r>
            <a:r>
              <a:rPr dirty="0" err="1"/>
              <a:t>bactériennes</a:t>
            </a:r>
            <a:r>
              <a:rPr dirty="0"/>
              <a:t>.</a:t>
            </a:r>
          </a:p>
          <a:p>
            <a:pPr marL="0" indent="0">
              <a:buNone/>
              <a:defRPr sz="2200">
                <a:latin typeface="Arial"/>
              </a:defRPr>
            </a:pPr>
            <a:r>
              <a:rPr dirty="0" err="1"/>
              <a:t>Utiliser</a:t>
            </a:r>
            <a:r>
              <a:rPr dirty="0"/>
              <a:t> le test </a:t>
            </a:r>
            <a:r>
              <a:rPr dirty="0" err="1"/>
              <a:t>Streptocoque</a:t>
            </a:r>
            <a:r>
              <a:rPr dirty="0"/>
              <a:t> A </a:t>
            </a:r>
            <a:r>
              <a:rPr dirty="0" err="1"/>
              <a:t>selon</a:t>
            </a:r>
            <a:r>
              <a:rPr dirty="0"/>
              <a:t> les </a:t>
            </a:r>
            <a:r>
              <a:rPr dirty="0" err="1"/>
              <a:t>critères</a:t>
            </a:r>
            <a:r>
              <a:rPr dirty="0"/>
              <a:t> </a:t>
            </a:r>
            <a:r>
              <a:rPr dirty="0" err="1"/>
              <a:t>Centor</a:t>
            </a:r>
            <a:r>
              <a:rPr dirty="0"/>
              <a:t> /McIsaac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Bouche</a:t>
            </a:r>
          </a:p>
        </p:txBody>
      </p:sp>
      <p:sp>
        <p:nvSpPr>
          <p:cNvPr id="3" name="Content Placeholder 2"/>
          <p:cNvSpPr>
            <a:spLocks noGrp="1"/>
          </p:cNvSpPr>
          <p:nvPr>
            <p:ph idx="1"/>
          </p:nvPr>
        </p:nvSpPr>
        <p:spPr/>
        <p:txBody>
          <a:bodyPr>
            <a:normAutofit fontScale="92500" lnSpcReduction="10000"/>
          </a:bodyPr>
          <a:lstStyle/>
          <a:p>
            <a:pPr marL="0" indent="0">
              <a:buNone/>
              <a:defRPr sz="2200">
                <a:latin typeface="Arial"/>
              </a:defRPr>
            </a:pPr>
            <a:r>
              <a:rPr dirty="0"/>
              <a:t>Techniques </a:t>
            </a:r>
            <a:r>
              <a:rPr dirty="0" err="1"/>
              <a:t>d’inspection</a:t>
            </a:r>
            <a:r>
              <a:rPr dirty="0"/>
              <a:t> </a:t>
            </a:r>
            <a:r>
              <a:rPr dirty="0" err="1"/>
              <a:t>buccale</a:t>
            </a:r>
            <a:endParaRPr dirty="0"/>
          </a:p>
          <a:p>
            <a:pPr>
              <a:defRPr sz="2200">
                <a:latin typeface="Arial"/>
              </a:defRPr>
            </a:pPr>
            <a:r>
              <a:rPr dirty="0" err="1"/>
              <a:t>L’examen</a:t>
            </a:r>
            <a:r>
              <a:rPr dirty="0"/>
              <a:t> </a:t>
            </a:r>
            <a:r>
              <a:rPr dirty="0" err="1"/>
              <a:t>utilise</a:t>
            </a:r>
            <a:r>
              <a:rPr dirty="0"/>
              <a:t> </a:t>
            </a:r>
            <a:r>
              <a:rPr dirty="0" err="1"/>
              <a:t>une</a:t>
            </a:r>
            <a:r>
              <a:rPr dirty="0"/>
              <a:t> source </a:t>
            </a:r>
            <a:r>
              <a:rPr dirty="0" err="1"/>
              <a:t>lumineuse</a:t>
            </a:r>
            <a:r>
              <a:rPr dirty="0"/>
              <a:t> et un </a:t>
            </a:r>
            <a:r>
              <a:rPr dirty="0" err="1"/>
              <a:t>abaisse</a:t>
            </a:r>
            <a:r>
              <a:rPr dirty="0"/>
              <a:t>-langue pour </a:t>
            </a:r>
            <a:r>
              <a:rPr dirty="0" err="1"/>
              <a:t>visualiser</a:t>
            </a:r>
            <a:r>
              <a:rPr dirty="0"/>
              <a:t> </a:t>
            </a:r>
            <a:r>
              <a:rPr dirty="0" err="1"/>
              <a:t>systématiquement</a:t>
            </a:r>
            <a:r>
              <a:rPr dirty="0"/>
              <a:t> la bouche et </a:t>
            </a:r>
            <a:r>
              <a:rPr dirty="0" err="1"/>
              <a:t>ses</a:t>
            </a:r>
            <a:r>
              <a:rPr dirty="0"/>
              <a:t> structures </a:t>
            </a:r>
            <a:r>
              <a:rPr dirty="0" err="1"/>
              <a:t>antérieures</a:t>
            </a:r>
            <a:r>
              <a:rPr dirty="0"/>
              <a:t>.</a:t>
            </a:r>
          </a:p>
          <a:p>
            <a:pPr marL="0" indent="0">
              <a:buNone/>
              <a:defRPr sz="2200">
                <a:latin typeface="Arial"/>
              </a:defRPr>
            </a:pPr>
            <a:r>
              <a:rPr dirty="0" err="1"/>
              <a:t>Évaluation</a:t>
            </a:r>
            <a:r>
              <a:rPr dirty="0"/>
              <a:t> de la dentition</a:t>
            </a:r>
          </a:p>
          <a:p>
            <a:pPr>
              <a:defRPr sz="2200">
                <a:latin typeface="Arial"/>
              </a:defRPr>
            </a:pPr>
            <a:r>
              <a:rPr dirty="0" err="1"/>
              <a:t>L’inspection</a:t>
            </a:r>
            <a:r>
              <a:rPr dirty="0"/>
              <a:t> </a:t>
            </a:r>
            <a:r>
              <a:rPr dirty="0" err="1"/>
              <a:t>évalue</a:t>
            </a:r>
            <a:r>
              <a:rPr dirty="0"/>
              <a:t> la </a:t>
            </a:r>
            <a:r>
              <a:rPr dirty="0" err="1"/>
              <a:t>qualité</a:t>
            </a:r>
            <a:r>
              <a:rPr dirty="0"/>
              <a:t> des dents pour </a:t>
            </a:r>
            <a:r>
              <a:rPr dirty="0" err="1"/>
              <a:t>dépister</a:t>
            </a:r>
            <a:r>
              <a:rPr dirty="0"/>
              <a:t> caries, infections et </a:t>
            </a:r>
            <a:r>
              <a:rPr dirty="0" err="1"/>
              <a:t>traumatismes</a:t>
            </a:r>
            <a:r>
              <a:rPr dirty="0"/>
              <a:t> </a:t>
            </a:r>
            <a:r>
              <a:rPr dirty="0" err="1"/>
              <a:t>dentaires</a:t>
            </a:r>
            <a:r>
              <a:rPr dirty="0"/>
              <a:t>.</a:t>
            </a:r>
          </a:p>
          <a:p>
            <a:pPr marL="0" indent="0">
              <a:buNone/>
              <a:defRPr sz="2200">
                <a:latin typeface="Arial"/>
              </a:defRPr>
            </a:pPr>
            <a:r>
              <a:rPr dirty="0"/>
              <a:t>Examen des </a:t>
            </a:r>
            <a:r>
              <a:rPr dirty="0" err="1"/>
              <a:t>muqueuses</a:t>
            </a:r>
            <a:r>
              <a:rPr dirty="0"/>
              <a:t> et </a:t>
            </a:r>
            <a:r>
              <a:rPr dirty="0" err="1"/>
              <a:t>gencives</a:t>
            </a:r>
            <a:endParaRPr dirty="0"/>
          </a:p>
          <a:p>
            <a:pPr>
              <a:defRPr sz="2200">
                <a:latin typeface="Arial"/>
              </a:defRPr>
            </a:pPr>
            <a:r>
              <a:rPr dirty="0"/>
              <a:t>Les </a:t>
            </a:r>
            <a:r>
              <a:rPr dirty="0" err="1"/>
              <a:t>muqueuses</a:t>
            </a:r>
            <a:r>
              <a:rPr dirty="0"/>
              <a:t> </a:t>
            </a:r>
            <a:r>
              <a:rPr dirty="0" err="1"/>
              <a:t>orales</a:t>
            </a:r>
            <a:r>
              <a:rPr dirty="0"/>
              <a:t> et </a:t>
            </a:r>
            <a:r>
              <a:rPr dirty="0" err="1"/>
              <a:t>gencives</a:t>
            </a:r>
            <a:r>
              <a:rPr dirty="0"/>
              <a:t> </a:t>
            </a:r>
            <a:r>
              <a:rPr dirty="0" err="1"/>
              <a:t>sont</a:t>
            </a:r>
            <a:r>
              <a:rPr dirty="0"/>
              <a:t> </a:t>
            </a:r>
            <a:r>
              <a:rPr dirty="0" err="1"/>
              <a:t>inspectées</a:t>
            </a:r>
            <a:r>
              <a:rPr dirty="0"/>
              <a:t> pour </a:t>
            </a:r>
            <a:r>
              <a:rPr dirty="0" err="1"/>
              <a:t>détecter</a:t>
            </a:r>
            <a:r>
              <a:rPr dirty="0"/>
              <a:t> </a:t>
            </a:r>
            <a:r>
              <a:rPr dirty="0" err="1"/>
              <a:t>ulcérations</a:t>
            </a:r>
            <a:r>
              <a:rPr dirty="0"/>
              <a:t>, inflammations et anomalies </a:t>
            </a:r>
            <a:r>
              <a:rPr dirty="0" err="1"/>
              <a:t>pigmentaires</a:t>
            </a:r>
            <a:r>
              <a:rPr dirty="0"/>
              <a:t>.</a:t>
            </a:r>
          </a:p>
          <a:p>
            <a:pPr marL="0" indent="0">
              <a:buNone/>
              <a:defRPr sz="2200">
                <a:latin typeface="Arial"/>
              </a:defRPr>
            </a:pPr>
            <a:r>
              <a:rPr dirty="0"/>
              <a:t>Inspection des glandes </a:t>
            </a:r>
            <a:r>
              <a:rPr dirty="0" err="1"/>
              <a:t>salivaires</a:t>
            </a:r>
            <a:endParaRPr dirty="0"/>
          </a:p>
          <a:p>
            <a:pPr>
              <a:defRPr sz="2200">
                <a:latin typeface="Arial"/>
              </a:defRPr>
            </a:pPr>
            <a:r>
              <a:rPr dirty="0"/>
              <a:t>Les glandes sous-</a:t>
            </a:r>
            <a:r>
              <a:rPr dirty="0" err="1"/>
              <a:t>linguales</a:t>
            </a:r>
            <a:r>
              <a:rPr dirty="0"/>
              <a:t> et orifices </a:t>
            </a:r>
            <a:r>
              <a:rPr dirty="0" err="1"/>
              <a:t>salivaires</a:t>
            </a:r>
            <a:r>
              <a:rPr dirty="0"/>
              <a:t> </a:t>
            </a:r>
            <a:r>
              <a:rPr dirty="0" err="1"/>
              <a:t>sont</a:t>
            </a:r>
            <a:r>
              <a:rPr dirty="0"/>
              <a:t> </a:t>
            </a:r>
            <a:r>
              <a:rPr dirty="0" err="1"/>
              <a:t>examinés</a:t>
            </a:r>
            <a:r>
              <a:rPr dirty="0"/>
              <a:t> pour identifier obstructions, </a:t>
            </a:r>
            <a:r>
              <a:rPr dirty="0" err="1"/>
              <a:t>calculs</a:t>
            </a:r>
            <a:r>
              <a:rPr dirty="0"/>
              <a:t> </a:t>
            </a:r>
            <a:r>
              <a:rPr dirty="0" err="1"/>
              <a:t>ou</a:t>
            </a:r>
            <a:r>
              <a:rPr dirty="0"/>
              <a:t> </a:t>
            </a:r>
            <a:r>
              <a:rPr dirty="0" err="1"/>
              <a:t>écoulements</a:t>
            </a:r>
            <a:r>
              <a:rPr dirty="0"/>
              <a:t> </a:t>
            </a:r>
            <a:r>
              <a:rPr dirty="0" err="1"/>
              <a:t>anormaux</a:t>
            </a: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Pharynx</a:t>
            </a:r>
          </a:p>
        </p:txBody>
      </p:sp>
      <p:sp>
        <p:nvSpPr>
          <p:cNvPr id="3" name="Content Placeholder 2"/>
          <p:cNvSpPr>
            <a:spLocks noGrp="1"/>
          </p:cNvSpPr>
          <p:nvPr>
            <p:ph idx="1"/>
          </p:nvPr>
        </p:nvSpPr>
        <p:spPr/>
        <p:txBody>
          <a:bodyPr/>
          <a:lstStyle/>
          <a:p>
            <a:pPr marL="0" indent="0">
              <a:buNone/>
              <a:defRPr sz="2200">
                <a:latin typeface="Arial"/>
              </a:defRPr>
            </a:pPr>
            <a:r>
              <a:rPr dirty="0"/>
              <a:t>Technique </a:t>
            </a:r>
            <a:r>
              <a:rPr dirty="0" err="1"/>
              <a:t>d’examen</a:t>
            </a:r>
            <a:r>
              <a:rPr dirty="0"/>
              <a:t> </a:t>
            </a:r>
            <a:r>
              <a:rPr dirty="0" err="1"/>
              <a:t>orale</a:t>
            </a:r>
            <a:endParaRPr dirty="0"/>
          </a:p>
          <a:p>
            <a:pPr>
              <a:defRPr sz="2200">
                <a:latin typeface="Arial"/>
              </a:defRPr>
            </a:pPr>
            <a:r>
              <a:rPr dirty="0"/>
              <a:t>Le patient tire la langue et </a:t>
            </a:r>
            <a:r>
              <a:rPr dirty="0" err="1"/>
              <a:t>prononce</a:t>
            </a:r>
            <a:r>
              <a:rPr dirty="0"/>
              <a:t> « A » pour </a:t>
            </a:r>
            <a:r>
              <a:rPr dirty="0" err="1"/>
              <a:t>améliorer</a:t>
            </a:r>
            <a:r>
              <a:rPr dirty="0"/>
              <a:t> la </a:t>
            </a:r>
            <a:r>
              <a:rPr dirty="0" err="1"/>
              <a:t>visualisation</a:t>
            </a:r>
            <a:r>
              <a:rPr dirty="0"/>
              <a:t> du voile du palais et de </a:t>
            </a:r>
            <a:r>
              <a:rPr dirty="0" err="1"/>
              <a:t>l’oropharynx</a:t>
            </a:r>
            <a:r>
              <a:rPr dirty="0"/>
              <a:t>.</a:t>
            </a:r>
          </a:p>
          <a:p>
            <a:pPr marL="0" indent="0">
              <a:buNone/>
              <a:defRPr sz="2200">
                <a:latin typeface="Arial"/>
              </a:defRPr>
            </a:pPr>
            <a:r>
              <a:rPr dirty="0"/>
              <a:t>Observation des amygdales</a:t>
            </a:r>
          </a:p>
          <a:p>
            <a:pPr>
              <a:defRPr sz="2200">
                <a:latin typeface="Arial"/>
              </a:defRPr>
            </a:pPr>
            <a:r>
              <a:rPr dirty="0" err="1"/>
              <a:t>L’observation</a:t>
            </a:r>
            <a:r>
              <a:rPr dirty="0"/>
              <a:t> </a:t>
            </a:r>
            <a:r>
              <a:rPr dirty="0" err="1"/>
              <a:t>porte</a:t>
            </a:r>
            <a:r>
              <a:rPr dirty="0"/>
              <a:t> sur la taille, le </a:t>
            </a:r>
            <a:r>
              <a:rPr dirty="0" err="1"/>
              <a:t>gonflement</a:t>
            </a:r>
            <a:r>
              <a:rPr dirty="0"/>
              <a:t>, la </a:t>
            </a:r>
            <a:r>
              <a:rPr dirty="0" err="1"/>
              <a:t>rougeur</a:t>
            </a:r>
            <a:r>
              <a:rPr dirty="0"/>
              <a:t> et les </a:t>
            </a:r>
            <a:r>
              <a:rPr dirty="0" err="1"/>
              <a:t>exsudats</a:t>
            </a:r>
            <a:r>
              <a:rPr dirty="0"/>
              <a:t> des amygdales </a:t>
            </a:r>
            <a:r>
              <a:rPr dirty="0" err="1"/>
              <a:t>typiques</a:t>
            </a:r>
            <a:r>
              <a:rPr dirty="0"/>
              <a:t> </a:t>
            </a:r>
            <a:r>
              <a:rPr dirty="0" err="1"/>
              <a:t>d’amygdalite</a:t>
            </a:r>
            <a:r>
              <a:rPr dirty="0"/>
              <a:t> </a:t>
            </a:r>
            <a:r>
              <a:rPr dirty="0" err="1"/>
              <a:t>aiguë</a:t>
            </a:r>
            <a:r>
              <a:rPr dirty="0"/>
              <a:t>.</a:t>
            </a:r>
          </a:p>
          <a:p>
            <a:pPr marL="0" indent="0">
              <a:buNone/>
              <a:defRPr sz="2200">
                <a:latin typeface="Arial"/>
              </a:defRPr>
            </a:pPr>
            <a:r>
              <a:rPr dirty="0"/>
              <a:t>Examen du pharynx </a:t>
            </a:r>
            <a:r>
              <a:rPr dirty="0" err="1"/>
              <a:t>postérieur</a:t>
            </a:r>
            <a:endParaRPr dirty="0"/>
          </a:p>
          <a:p>
            <a:pPr>
              <a:defRPr sz="2200">
                <a:latin typeface="Arial"/>
              </a:defRPr>
            </a:pPr>
            <a:r>
              <a:rPr dirty="0"/>
              <a:t>Le pharynx </a:t>
            </a:r>
            <a:r>
              <a:rPr dirty="0" err="1"/>
              <a:t>postérieur</a:t>
            </a:r>
            <a:r>
              <a:rPr dirty="0"/>
              <a:t> est </a:t>
            </a:r>
            <a:r>
              <a:rPr dirty="0" err="1"/>
              <a:t>examiné</a:t>
            </a:r>
            <a:r>
              <a:rPr dirty="0"/>
              <a:t> pour </a:t>
            </a:r>
            <a:r>
              <a:rPr dirty="0" err="1"/>
              <a:t>détecter</a:t>
            </a:r>
            <a:r>
              <a:rPr dirty="0"/>
              <a:t> </a:t>
            </a:r>
            <a:r>
              <a:rPr dirty="0" err="1"/>
              <a:t>une</a:t>
            </a:r>
            <a:r>
              <a:rPr dirty="0"/>
              <a:t> </a:t>
            </a:r>
            <a:r>
              <a:rPr dirty="0" err="1"/>
              <a:t>rhinorrhée</a:t>
            </a:r>
            <a:r>
              <a:rPr dirty="0"/>
              <a:t> </a:t>
            </a:r>
            <a:r>
              <a:rPr dirty="0" err="1"/>
              <a:t>postérieure</a:t>
            </a:r>
            <a:r>
              <a:rPr dirty="0"/>
              <a:t> </a:t>
            </a:r>
            <a:r>
              <a:rPr dirty="0" err="1"/>
              <a:t>liée</a:t>
            </a:r>
            <a:r>
              <a:rPr dirty="0"/>
              <a:t> aux </a:t>
            </a:r>
            <a:r>
              <a:rPr dirty="0" err="1"/>
              <a:t>sinusites</a:t>
            </a:r>
            <a:r>
              <a:rPr dirty="0"/>
              <a:t> </a:t>
            </a:r>
            <a:r>
              <a:rPr dirty="0" err="1"/>
              <a:t>ou</a:t>
            </a:r>
            <a:r>
              <a:rPr dirty="0"/>
              <a:t> allergies.</a:t>
            </a:r>
          </a:p>
          <a:p>
            <a:pPr>
              <a:defRPr sz="2200">
                <a:latin typeface="Arial"/>
              </a:defRPr>
            </a:pP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Images de pharynx</a:t>
            </a:r>
          </a:p>
        </p:txBody>
      </p:sp>
      <p:pic>
        <p:nvPicPr>
          <p:cNvPr id="5" name="Image 4">
            <a:extLst>
              <a:ext uri="{FF2B5EF4-FFF2-40B4-BE49-F238E27FC236}">
                <a16:creationId xmlns:a16="http://schemas.microsoft.com/office/drawing/2014/main" id="{ABB2B3A7-ECB8-EC9B-181B-D93647EEB9BD}"/>
              </a:ext>
            </a:extLst>
          </p:cNvPr>
          <p:cNvPicPr>
            <a:picLocks noChangeAspect="1"/>
          </p:cNvPicPr>
          <p:nvPr/>
        </p:nvPicPr>
        <p:blipFill>
          <a:blip r:embed="rId2"/>
          <a:stretch>
            <a:fillRect/>
          </a:stretch>
        </p:blipFill>
        <p:spPr>
          <a:xfrm>
            <a:off x="5072616" y="1856637"/>
            <a:ext cx="3848100" cy="4292600"/>
          </a:xfrm>
          <a:prstGeom prst="rect">
            <a:avLst/>
          </a:prstGeom>
        </p:spPr>
      </p:pic>
      <p:pic>
        <p:nvPicPr>
          <p:cNvPr id="7" name="Image 6">
            <a:extLst>
              <a:ext uri="{FF2B5EF4-FFF2-40B4-BE49-F238E27FC236}">
                <a16:creationId xmlns:a16="http://schemas.microsoft.com/office/drawing/2014/main" id="{1CE5D8A8-593A-9208-702A-535BB6E0BB54}"/>
              </a:ext>
            </a:extLst>
          </p:cNvPr>
          <p:cNvPicPr>
            <a:picLocks noChangeAspect="1"/>
          </p:cNvPicPr>
          <p:nvPr/>
        </p:nvPicPr>
        <p:blipFill>
          <a:blip r:embed="rId3"/>
          <a:stretch>
            <a:fillRect/>
          </a:stretch>
        </p:blipFill>
        <p:spPr>
          <a:xfrm>
            <a:off x="356633" y="2628978"/>
            <a:ext cx="4572002" cy="2747918"/>
          </a:xfrm>
          <a:prstGeom prst="rect">
            <a:avLst/>
          </a:prstGeom>
        </p:spPr>
      </p:pic>
      <p:sp>
        <p:nvSpPr>
          <p:cNvPr id="8" name="ZoneTexte 7">
            <a:extLst>
              <a:ext uri="{FF2B5EF4-FFF2-40B4-BE49-F238E27FC236}">
                <a16:creationId xmlns:a16="http://schemas.microsoft.com/office/drawing/2014/main" id="{C4A9DF16-C4A1-B69A-906D-021495D84F51}"/>
              </a:ext>
            </a:extLst>
          </p:cNvPr>
          <p:cNvSpPr txBox="1"/>
          <p:nvPr/>
        </p:nvSpPr>
        <p:spPr>
          <a:xfrm>
            <a:off x="356633" y="5376896"/>
            <a:ext cx="1722474" cy="307777"/>
          </a:xfrm>
          <a:prstGeom prst="rect">
            <a:avLst/>
          </a:prstGeom>
          <a:noFill/>
        </p:spPr>
        <p:txBody>
          <a:bodyPr wrap="square" rtlCol="0">
            <a:spAutoFit/>
          </a:bodyPr>
          <a:lstStyle/>
          <a:p>
            <a:r>
              <a:rPr lang="fr-FR" sz="1400" dirty="0" err="1"/>
              <a:t>Wikidoc.org</a:t>
            </a:r>
            <a:endParaRPr lang="fr-FR" sz="1400" dirty="0"/>
          </a:p>
        </p:txBody>
      </p:sp>
      <p:sp>
        <p:nvSpPr>
          <p:cNvPr id="9" name="ZoneTexte 8">
            <a:extLst>
              <a:ext uri="{FF2B5EF4-FFF2-40B4-BE49-F238E27FC236}">
                <a16:creationId xmlns:a16="http://schemas.microsoft.com/office/drawing/2014/main" id="{8C298B91-3145-7FF1-9160-A00B4CA3D669}"/>
              </a:ext>
            </a:extLst>
          </p:cNvPr>
          <p:cNvSpPr txBox="1"/>
          <p:nvPr/>
        </p:nvSpPr>
        <p:spPr>
          <a:xfrm>
            <a:off x="5433237" y="6152855"/>
            <a:ext cx="1924493" cy="276999"/>
          </a:xfrm>
          <a:prstGeom prst="rect">
            <a:avLst/>
          </a:prstGeom>
          <a:noFill/>
        </p:spPr>
        <p:txBody>
          <a:bodyPr wrap="square" rtlCol="0">
            <a:spAutoFit/>
          </a:bodyPr>
          <a:lstStyle/>
          <a:p>
            <a:r>
              <a:rPr lang="fr-FR" sz="1200" dirty="0"/>
              <a:t>Bates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Ganglions cervicaux</a:t>
            </a:r>
          </a:p>
        </p:txBody>
      </p:sp>
      <p:pic>
        <p:nvPicPr>
          <p:cNvPr id="5" name="Espace réservé du contenu 4">
            <a:extLst>
              <a:ext uri="{FF2B5EF4-FFF2-40B4-BE49-F238E27FC236}">
                <a16:creationId xmlns:a16="http://schemas.microsoft.com/office/drawing/2014/main" id="{42CC4819-EC15-6823-1E6C-84F64F931FBA}"/>
              </a:ext>
            </a:extLst>
          </p:cNvPr>
          <p:cNvPicPr>
            <a:picLocks noGrp="1" noChangeAspect="1"/>
          </p:cNvPicPr>
          <p:nvPr>
            <p:ph idx="1"/>
          </p:nvPr>
        </p:nvPicPr>
        <p:blipFill>
          <a:blip r:embed="rId2"/>
          <a:stretch>
            <a:fillRect/>
          </a:stretch>
        </p:blipFill>
        <p:spPr>
          <a:xfrm>
            <a:off x="733646" y="1239790"/>
            <a:ext cx="5640800" cy="5253601"/>
          </a:xfrm>
          <a:prstGeom prst="rect">
            <a:avLst/>
          </a:prstGeom>
        </p:spPr>
      </p:pic>
      <p:sp>
        <p:nvSpPr>
          <p:cNvPr id="6" name="ZoneTexte 5">
            <a:extLst>
              <a:ext uri="{FF2B5EF4-FFF2-40B4-BE49-F238E27FC236}">
                <a16:creationId xmlns:a16="http://schemas.microsoft.com/office/drawing/2014/main" id="{084A67EB-0139-F658-7B89-F94484ACF839}"/>
              </a:ext>
            </a:extLst>
          </p:cNvPr>
          <p:cNvSpPr txBox="1"/>
          <p:nvPr/>
        </p:nvSpPr>
        <p:spPr>
          <a:xfrm>
            <a:off x="7001767" y="6308725"/>
            <a:ext cx="2062716" cy="369332"/>
          </a:xfrm>
          <a:prstGeom prst="rect">
            <a:avLst/>
          </a:prstGeom>
          <a:noFill/>
        </p:spPr>
        <p:txBody>
          <a:bodyPr wrap="square" rtlCol="0">
            <a:spAutoFit/>
          </a:bodyPr>
          <a:lstStyle/>
          <a:p>
            <a:r>
              <a:rPr lang="fr-FR" dirty="0"/>
              <a:t>Bates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Technique de palpation des ganglions cervicaux</a:t>
            </a:r>
          </a:p>
        </p:txBody>
      </p:sp>
      <p:sp>
        <p:nvSpPr>
          <p:cNvPr id="3" name="Content Placeholder 2"/>
          <p:cNvSpPr>
            <a:spLocks noGrp="1"/>
          </p:cNvSpPr>
          <p:nvPr>
            <p:ph idx="1"/>
          </p:nvPr>
        </p:nvSpPr>
        <p:spPr/>
        <p:txBody>
          <a:bodyPr>
            <a:normAutofit/>
          </a:bodyPr>
          <a:lstStyle/>
          <a:p>
            <a:pPr marL="0" indent="0">
              <a:buNone/>
              <a:defRPr sz="2200">
                <a:latin typeface="Arial"/>
              </a:defRPr>
            </a:pPr>
            <a:r>
              <a:rPr dirty="0"/>
              <a:t>La palpation </a:t>
            </a:r>
            <a:r>
              <a:rPr dirty="0" err="1"/>
              <a:t>s’effectue</a:t>
            </a:r>
            <a:r>
              <a:rPr dirty="0"/>
              <a:t> avec la </a:t>
            </a:r>
            <a:r>
              <a:rPr dirty="0" err="1"/>
              <a:t>pulpe</a:t>
            </a:r>
            <a:r>
              <a:rPr dirty="0"/>
              <a:t> des </a:t>
            </a:r>
            <a:r>
              <a:rPr dirty="0" err="1"/>
              <a:t>doigts</a:t>
            </a:r>
            <a:r>
              <a:rPr dirty="0"/>
              <a:t> pour </a:t>
            </a:r>
            <a:r>
              <a:rPr dirty="0" err="1"/>
              <a:t>détecter</a:t>
            </a:r>
            <a:r>
              <a:rPr dirty="0"/>
              <a:t> et </a:t>
            </a:r>
            <a:r>
              <a:rPr dirty="0" err="1"/>
              <a:t>analyser</a:t>
            </a:r>
            <a:r>
              <a:rPr dirty="0"/>
              <a:t> les ganglions </a:t>
            </a:r>
            <a:r>
              <a:rPr dirty="0" err="1"/>
              <a:t>cervicaux</a:t>
            </a:r>
            <a:r>
              <a:rPr dirty="0"/>
              <a:t> </a:t>
            </a:r>
            <a:r>
              <a:rPr dirty="0" err="1"/>
              <a:t>en</a:t>
            </a:r>
            <a:r>
              <a:rPr dirty="0"/>
              <a:t> douceur.</a:t>
            </a:r>
          </a:p>
          <a:p>
            <a:pPr marL="0" indent="0">
              <a:buNone/>
              <a:defRPr sz="2200">
                <a:latin typeface="Arial"/>
              </a:defRPr>
            </a:pPr>
            <a:endParaRPr lang="fr-CA" dirty="0"/>
          </a:p>
          <a:p>
            <a:pPr marL="0" indent="0">
              <a:buNone/>
              <a:defRPr sz="2200">
                <a:latin typeface="Arial"/>
              </a:defRPr>
            </a:pPr>
            <a:r>
              <a:rPr dirty="0" err="1"/>
              <a:t>Caractéristiques</a:t>
            </a:r>
            <a:r>
              <a:rPr dirty="0"/>
              <a:t> des ganglions</a:t>
            </a:r>
          </a:p>
          <a:p>
            <a:pPr>
              <a:defRPr sz="2200">
                <a:latin typeface="Arial"/>
              </a:defRPr>
            </a:pPr>
            <a:r>
              <a:rPr dirty="0"/>
              <a:t>Taille, </a:t>
            </a:r>
            <a:r>
              <a:rPr dirty="0" err="1"/>
              <a:t>forme</a:t>
            </a:r>
            <a:r>
              <a:rPr dirty="0"/>
              <a:t>, </a:t>
            </a:r>
            <a:r>
              <a:rPr dirty="0" err="1"/>
              <a:t>limites</a:t>
            </a:r>
            <a:r>
              <a:rPr dirty="0"/>
              <a:t> et </a:t>
            </a:r>
            <a:r>
              <a:rPr dirty="0" err="1"/>
              <a:t>consistance</a:t>
            </a:r>
            <a:r>
              <a:rPr dirty="0"/>
              <a:t> des ganglions </a:t>
            </a:r>
            <a:endParaRPr lang="fr-CA" dirty="0"/>
          </a:p>
          <a:p>
            <a:pPr>
              <a:defRPr sz="2200">
                <a:latin typeface="Arial"/>
              </a:defRPr>
            </a:pPr>
            <a:r>
              <a:rPr dirty="0" err="1"/>
              <a:t>Mobilité</a:t>
            </a:r>
            <a:r>
              <a:rPr dirty="0"/>
              <a:t> et </a:t>
            </a:r>
            <a:r>
              <a:rPr dirty="0" err="1"/>
              <a:t>sensibilité</a:t>
            </a:r>
            <a:endParaRPr dirty="0"/>
          </a:p>
          <a:p>
            <a:pPr marL="0" indent="0">
              <a:buNone/>
              <a:defRPr sz="2200">
                <a:latin typeface="Arial"/>
              </a:defRPr>
            </a:pPr>
            <a:r>
              <a:rPr dirty="0"/>
              <a:t>Examen </a:t>
            </a:r>
            <a:r>
              <a:rPr dirty="0" err="1"/>
              <a:t>comparatif</a:t>
            </a:r>
            <a:r>
              <a:rPr dirty="0"/>
              <a:t> et diagnostic</a:t>
            </a:r>
          </a:p>
          <a:p>
            <a:pPr>
              <a:defRPr sz="2200">
                <a:latin typeface="Arial"/>
              </a:defRPr>
            </a:pPr>
            <a:r>
              <a:rPr dirty="0" err="1"/>
              <a:t>L’examen</a:t>
            </a:r>
            <a:r>
              <a:rPr dirty="0"/>
              <a:t> </a:t>
            </a:r>
            <a:r>
              <a:rPr dirty="0" err="1"/>
              <a:t>bilatéral</a:t>
            </a:r>
            <a:r>
              <a:rPr dirty="0"/>
              <a:t> </a:t>
            </a:r>
            <a:r>
              <a:rPr dirty="0" err="1"/>
              <a:t>symétrique</a:t>
            </a:r>
            <a:r>
              <a:rPr dirty="0"/>
              <a:t> </a:t>
            </a:r>
            <a:r>
              <a:rPr dirty="0" err="1"/>
              <a:t>permet</a:t>
            </a:r>
            <a:r>
              <a:rPr dirty="0"/>
              <a:t> de </a:t>
            </a:r>
            <a:r>
              <a:rPr dirty="0" err="1"/>
              <a:t>différencier</a:t>
            </a:r>
            <a:r>
              <a:rPr dirty="0"/>
              <a:t> les </a:t>
            </a:r>
            <a:r>
              <a:rPr dirty="0" err="1"/>
              <a:t>adénopathies</a:t>
            </a:r>
            <a:r>
              <a:rPr dirty="0"/>
              <a:t> </a:t>
            </a:r>
            <a:r>
              <a:rPr dirty="0" err="1"/>
              <a:t>localisées</a:t>
            </a:r>
            <a:r>
              <a:rPr dirty="0"/>
              <a:t> </a:t>
            </a:r>
            <a:r>
              <a:rPr dirty="0" err="1"/>
              <a:t>ou</a:t>
            </a:r>
            <a:r>
              <a:rPr dirty="0"/>
              <a:t> </a:t>
            </a:r>
            <a:r>
              <a:rPr dirty="0" err="1"/>
              <a:t>généralisées</a:t>
            </a:r>
            <a:r>
              <a:rPr dirty="0"/>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Séquence de palpation </a:t>
            </a:r>
          </a:p>
        </p:txBody>
      </p:sp>
      <p:graphicFrame>
        <p:nvGraphicFramePr>
          <p:cNvPr id="4" name="Espace réservé du contenu 3">
            <a:extLst>
              <a:ext uri="{FF2B5EF4-FFF2-40B4-BE49-F238E27FC236}">
                <a16:creationId xmlns:a16="http://schemas.microsoft.com/office/drawing/2014/main" id="{73603F3E-9608-0C7F-88F1-798D5DBA7BF0}"/>
              </a:ext>
            </a:extLst>
          </p:cNvPr>
          <p:cNvGraphicFramePr>
            <a:graphicFrameLocks noGrp="1"/>
          </p:cNvGraphicFramePr>
          <p:nvPr>
            <p:ph idx="1"/>
            <p:extLst>
              <p:ext uri="{D42A27DB-BD31-4B8C-83A1-F6EECF244321}">
                <p14:modId xmlns:p14="http://schemas.microsoft.com/office/powerpoint/2010/main" val="3234224100"/>
              </p:ext>
            </p:extLst>
          </p:nvPr>
        </p:nvGraphicFramePr>
        <p:xfrm>
          <a:off x="457200" y="1573619"/>
          <a:ext cx="8229600" cy="4550734"/>
        </p:xfrm>
        <a:graphic>
          <a:graphicData uri="http://schemas.openxmlformats.org/drawingml/2006/table">
            <a:tbl>
              <a:tblPr firstRow="1" firstCol="1" bandRow="1">
                <a:tableStyleId>{7E9639D4-E3E2-4D34-9284-5A2195B3D0D7}</a:tableStyleId>
              </a:tblPr>
              <a:tblGrid>
                <a:gridCol w="4114800">
                  <a:extLst>
                    <a:ext uri="{9D8B030D-6E8A-4147-A177-3AD203B41FA5}">
                      <a16:colId xmlns:a16="http://schemas.microsoft.com/office/drawing/2014/main" val="2368493021"/>
                    </a:ext>
                  </a:extLst>
                </a:gridCol>
                <a:gridCol w="4114800">
                  <a:extLst>
                    <a:ext uri="{9D8B030D-6E8A-4147-A177-3AD203B41FA5}">
                      <a16:colId xmlns:a16="http://schemas.microsoft.com/office/drawing/2014/main" val="981370170"/>
                    </a:ext>
                  </a:extLst>
                </a:gridCol>
              </a:tblGrid>
              <a:tr h="442975">
                <a:tc>
                  <a:txBody>
                    <a:bodyPr/>
                    <a:lstStyle/>
                    <a:p>
                      <a:pPr>
                        <a:lnSpc>
                          <a:spcPct val="115000"/>
                        </a:lnSpc>
                        <a:spcAft>
                          <a:spcPts val="1000"/>
                        </a:spcAft>
                        <a:buNone/>
                      </a:pPr>
                      <a:r>
                        <a:rPr lang="en-US" sz="1100">
                          <a:effectLst/>
                        </a:rPr>
                        <a:t>Ganglion</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100">
                          <a:effectLst/>
                        </a:rPr>
                        <a:t>Zone de drainage</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965891428"/>
                  </a:ext>
                </a:extLst>
              </a:tr>
              <a:tr h="916196">
                <a:tc>
                  <a:txBody>
                    <a:bodyPr/>
                    <a:lstStyle/>
                    <a:p>
                      <a:pPr>
                        <a:lnSpc>
                          <a:spcPct val="115000"/>
                        </a:lnSpc>
                        <a:spcAft>
                          <a:spcPts val="1000"/>
                        </a:spcAft>
                        <a:buNone/>
                      </a:pPr>
                      <a:r>
                        <a:rPr lang="en-US" sz="1100">
                          <a:effectLst/>
                        </a:rPr>
                        <a:t>Ganglions pré-auriculaires</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100">
                          <a:effectLst/>
                        </a:rPr>
                        <a:t>Scalp antérieur et temporal, front, nez, conjonctive, parotide</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309090658"/>
                  </a:ext>
                </a:extLst>
              </a:tr>
              <a:tr h="916196">
                <a:tc>
                  <a:txBody>
                    <a:bodyPr/>
                    <a:lstStyle/>
                    <a:p>
                      <a:pPr>
                        <a:lnSpc>
                          <a:spcPct val="115000"/>
                        </a:lnSpc>
                        <a:spcAft>
                          <a:spcPts val="1000"/>
                        </a:spcAft>
                        <a:buNone/>
                      </a:pPr>
                      <a:r>
                        <a:rPr lang="en-US" sz="1100">
                          <a:effectLst/>
                        </a:rPr>
                        <a:t>Ganglions rétro-auriculaires</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100">
                          <a:effectLst/>
                        </a:rPr>
                        <a:t>Scalp temporal, conduit auditif externe, pavillon oreille</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423782989"/>
                  </a:ext>
                </a:extLst>
              </a:tr>
              <a:tr h="916196">
                <a:tc>
                  <a:txBody>
                    <a:bodyPr/>
                    <a:lstStyle/>
                    <a:p>
                      <a:pPr>
                        <a:lnSpc>
                          <a:spcPct val="115000"/>
                        </a:lnSpc>
                        <a:spcAft>
                          <a:spcPts val="1000"/>
                        </a:spcAft>
                        <a:buNone/>
                      </a:pPr>
                      <a:r>
                        <a:rPr lang="en-US" sz="1100">
                          <a:effectLst/>
                        </a:rPr>
                        <a:t>Ganglions occipitaux</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100">
                          <a:effectLst/>
                        </a:rPr>
                        <a:t>Scalp postérieur, pavillon postérieur de l’oreille</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503469474"/>
                  </a:ext>
                </a:extLst>
              </a:tr>
              <a:tr h="442975">
                <a:tc>
                  <a:txBody>
                    <a:bodyPr/>
                    <a:lstStyle/>
                    <a:p>
                      <a:pPr>
                        <a:lnSpc>
                          <a:spcPct val="115000"/>
                        </a:lnSpc>
                        <a:spcAft>
                          <a:spcPts val="1000"/>
                        </a:spcAft>
                        <a:buNone/>
                      </a:pPr>
                      <a:r>
                        <a:rPr lang="en-US" sz="1100">
                          <a:effectLst/>
                        </a:rPr>
                        <a:t>Ganglion amygdalien (jugulo-digastrique)</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100">
                          <a:effectLst/>
                        </a:rPr>
                        <a:t>Sphère ORL complet, thyroïde</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009121218"/>
                  </a:ext>
                </a:extLst>
              </a:tr>
              <a:tr h="916196">
                <a:tc>
                  <a:txBody>
                    <a:bodyPr/>
                    <a:lstStyle/>
                    <a:p>
                      <a:pPr>
                        <a:lnSpc>
                          <a:spcPct val="115000"/>
                        </a:lnSpc>
                        <a:spcAft>
                          <a:spcPts val="1000"/>
                        </a:spcAft>
                        <a:buNone/>
                      </a:pPr>
                      <a:r>
                        <a:rPr lang="en-US" sz="1100">
                          <a:effectLst/>
                        </a:rPr>
                        <a:t>Ganglions sous-maxillaires</a:t>
                      </a:r>
                      <a:endParaRPr lang="fr-CA" sz="11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100" dirty="0" err="1">
                          <a:effectLst/>
                        </a:rPr>
                        <a:t>Joue</a:t>
                      </a:r>
                      <a:r>
                        <a:rPr lang="en-US" sz="1100" dirty="0">
                          <a:effectLst/>
                        </a:rPr>
                        <a:t>, </a:t>
                      </a:r>
                      <a:r>
                        <a:rPr lang="en-US" sz="1100" dirty="0" err="1">
                          <a:effectLst/>
                        </a:rPr>
                        <a:t>côté</a:t>
                      </a:r>
                      <a:r>
                        <a:rPr lang="en-US" sz="1100" dirty="0">
                          <a:effectLst/>
                        </a:rPr>
                        <a:t> du </a:t>
                      </a:r>
                      <a:r>
                        <a:rPr lang="en-US" sz="1100" dirty="0" err="1">
                          <a:effectLst/>
                        </a:rPr>
                        <a:t>nez</a:t>
                      </a:r>
                      <a:r>
                        <a:rPr lang="en-US" sz="1100" dirty="0">
                          <a:effectLst/>
                        </a:rPr>
                        <a:t>, </a:t>
                      </a:r>
                      <a:r>
                        <a:rPr lang="en-US" sz="1100" dirty="0" err="1">
                          <a:effectLst/>
                        </a:rPr>
                        <a:t>lèvre</a:t>
                      </a:r>
                      <a:r>
                        <a:rPr lang="en-US" sz="1100" dirty="0">
                          <a:effectLst/>
                        </a:rPr>
                        <a:t> </a:t>
                      </a:r>
                      <a:r>
                        <a:rPr lang="en-US" sz="1100" dirty="0" err="1">
                          <a:effectLst/>
                        </a:rPr>
                        <a:t>inférieure</a:t>
                      </a:r>
                      <a:r>
                        <a:rPr lang="en-US" sz="1100" dirty="0">
                          <a:effectLst/>
                        </a:rPr>
                        <a:t>, </a:t>
                      </a:r>
                      <a:r>
                        <a:rPr lang="en-US" sz="1100" dirty="0" err="1">
                          <a:effectLst/>
                        </a:rPr>
                        <a:t>gencives</a:t>
                      </a:r>
                      <a:r>
                        <a:rPr lang="en-US" sz="1100" dirty="0">
                          <a:effectLst/>
                        </a:rPr>
                        <a:t>, langue </a:t>
                      </a:r>
                      <a:r>
                        <a:rPr lang="en-US" sz="1100" dirty="0" err="1">
                          <a:effectLst/>
                        </a:rPr>
                        <a:t>antérieure</a:t>
                      </a: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017141842"/>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EBBA8-AF46-B70B-4FF7-2C553931E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7B9590-F148-0090-014C-6A4DDB8B39FC}"/>
              </a:ext>
            </a:extLst>
          </p:cNvPr>
          <p:cNvSpPr>
            <a:spLocks noGrp="1"/>
          </p:cNvSpPr>
          <p:nvPr>
            <p:ph type="title"/>
          </p:nvPr>
        </p:nvSpPr>
        <p:spPr/>
        <p:txBody>
          <a:bodyPr/>
          <a:lstStyle/>
          <a:p>
            <a:pPr>
              <a:defRPr sz="3600" b="1">
                <a:latin typeface="Arial"/>
              </a:defRPr>
            </a:pPr>
            <a:r>
              <a:t>Séquence de palpation </a:t>
            </a:r>
          </a:p>
        </p:txBody>
      </p:sp>
      <p:graphicFrame>
        <p:nvGraphicFramePr>
          <p:cNvPr id="6" name="Espace réservé du contenu 5">
            <a:extLst>
              <a:ext uri="{FF2B5EF4-FFF2-40B4-BE49-F238E27FC236}">
                <a16:creationId xmlns:a16="http://schemas.microsoft.com/office/drawing/2014/main" id="{29156CB7-9019-BB90-D5DC-6C33B6DC4071}"/>
              </a:ext>
            </a:extLst>
          </p:cNvPr>
          <p:cNvGraphicFramePr>
            <a:graphicFrameLocks noGrp="1"/>
          </p:cNvGraphicFramePr>
          <p:nvPr>
            <p:ph idx="1"/>
            <p:extLst>
              <p:ext uri="{D42A27DB-BD31-4B8C-83A1-F6EECF244321}">
                <p14:modId xmlns:p14="http://schemas.microsoft.com/office/powerpoint/2010/main" val="1427710204"/>
              </p:ext>
            </p:extLst>
          </p:nvPr>
        </p:nvGraphicFramePr>
        <p:xfrm>
          <a:off x="457200" y="1669312"/>
          <a:ext cx="8229600" cy="4229997"/>
        </p:xfrm>
        <a:graphic>
          <a:graphicData uri="http://schemas.openxmlformats.org/drawingml/2006/table">
            <a:tbl>
              <a:tblPr firstRow="1" firstCol="1" bandRow="1">
                <a:tableStyleId>{7E9639D4-E3E2-4D34-9284-5A2195B3D0D7}</a:tableStyleId>
              </a:tblPr>
              <a:tblGrid>
                <a:gridCol w="4114800">
                  <a:extLst>
                    <a:ext uri="{9D8B030D-6E8A-4147-A177-3AD203B41FA5}">
                      <a16:colId xmlns:a16="http://schemas.microsoft.com/office/drawing/2014/main" val="2677932847"/>
                    </a:ext>
                  </a:extLst>
                </a:gridCol>
                <a:gridCol w="4114800">
                  <a:extLst>
                    <a:ext uri="{9D8B030D-6E8A-4147-A177-3AD203B41FA5}">
                      <a16:colId xmlns:a16="http://schemas.microsoft.com/office/drawing/2014/main" val="1517563277"/>
                    </a:ext>
                  </a:extLst>
                </a:gridCol>
              </a:tblGrid>
              <a:tr h="531628">
                <a:tc>
                  <a:txBody>
                    <a:bodyPr/>
                    <a:lstStyle/>
                    <a:p>
                      <a:pPr>
                        <a:lnSpc>
                          <a:spcPct val="115000"/>
                        </a:lnSpc>
                        <a:spcAft>
                          <a:spcPts val="1000"/>
                        </a:spcAft>
                        <a:buNone/>
                      </a:pPr>
                      <a:r>
                        <a:rPr lang="fr-CA" sz="1100" dirty="0">
                          <a:effectLst/>
                        </a:rPr>
                        <a:t>Ganglions</a:t>
                      </a: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100" dirty="0">
                          <a:effectLst/>
                        </a:rPr>
                        <a:t>Zone de drainage</a:t>
                      </a: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624880956"/>
                  </a:ext>
                </a:extLst>
              </a:tr>
              <a:tr h="390912">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a:effectLst/>
                        </a:rPr>
                        <a:t>Ganglion sous-</a:t>
                      </a:r>
                      <a:r>
                        <a:rPr lang="en-US" sz="1100" dirty="0" err="1">
                          <a:effectLst/>
                        </a:rPr>
                        <a:t>mentionné</a:t>
                      </a:r>
                      <a:endParaRPr lang="fr-CA" sz="1100" dirty="0">
                        <a:effectLst/>
                      </a:endParaRPr>
                    </a:p>
                    <a:p>
                      <a:pPr>
                        <a:lnSpc>
                          <a:spcPct val="115000"/>
                        </a:lnSpc>
                        <a:spcAft>
                          <a:spcPts val="1000"/>
                        </a:spcAft>
                        <a:buNone/>
                      </a:pP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fr-CA" sz="1100" dirty="0">
                          <a:effectLst/>
                        </a:rPr>
                        <a:t>Lèvre inférieure, plancher buccal, apex de la langue</a:t>
                      </a: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179263656"/>
                  </a:ext>
                </a:extLst>
              </a:tr>
              <a:tr h="513904">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a:effectLst/>
                        </a:rPr>
                        <a:t>Ganglions </a:t>
                      </a:r>
                      <a:r>
                        <a:rPr lang="en-US" sz="1100" dirty="0" err="1">
                          <a:effectLst/>
                        </a:rPr>
                        <a:t>cervicaux</a:t>
                      </a:r>
                      <a:r>
                        <a:rPr lang="en-US" sz="1100" dirty="0">
                          <a:effectLst/>
                        </a:rPr>
                        <a:t> </a:t>
                      </a:r>
                      <a:r>
                        <a:rPr lang="en-US" sz="1100" dirty="0" err="1">
                          <a:effectLst/>
                        </a:rPr>
                        <a:t>superficiels</a:t>
                      </a:r>
                      <a:endParaRPr lang="fr-CA" sz="1100" dirty="0">
                        <a:effectLst/>
                      </a:endParaRPr>
                    </a:p>
                  </a:txBody>
                  <a:tcPr marL="68580" marR="68580" marT="0" marB="0"/>
                </a:tc>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err="1">
                          <a:effectLst/>
                        </a:rPr>
                        <a:t>Parotides</a:t>
                      </a:r>
                      <a:r>
                        <a:rPr lang="en-US" sz="1100" dirty="0">
                          <a:effectLst/>
                        </a:rPr>
                        <a:t> et </a:t>
                      </a:r>
                      <a:r>
                        <a:rPr lang="en-US" sz="1100" dirty="0" err="1">
                          <a:effectLst/>
                        </a:rPr>
                        <a:t>oreille</a:t>
                      </a:r>
                      <a:r>
                        <a:rPr lang="en-US" sz="1100" dirty="0">
                          <a:effectLst/>
                        </a:rPr>
                        <a:t> </a:t>
                      </a:r>
                      <a:r>
                        <a:rPr lang="en-US" sz="1100" dirty="0" err="1">
                          <a:effectLst/>
                        </a:rPr>
                        <a:t>inférieure</a:t>
                      </a:r>
                      <a:endParaRPr lang="fr-CA" sz="1100" dirty="0">
                        <a:effectLst/>
                      </a:endParaRPr>
                    </a:p>
                    <a:p>
                      <a:pPr>
                        <a:lnSpc>
                          <a:spcPct val="115000"/>
                        </a:lnSpc>
                        <a:spcAft>
                          <a:spcPts val="1000"/>
                        </a:spcAft>
                        <a:buNone/>
                      </a:pP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33157790"/>
                  </a:ext>
                </a:extLst>
              </a:tr>
              <a:tr h="390912">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a:effectLst/>
                        </a:rPr>
                        <a:t>Ganglions </a:t>
                      </a:r>
                      <a:r>
                        <a:rPr lang="en-US" sz="1100" dirty="0" err="1">
                          <a:effectLst/>
                        </a:rPr>
                        <a:t>jugulaires</a:t>
                      </a:r>
                      <a:endParaRPr lang="fr-CA" sz="1100" dirty="0">
                        <a:effectLst/>
                      </a:endParaRPr>
                    </a:p>
                  </a:txBody>
                  <a:tcPr marL="68580" marR="68580" marT="0" marB="0"/>
                </a:tc>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a:effectLst/>
                        </a:rPr>
                        <a:t>Langue, amygdale, </a:t>
                      </a:r>
                      <a:r>
                        <a:rPr lang="en-US" sz="1100" dirty="0" err="1">
                          <a:effectLst/>
                        </a:rPr>
                        <a:t>parotide</a:t>
                      </a:r>
                      <a:r>
                        <a:rPr lang="en-US" sz="1100" dirty="0">
                          <a:effectLst/>
                        </a:rPr>
                        <a:t>, </a:t>
                      </a:r>
                      <a:r>
                        <a:rPr lang="en-US" sz="1100" dirty="0" err="1">
                          <a:effectLst/>
                        </a:rPr>
                        <a:t>pavillon</a:t>
                      </a:r>
                      <a:r>
                        <a:rPr lang="en-US" sz="1100" dirty="0">
                          <a:effectLst/>
                        </a:rPr>
                        <a:t> de </a:t>
                      </a:r>
                      <a:r>
                        <a:rPr lang="en-US" sz="1100" dirty="0" err="1">
                          <a:effectLst/>
                        </a:rPr>
                        <a:t>l’oreille</a:t>
                      </a:r>
                      <a:endParaRPr lang="fr-CA" sz="1100" dirty="0">
                        <a:effectLst/>
                      </a:endParaRPr>
                    </a:p>
                    <a:p>
                      <a:pPr>
                        <a:lnSpc>
                          <a:spcPct val="115000"/>
                        </a:lnSpc>
                        <a:spcAft>
                          <a:spcPts val="1000"/>
                        </a:spcAft>
                        <a:buNone/>
                      </a:pP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280528337"/>
                  </a:ext>
                </a:extLst>
              </a:tr>
              <a:tr h="694720">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a:effectLst/>
                        </a:rPr>
                        <a:t>Ganglions </a:t>
                      </a:r>
                      <a:r>
                        <a:rPr lang="en-US" sz="1100" dirty="0" err="1">
                          <a:effectLst/>
                        </a:rPr>
                        <a:t>cervicaux</a:t>
                      </a:r>
                      <a:r>
                        <a:rPr lang="en-US" sz="1100" dirty="0">
                          <a:effectLst/>
                        </a:rPr>
                        <a:t> </a:t>
                      </a:r>
                      <a:r>
                        <a:rPr lang="en-US" sz="1100" dirty="0" err="1">
                          <a:effectLst/>
                        </a:rPr>
                        <a:t>postérieurs</a:t>
                      </a:r>
                      <a:endParaRPr lang="fr-CA" sz="1100" dirty="0">
                        <a:effectLst/>
                      </a:endParaRPr>
                    </a:p>
                  </a:txBody>
                  <a:tcPr marL="68580" marR="68580" marT="0" marB="0"/>
                </a:tc>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err="1">
                          <a:effectLst/>
                        </a:rPr>
                        <a:t>Sphère</a:t>
                      </a:r>
                      <a:r>
                        <a:rPr lang="en-US" sz="1100" dirty="0">
                          <a:effectLst/>
                        </a:rPr>
                        <a:t> ORL</a:t>
                      </a:r>
                      <a:endParaRPr lang="fr-CA" sz="1100" dirty="0">
                        <a:effectLst/>
                      </a:endParaRPr>
                    </a:p>
                    <a:p>
                      <a:pPr>
                        <a:lnSpc>
                          <a:spcPct val="115000"/>
                        </a:lnSpc>
                        <a:spcAft>
                          <a:spcPts val="1000"/>
                        </a:spcAft>
                        <a:buNone/>
                      </a:pP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003013351"/>
                  </a:ext>
                </a:extLst>
              </a:tr>
              <a:tr h="808518">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a:effectLst/>
                        </a:rPr>
                        <a:t>Chaine </a:t>
                      </a:r>
                      <a:r>
                        <a:rPr lang="en-US" sz="1100" dirty="0" err="1">
                          <a:effectLst/>
                        </a:rPr>
                        <a:t>ganglionnaire</a:t>
                      </a:r>
                      <a:r>
                        <a:rPr lang="en-US" sz="1100" dirty="0">
                          <a:effectLst/>
                        </a:rPr>
                        <a:t> cervicale profonde</a:t>
                      </a:r>
                      <a:endParaRPr lang="fr-CA" sz="1100" dirty="0">
                        <a:effectLst/>
                      </a:endParaRPr>
                    </a:p>
                  </a:txBody>
                  <a:tcPr marL="68580" marR="68580" marT="0" marB="0"/>
                </a:tc>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a:effectLst/>
                        </a:rPr>
                        <a:t>Scalp occipital, </a:t>
                      </a:r>
                      <a:r>
                        <a:rPr lang="en-US" sz="1100" dirty="0" err="1">
                          <a:effectLst/>
                        </a:rPr>
                        <a:t>oreille</a:t>
                      </a:r>
                      <a:r>
                        <a:rPr lang="en-US" sz="1100" dirty="0">
                          <a:effectLst/>
                        </a:rPr>
                        <a:t>, </a:t>
                      </a:r>
                      <a:r>
                        <a:rPr lang="en-US" sz="1100" dirty="0" err="1">
                          <a:effectLst/>
                        </a:rPr>
                        <a:t>cou</a:t>
                      </a:r>
                      <a:r>
                        <a:rPr lang="en-US" sz="1100" dirty="0">
                          <a:effectLst/>
                        </a:rPr>
                        <a:t> </a:t>
                      </a:r>
                      <a:r>
                        <a:rPr lang="en-US" sz="1100" dirty="0" err="1">
                          <a:effectLst/>
                        </a:rPr>
                        <a:t>postérieur</a:t>
                      </a:r>
                      <a:r>
                        <a:rPr lang="en-US" sz="1100" dirty="0">
                          <a:effectLst/>
                        </a:rPr>
                        <a:t>, </a:t>
                      </a:r>
                      <a:r>
                        <a:rPr lang="en-US" sz="1100" dirty="0" err="1">
                          <a:effectLst/>
                        </a:rPr>
                        <a:t>œsophage</a:t>
                      </a:r>
                      <a:r>
                        <a:rPr lang="en-US" sz="1100" dirty="0">
                          <a:effectLst/>
                        </a:rPr>
                        <a:t>, langue, nasopharynx, </a:t>
                      </a:r>
                      <a:r>
                        <a:rPr lang="en-US" sz="1100" dirty="0" err="1">
                          <a:effectLst/>
                        </a:rPr>
                        <a:t>autres</a:t>
                      </a:r>
                      <a:r>
                        <a:rPr lang="en-US" sz="1100" dirty="0">
                          <a:effectLst/>
                        </a:rPr>
                        <a:t> ganglions du </a:t>
                      </a:r>
                      <a:r>
                        <a:rPr lang="en-US" sz="1100" dirty="0" err="1">
                          <a:effectLst/>
                        </a:rPr>
                        <a:t>cou</a:t>
                      </a:r>
                      <a:endParaRPr lang="fr-CA" sz="1100" dirty="0">
                        <a:effectLst/>
                      </a:endParaRPr>
                    </a:p>
                    <a:p>
                      <a:pPr>
                        <a:lnSpc>
                          <a:spcPct val="115000"/>
                        </a:lnSpc>
                        <a:spcAft>
                          <a:spcPts val="1000"/>
                        </a:spcAft>
                        <a:buNone/>
                      </a:pP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751144510"/>
                  </a:ext>
                </a:extLst>
              </a:tr>
              <a:tr h="605612">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a:effectLst/>
                        </a:rPr>
                        <a:t>Ganglion sus-</a:t>
                      </a:r>
                      <a:r>
                        <a:rPr lang="en-US" sz="1100" dirty="0" err="1">
                          <a:effectLst/>
                        </a:rPr>
                        <a:t>claviculaire</a:t>
                      </a:r>
                      <a:endParaRPr lang="fr-CA" sz="1100" dirty="0">
                        <a:effectLst/>
                      </a:endParaRPr>
                    </a:p>
                  </a:txBody>
                  <a:tcPr marL="68580" marR="68580" marT="0" marB="0"/>
                </a:tc>
                <a:tc>
                  <a:txBody>
                    <a:bodyPr/>
                    <a:lstStyle/>
                    <a:p>
                      <a:pPr marL="0" marR="0" lvl="0" indent="0" algn="l" defTabSz="457200" rtl="0" eaLnBrk="1" fontAlgn="auto" latinLnBrk="0" hangingPunct="1">
                        <a:lnSpc>
                          <a:spcPct val="115000"/>
                        </a:lnSpc>
                        <a:spcBef>
                          <a:spcPts val="0"/>
                        </a:spcBef>
                        <a:spcAft>
                          <a:spcPts val="1000"/>
                        </a:spcAft>
                        <a:buClrTx/>
                        <a:buSzTx/>
                        <a:buFontTx/>
                        <a:buNone/>
                        <a:tabLst/>
                        <a:defRPr/>
                      </a:pPr>
                      <a:r>
                        <a:rPr lang="en-US" sz="1100" dirty="0" err="1">
                          <a:effectLst/>
                        </a:rPr>
                        <a:t>Néoplasies</a:t>
                      </a:r>
                      <a:r>
                        <a:rPr lang="en-US" sz="1100" dirty="0">
                          <a:effectLst/>
                        </a:rPr>
                        <a:t> </a:t>
                      </a:r>
                      <a:r>
                        <a:rPr lang="en-US" sz="1100" dirty="0" err="1">
                          <a:effectLst/>
                        </a:rPr>
                        <a:t>abdominales</a:t>
                      </a:r>
                      <a:r>
                        <a:rPr lang="en-US" sz="1100" dirty="0">
                          <a:effectLst/>
                        </a:rPr>
                        <a:t> (gauche) </a:t>
                      </a:r>
                      <a:r>
                        <a:rPr lang="en-US" sz="1100" dirty="0" err="1">
                          <a:effectLst/>
                        </a:rPr>
                        <a:t>ou</a:t>
                      </a:r>
                      <a:r>
                        <a:rPr lang="en-US" sz="1100" dirty="0">
                          <a:effectLst/>
                        </a:rPr>
                        <a:t> </a:t>
                      </a:r>
                      <a:r>
                        <a:rPr lang="en-US" sz="1100" dirty="0" err="1">
                          <a:effectLst/>
                        </a:rPr>
                        <a:t>médiastin</a:t>
                      </a:r>
                      <a:r>
                        <a:rPr lang="en-US" sz="1100" dirty="0">
                          <a:effectLst/>
                        </a:rPr>
                        <a:t>/</a:t>
                      </a:r>
                      <a:r>
                        <a:rPr lang="en-US" sz="1100" dirty="0" err="1">
                          <a:effectLst/>
                        </a:rPr>
                        <a:t>poumons</a:t>
                      </a:r>
                      <a:r>
                        <a:rPr lang="en-US" sz="1100" dirty="0">
                          <a:effectLst/>
                        </a:rPr>
                        <a:t>/</a:t>
                      </a:r>
                      <a:r>
                        <a:rPr lang="en-US" sz="1100" dirty="0" err="1">
                          <a:effectLst/>
                        </a:rPr>
                        <a:t>œsophage</a:t>
                      </a:r>
                      <a:r>
                        <a:rPr lang="en-US" sz="1100" dirty="0">
                          <a:effectLst/>
                        </a:rPr>
                        <a:t> (droit)</a:t>
                      </a:r>
                      <a:endParaRPr lang="fr-CA" sz="1100" dirty="0">
                        <a:effectLst/>
                      </a:endParaRPr>
                    </a:p>
                    <a:p>
                      <a:pPr>
                        <a:lnSpc>
                          <a:spcPct val="115000"/>
                        </a:lnSpc>
                        <a:spcAft>
                          <a:spcPts val="1000"/>
                        </a:spcAft>
                        <a:buNone/>
                      </a:pPr>
                      <a:endParaRPr lang="fr-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190138810"/>
                  </a:ext>
                </a:extLst>
              </a:tr>
            </a:tbl>
          </a:graphicData>
        </a:graphic>
      </p:graphicFrame>
    </p:spTree>
    <p:extLst>
      <p:ext uri="{BB962C8B-B14F-4D97-AF65-F5344CB8AC3E}">
        <p14:creationId xmlns:p14="http://schemas.microsoft.com/office/powerpoint/2010/main" val="1197696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Pharyngite aigue - Démarche d'évaluation</a:t>
            </a:r>
          </a:p>
        </p:txBody>
      </p:sp>
      <p:sp>
        <p:nvSpPr>
          <p:cNvPr id="4" name="Espace réservé du texte 3">
            <a:extLst>
              <a:ext uri="{FF2B5EF4-FFF2-40B4-BE49-F238E27FC236}">
                <a16:creationId xmlns:a16="http://schemas.microsoft.com/office/drawing/2014/main" id="{35624389-AE95-3707-6A51-318C35C7BCBA}"/>
              </a:ext>
            </a:extLst>
          </p:cNvPr>
          <p:cNvSpPr>
            <a:spLocks noGrp="1"/>
          </p:cNvSpPr>
          <p:nvPr>
            <p:ph type="body" idx="1"/>
          </p:nvPr>
        </p:nvSpPr>
        <p:spPr/>
        <p:txBody>
          <a:bodyPr/>
          <a:lstStyle/>
          <a:p>
            <a:endParaRPr lang="fr-F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Cas clinique #2</a:t>
            </a:r>
          </a:p>
        </p:txBody>
      </p:sp>
      <p:sp>
        <p:nvSpPr>
          <p:cNvPr id="3" name="Content Placeholder 2"/>
          <p:cNvSpPr>
            <a:spLocks noGrp="1"/>
          </p:cNvSpPr>
          <p:nvPr>
            <p:ph idx="1"/>
          </p:nvPr>
        </p:nvSpPr>
        <p:spPr/>
        <p:txBody>
          <a:bodyPr/>
          <a:lstStyle/>
          <a:p>
            <a:pPr marL="0" indent="0">
              <a:buNone/>
              <a:defRPr sz="2200">
                <a:latin typeface="Arial"/>
              </a:defRPr>
            </a:pPr>
            <a:r>
              <a:rPr dirty="0"/>
              <a:t>F32 </a:t>
            </a:r>
            <a:r>
              <a:rPr dirty="0" err="1"/>
              <a:t>ans</a:t>
            </a:r>
            <a:r>
              <a:rPr dirty="0"/>
              <a:t>, mal de gorge </a:t>
            </a:r>
            <a:r>
              <a:rPr dirty="0" err="1"/>
              <a:t>depuis</a:t>
            </a:r>
            <a:r>
              <a:rPr dirty="0"/>
              <a:t> 24h.  </a:t>
            </a:r>
            <a:endParaRPr lang="fr-CA" dirty="0"/>
          </a:p>
          <a:p>
            <a:pPr marL="0" indent="0">
              <a:buNone/>
              <a:defRPr sz="2200">
                <a:latin typeface="Arial"/>
              </a:defRPr>
            </a:pPr>
            <a:r>
              <a:rPr dirty="0" err="1"/>
              <a:t>Que</a:t>
            </a:r>
            <a:r>
              <a:rPr dirty="0"/>
              <a:t> </a:t>
            </a:r>
            <a:r>
              <a:rPr dirty="0" err="1"/>
              <a:t>faites</a:t>
            </a:r>
            <a:r>
              <a:rPr dirty="0"/>
              <a:t>-vous </a:t>
            </a:r>
            <a:r>
              <a:rPr dirty="0" err="1"/>
              <a:t>comme</a:t>
            </a:r>
            <a:r>
              <a:rPr dirty="0"/>
              <a:t> </a:t>
            </a:r>
            <a:r>
              <a:rPr dirty="0" err="1"/>
              <a:t>évaluation</a:t>
            </a:r>
            <a:r>
              <a:rPr dirty="0"/>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Anamnèse - Pharyngite</a:t>
            </a:r>
          </a:p>
        </p:txBody>
      </p:sp>
      <p:sp>
        <p:nvSpPr>
          <p:cNvPr id="3" name="Content Placeholder 2"/>
          <p:cNvSpPr>
            <a:spLocks noGrp="1"/>
          </p:cNvSpPr>
          <p:nvPr>
            <p:ph idx="1"/>
          </p:nvPr>
        </p:nvSpPr>
        <p:spPr/>
        <p:txBody>
          <a:bodyPr>
            <a:normAutofit fontScale="77500" lnSpcReduction="20000"/>
          </a:bodyPr>
          <a:lstStyle/>
          <a:p>
            <a:pPr marL="0" indent="0">
              <a:buNone/>
            </a:pPr>
            <a:r>
              <a:rPr lang="fr-CA" dirty="0"/>
              <a:t>P : Provoque et pallie</a:t>
            </a:r>
          </a:p>
          <a:p>
            <a:pPr marL="0" indent="0">
              <a:buNone/>
            </a:pPr>
            <a:r>
              <a:rPr lang="fr-CA" dirty="0"/>
              <a:t>Pire en mangeant, partiellement soulagée par Advil et </a:t>
            </a:r>
            <a:r>
              <a:rPr lang="fr-CA" dirty="0" err="1"/>
              <a:t>tylénol</a:t>
            </a:r>
            <a:r>
              <a:rPr lang="fr-CA" dirty="0"/>
              <a:t>, tolère les liquides</a:t>
            </a:r>
          </a:p>
          <a:p>
            <a:pPr marL="0" indent="0">
              <a:buNone/>
            </a:pPr>
            <a:endParaRPr lang="fr-CA" dirty="0"/>
          </a:p>
          <a:p>
            <a:pPr marL="0" indent="0">
              <a:buNone/>
            </a:pPr>
            <a:r>
              <a:rPr lang="fr-CA" dirty="0"/>
              <a:t>Q : Qualité</a:t>
            </a:r>
          </a:p>
          <a:p>
            <a:pPr marL="0" indent="0">
              <a:buNone/>
            </a:pPr>
            <a:r>
              <a:rPr lang="fr-CA" dirty="0"/>
              <a:t>Douleur aigue</a:t>
            </a:r>
          </a:p>
          <a:p>
            <a:pPr marL="0" indent="0">
              <a:buNone/>
            </a:pPr>
            <a:endParaRPr lang="fr-CA" dirty="0"/>
          </a:p>
          <a:p>
            <a:pPr marL="0" indent="0">
              <a:buNone/>
            </a:pPr>
            <a:r>
              <a:rPr lang="fr-CA" dirty="0"/>
              <a:t>R : Région et irradiation</a:t>
            </a:r>
          </a:p>
          <a:p>
            <a:pPr marL="0" indent="0">
              <a:buNone/>
            </a:pPr>
            <a:r>
              <a:rPr lang="fr-CA" dirty="0"/>
              <a:t>Fond de la gorge, mais a aussi mal dans son cou</a:t>
            </a:r>
          </a:p>
          <a:p>
            <a:pPr marL="0" indent="0">
              <a:buNone/>
            </a:pPr>
            <a:endParaRPr lang="fr-CA" dirty="0"/>
          </a:p>
          <a:p>
            <a:pPr marL="0" indent="0">
              <a:buNone/>
            </a:pPr>
            <a:r>
              <a:rPr lang="fr-CA" dirty="0"/>
              <a:t>S : Sévérité et Timing</a:t>
            </a:r>
          </a:p>
          <a:p>
            <a:pPr marL="0" indent="0">
              <a:buNone/>
            </a:pPr>
            <a:r>
              <a:rPr lang="fr-CA" dirty="0"/>
              <a:t>9/10 lorsque mange</a:t>
            </a:r>
          </a:p>
          <a:p>
            <a:pPr marL="0" indent="0">
              <a:buNone/>
            </a:pPr>
            <a:r>
              <a:rPr lang="fr-CA" dirty="0"/>
              <a:t>Apparition brutale hier soir</a:t>
            </a:r>
          </a:p>
          <a:p>
            <a:pPr marL="0" indent="0">
              <a:buNone/>
            </a:pPr>
            <a:r>
              <a:rPr lang="fr-CA" dirty="0"/>
              <a:t> </a:t>
            </a:r>
          </a:p>
          <a:p>
            <a:pPr marL="0" indent="0">
              <a:buNone/>
            </a:pPr>
            <a:r>
              <a:rPr lang="fr-CA" dirty="0"/>
              <a:t>Absence de rhinorrhée ou de toux, fièvre à 39°C ce matin</a:t>
            </a:r>
          </a:p>
          <a:p>
            <a:pPr marL="0" indent="0">
              <a:buNone/>
            </a:pPr>
            <a:r>
              <a:rPr lang="fr-CA" dirty="0"/>
              <a:t>Absence d’allergie</a:t>
            </a:r>
          </a:p>
          <a:p>
            <a:pPr marL="0" indent="0">
              <a:buNone/>
              <a:defRPr sz="2200">
                <a:latin typeface="Arial"/>
              </a:defRPr>
            </a:pPr>
            <a:endParaRPr lang="fr-C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Présentation générale et objectifs</a:t>
            </a:r>
          </a:p>
        </p:txBody>
      </p:sp>
      <p:sp>
        <p:nvSpPr>
          <p:cNvPr id="3" name="Content Placeholder 2"/>
          <p:cNvSpPr>
            <a:spLocks noGrp="1"/>
          </p:cNvSpPr>
          <p:nvPr>
            <p:ph idx="1"/>
          </p:nvPr>
        </p:nvSpPr>
        <p:spPr/>
        <p:txBody>
          <a:bodyPr>
            <a:normAutofit fontScale="55000" lnSpcReduction="20000"/>
          </a:bodyPr>
          <a:lstStyle/>
          <a:p>
            <a:pPr marL="0" indent="0">
              <a:buNone/>
              <a:defRPr sz="2200">
                <a:latin typeface="Arial"/>
              </a:defRPr>
            </a:pPr>
            <a:r>
              <a:rPr dirty="0"/>
              <a:t>5. </a:t>
            </a:r>
            <a:r>
              <a:rPr dirty="0" err="1"/>
              <a:t>Interpréter</a:t>
            </a:r>
            <a:r>
              <a:rPr dirty="0"/>
              <a:t> les </a:t>
            </a:r>
            <a:r>
              <a:rPr dirty="0" err="1"/>
              <a:t>signes</a:t>
            </a:r>
            <a:r>
              <a:rPr dirty="0"/>
              <a:t> </a:t>
            </a:r>
            <a:r>
              <a:rPr dirty="0" err="1"/>
              <a:t>vitaux</a:t>
            </a:r>
            <a:r>
              <a:rPr dirty="0"/>
              <a:t> pour </a:t>
            </a:r>
            <a:r>
              <a:rPr dirty="0" err="1"/>
              <a:t>orienter</a:t>
            </a:r>
            <a:r>
              <a:rPr dirty="0"/>
              <a:t> la </a:t>
            </a:r>
            <a:r>
              <a:rPr dirty="0" err="1"/>
              <a:t>décision</a:t>
            </a:r>
            <a:r>
              <a:rPr dirty="0"/>
              <a:t> </a:t>
            </a:r>
            <a:r>
              <a:rPr dirty="0" err="1"/>
              <a:t>clinique</a:t>
            </a:r>
            <a:endParaRPr dirty="0"/>
          </a:p>
          <a:p>
            <a:pPr marL="0" indent="0">
              <a:buNone/>
              <a:defRPr sz="2200">
                <a:latin typeface="Arial"/>
              </a:defRPr>
            </a:pPr>
            <a:r>
              <a:rPr dirty="0" err="1"/>
              <a:t>Mesurer</a:t>
            </a:r>
            <a:r>
              <a:rPr dirty="0"/>
              <a:t> et </a:t>
            </a:r>
            <a:r>
              <a:rPr dirty="0" err="1"/>
              <a:t>interpréter</a:t>
            </a:r>
            <a:r>
              <a:rPr dirty="0"/>
              <a:t> TA, FC, FR, SPO₂, </a:t>
            </a:r>
            <a:r>
              <a:rPr dirty="0" err="1"/>
              <a:t>température</a:t>
            </a:r>
            <a:r>
              <a:rPr dirty="0"/>
              <a:t>.</a:t>
            </a:r>
          </a:p>
          <a:p>
            <a:pPr marL="0" indent="0">
              <a:buNone/>
              <a:defRPr sz="2200">
                <a:latin typeface="Arial"/>
              </a:defRPr>
            </a:pPr>
            <a:r>
              <a:rPr dirty="0" err="1"/>
              <a:t>Orienter</a:t>
            </a:r>
            <a:r>
              <a:rPr dirty="0"/>
              <a:t> la </a:t>
            </a:r>
            <a:r>
              <a:rPr dirty="0" err="1"/>
              <a:t>prise</a:t>
            </a:r>
            <a:r>
              <a:rPr dirty="0"/>
              <a:t> </a:t>
            </a:r>
            <a:r>
              <a:rPr dirty="0" err="1"/>
              <a:t>en</a:t>
            </a:r>
            <a:r>
              <a:rPr dirty="0"/>
              <a:t> charge </a:t>
            </a:r>
            <a:r>
              <a:rPr dirty="0" err="1"/>
              <a:t>immédiate</a:t>
            </a:r>
            <a:r>
              <a:rPr dirty="0"/>
              <a:t> </a:t>
            </a:r>
            <a:r>
              <a:rPr dirty="0" err="1"/>
              <a:t>ou</a:t>
            </a:r>
            <a:r>
              <a:rPr dirty="0"/>
              <a:t> la </a:t>
            </a:r>
            <a:r>
              <a:rPr dirty="0" err="1"/>
              <a:t>référence</a:t>
            </a:r>
            <a:r>
              <a:rPr dirty="0"/>
              <a:t> </a:t>
            </a:r>
            <a:r>
              <a:rPr dirty="0" err="1"/>
              <a:t>selon</a:t>
            </a:r>
            <a:r>
              <a:rPr dirty="0"/>
              <a:t> les anomalies </a:t>
            </a:r>
            <a:r>
              <a:rPr dirty="0" err="1"/>
              <a:t>détectées</a:t>
            </a:r>
            <a:r>
              <a:rPr dirty="0"/>
              <a:t>.</a:t>
            </a:r>
          </a:p>
          <a:p>
            <a:pPr marL="0" indent="0">
              <a:buNone/>
              <a:defRPr sz="2200">
                <a:latin typeface="Arial"/>
              </a:defRPr>
            </a:pPr>
            <a:r>
              <a:rPr dirty="0" err="1"/>
              <a:t>Reconnaître</a:t>
            </a:r>
            <a:r>
              <a:rPr dirty="0"/>
              <a:t> </a:t>
            </a:r>
            <a:r>
              <a:rPr dirty="0" err="1"/>
              <a:t>l’instabilité</a:t>
            </a:r>
            <a:r>
              <a:rPr dirty="0"/>
              <a:t> </a:t>
            </a:r>
            <a:r>
              <a:rPr dirty="0" err="1"/>
              <a:t>clinique</a:t>
            </a:r>
            <a:r>
              <a:rPr dirty="0"/>
              <a:t> et les complications </a:t>
            </a:r>
            <a:r>
              <a:rPr dirty="0" err="1"/>
              <a:t>potentielles</a:t>
            </a:r>
            <a:r>
              <a:rPr dirty="0"/>
              <a:t>.</a:t>
            </a:r>
          </a:p>
          <a:p>
            <a:pPr marL="0" indent="0">
              <a:buNone/>
              <a:defRPr sz="2200">
                <a:latin typeface="Arial"/>
              </a:defRPr>
            </a:pPr>
            <a:r>
              <a:rPr dirty="0"/>
              <a:t>6. </a:t>
            </a:r>
            <a:r>
              <a:rPr dirty="0" err="1"/>
              <a:t>Améliorer</a:t>
            </a:r>
            <a:r>
              <a:rPr dirty="0"/>
              <a:t> </a:t>
            </a:r>
            <a:r>
              <a:rPr dirty="0" err="1"/>
              <a:t>l’accès</a:t>
            </a:r>
            <a:r>
              <a:rPr dirty="0"/>
              <a:t> aux </a:t>
            </a:r>
            <a:r>
              <a:rPr dirty="0" err="1"/>
              <a:t>soins</a:t>
            </a:r>
            <a:r>
              <a:rPr dirty="0"/>
              <a:t> </a:t>
            </a:r>
            <a:r>
              <a:rPr dirty="0" err="1"/>
              <a:t>en</a:t>
            </a:r>
            <a:r>
              <a:rPr dirty="0"/>
              <a:t> </a:t>
            </a:r>
            <a:r>
              <a:rPr dirty="0" err="1"/>
              <a:t>pharmacie</a:t>
            </a:r>
            <a:endParaRPr dirty="0"/>
          </a:p>
          <a:p>
            <a:pPr marL="0" indent="0">
              <a:buNone/>
              <a:defRPr sz="2200">
                <a:latin typeface="Arial"/>
              </a:defRPr>
            </a:pPr>
            <a:r>
              <a:rPr dirty="0"/>
              <a:t>Accélérer </a:t>
            </a:r>
            <a:r>
              <a:rPr dirty="0" err="1"/>
              <a:t>l’évaluation</a:t>
            </a:r>
            <a:r>
              <a:rPr dirty="0"/>
              <a:t> </a:t>
            </a:r>
            <a:r>
              <a:rPr dirty="0" err="1"/>
              <a:t>initiale</a:t>
            </a:r>
            <a:r>
              <a:rPr dirty="0"/>
              <a:t> pour </a:t>
            </a:r>
            <a:r>
              <a:rPr dirty="0" err="1"/>
              <a:t>réduire</a:t>
            </a:r>
            <a:r>
              <a:rPr dirty="0"/>
              <a:t> les </a:t>
            </a:r>
            <a:r>
              <a:rPr dirty="0" err="1"/>
              <a:t>délais</a:t>
            </a:r>
            <a:r>
              <a:rPr dirty="0"/>
              <a:t> et </a:t>
            </a:r>
            <a:r>
              <a:rPr dirty="0" err="1"/>
              <a:t>éviter</a:t>
            </a:r>
            <a:r>
              <a:rPr dirty="0"/>
              <a:t> des consultations </a:t>
            </a:r>
            <a:r>
              <a:rPr dirty="0" err="1"/>
              <a:t>médicales</a:t>
            </a:r>
            <a:r>
              <a:rPr dirty="0"/>
              <a:t> </a:t>
            </a:r>
            <a:r>
              <a:rPr dirty="0" err="1"/>
              <a:t>inutiles</a:t>
            </a:r>
            <a:r>
              <a:rPr dirty="0"/>
              <a:t>.</a:t>
            </a:r>
          </a:p>
          <a:p>
            <a:pPr marL="0" indent="0">
              <a:buNone/>
              <a:defRPr sz="2200">
                <a:latin typeface="Arial"/>
              </a:defRPr>
            </a:pPr>
            <a:r>
              <a:rPr dirty="0" err="1"/>
              <a:t>Renforcer</a:t>
            </a:r>
            <a:r>
              <a:rPr dirty="0"/>
              <a:t> les corridors de </a:t>
            </a:r>
            <a:r>
              <a:rPr dirty="0" err="1"/>
              <a:t>soins</a:t>
            </a:r>
            <a:r>
              <a:rPr dirty="0"/>
              <a:t> avec les </a:t>
            </a:r>
            <a:r>
              <a:rPr dirty="0" err="1"/>
              <a:t>médecins</a:t>
            </a:r>
            <a:r>
              <a:rPr dirty="0"/>
              <a:t> et les </a:t>
            </a:r>
            <a:r>
              <a:rPr dirty="0" err="1"/>
              <a:t>infirmières</a:t>
            </a:r>
            <a:r>
              <a:rPr dirty="0"/>
              <a:t>.</a:t>
            </a:r>
          </a:p>
          <a:p>
            <a:pPr marL="0" indent="0">
              <a:buNone/>
              <a:defRPr sz="2200">
                <a:latin typeface="Arial"/>
              </a:defRPr>
            </a:pPr>
            <a:r>
              <a:rPr dirty="0" err="1"/>
              <a:t>Contribuer</a:t>
            </a:r>
            <a:r>
              <a:rPr dirty="0"/>
              <a:t> au </a:t>
            </a:r>
            <a:r>
              <a:rPr dirty="0" err="1"/>
              <a:t>désengorgement</a:t>
            </a:r>
            <a:r>
              <a:rPr dirty="0"/>
              <a:t> de la première </a:t>
            </a:r>
            <a:r>
              <a:rPr dirty="0" err="1"/>
              <a:t>ligne</a:t>
            </a:r>
            <a:r>
              <a:rPr dirty="0"/>
              <a:t> grâce à des interventions </a:t>
            </a:r>
            <a:r>
              <a:rPr dirty="0" err="1"/>
              <a:t>rapides</a:t>
            </a:r>
            <a:r>
              <a:rPr dirty="0"/>
              <a:t> et </a:t>
            </a:r>
            <a:r>
              <a:rPr dirty="0" err="1"/>
              <a:t>documentées</a:t>
            </a:r>
            <a:r>
              <a:rPr dirty="0"/>
              <a:t>.</a:t>
            </a:r>
          </a:p>
          <a:p>
            <a:pPr marL="0" indent="0">
              <a:buNone/>
              <a:defRPr sz="2200">
                <a:latin typeface="Arial"/>
              </a:defRPr>
            </a:pPr>
            <a:r>
              <a:rPr dirty="0"/>
              <a:t>7. Appliquer des examens simples et </a:t>
            </a:r>
            <a:r>
              <a:rPr dirty="0" err="1"/>
              <a:t>sécuritaires</a:t>
            </a:r>
            <a:r>
              <a:rPr dirty="0"/>
              <a:t> </a:t>
            </a:r>
            <a:r>
              <a:rPr dirty="0" err="1"/>
              <a:t>en</a:t>
            </a:r>
            <a:r>
              <a:rPr dirty="0"/>
              <a:t> pratique </a:t>
            </a:r>
            <a:r>
              <a:rPr dirty="0" err="1"/>
              <a:t>quotidienne</a:t>
            </a:r>
            <a:endParaRPr dirty="0"/>
          </a:p>
          <a:p>
            <a:pPr marL="0" indent="0">
              <a:buNone/>
              <a:defRPr sz="2200">
                <a:latin typeface="Arial"/>
              </a:defRPr>
            </a:pPr>
            <a:r>
              <a:rPr dirty="0" err="1"/>
              <a:t>Réaliser</a:t>
            </a:r>
            <a:r>
              <a:rPr dirty="0"/>
              <a:t> des </a:t>
            </a:r>
            <a:r>
              <a:rPr dirty="0" err="1"/>
              <a:t>évaluations</a:t>
            </a:r>
            <a:r>
              <a:rPr dirty="0"/>
              <a:t> « tête aux </a:t>
            </a:r>
            <a:r>
              <a:rPr dirty="0" err="1"/>
              <a:t>pieds</a:t>
            </a:r>
            <a:r>
              <a:rPr dirty="0"/>
              <a:t> » </a:t>
            </a:r>
            <a:r>
              <a:rPr dirty="0" err="1"/>
              <a:t>adaptées</a:t>
            </a:r>
            <a:r>
              <a:rPr dirty="0"/>
              <a:t> au </a:t>
            </a:r>
            <a:r>
              <a:rPr dirty="0" err="1"/>
              <a:t>contexte</a:t>
            </a:r>
            <a:r>
              <a:rPr dirty="0"/>
              <a:t> officinal.</a:t>
            </a:r>
          </a:p>
          <a:p>
            <a:pPr marL="0" indent="0">
              <a:buNone/>
              <a:defRPr sz="2200">
                <a:latin typeface="Arial"/>
              </a:defRPr>
            </a:pPr>
            <a:r>
              <a:rPr dirty="0" err="1"/>
              <a:t>Utiliser</a:t>
            </a:r>
            <a:r>
              <a:rPr dirty="0"/>
              <a:t> des </a:t>
            </a:r>
            <a:r>
              <a:rPr dirty="0" err="1"/>
              <a:t>algorithmes</a:t>
            </a:r>
            <a:r>
              <a:rPr dirty="0"/>
              <a:t> de </a:t>
            </a:r>
            <a:r>
              <a:rPr dirty="0" err="1"/>
              <a:t>décision</a:t>
            </a:r>
            <a:r>
              <a:rPr dirty="0"/>
              <a:t> </a:t>
            </a:r>
            <a:r>
              <a:rPr dirty="0" err="1"/>
              <a:t>rapides</a:t>
            </a:r>
            <a:r>
              <a:rPr dirty="0"/>
              <a:t> pour :</a:t>
            </a:r>
          </a:p>
          <a:p>
            <a:pPr marL="0" indent="0">
              <a:buNone/>
              <a:defRPr sz="2200">
                <a:latin typeface="Arial"/>
              </a:defRPr>
            </a:pPr>
            <a:r>
              <a:rPr dirty="0" err="1"/>
              <a:t>maux</a:t>
            </a:r>
            <a:r>
              <a:rPr dirty="0"/>
              <a:t> de gorge</a:t>
            </a:r>
          </a:p>
          <a:p>
            <a:pPr marL="0" indent="0">
              <a:buNone/>
              <a:defRPr sz="2200">
                <a:latin typeface="Arial"/>
              </a:defRPr>
            </a:pPr>
            <a:r>
              <a:rPr dirty="0" err="1"/>
              <a:t>toux</a:t>
            </a:r>
            <a:r>
              <a:rPr dirty="0"/>
              <a:t> / </a:t>
            </a:r>
            <a:r>
              <a:rPr dirty="0" err="1"/>
              <a:t>symptômes</a:t>
            </a:r>
            <a:r>
              <a:rPr dirty="0"/>
              <a:t> </a:t>
            </a:r>
            <a:r>
              <a:rPr dirty="0" err="1"/>
              <a:t>pulmonaires</a:t>
            </a:r>
            <a:endParaRPr dirty="0"/>
          </a:p>
          <a:p>
            <a:pPr marL="0" indent="0">
              <a:buNone/>
              <a:defRPr sz="2200">
                <a:latin typeface="Arial"/>
              </a:defRPr>
            </a:pPr>
            <a:r>
              <a:rPr dirty="0" err="1"/>
              <a:t>douleurs</a:t>
            </a:r>
            <a:r>
              <a:rPr dirty="0"/>
              <a:t> </a:t>
            </a:r>
            <a:r>
              <a:rPr dirty="0" err="1"/>
              <a:t>aiguës</a:t>
            </a:r>
            <a:endParaRPr dirty="0"/>
          </a:p>
          <a:p>
            <a:pPr marL="0" indent="0">
              <a:buNone/>
              <a:defRPr sz="2200">
                <a:latin typeface="Arial"/>
              </a:defRPr>
            </a:pPr>
            <a:r>
              <a:rPr dirty="0" err="1"/>
              <a:t>symptômes</a:t>
            </a:r>
            <a:r>
              <a:rPr dirty="0"/>
              <a:t> </a:t>
            </a:r>
            <a:r>
              <a:rPr dirty="0" err="1"/>
              <a:t>neurologiques</a:t>
            </a:r>
            <a:endParaRPr dirty="0"/>
          </a:p>
          <a:p>
            <a:pPr marL="0" indent="0">
              <a:buNone/>
              <a:defRPr sz="2200">
                <a:latin typeface="Arial"/>
              </a:defRPr>
            </a:pPr>
            <a:r>
              <a:rPr dirty="0" err="1"/>
              <a:t>signes</a:t>
            </a:r>
            <a:r>
              <a:rPr dirty="0"/>
              <a:t> </a:t>
            </a:r>
            <a:r>
              <a:rPr dirty="0" err="1"/>
              <a:t>urinaires</a:t>
            </a:r>
            <a:r>
              <a:rPr dirty="0"/>
              <a:t> (</a:t>
            </a:r>
            <a:r>
              <a:rPr dirty="0" err="1"/>
              <a:t>incluant</a:t>
            </a:r>
            <a:r>
              <a:rPr dirty="0"/>
              <a:t> red flags)</a:t>
            </a:r>
          </a:p>
          <a:p>
            <a:pPr marL="0" indent="0">
              <a:buNone/>
              <a:defRPr sz="2200">
                <a:latin typeface="Arial"/>
              </a:defRPr>
            </a:pPr>
            <a:r>
              <a:rPr dirty="0"/>
              <a:t>Documenter </a:t>
            </a:r>
            <a:r>
              <a:rPr dirty="0" err="1"/>
              <a:t>adéquatement</a:t>
            </a:r>
            <a:r>
              <a:rPr dirty="0"/>
              <a:t> : </a:t>
            </a:r>
            <a:r>
              <a:rPr dirty="0" err="1"/>
              <a:t>conformité</a:t>
            </a:r>
            <a:r>
              <a:rPr dirty="0"/>
              <a:t> OPQ, Loi 31 et </a:t>
            </a:r>
            <a:r>
              <a:rPr dirty="0" err="1"/>
              <a:t>traçabilité</a:t>
            </a:r>
            <a:r>
              <a:rPr dirty="0"/>
              <a:t> </a:t>
            </a:r>
            <a:r>
              <a:rPr dirty="0" err="1"/>
              <a:t>clinique</a:t>
            </a:r>
            <a:r>
              <a:rPr dirty="0"/>
              <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Centor modifié / McIsaac</a:t>
            </a:r>
          </a:p>
        </p:txBody>
      </p:sp>
      <p:pic>
        <p:nvPicPr>
          <p:cNvPr id="4" name="Image 3">
            <a:extLst>
              <a:ext uri="{FF2B5EF4-FFF2-40B4-BE49-F238E27FC236}">
                <a16:creationId xmlns:a16="http://schemas.microsoft.com/office/drawing/2014/main" id="{52B10DB6-6E64-4CDC-7C37-78F8A48DB624}"/>
              </a:ext>
            </a:extLst>
          </p:cNvPr>
          <p:cNvPicPr>
            <a:picLocks noChangeAspect="1"/>
          </p:cNvPicPr>
          <p:nvPr/>
        </p:nvPicPr>
        <p:blipFill>
          <a:blip r:embed="rId2"/>
          <a:stretch>
            <a:fillRect/>
          </a:stretch>
        </p:blipFill>
        <p:spPr>
          <a:xfrm>
            <a:off x="685800" y="2044700"/>
            <a:ext cx="7772400" cy="2768600"/>
          </a:xfrm>
          <a:prstGeom prst="rect">
            <a:avLst/>
          </a:prstGeom>
        </p:spPr>
      </p:pic>
      <p:sp>
        <p:nvSpPr>
          <p:cNvPr id="5" name="ZoneTexte 4">
            <a:extLst>
              <a:ext uri="{FF2B5EF4-FFF2-40B4-BE49-F238E27FC236}">
                <a16:creationId xmlns:a16="http://schemas.microsoft.com/office/drawing/2014/main" id="{D4BA15FA-B73D-4E67-5C9E-E56B0601D98B}"/>
              </a:ext>
            </a:extLst>
          </p:cNvPr>
          <p:cNvSpPr txBox="1"/>
          <p:nvPr/>
        </p:nvSpPr>
        <p:spPr>
          <a:xfrm>
            <a:off x="5390707" y="5316279"/>
            <a:ext cx="2647507" cy="276999"/>
          </a:xfrm>
          <a:prstGeom prst="rect">
            <a:avLst/>
          </a:prstGeom>
          <a:noFill/>
        </p:spPr>
        <p:txBody>
          <a:bodyPr wrap="square" rtlCol="0">
            <a:spAutoFit/>
          </a:bodyPr>
          <a:lstStyle/>
          <a:p>
            <a:r>
              <a:rPr lang="fr-FR" sz="1200" dirty="0"/>
              <a:t>GUO pharyngite - INESSS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Examen physique - Pharyngite</a:t>
            </a:r>
          </a:p>
        </p:txBody>
      </p:sp>
      <p:sp>
        <p:nvSpPr>
          <p:cNvPr id="3" name="Content Placeholder 2"/>
          <p:cNvSpPr>
            <a:spLocks noGrp="1"/>
          </p:cNvSpPr>
          <p:nvPr>
            <p:ph idx="1"/>
          </p:nvPr>
        </p:nvSpPr>
        <p:spPr/>
        <p:txBody>
          <a:bodyPr>
            <a:normAutofit/>
          </a:bodyPr>
          <a:lstStyle/>
          <a:p>
            <a:pPr marL="0" indent="0">
              <a:buNone/>
            </a:pPr>
            <a:r>
              <a:rPr lang="fr-CA" dirty="0"/>
              <a:t>Prise de signes vitaux</a:t>
            </a:r>
          </a:p>
          <a:p>
            <a:r>
              <a:rPr lang="fr-CA" dirty="0"/>
              <a:t>Température – fréquence cardiaque – Tension artérielle</a:t>
            </a:r>
          </a:p>
          <a:p>
            <a:pPr marL="0" indent="0">
              <a:buNone/>
            </a:pPr>
            <a:r>
              <a:rPr lang="fr-CA" dirty="0"/>
              <a:t> </a:t>
            </a:r>
          </a:p>
          <a:p>
            <a:pPr marL="0" indent="0">
              <a:buNone/>
            </a:pPr>
            <a:r>
              <a:rPr lang="fr-CA" dirty="0"/>
              <a:t>Inspection de l’oropharynx</a:t>
            </a:r>
          </a:p>
          <a:p>
            <a:r>
              <a:rPr lang="fr-CA" dirty="0"/>
              <a:t>Observation attentive de l’oropharynx pour détecter érythème, exsudats blanchâtres et pétéchies palatines caractéristiques.</a:t>
            </a:r>
          </a:p>
          <a:p>
            <a:pPr marL="0" indent="0">
              <a:buNone/>
            </a:pPr>
            <a:r>
              <a:rPr lang="fr-CA" dirty="0"/>
              <a:t>Palpation des ganglions cervicaux</a:t>
            </a:r>
          </a:p>
          <a:p>
            <a:r>
              <a:rPr lang="fr-CA" dirty="0"/>
              <a:t>Palpation douce pour évaluer sensibilité et taille des adénopathies, critère clé du score </a:t>
            </a:r>
            <a:r>
              <a:rPr lang="fr-CA" dirty="0" err="1"/>
              <a:t>Centor</a:t>
            </a:r>
            <a:r>
              <a:rPr lang="fr-CA" dirty="0"/>
              <a: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792C1E-B46E-A3A1-B9D7-AF4CD8273CD5}"/>
              </a:ext>
            </a:extLst>
          </p:cNvPr>
          <p:cNvSpPr>
            <a:spLocks noGrp="1"/>
          </p:cNvSpPr>
          <p:nvPr>
            <p:ph type="title"/>
          </p:nvPr>
        </p:nvSpPr>
        <p:spPr>
          <a:xfrm>
            <a:off x="360756" y="1379278"/>
            <a:ext cx="4111184" cy="1504665"/>
          </a:xfrm>
        </p:spPr>
        <p:txBody>
          <a:bodyPr vert="horz" lIns="68580" tIns="34290" rIns="68580" bIns="34290" rtlCol="0" anchor="ctr">
            <a:normAutofit/>
          </a:bodyPr>
          <a:lstStyle/>
          <a:p>
            <a:pPr>
              <a:lnSpc>
                <a:spcPct val="90000"/>
              </a:lnSpc>
            </a:pPr>
            <a:r>
              <a:rPr lang="en-US"/>
              <a:t>Exsudats amygdaliens</a:t>
            </a:r>
          </a:p>
        </p:txBody>
      </p:sp>
      <p:sp>
        <p:nvSpPr>
          <p:cNvPr id="8" name="ZoneTexte 7">
            <a:extLst>
              <a:ext uri="{FF2B5EF4-FFF2-40B4-BE49-F238E27FC236}">
                <a16:creationId xmlns:a16="http://schemas.microsoft.com/office/drawing/2014/main" id="{25F16EA2-9A85-21B9-D576-98B7717CE8B2}"/>
              </a:ext>
            </a:extLst>
          </p:cNvPr>
          <p:cNvSpPr txBox="1"/>
          <p:nvPr/>
        </p:nvSpPr>
        <p:spPr>
          <a:xfrm>
            <a:off x="4607960" y="1379278"/>
            <a:ext cx="3646855" cy="1504665"/>
          </a:xfrm>
          <a:prstGeom prst="rect">
            <a:avLst/>
          </a:prstGeom>
        </p:spPr>
        <p:txBody>
          <a:bodyPr vert="horz" lIns="68580" tIns="34290" rIns="68580" bIns="34290" rtlCol="0" anchor="ctr">
            <a:normAutofit/>
          </a:bodyPr>
          <a:lstStyle/>
          <a:p>
            <a:pPr defTabSz="685800">
              <a:spcBef>
                <a:spcPts val="750"/>
              </a:spcBef>
            </a:pPr>
            <a:r>
              <a:rPr lang="en-US"/>
              <a:t>Photos UpToDate et Wikipédia</a:t>
            </a:r>
          </a:p>
        </p:txBody>
      </p:sp>
      <p:pic>
        <p:nvPicPr>
          <p:cNvPr id="5" name="Espace réservé du contenu 4">
            <a:extLst>
              <a:ext uri="{FF2B5EF4-FFF2-40B4-BE49-F238E27FC236}">
                <a16:creationId xmlns:a16="http://schemas.microsoft.com/office/drawing/2014/main" id="{D1DA4E85-218C-1956-767C-2BA6568A7A85}"/>
              </a:ext>
            </a:extLst>
          </p:cNvPr>
          <p:cNvPicPr>
            <a:picLocks noGrp="1" noChangeAspect="1"/>
          </p:cNvPicPr>
          <p:nvPr>
            <p:ph idx="1"/>
          </p:nvPr>
        </p:nvPicPr>
        <p:blipFill>
          <a:blip r:embed="rId2">
            <a:alphaModFix/>
          </a:blip>
          <a:srcRect t="23108" r="2" b="35782"/>
          <a:stretch/>
        </p:blipFill>
        <p:spPr>
          <a:xfrm>
            <a:off x="361951" y="3058842"/>
            <a:ext cx="4180152" cy="2574512"/>
          </a:xfrm>
          <a:prstGeom prst="rect">
            <a:avLst/>
          </a:prstGeom>
        </p:spPr>
      </p:pic>
      <p:pic>
        <p:nvPicPr>
          <p:cNvPr id="7" name="Image 6">
            <a:extLst>
              <a:ext uri="{FF2B5EF4-FFF2-40B4-BE49-F238E27FC236}">
                <a16:creationId xmlns:a16="http://schemas.microsoft.com/office/drawing/2014/main" id="{C8801100-DE18-77CE-B485-D4FE32C76B82}"/>
              </a:ext>
            </a:extLst>
          </p:cNvPr>
          <p:cNvPicPr>
            <a:picLocks noChangeAspect="1"/>
          </p:cNvPicPr>
          <p:nvPr/>
        </p:nvPicPr>
        <p:blipFill>
          <a:blip r:embed="rId3">
            <a:alphaModFix/>
          </a:blip>
          <a:srcRect t="21591" r="-1" b="26212"/>
          <a:stretch/>
        </p:blipFill>
        <p:spPr>
          <a:xfrm>
            <a:off x="4542101" y="3058842"/>
            <a:ext cx="4180152" cy="2574512"/>
          </a:xfrm>
          <a:prstGeom prst="rect">
            <a:avLst/>
          </a:prstGeom>
        </p:spPr>
      </p:pic>
    </p:spTree>
    <p:extLst>
      <p:ext uri="{BB962C8B-B14F-4D97-AF65-F5344CB8AC3E}">
        <p14:creationId xmlns:p14="http://schemas.microsoft.com/office/powerpoint/2010/main" val="42215166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38F718-C2E3-3975-19A1-47467D512FD4}"/>
              </a:ext>
            </a:extLst>
          </p:cNvPr>
          <p:cNvSpPr>
            <a:spLocks noGrp="1"/>
          </p:cNvSpPr>
          <p:nvPr>
            <p:ph type="title"/>
          </p:nvPr>
        </p:nvSpPr>
        <p:spPr>
          <a:xfrm>
            <a:off x="360756" y="1379278"/>
            <a:ext cx="4111184" cy="1504665"/>
          </a:xfrm>
        </p:spPr>
        <p:txBody>
          <a:bodyPr vert="horz" lIns="68580" tIns="34290" rIns="68580" bIns="34290" rtlCol="0" anchor="ctr">
            <a:normAutofit/>
          </a:bodyPr>
          <a:lstStyle/>
          <a:p>
            <a:pPr>
              <a:lnSpc>
                <a:spcPct val="90000"/>
              </a:lnSpc>
            </a:pPr>
            <a:r>
              <a:rPr lang="en-US"/>
              <a:t>Pétéchies du palais</a:t>
            </a:r>
          </a:p>
        </p:txBody>
      </p:sp>
      <p:pic>
        <p:nvPicPr>
          <p:cNvPr id="5" name="Espace réservé du contenu 4">
            <a:extLst>
              <a:ext uri="{FF2B5EF4-FFF2-40B4-BE49-F238E27FC236}">
                <a16:creationId xmlns:a16="http://schemas.microsoft.com/office/drawing/2014/main" id="{8E8CA5DB-3953-4E0D-130B-B09F15C95728}"/>
              </a:ext>
            </a:extLst>
          </p:cNvPr>
          <p:cNvPicPr>
            <a:picLocks noGrp="1" noChangeAspect="1"/>
          </p:cNvPicPr>
          <p:nvPr>
            <p:ph idx="1"/>
          </p:nvPr>
        </p:nvPicPr>
        <p:blipFill>
          <a:blip r:embed="rId2">
            <a:alphaModFix/>
          </a:blip>
          <a:srcRect t="43217" r="1" b="12634"/>
          <a:stretch/>
        </p:blipFill>
        <p:spPr>
          <a:xfrm>
            <a:off x="361951" y="3058842"/>
            <a:ext cx="8360303" cy="2574512"/>
          </a:xfrm>
          <a:prstGeom prst="rect">
            <a:avLst/>
          </a:prstGeom>
        </p:spPr>
      </p:pic>
      <p:sp>
        <p:nvSpPr>
          <p:cNvPr id="6" name="ZoneTexte 5">
            <a:extLst>
              <a:ext uri="{FF2B5EF4-FFF2-40B4-BE49-F238E27FC236}">
                <a16:creationId xmlns:a16="http://schemas.microsoft.com/office/drawing/2014/main" id="{06D70543-1265-FD20-EA03-217B16D88C9C}"/>
              </a:ext>
            </a:extLst>
          </p:cNvPr>
          <p:cNvSpPr txBox="1"/>
          <p:nvPr/>
        </p:nvSpPr>
        <p:spPr>
          <a:xfrm>
            <a:off x="6017895" y="1723072"/>
            <a:ext cx="1817370" cy="300082"/>
          </a:xfrm>
          <a:prstGeom prst="rect">
            <a:avLst/>
          </a:prstGeom>
          <a:noFill/>
        </p:spPr>
        <p:txBody>
          <a:bodyPr wrap="square" rtlCol="0">
            <a:spAutoFit/>
          </a:bodyPr>
          <a:lstStyle/>
          <a:p>
            <a:r>
              <a:rPr lang="fr-FR" sz="1350" dirty="0"/>
              <a:t>Photo Google</a:t>
            </a:r>
          </a:p>
        </p:txBody>
      </p:sp>
    </p:spTree>
    <p:extLst>
      <p:ext uri="{BB962C8B-B14F-4D97-AF65-F5344CB8AC3E}">
        <p14:creationId xmlns:p14="http://schemas.microsoft.com/office/powerpoint/2010/main" val="20579622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EED6CB-512C-3E63-4C28-776C8D4B64C5}"/>
              </a:ext>
            </a:extLst>
          </p:cNvPr>
          <p:cNvSpPr>
            <a:spLocks noGrp="1"/>
          </p:cNvSpPr>
          <p:nvPr>
            <p:ph type="title"/>
          </p:nvPr>
        </p:nvSpPr>
        <p:spPr>
          <a:xfrm>
            <a:off x="4511009" y="1384403"/>
            <a:ext cx="4211245" cy="2320101"/>
          </a:xfrm>
        </p:spPr>
        <p:txBody>
          <a:bodyPr vert="horz" lIns="68580" tIns="34290" rIns="68580" bIns="34290" rtlCol="0" anchor="b">
            <a:normAutofit/>
          </a:bodyPr>
          <a:lstStyle/>
          <a:p>
            <a:r>
              <a:rPr lang="en-US"/>
              <a:t>Langue framboisée</a:t>
            </a:r>
          </a:p>
        </p:txBody>
      </p:sp>
      <p:pic>
        <p:nvPicPr>
          <p:cNvPr id="4" name="Picture 2">
            <a:extLst>
              <a:ext uri="{FF2B5EF4-FFF2-40B4-BE49-F238E27FC236}">
                <a16:creationId xmlns:a16="http://schemas.microsoft.com/office/drawing/2014/main" id="{9D3BB9EF-7FB4-1D5D-B3EF-BA7641ED292F}"/>
              </a:ext>
            </a:extLst>
          </p:cNvPr>
          <p:cNvPicPr>
            <a:picLocks noGrp="1" noChangeAspect="1"/>
          </p:cNvPicPr>
          <p:nvPr>
            <p:ph idx="1"/>
          </p:nvPr>
        </p:nvPicPr>
        <p:blipFill>
          <a:blip r:embed="rId2">
            <a:alphaModFix/>
          </a:blip>
          <a:stretch>
            <a:fillRect/>
          </a:stretch>
        </p:blipFill>
        <p:spPr>
          <a:xfrm>
            <a:off x="750326" y="1358896"/>
            <a:ext cx="2992824" cy="4142319"/>
          </a:xfrm>
          <a:prstGeom prst="rect">
            <a:avLst/>
          </a:prstGeom>
        </p:spPr>
      </p:pic>
    </p:spTree>
    <p:extLst>
      <p:ext uri="{BB962C8B-B14F-4D97-AF65-F5344CB8AC3E}">
        <p14:creationId xmlns:p14="http://schemas.microsoft.com/office/powerpoint/2010/main" val="34179066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Symptômes d'alarme à l'examen physique</a:t>
            </a:r>
          </a:p>
        </p:txBody>
      </p:sp>
      <p:sp>
        <p:nvSpPr>
          <p:cNvPr id="3" name="Content Placeholder 2"/>
          <p:cNvSpPr>
            <a:spLocks noGrp="1"/>
          </p:cNvSpPr>
          <p:nvPr>
            <p:ph idx="1"/>
          </p:nvPr>
        </p:nvSpPr>
        <p:spPr/>
        <p:txBody>
          <a:bodyPr/>
          <a:lstStyle/>
          <a:p>
            <a:r>
              <a:rPr lang="fr-CA" dirty="0"/>
              <a:t>Trismus : incapacité à ouvrir complètement la bouche</a:t>
            </a:r>
          </a:p>
          <a:p>
            <a:r>
              <a:rPr lang="fr-CA" dirty="0"/>
              <a:t>Voussure au palais </a:t>
            </a:r>
          </a:p>
          <a:p>
            <a:r>
              <a:rPr lang="fr-CA" dirty="0"/>
              <a:t>Asymétrie de la luette</a:t>
            </a:r>
          </a:p>
          <a:p>
            <a:pPr marL="0" indent="0">
              <a:buNone/>
            </a:pPr>
            <a:endParaRPr lang="fr-CA" dirty="0"/>
          </a:p>
          <a:p>
            <a:pPr marL="0" indent="0">
              <a:buNone/>
            </a:pPr>
            <a:r>
              <a:rPr lang="fr-CA" dirty="0"/>
              <a:t>*** Signes d’abcès </a:t>
            </a:r>
            <a:r>
              <a:rPr lang="fr-CA" dirty="0" err="1"/>
              <a:t>rétropharyngés</a:t>
            </a:r>
            <a:r>
              <a:rPr lang="fr-CA" dirty="0"/>
              <a:t> et/ou </a:t>
            </a:r>
            <a:r>
              <a:rPr lang="fr-CA" dirty="0" err="1"/>
              <a:t>périamygdalien</a:t>
            </a:r>
            <a:r>
              <a:rPr lang="fr-CA" dirty="0"/>
              <a:t> </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Bilan paraclinique - Pharyngite</a:t>
            </a:r>
          </a:p>
        </p:txBody>
      </p:sp>
      <p:sp>
        <p:nvSpPr>
          <p:cNvPr id="3" name="Content Placeholder 2"/>
          <p:cNvSpPr>
            <a:spLocks noGrp="1"/>
          </p:cNvSpPr>
          <p:nvPr>
            <p:ph idx="1"/>
          </p:nvPr>
        </p:nvSpPr>
        <p:spPr/>
        <p:txBody>
          <a:bodyPr/>
          <a:lstStyle/>
          <a:p>
            <a:pPr marL="0" indent="0">
              <a:buNone/>
              <a:defRPr sz="2200">
                <a:latin typeface="Arial"/>
              </a:defRPr>
            </a:pPr>
            <a:r>
              <a:rPr dirty="0" err="1"/>
              <a:t>Utilisation</a:t>
            </a:r>
            <a:r>
              <a:rPr dirty="0"/>
              <a:t> du TROD </a:t>
            </a:r>
            <a:r>
              <a:rPr dirty="0" err="1"/>
              <a:t>streptocoque</a:t>
            </a:r>
            <a:endParaRPr dirty="0"/>
          </a:p>
          <a:p>
            <a:pPr>
              <a:defRPr sz="2200">
                <a:latin typeface="Arial"/>
              </a:defRPr>
            </a:pPr>
            <a:r>
              <a:rPr dirty="0"/>
              <a:t>Le test </a:t>
            </a:r>
            <a:r>
              <a:rPr dirty="0" err="1"/>
              <a:t>rapide</a:t>
            </a:r>
            <a:r>
              <a:rPr dirty="0"/>
              <a:t> </a:t>
            </a:r>
            <a:r>
              <a:rPr dirty="0" err="1"/>
              <a:t>d’orientation</a:t>
            </a:r>
            <a:r>
              <a:rPr dirty="0"/>
              <a:t> </a:t>
            </a:r>
            <a:r>
              <a:rPr dirty="0" err="1"/>
              <a:t>diagnostique</a:t>
            </a:r>
            <a:r>
              <a:rPr dirty="0"/>
              <a:t> est </a:t>
            </a:r>
            <a:r>
              <a:rPr dirty="0" err="1"/>
              <a:t>essentiel</a:t>
            </a:r>
            <a:r>
              <a:rPr dirty="0"/>
              <a:t> pour </a:t>
            </a:r>
            <a:r>
              <a:rPr dirty="0" err="1"/>
              <a:t>détecter</a:t>
            </a:r>
            <a:r>
              <a:rPr dirty="0"/>
              <a:t> les infections </a:t>
            </a:r>
            <a:r>
              <a:rPr dirty="0" err="1"/>
              <a:t>bactériennes</a:t>
            </a:r>
            <a:r>
              <a:rPr dirty="0"/>
              <a:t> </a:t>
            </a:r>
            <a:r>
              <a:rPr dirty="0" err="1"/>
              <a:t>en</a:t>
            </a:r>
            <a:r>
              <a:rPr dirty="0"/>
              <a:t> </a:t>
            </a:r>
            <a:r>
              <a:rPr dirty="0" err="1"/>
              <a:t>pharmacie</a:t>
            </a:r>
            <a:r>
              <a:rPr dirty="0"/>
              <a:t> </a:t>
            </a:r>
            <a:r>
              <a:rPr dirty="0" err="1"/>
              <a:t>selon</a:t>
            </a:r>
            <a:r>
              <a:rPr dirty="0"/>
              <a:t> le score </a:t>
            </a:r>
            <a:r>
              <a:rPr dirty="0" err="1"/>
              <a:t>Centor</a:t>
            </a:r>
            <a:r>
              <a:rPr dirty="0"/>
              <a:t>/McIsaac.</a:t>
            </a:r>
          </a:p>
          <a:p>
            <a:pPr marL="0" indent="0">
              <a:buNone/>
              <a:defRPr sz="2200">
                <a:latin typeface="Arial"/>
              </a:defRPr>
            </a:pPr>
            <a:r>
              <a:rPr dirty="0"/>
              <a:t>Gestion </a:t>
            </a:r>
            <a:r>
              <a:rPr dirty="0" err="1"/>
              <a:t>selon</a:t>
            </a:r>
            <a:r>
              <a:rPr dirty="0"/>
              <a:t> </a:t>
            </a:r>
            <a:r>
              <a:rPr dirty="0" err="1"/>
              <a:t>résultat</a:t>
            </a:r>
            <a:r>
              <a:rPr dirty="0"/>
              <a:t> du test</a:t>
            </a:r>
          </a:p>
          <a:p>
            <a:pPr>
              <a:defRPr sz="2200">
                <a:latin typeface="Arial"/>
              </a:defRPr>
            </a:pPr>
            <a:r>
              <a:rPr dirty="0"/>
              <a:t>Un test </a:t>
            </a:r>
            <a:r>
              <a:rPr dirty="0" err="1"/>
              <a:t>positif</a:t>
            </a:r>
            <a:r>
              <a:rPr dirty="0"/>
              <a:t> conduit à </a:t>
            </a:r>
            <a:r>
              <a:rPr dirty="0" err="1"/>
              <a:t>une</a:t>
            </a:r>
            <a:r>
              <a:rPr dirty="0"/>
              <a:t> </a:t>
            </a:r>
            <a:r>
              <a:rPr dirty="0" err="1"/>
              <a:t>antibiothérapie</a:t>
            </a:r>
            <a:r>
              <a:rPr dirty="0"/>
              <a:t> </a:t>
            </a:r>
            <a:r>
              <a:rPr dirty="0" err="1"/>
              <a:t>adaptée</a:t>
            </a:r>
            <a:r>
              <a:rPr dirty="0"/>
              <a:t>, </a:t>
            </a:r>
            <a:r>
              <a:rPr dirty="0" err="1"/>
              <a:t>tandis</a:t>
            </a:r>
            <a:r>
              <a:rPr dirty="0"/>
              <a:t> </a:t>
            </a:r>
            <a:r>
              <a:rPr dirty="0" err="1"/>
              <a:t>qu’un</a:t>
            </a:r>
            <a:r>
              <a:rPr dirty="0"/>
              <a:t> test </a:t>
            </a:r>
            <a:r>
              <a:rPr dirty="0" err="1"/>
              <a:t>négatif</a:t>
            </a:r>
            <a:r>
              <a:rPr dirty="0"/>
              <a:t> </a:t>
            </a:r>
            <a:r>
              <a:rPr dirty="0" err="1"/>
              <a:t>oriente</a:t>
            </a:r>
            <a:r>
              <a:rPr dirty="0"/>
              <a:t> vers un </a:t>
            </a:r>
            <a:r>
              <a:rPr dirty="0" err="1"/>
              <a:t>traitement</a:t>
            </a:r>
            <a:r>
              <a:rPr dirty="0"/>
              <a:t> </a:t>
            </a:r>
            <a:r>
              <a:rPr dirty="0" err="1"/>
              <a:t>symptomatique</a:t>
            </a:r>
            <a:r>
              <a:rPr dirty="0"/>
              <a: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B44CB5-BCD6-F3E6-F6B9-E493D4E62C93}"/>
              </a:ext>
            </a:extLst>
          </p:cNvPr>
          <p:cNvSpPr>
            <a:spLocks noGrp="1"/>
          </p:cNvSpPr>
          <p:nvPr>
            <p:ph type="title"/>
          </p:nvPr>
        </p:nvSpPr>
        <p:spPr/>
        <p:txBody>
          <a:bodyPr/>
          <a:lstStyle/>
          <a:p>
            <a:r>
              <a:rPr lang="fr-FR" dirty="0"/>
              <a:t>Algorithme selon </a:t>
            </a:r>
            <a:r>
              <a:rPr lang="fr-FR" dirty="0" err="1"/>
              <a:t>Centor</a:t>
            </a:r>
            <a:r>
              <a:rPr lang="fr-FR" dirty="0"/>
              <a:t> modifié</a:t>
            </a:r>
          </a:p>
        </p:txBody>
      </p:sp>
      <p:pic>
        <p:nvPicPr>
          <p:cNvPr id="4" name="Espace réservé du contenu 3">
            <a:extLst>
              <a:ext uri="{FF2B5EF4-FFF2-40B4-BE49-F238E27FC236}">
                <a16:creationId xmlns:a16="http://schemas.microsoft.com/office/drawing/2014/main" id="{30740AC8-8CDE-151A-14A2-FA7B67AC8424}"/>
              </a:ext>
            </a:extLst>
          </p:cNvPr>
          <p:cNvPicPr>
            <a:picLocks noGrp="1" noChangeAspect="1"/>
          </p:cNvPicPr>
          <p:nvPr>
            <p:ph idx="1"/>
          </p:nvPr>
        </p:nvPicPr>
        <p:blipFill>
          <a:blip r:embed="rId2"/>
          <a:stretch>
            <a:fillRect/>
          </a:stretch>
        </p:blipFill>
        <p:spPr>
          <a:xfrm>
            <a:off x="1814226" y="1825625"/>
            <a:ext cx="5515547" cy="4351338"/>
          </a:xfrm>
          <a:prstGeom prst="rect">
            <a:avLst/>
          </a:prstGeom>
        </p:spPr>
      </p:pic>
    </p:spTree>
    <p:extLst>
      <p:ext uri="{BB962C8B-B14F-4D97-AF65-F5344CB8AC3E}">
        <p14:creationId xmlns:p14="http://schemas.microsoft.com/office/powerpoint/2010/main" val="6842364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387729-5BE7-6BA8-C390-B2A2D5F1CE0D}"/>
              </a:ext>
            </a:extLst>
          </p:cNvPr>
          <p:cNvSpPr>
            <a:spLocks noGrp="1"/>
          </p:cNvSpPr>
          <p:nvPr>
            <p:ph type="title"/>
          </p:nvPr>
        </p:nvSpPr>
        <p:spPr>
          <a:xfrm>
            <a:off x="509217" y="1589364"/>
            <a:ext cx="2666408" cy="3768690"/>
          </a:xfrm>
        </p:spPr>
        <p:txBody>
          <a:bodyPr anchor="ctr">
            <a:normAutofit/>
          </a:bodyPr>
          <a:lstStyle/>
          <a:p>
            <a:r>
              <a:rPr lang="fr-FR" dirty="0"/>
              <a:t>Culture vs test rapide ?</a:t>
            </a:r>
          </a:p>
        </p:txBody>
      </p:sp>
      <p:graphicFrame>
        <p:nvGraphicFramePr>
          <p:cNvPr id="5" name="Espace réservé du contenu 2">
            <a:extLst>
              <a:ext uri="{FF2B5EF4-FFF2-40B4-BE49-F238E27FC236}">
                <a16:creationId xmlns:a16="http://schemas.microsoft.com/office/drawing/2014/main" id="{780508F8-969A-BE89-0B8C-412D67A676E4}"/>
              </a:ext>
            </a:extLst>
          </p:cNvPr>
          <p:cNvGraphicFramePr>
            <a:graphicFrameLocks noGrp="1"/>
          </p:cNvGraphicFramePr>
          <p:nvPr>
            <p:ph idx="1"/>
          </p:nvPr>
        </p:nvGraphicFramePr>
        <p:xfrm>
          <a:off x="3597373" y="1334645"/>
          <a:ext cx="5124881" cy="4188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86061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15655088-316C-21F9-938C-6A55F50470F8}"/>
              </a:ext>
            </a:extLst>
          </p:cNvPr>
          <p:cNvPicPr>
            <a:picLocks noGrp="1" noChangeAspect="1"/>
          </p:cNvPicPr>
          <p:nvPr>
            <p:ph idx="1"/>
          </p:nvPr>
        </p:nvPicPr>
        <p:blipFill>
          <a:blip r:embed="rId2"/>
          <a:srcRect l="2106" r="1" b="1"/>
          <a:stretch/>
        </p:blipFill>
        <p:spPr>
          <a:xfrm>
            <a:off x="361950" y="1385030"/>
            <a:ext cx="8345784" cy="4092166"/>
          </a:xfrm>
          <a:prstGeom prst="rect">
            <a:avLst/>
          </a:prstGeom>
        </p:spPr>
      </p:pic>
      <p:sp>
        <p:nvSpPr>
          <p:cNvPr id="6" name="ZoneTexte 5">
            <a:extLst>
              <a:ext uri="{FF2B5EF4-FFF2-40B4-BE49-F238E27FC236}">
                <a16:creationId xmlns:a16="http://schemas.microsoft.com/office/drawing/2014/main" id="{C27D0978-79E4-2A25-1D68-DE2BAB551158}"/>
              </a:ext>
            </a:extLst>
          </p:cNvPr>
          <p:cNvSpPr txBox="1"/>
          <p:nvPr/>
        </p:nvSpPr>
        <p:spPr>
          <a:xfrm>
            <a:off x="5889308" y="5700715"/>
            <a:ext cx="1783080" cy="300082"/>
          </a:xfrm>
          <a:prstGeom prst="rect">
            <a:avLst/>
          </a:prstGeom>
          <a:noFill/>
        </p:spPr>
        <p:txBody>
          <a:bodyPr wrap="square" rtlCol="0">
            <a:spAutoFit/>
          </a:bodyPr>
          <a:lstStyle/>
          <a:p>
            <a:r>
              <a:rPr lang="fr-FR" sz="1350" dirty="0" err="1"/>
              <a:t>UpToDate</a:t>
            </a:r>
            <a:endParaRPr lang="fr-FR" sz="1350" dirty="0"/>
          </a:p>
        </p:txBody>
      </p:sp>
    </p:spTree>
    <p:extLst>
      <p:ext uri="{BB962C8B-B14F-4D97-AF65-F5344CB8AC3E}">
        <p14:creationId xmlns:p14="http://schemas.microsoft.com/office/powerpoint/2010/main" val="1574689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Principes généraux de l'évaluation clinique en pharmacie</a:t>
            </a:r>
          </a:p>
        </p:txBody>
      </p:sp>
      <p:sp>
        <p:nvSpPr>
          <p:cNvPr id="3" name="Content Placeholder 2"/>
          <p:cNvSpPr>
            <a:spLocks noGrp="1"/>
          </p:cNvSpPr>
          <p:nvPr>
            <p:ph type="body" idx="1"/>
          </p:nvPr>
        </p:nvSpPr>
        <p:spPr/>
        <p:txBody>
          <a:bodyPr/>
          <a:lstStyle/>
          <a:p>
            <a:pPr>
              <a:defRPr sz="2200">
                <a:latin typeface="Arial"/>
              </a:defRPr>
            </a:pP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879803-9896-5EA6-B6D1-9C321C8E21AD}"/>
              </a:ext>
            </a:extLst>
          </p:cNvPr>
          <p:cNvSpPr>
            <a:spLocks noGrp="1"/>
          </p:cNvSpPr>
          <p:nvPr>
            <p:ph type="title"/>
          </p:nvPr>
        </p:nvSpPr>
        <p:spPr>
          <a:xfrm>
            <a:off x="361951" y="1589370"/>
            <a:ext cx="2973188" cy="1678444"/>
          </a:xfrm>
        </p:spPr>
        <p:txBody>
          <a:bodyPr vert="horz" lIns="68580" tIns="34290" rIns="68580" bIns="34290" rtlCol="0" anchor="ctr">
            <a:normAutofit/>
          </a:bodyPr>
          <a:lstStyle/>
          <a:p>
            <a:pPr>
              <a:lnSpc>
                <a:spcPct val="90000"/>
              </a:lnSpc>
            </a:pPr>
            <a:r>
              <a:rPr lang="en-US" sz="3450"/>
              <a:t>Comment faire un bon prélevement?</a:t>
            </a:r>
          </a:p>
        </p:txBody>
      </p:sp>
      <p:sp>
        <p:nvSpPr>
          <p:cNvPr id="6" name="ZoneTexte 5">
            <a:extLst>
              <a:ext uri="{FF2B5EF4-FFF2-40B4-BE49-F238E27FC236}">
                <a16:creationId xmlns:a16="http://schemas.microsoft.com/office/drawing/2014/main" id="{900FE27F-2518-B399-F64D-00812BC18B94}"/>
              </a:ext>
            </a:extLst>
          </p:cNvPr>
          <p:cNvSpPr txBox="1"/>
          <p:nvPr/>
        </p:nvSpPr>
        <p:spPr>
          <a:xfrm>
            <a:off x="361950" y="3413441"/>
            <a:ext cx="2973188" cy="1852523"/>
          </a:xfrm>
          <a:prstGeom prst="rect">
            <a:avLst/>
          </a:prstGeom>
        </p:spPr>
        <p:txBody>
          <a:bodyPr vert="horz" lIns="68580" tIns="34290" rIns="68580" bIns="34290" rtlCol="0">
            <a:normAutofit/>
          </a:bodyPr>
          <a:lstStyle/>
          <a:p>
            <a:pPr defTabSz="685800">
              <a:spcAft>
                <a:spcPts val="450"/>
              </a:spcAft>
              <a:buFont typeface="Arial" panose="020B0604020202020204" pitchFamily="34" charset="0"/>
            </a:pPr>
            <a:r>
              <a:rPr lang="en-US" sz="1500"/>
              <a:t>Photo Google</a:t>
            </a:r>
          </a:p>
        </p:txBody>
      </p:sp>
      <p:pic>
        <p:nvPicPr>
          <p:cNvPr id="5" name="Espace réservé du contenu 4">
            <a:extLst>
              <a:ext uri="{FF2B5EF4-FFF2-40B4-BE49-F238E27FC236}">
                <a16:creationId xmlns:a16="http://schemas.microsoft.com/office/drawing/2014/main" id="{CDC14539-D41E-11D1-9AD0-E330E305188B}"/>
              </a:ext>
            </a:extLst>
          </p:cNvPr>
          <p:cNvPicPr>
            <a:picLocks noGrp="1" noChangeAspect="1"/>
          </p:cNvPicPr>
          <p:nvPr>
            <p:ph idx="1"/>
          </p:nvPr>
        </p:nvPicPr>
        <p:blipFill>
          <a:blip r:embed="rId3">
            <a:alphaModFix/>
          </a:blip>
          <a:stretch>
            <a:fillRect/>
          </a:stretch>
        </p:blipFill>
        <p:spPr>
          <a:xfrm>
            <a:off x="3780521" y="2051493"/>
            <a:ext cx="4941733" cy="2755016"/>
          </a:xfrm>
          <a:prstGeom prst="rect">
            <a:avLst/>
          </a:prstGeom>
        </p:spPr>
      </p:pic>
      <p:sp>
        <p:nvSpPr>
          <p:cNvPr id="7" name="ZoneTexte 6">
            <a:extLst>
              <a:ext uri="{FF2B5EF4-FFF2-40B4-BE49-F238E27FC236}">
                <a16:creationId xmlns:a16="http://schemas.microsoft.com/office/drawing/2014/main" id="{09AF17A0-8A06-FC9A-7CE5-8DDDF65A0501}"/>
              </a:ext>
            </a:extLst>
          </p:cNvPr>
          <p:cNvSpPr txBox="1"/>
          <p:nvPr/>
        </p:nvSpPr>
        <p:spPr>
          <a:xfrm>
            <a:off x="437198" y="3814763"/>
            <a:ext cx="2897940" cy="923330"/>
          </a:xfrm>
          <a:prstGeom prst="rect">
            <a:avLst/>
          </a:prstGeom>
          <a:noFill/>
        </p:spPr>
        <p:txBody>
          <a:bodyPr wrap="square" rtlCol="0">
            <a:spAutoFit/>
          </a:bodyPr>
          <a:lstStyle/>
          <a:p>
            <a:r>
              <a:rPr lang="fr-FR" sz="1350" dirty="0"/>
              <a:t>Prélever l’exsudat dans la mesure du possible</a:t>
            </a:r>
          </a:p>
          <a:p>
            <a:r>
              <a:rPr lang="fr-FR" sz="1350" dirty="0"/>
              <a:t>Éviter de toucher aux autres structures</a:t>
            </a:r>
          </a:p>
        </p:txBody>
      </p:sp>
    </p:spTree>
    <p:extLst>
      <p:ext uri="{BB962C8B-B14F-4D97-AF65-F5344CB8AC3E}">
        <p14:creationId xmlns:p14="http://schemas.microsoft.com/office/powerpoint/2010/main" val="41583102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Conduite à tenir – pharyngite</a:t>
            </a:r>
          </a:p>
        </p:txBody>
      </p:sp>
      <p:sp>
        <p:nvSpPr>
          <p:cNvPr id="3" name="Content Placeholder 2"/>
          <p:cNvSpPr>
            <a:spLocks noGrp="1"/>
          </p:cNvSpPr>
          <p:nvPr>
            <p:ph idx="1"/>
          </p:nvPr>
        </p:nvSpPr>
        <p:spPr/>
        <p:txBody>
          <a:bodyPr/>
          <a:lstStyle/>
          <a:p>
            <a:pPr marL="0" indent="0">
              <a:buNone/>
              <a:defRPr sz="2200">
                <a:latin typeface="Arial"/>
              </a:defRPr>
            </a:pPr>
            <a:r>
              <a:rPr dirty="0"/>
              <a:t>Score </a:t>
            </a:r>
            <a:r>
              <a:rPr dirty="0" err="1"/>
              <a:t>Centor</a:t>
            </a:r>
            <a:r>
              <a:rPr dirty="0"/>
              <a:t>/McIsaac </a:t>
            </a:r>
            <a:r>
              <a:rPr dirty="0" err="1"/>
              <a:t>faible</a:t>
            </a:r>
            <a:endParaRPr dirty="0"/>
          </a:p>
          <a:p>
            <a:pPr>
              <a:defRPr sz="2200">
                <a:latin typeface="Arial"/>
              </a:defRPr>
            </a:pPr>
            <a:r>
              <a:rPr dirty="0"/>
              <a:t>Un score de 0 à </a:t>
            </a:r>
            <a:r>
              <a:rPr lang="fr-CA" dirty="0"/>
              <a:t>2</a:t>
            </a:r>
            <a:r>
              <a:rPr dirty="0"/>
              <a:t> </a:t>
            </a:r>
            <a:r>
              <a:rPr dirty="0" err="1"/>
              <a:t>oriente</a:t>
            </a:r>
            <a:r>
              <a:rPr dirty="0"/>
              <a:t> vers </a:t>
            </a:r>
            <a:r>
              <a:rPr dirty="0" err="1"/>
              <a:t>une</a:t>
            </a:r>
            <a:r>
              <a:rPr dirty="0"/>
              <a:t> infection </a:t>
            </a:r>
            <a:r>
              <a:rPr dirty="0" err="1"/>
              <a:t>virale</a:t>
            </a:r>
            <a:r>
              <a:rPr dirty="0"/>
              <a:t> </a:t>
            </a:r>
            <a:r>
              <a:rPr dirty="0" err="1"/>
              <a:t>nécessitant</a:t>
            </a:r>
            <a:r>
              <a:rPr dirty="0"/>
              <a:t> un </a:t>
            </a:r>
            <a:r>
              <a:rPr dirty="0" err="1"/>
              <a:t>traitement</a:t>
            </a:r>
            <a:r>
              <a:rPr dirty="0"/>
              <a:t> </a:t>
            </a:r>
            <a:r>
              <a:rPr dirty="0" err="1"/>
              <a:t>symptomatique</a:t>
            </a:r>
            <a:r>
              <a:rPr dirty="0"/>
              <a:t> et </a:t>
            </a:r>
            <a:r>
              <a:rPr dirty="0" err="1"/>
              <a:t>une</a:t>
            </a:r>
            <a:r>
              <a:rPr dirty="0"/>
              <a:t> bonne </a:t>
            </a:r>
            <a:r>
              <a:rPr dirty="0" err="1"/>
              <a:t>hydratation</a:t>
            </a:r>
            <a:r>
              <a:rPr dirty="0"/>
              <a:t>.</a:t>
            </a:r>
          </a:p>
          <a:p>
            <a:pPr marL="0" indent="0">
              <a:buNone/>
              <a:defRPr sz="2200">
                <a:latin typeface="Arial"/>
              </a:defRPr>
            </a:pPr>
            <a:endParaRPr lang="fr-CA" dirty="0"/>
          </a:p>
          <a:p>
            <a:pPr marL="0" indent="0">
              <a:buNone/>
              <a:defRPr sz="2200">
                <a:latin typeface="Arial"/>
              </a:defRPr>
            </a:pPr>
            <a:r>
              <a:rPr dirty="0"/>
              <a:t>Score </a:t>
            </a:r>
            <a:r>
              <a:rPr lang="fr-CA" dirty="0" err="1"/>
              <a:t>Centor</a:t>
            </a:r>
            <a:r>
              <a:rPr lang="fr-CA" dirty="0"/>
              <a:t> </a:t>
            </a:r>
            <a:r>
              <a:rPr dirty="0" err="1"/>
              <a:t>élevé</a:t>
            </a:r>
            <a:r>
              <a:rPr dirty="0"/>
              <a:t> </a:t>
            </a:r>
            <a:endParaRPr lang="fr-CA" dirty="0"/>
          </a:p>
          <a:p>
            <a:pPr>
              <a:defRPr sz="2200">
                <a:latin typeface="Arial"/>
              </a:defRPr>
            </a:pPr>
            <a:r>
              <a:rPr lang="fr-CA" dirty="0"/>
              <a:t>Faire un TROD si score 3 à 5</a:t>
            </a:r>
          </a:p>
          <a:p>
            <a:pPr>
              <a:defRPr sz="2200">
                <a:latin typeface="Arial"/>
              </a:defRPr>
            </a:pPr>
            <a:r>
              <a:rPr lang="fr-CA" dirty="0"/>
              <a:t>Si positif, traiter avec ATB approprié</a:t>
            </a:r>
            <a:endParaRPr dirty="0"/>
          </a:p>
          <a:p>
            <a:pPr>
              <a:defRPr sz="2200">
                <a:latin typeface="Arial"/>
              </a:defRPr>
            </a:pPr>
            <a:r>
              <a:rPr dirty="0"/>
              <a:t>Une surveillance </a:t>
            </a:r>
            <a:r>
              <a:rPr dirty="0" err="1"/>
              <a:t>clinique</a:t>
            </a:r>
            <a:r>
              <a:rPr dirty="0"/>
              <a:t> à 48-72 </a:t>
            </a:r>
            <a:r>
              <a:rPr dirty="0" err="1"/>
              <a:t>heures</a:t>
            </a:r>
            <a:r>
              <a:rPr dirty="0"/>
              <a:t> est </a:t>
            </a:r>
            <a:r>
              <a:rPr dirty="0" err="1"/>
              <a:t>recommandée</a:t>
            </a:r>
            <a:r>
              <a:rPr dirty="0"/>
              <a:t> pour </a:t>
            </a:r>
            <a:r>
              <a:rPr dirty="0" err="1"/>
              <a:t>détecter</a:t>
            </a:r>
            <a:r>
              <a:rPr dirty="0"/>
              <a:t> toute aggravation </a:t>
            </a:r>
            <a:r>
              <a:rPr dirty="0" err="1"/>
              <a:t>ou</a:t>
            </a:r>
            <a:r>
              <a:rPr dirty="0"/>
              <a:t> complication.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a:t>Drapeaux rouges -</a:t>
            </a:r>
            <a:r>
              <a:rPr lang="fr-CA" dirty="0"/>
              <a:t> </a:t>
            </a:r>
            <a:r>
              <a:rPr dirty="0" err="1"/>
              <a:t>Pharyngite</a:t>
            </a:r>
            <a:endParaRPr dirty="0"/>
          </a:p>
        </p:txBody>
      </p:sp>
      <p:sp>
        <p:nvSpPr>
          <p:cNvPr id="3" name="Content Placeholder 2"/>
          <p:cNvSpPr>
            <a:spLocks noGrp="1"/>
          </p:cNvSpPr>
          <p:nvPr>
            <p:ph idx="1"/>
          </p:nvPr>
        </p:nvSpPr>
        <p:spPr/>
        <p:txBody>
          <a:bodyPr/>
          <a:lstStyle/>
          <a:p>
            <a:pPr>
              <a:defRPr sz="2200">
                <a:latin typeface="Arial"/>
              </a:defRPr>
            </a:pPr>
            <a:r>
              <a:rPr dirty="0"/>
              <a:t>Trismus</a:t>
            </a:r>
            <a:endParaRPr lang="fr-CA" dirty="0"/>
          </a:p>
          <a:p>
            <a:pPr>
              <a:defRPr sz="2200">
                <a:latin typeface="Arial"/>
              </a:defRPr>
            </a:pPr>
            <a:r>
              <a:rPr lang="fr-CA" dirty="0"/>
              <a:t>R</a:t>
            </a:r>
            <a:r>
              <a:rPr dirty="0"/>
              <a:t>ash</a:t>
            </a:r>
            <a:endParaRPr lang="fr-CA" dirty="0"/>
          </a:p>
          <a:p>
            <a:pPr>
              <a:defRPr sz="2200">
                <a:latin typeface="Arial"/>
              </a:defRPr>
            </a:pPr>
            <a:r>
              <a:rPr lang="fr-CA" dirty="0"/>
              <a:t>V</a:t>
            </a:r>
            <a:r>
              <a:rPr dirty="0" err="1"/>
              <a:t>oussure</a:t>
            </a:r>
            <a:r>
              <a:rPr dirty="0"/>
              <a:t> palais</a:t>
            </a:r>
            <a:endParaRPr lang="fr-CA" dirty="0"/>
          </a:p>
          <a:p>
            <a:pPr>
              <a:defRPr sz="2200">
                <a:latin typeface="Arial"/>
              </a:defRPr>
            </a:pPr>
            <a:r>
              <a:rPr lang="fr-CA" dirty="0"/>
              <a:t>D</a:t>
            </a:r>
            <a:r>
              <a:rPr dirty="0" err="1"/>
              <a:t>éshydratation</a:t>
            </a:r>
            <a:endParaRPr lang="fr-CA" dirty="0"/>
          </a:p>
          <a:p>
            <a:pPr>
              <a:defRPr sz="2200">
                <a:latin typeface="Arial"/>
              </a:defRPr>
            </a:pPr>
            <a:r>
              <a:rPr lang="fr-CA" dirty="0"/>
              <a:t>N</a:t>
            </a:r>
            <a:r>
              <a:rPr dirty="0"/>
              <a:t>on </a:t>
            </a:r>
            <a:r>
              <a:rPr dirty="0" err="1"/>
              <a:t>réponse</a:t>
            </a:r>
            <a:r>
              <a:rPr dirty="0"/>
              <a:t> au </a:t>
            </a:r>
            <a:r>
              <a:rPr dirty="0" err="1"/>
              <a:t>traitement</a:t>
            </a:r>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655341-23B0-97E0-C588-A44AE475B1B7}"/>
              </a:ext>
            </a:extLst>
          </p:cNvPr>
          <p:cNvSpPr>
            <a:spLocks noGrp="1"/>
          </p:cNvSpPr>
          <p:nvPr>
            <p:ph type="title"/>
          </p:nvPr>
        </p:nvSpPr>
        <p:spPr>
          <a:xfrm>
            <a:off x="361951" y="1398710"/>
            <a:ext cx="8109938" cy="1478982"/>
          </a:xfrm>
        </p:spPr>
        <p:txBody>
          <a:bodyPr>
            <a:normAutofit/>
          </a:bodyPr>
          <a:lstStyle/>
          <a:p>
            <a:r>
              <a:rPr lang="fr-FR" dirty="0"/>
              <a:t>Abcès </a:t>
            </a:r>
            <a:r>
              <a:rPr lang="fr-FR"/>
              <a:t>périamygdalien</a:t>
            </a:r>
            <a:endParaRPr lang="fr-FR" dirty="0"/>
          </a:p>
        </p:txBody>
      </p:sp>
      <p:sp>
        <p:nvSpPr>
          <p:cNvPr id="10" name="Content Placeholder 9">
            <a:extLst>
              <a:ext uri="{FF2B5EF4-FFF2-40B4-BE49-F238E27FC236}">
                <a16:creationId xmlns:a16="http://schemas.microsoft.com/office/drawing/2014/main" id="{4EF07740-1A45-307C-78E7-4E4B439A3943}"/>
              </a:ext>
            </a:extLst>
          </p:cNvPr>
          <p:cNvSpPr>
            <a:spLocks noGrp="1"/>
          </p:cNvSpPr>
          <p:nvPr>
            <p:ph idx="1"/>
          </p:nvPr>
        </p:nvSpPr>
        <p:spPr>
          <a:xfrm>
            <a:off x="361951" y="3318998"/>
            <a:ext cx="2915105" cy="2100670"/>
          </a:xfrm>
        </p:spPr>
        <p:txBody>
          <a:bodyPr anchor="ctr">
            <a:normAutofit/>
          </a:bodyPr>
          <a:lstStyle/>
          <a:p>
            <a:r>
              <a:rPr lang="en-US" sz="1500" dirty="0" err="1"/>
              <a:t>Luette</a:t>
            </a:r>
            <a:r>
              <a:rPr lang="en-US" sz="1500" dirty="0"/>
              <a:t> </a:t>
            </a:r>
            <a:r>
              <a:rPr lang="en-US" sz="1500" dirty="0" err="1"/>
              <a:t>décentrée</a:t>
            </a:r>
            <a:endParaRPr lang="en-US" sz="1500" dirty="0"/>
          </a:p>
          <a:p>
            <a:r>
              <a:rPr lang="en-US" sz="1500" dirty="0" err="1"/>
              <a:t>Gonflement</a:t>
            </a:r>
            <a:r>
              <a:rPr lang="en-US" sz="1500" dirty="0"/>
              <a:t> </a:t>
            </a:r>
            <a:r>
              <a:rPr lang="en-US" sz="1500" dirty="0" err="1"/>
              <a:t>unilatéral</a:t>
            </a:r>
            <a:endParaRPr lang="en-US" sz="1500" dirty="0"/>
          </a:p>
        </p:txBody>
      </p:sp>
      <p:pic>
        <p:nvPicPr>
          <p:cNvPr id="6" name="Image 5">
            <a:extLst>
              <a:ext uri="{FF2B5EF4-FFF2-40B4-BE49-F238E27FC236}">
                <a16:creationId xmlns:a16="http://schemas.microsoft.com/office/drawing/2014/main" id="{3186604A-F39D-9367-A5E2-38159A27B172}"/>
              </a:ext>
            </a:extLst>
          </p:cNvPr>
          <p:cNvPicPr>
            <a:picLocks noChangeAspect="1"/>
          </p:cNvPicPr>
          <p:nvPr/>
        </p:nvPicPr>
        <p:blipFill>
          <a:blip r:embed="rId2">
            <a:alphaModFix/>
          </a:blip>
          <a:srcRect t="5918" r="-3" b="22205"/>
          <a:stretch/>
        </p:blipFill>
        <p:spPr>
          <a:xfrm>
            <a:off x="3421698" y="3058977"/>
            <a:ext cx="2649979" cy="2582590"/>
          </a:xfrm>
          <a:prstGeom prst="rect">
            <a:avLst/>
          </a:prstGeom>
        </p:spPr>
      </p:pic>
      <p:pic>
        <p:nvPicPr>
          <p:cNvPr id="4" name="Picture 2">
            <a:extLst>
              <a:ext uri="{FF2B5EF4-FFF2-40B4-BE49-F238E27FC236}">
                <a16:creationId xmlns:a16="http://schemas.microsoft.com/office/drawing/2014/main" id="{69D3549E-36D9-533E-596A-FAC3BB4B7A37}"/>
              </a:ext>
            </a:extLst>
          </p:cNvPr>
          <p:cNvPicPr>
            <a:picLocks noChangeAspect="1"/>
          </p:cNvPicPr>
          <p:nvPr/>
        </p:nvPicPr>
        <p:blipFill>
          <a:blip r:embed="rId3">
            <a:alphaModFix/>
          </a:blip>
          <a:srcRect r="-4" b="6681"/>
          <a:stretch/>
        </p:blipFill>
        <p:spPr>
          <a:xfrm>
            <a:off x="6072275" y="3058977"/>
            <a:ext cx="2649979" cy="2582590"/>
          </a:xfrm>
          <a:prstGeom prst="rect">
            <a:avLst/>
          </a:prstGeom>
        </p:spPr>
      </p:pic>
    </p:spTree>
    <p:extLst>
      <p:ext uri="{BB962C8B-B14F-4D97-AF65-F5344CB8AC3E}">
        <p14:creationId xmlns:p14="http://schemas.microsoft.com/office/powerpoint/2010/main" val="37007288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02EB3A-1008-FC44-806F-E05FF9274B8D}"/>
              </a:ext>
            </a:extLst>
          </p:cNvPr>
          <p:cNvSpPr>
            <a:spLocks noGrp="1"/>
          </p:cNvSpPr>
          <p:nvPr>
            <p:ph type="title"/>
          </p:nvPr>
        </p:nvSpPr>
        <p:spPr>
          <a:xfrm>
            <a:off x="361951" y="1589370"/>
            <a:ext cx="2973188" cy="1678444"/>
          </a:xfrm>
        </p:spPr>
        <p:txBody>
          <a:bodyPr>
            <a:normAutofit/>
          </a:bodyPr>
          <a:lstStyle/>
          <a:p>
            <a:r>
              <a:rPr lang="fr-FR" dirty="0"/>
              <a:t>Trismus</a:t>
            </a:r>
          </a:p>
        </p:txBody>
      </p:sp>
      <p:sp>
        <p:nvSpPr>
          <p:cNvPr id="3" name="Espace réservé du contenu 2">
            <a:extLst>
              <a:ext uri="{FF2B5EF4-FFF2-40B4-BE49-F238E27FC236}">
                <a16:creationId xmlns:a16="http://schemas.microsoft.com/office/drawing/2014/main" id="{2FD5DA56-2AE2-2CA5-066D-C29A2D48A65C}"/>
              </a:ext>
            </a:extLst>
          </p:cNvPr>
          <p:cNvSpPr>
            <a:spLocks noGrp="1"/>
          </p:cNvSpPr>
          <p:nvPr>
            <p:ph idx="1"/>
          </p:nvPr>
        </p:nvSpPr>
        <p:spPr>
          <a:xfrm>
            <a:off x="361950" y="3413441"/>
            <a:ext cx="2973188" cy="1852523"/>
          </a:xfrm>
        </p:spPr>
        <p:txBody>
          <a:bodyPr>
            <a:normAutofit/>
          </a:bodyPr>
          <a:lstStyle/>
          <a:p>
            <a:r>
              <a:rPr lang="fr-FR" sz="1500" dirty="0"/>
              <a:t>Incapacité à ouvrir complètement la bouche</a:t>
            </a:r>
          </a:p>
          <a:p>
            <a:r>
              <a:rPr lang="fr-FR" sz="1500" dirty="0"/>
              <a:t>Par contraction involontaire / spasme des muscles de la mâchoire</a:t>
            </a:r>
          </a:p>
        </p:txBody>
      </p:sp>
      <p:pic>
        <p:nvPicPr>
          <p:cNvPr id="5" name="Image 4">
            <a:extLst>
              <a:ext uri="{FF2B5EF4-FFF2-40B4-BE49-F238E27FC236}">
                <a16:creationId xmlns:a16="http://schemas.microsoft.com/office/drawing/2014/main" id="{AB2BB687-5BD2-1683-3C05-2A943D318AB6}"/>
              </a:ext>
            </a:extLst>
          </p:cNvPr>
          <p:cNvPicPr>
            <a:picLocks noChangeAspect="1"/>
          </p:cNvPicPr>
          <p:nvPr/>
        </p:nvPicPr>
        <p:blipFill>
          <a:blip r:embed="rId2">
            <a:alphaModFix/>
          </a:blip>
          <a:srcRect r="13129" b="-1"/>
          <a:stretch/>
        </p:blipFill>
        <p:spPr>
          <a:xfrm>
            <a:off x="3780521" y="1224642"/>
            <a:ext cx="4941733" cy="4408712"/>
          </a:xfrm>
          <a:prstGeom prst="rect">
            <a:avLst/>
          </a:prstGeom>
        </p:spPr>
      </p:pic>
      <p:sp>
        <p:nvSpPr>
          <p:cNvPr id="6" name="ZoneTexte 5">
            <a:extLst>
              <a:ext uri="{FF2B5EF4-FFF2-40B4-BE49-F238E27FC236}">
                <a16:creationId xmlns:a16="http://schemas.microsoft.com/office/drawing/2014/main" id="{FA3BB21A-134F-DB02-DD6E-39006996C30B}"/>
              </a:ext>
            </a:extLst>
          </p:cNvPr>
          <p:cNvSpPr txBox="1"/>
          <p:nvPr/>
        </p:nvSpPr>
        <p:spPr>
          <a:xfrm>
            <a:off x="5023485" y="5633353"/>
            <a:ext cx="3351848" cy="300082"/>
          </a:xfrm>
          <a:prstGeom prst="rect">
            <a:avLst/>
          </a:prstGeom>
          <a:noFill/>
        </p:spPr>
        <p:txBody>
          <a:bodyPr wrap="square" rtlCol="0">
            <a:spAutoFit/>
          </a:bodyPr>
          <a:lstStyle/>
          <a:p>
            <a:r>
              <a:rPr lang="fr-FR" sz="1350" dirty="0"/>
              <a:t>Photo Google</a:t>
            </a:r>
          </a:p>
        </p:txBody>
      </p:sp>
    </p:spTree>
    <p:extLst>
      <p:ext uri="{BB962C8B-B14F-4D97-AF65-F5344CB8AC3E}">
        <p14:creationId xmlns:p14="http://schemas.microsoft.com/office/powerpoint/2010/main" val="10758312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C84439-6416-FE73-9325-AFB09D6568C0}"/>
              </a:ext>
            </a:extLst>
          </p:cNvPr>
          <p:cNvSpPr>
            <a:spLocks noGrp="1"/>
          </p:cNvSpPr>
          <p:nvPr>
            <p:ph type="title"/>
          </p:nvPr>
        </p:nvSpPr>
        <p:spPr/>
        <p:txBody>
          <a:bodyPr/>
          <a:lstStyle/>
          <a:p>
            <a:r>
              <a:rPr lang="fr-FR" dirty="0"/>
              <a:t>Référence - Pharyngite</a:t>
            </a:r>
          </a:p>
        </p:txBody>
      </p:sp>
      <p:pic>
        <p:nvPicPr>
          <p:cNvPr id="5" name="Espace réservé du contenu 4">
            <a:extLst>
              <a:ext uri="{FF2B5EF4-FFF2-40B4-BE49-F238E27FC236}">
                <a16:creationId xmlns:a16="http://schemas.microsoft.com/office/drawing/2014/main" id="{A5F85BD7-FB42-09E4-B844-0B356A86D48C}"/>
              </a:ext>
            </a:extLst>
          </p:cNvPr>
          <p:cNvPicPr>
            <a:picLocks noGrp="1" noChangeAspect="1"/>
          </p:cNvPicPr>
          <p:nvPr>
            <p:ph idx="1"/>
          </p:nvPr>
        </p:nvPicPr>
        <p:blipFill>
          <a:blip r:embed="rId2"/>
          <a:stretch>
            <a:fillRect/>
          </a:stretch>
        </p:blipFill>
        <p:spPr>
          <a:xfrm>
            <a:off x="628650" y="2022045"/>
            <a:ext cx="7886700" cy="3958497"/>
          </a:xfrm>
          <a:prstGeom prst="rect">
            <a:avLst/>
          </a:prstGeom>
        </p:spPr>
      </p:pic>
    </p:spTree>
    <p:extLst>
      <p:ext uri="{BB962C8B-B14F-4D97-AF65-F5344CB8AC3E}">
        <p14:creationId xmlns:p14="http://schemas.microsoft.com/office/powerpoint/2010/main" val="22669403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a:t>Examen cardio-</a:t>
            </a:r>
            <a:r>
              <a:rPr dirty="0" err="1"/>
              <a:t>pulmonaire</a:t>
            </a:r>
            <a:endParaRPr dirty="0"/>
          </a:p>
        </p:txBody>
      </p:sp>
      <p:sp>
        <p:nvSpPr>
          <p:cNvPr id="4" name="Espace réservé du texte 3">
            <a:extLst>
              <a:ext uri="{FF2B5EF4-FFF2-40B4-BE49-F238E27FC236}">
                <a16:creationId xmlns:a16="http://schemas.microsoft.com/office/drawing/2014/main" id="{FD9ED10D-2466-BA12-440E-4CF8347939EC}"/>
              </a:ext>
            </a:extLst>
          </p:cNvPr>
          <p:cNvSpPr>
            <a:spLocks noGrp="1"/>
          </p:cNvSpPr>
          <p:nvPr>
            <p:ph type="body" idx="1"/>
          </p:nvPr>
        </p:nvSpPr>
        <p:spPr/>
        <p:txBody>
          <a:bodyPr/>
          <a:lstStyle/>
          <a:p>
            <a:endParaRPr lang="fr-F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Inspection pulmonaire – paramètres essentiels</a:t>
            </a:r>
          </a:p>
        </p:txBody>
      </p:sp>
      <p:sp>
        <p:nvSpPr>
          <p:cNvPr id="3" name="Content Placeholder 2"/>
          <p:cNvSpPr>
            <a:spLocks noGrp="1"/>
          </p:cNvSpPr>
          <p:nvPr>
            <p:ph idx="1"/>
          </p:nvPr>
        </p:nvSpPr>
        <p:spPr/>
        <p:txBody>
          <a:bodyPr/>
          <a:lstStyle/>
          <a:p>
            <a:pPr marL="0" indent="0">
              <a:buNone/>
              <a:defRPr sz="2200">
                <a:latin typeface="Arial"/>
              </a:defRPr>
            </a:pPr>
            <a:r>
              <a:rPr dirty="0" err="1"/>
              <a:t>Commencez</a:t>
            </a:r>
            <a:r>
              <a:rPr dirty="0"/>
              <a:t> par observer </a:t>
            </a:r>
            <a:r>
              <a:rPr dirty="0" err="1"/>
              <a:t>votre</a:t>
            </a:r>
            <a:r>
              <a:rPr dirty="0"/>
              <a:t> patient</a:t>
            </a:r>
          </a:p>
          <a:p>
            <a:pPr>
              <a:defRPr sz="2200">
                <a:latin typeface="Arial"/>
              </a:defRPr>
            </a:pPr>
            <a:r>
              <a:rPr dirty="0" err="1"/>
              <a:t>Tachypnée</a:t>
            </a:r>
            <a:r>
              <a:rPr dirty="0"/>
              <a:t> </a:t>
            </a:r>
            <a:r>
              <a:rPr lang="fr-CA" dirty="0"/>
              <a:t>: </a:t>
            </a:r>
            <a:r>
              <a:rPr dirty="0"/>
              <a:t>Respiration </a:t>
            </a:r>
            <a:r>
              <a:rPr dirty="0" err="1"/>
              <a:t>rapide</a:t>
            </a:r>
            <a:r>
              <a:rPr dirty="0"/>
              <a:t> et </a:t>
            </a:r>
            <a:r>
              <a:rPr dirty="0" err="1"/>
              <a:t>superficielle</a:t>
            </a:r>
            <a:endParaRPr dirty="0"/>
          </a:p>
          <a:p>
            <a:pPr>
              <a:defRPr sz="2200">
                <a:latin typeface="Arial"/>
              </a:defRPr>
            </a:pPr>
            <a:r>
              <a:rPr dirty="0" err="1"/>
              <a:t>Hyperpnée</a:t>
            </a:r>
            <a:r>
              <a:rPr dirty="0"/>
              <a:t> </a:t>
            </a:r>
            <a:r>
              <a:rPr lang="fr-CA" dirty="0"/>
              <a:t>: </a:t>
            </a:r>
            <a:r>
              <a:rPr dirty="0"/>
              <a:t>Respiration </a:t>
            </a:r>
            <a:r>
              <a:rPr dirty="0" err="1"/>
              <a:t>rapide</a:t>
            </a:r>
            <a:r>
              <a:rPr dirty="0"/>
              <a:t> et profonde</a:t>
            </a:r>
          </a:p>
          <a:p>
            <a:pPr>
              <a:defRPr sz="2200">
                <a:latin typeface="Arial"/>
              </a:defRPr>
            </a:pPr>
            <a:r>
              <a:rPr dirty="0" err="1"/>
              <a:t>Bradypnée</a:t>
            </a:r>
            <a:r>
              <a:rPr dirty="0"/>
              <a:t> </a:t>
            </a:r>
            <a:r>
              <a:rPr lang="fr-CA" dirty="0"/>
              <a:t>: </a:t>
            </a:r>
            <a:r>
              <a:rPr dirty="0"/>
              <a:t>Respiration lente</a:t>
            </a:r>
          </a:p>
          <a:p>
            <a:pPr>
              <a:defRPr sz="2200">
                <a:latin typeface="Arial"/>
              </a:defRPr>
            </a:pPr>
            <a:r>
              <a:rPr dirty="0"/>
              <a:t>Stridor (à </a:t>
            </a:r>
            <a:r>
              <a:rPr dirty="0" err="1"/>
              <a:t>l'inspiration</a:t>
            </a:r>
            <a:r>
              <a:rPr dirty="0"/>
              <a:t>) : Obstruction </a:t>
            </a:r>
            <a:r>
              <a:rPr dirty="0" err="1"/>
              <a:t>inspiratoire</a:t>
            </a:r>
            <a:r>
              <a:rPr dirty="0"/>
              <a:t> sus-</a:t>
            </a:r>
            <a:r>
              <a:rPr dirty="0" err="1"/>
              <a:t>glottique</a:t>
            </a:r>
            <a:endParaRPr dirty="0"/>
          </a:p>
          <a:p>
            <a:pPr>
              <a:defRPr sz="2200">
                <a:latin typeface="Arial"/>
              </a:defRPr>
            </a:pPr>
            <a:r>
              <a:rPr dirty="0" err="1"/>
              <a:t>Sifflements</a:t>
            </a:r>
            <a:r>
              <a:rPr dirty="0"/>
              <a:t> (à </a:t>
            </a:r>
            <a:r>
              <a:rPr dirty="0" err="1"/>
              <a:t>l'expiration</a:t>
            </a:r>
            <a:r>
              <a:rPr dirty="0"/>
              <a:t>) : </a:t>
            </a:r>
            <a:r>
              <a:rPr dirty="0" err="1"/>
              <a:t>Bronchospasme</a:t>
            </a:r>
            <a:r>
              <a:rPr dirty="0"/>
              <a:t> à </a:t>
            </a:r>
            <a:r>
              <a:rPr dirty="0" err="1"/>
              <a:t>l’expiration</a:t>
            </a:r>
            <a:endParaRP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Palpation thoracique</a:t>
            </a:r>
          </a:p>
        </p:txBody>
      </p:sp>
      <p:sp>
        <p:nvSpPr>
          <p:cNvPr id="3" name="Content Placeholder 2"/>
          <p:cNvSpPr>
            <a:spLocks noGrp="1"/>
          </p:cNvSpPr>
          <p:nvPr>
            <p:ph idx="1"/>
          </p:nvPr>
        </p:nvSpPr>
        <p:spPr/>
        <p:txBody>
          <a:bodyPr/>
          <a:lstStyle/>
          <a:p>
            <a:pPr>
              <a:defRPr sz="2200">
                <a:latin typeface="Arial"/>
              </a:defRPr>
            </a:pPr>
            <a:r>
              <a:rPr dirty="0" err="1"/>
              <a:t>Nécessaire</a:t>
            </a:r>
            <a:r>
              <a:rPr dirty="0"/>
              <a:t> </a:t>
            </a:r>
            <a:r>
              <a:rPr dirty="0" err="1"/>
              <a:t>si</a:t>
            </a:r>
            <a:r>
              <a:rPr dirty="0"/>
              <a:t> </a:t>
            </a:r>
            <a:r>
              <a:rPr dirty="0" err="1"/>
              <a:t>traumatisme</a:t>
            </a:r>
            <a:endParaRPr dirty="0"/>
          </a:p>
          <a:p>
            <a:pPr>
              <a:defRPr sz="2200">
                <a:latin typeface="Arial"/>
              </a:defRPr>
            </a:pPr>
            <a:r>
              <a:rPr dirty="0" err="1"/>
              <a:t>Douleur</a:t>
            </a:r>
            <a:r>
              <a:rPr dirty="0"/>
              <a:t> </a:t>
            </a:r>
            <a:r>
              <a:rPr dirty="0" err="1"/>
              <a:t>localisée</a:t>
            </a:r>
            <a:r>
              <a:rPr lang="fr-CA" dirty="0"/>
              <a:t> :</a:t>
            </a:r>
            <a:r>
              <a:rPr dirty="0"/>
              <a:t> </a:t>
            </a:r>
            <a:r>
              <a:rPr dirty="0" err="1"/>
              <a:t>Traumatisme</a:t>
            </a:r>
            <a:r>
              <a:rPr dirty="0"/>
              <a:t> costal, contusion</a:t>
            </a:r>
          </a:p>
          <a:p>
            <a:pPr>
              <a:defRPr sz="2200">
                <a:latin typeface="Arial"/>
              </a:defRPr>
            </a:pPr>
            <a:r>
              <a:rPr dirty="0" err="1"/>
              <a:t>Crépitations</a:t>
            </a:r>
            <a:r>
              <a:rPr dirty="0"/>
              <a:t> sous-</a:t>
            </a:r>
            <a:r>
              <a:rPr dirty="0" err="1"/>
              <a:t>cutanées</a:t>
            </a:r>
            <a:r>
              <a:rPr lang="fr-CA" dirty="0"/>
              <a:t> :</a:t>
            </a:r>
            <a:r>
              <a:rPr dirty="0"/>
              <a:t> </a:t>
            </a:r>
            <a:r>
              <a:rPr dirty="0" err="1"/>
              <a:t>Emphysème</a:t>
            </a:r>
            <a:r>
              <a:rPr dirty="0"/>
              <a:t> sous-</a:t>
            </a:r>
            <a:r>
              <a:rPr dirty="0" err="1"/>
              <a:t>cutané</a:t>
            </a:r>
            <a:endParaRPr dirty="0"/>
          </a:p>
          <a:p>
            <a:pPr>
              <a:defRPr sz="2200">
                <a:latin typeface="Arial"/>
              </a:defRPr>
            </a:pPr>
            <a:r>
              <a:rPr dirty="0"/>
              <a:t>Masse </a:t>
            </a:r>
            <a:r>
              <a:rPr dirty="0" err="1"/>
              <a:t>thoracique</a:t>
            </a:r>
            <a:r>
              <a:rPr lang="fr-CA" dirty="0"/>
              <a:t> :</a:t>
            </a:r>
            <a:r>
              <a:rPr dirty="0"/>
              <a:t> </a:t>
            </a:r>
            <a:r>
              <a:rPr dirty="0" err="1"/>
              <a:t>Lésion</a:t>
            </a:r>
            <a:r>
              <a:rPr dirty="0"/>
              <a:t> </a:t>
            </a:r>
            <a:r>
              <a:rPr dirty="0" err="1"/>
              <a:t>bénigne</a:t>
            </a:r>
            <a:r>
              <a:rPr dirty="0"/>
              <a:t> </a:t>
            </a:r>
            <a:r>
              <a:rPr dirty="0" err="1"/>
              <a:t>ou</a:t>
            </a:r>
            <a:r>
              <a:rPr dirty="0"/>
              <a:t> </a:t>
            </a:r>
            <a:r>
              <a:rPr dirty="0" err="1"/>
              <a:t>maligne</a:t>
            </a:r>
            <a:endParaRPr dirty="0"/>
          </a:p>
          <a:p>
            <a:pPr>
              <a:defRPr sz="2200">
                <a:latin typeface="Arial"/>
              </a:defRPr>
            </a:pPr>
            <a:r>
              <a:rPr dirty="0" err="1"/>
              <a:t>Mobilité</a:t>
            </a:r>
            <a:r>
              <a:rPr dirty="0"/>
              <a:t> </a:t>
            </a:r>
            <a:r>
              <a:rPr dirty="0" err="1"/>
              <a:t>asymétrique</a:t>
            </a:r>
            <a:r>
              <a:rPr lang="fr-CA" dirty="0"/>
              <a:t> :</a:t>
            </a:r>
            <a:r>
              <a:rPr dirty="0"/>
              <a:t> </a:t>
            </a:r>
            <a:r>
              <a:rPr dirty="0" err="1"/>
              <a:t>Épanchement</a:t>
            </a:r>
            <a:r>
              <a:rPr dirty="0"/>
              <a:t> </a:t>
            </a:r>
            <a:r>
              <a:rPr dirty="0" err="1"/>
              <a:t>ou</a:t>
            </a:r>
            <a:r>
              <a:rPr dirty="0"/>
              <a:t> </a:t>
            </a:r>
            <a:r>
              <a:rPr dirty="0" err="1"/>
              <a:t>paralysie</a:t>
            </a:r>
            <a:r>
              <a:rPr lang="fr-CA" dirty="0"/>
              <a:t> </a:t>
            </a:r>
            <a:r>
              <a:rPr dirty="0" err="1"/>
              <a:t>diaphragmatique</a:t>
            </a:r>
            <a:endParaRP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Percussion</a:t>
            </a:r>
          </a:p>
        </p:txBody>
      </p:sp>
      <p:sp>
        <p:nvSpPr>
          <p:cNvPr id="3" name="Content Placeholder 2"/>
          <p:cNvSpPr>
            <a:spLocks noGrp="1"/>
          </p:cNvSpPr>
          <p:nvPr>
            <p:ph idx="1"/>
          </p:nvPr>
        </p:nvSpPr>
        <p:spPr/>
        <p:txBody>
          <a:bodyPr/>
          <a:lstStyle/>
          <a:p>
            <a:pPr>
              <a:defRPr sz="2200">
                <a:latin typeface="Arial"/>
              </a:defRPr>
            </a:pPr>
            <a:r>
              <a:t>Réservée aux cas où on suspecte une matité dans le poumon (liquide, masse importante, etc)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Rôle du pharmacien en première ligne</a:t>
            </a:r>
          </a:p>
        </p:txBody>
      </p:sp>
      <p:sp>
        <p:nvSpPr>
          <p:cNvPr id="3" name="Content Placeholder 2"/>
          <p:cNvSpPr>
            <a:spLocks noGrp="1"/>
          </p:cNvSpPr>
          <p:nvPr>
            <p:ph idx="1"/>
          </p:nvPr>
        </p:nvSpPr>
        <p:spPr/>
        <p:txBody>
          <a:bodyPr>
            <a:normAutofit fontScale="85000" lnSpcReduction="20000"/>
          </a:bodyPr>
          <a:lstStyle/>
          <a:p>
            <a:pPr marL="0" indent="0">
              <a:buNone/>
              <a:defRPr sz="2200">
                <a:latin typeface="Arial"/>
              </a:defRPr>
            </a:pPr>
            <a:r>
              <a:rPr dirty="0"/>
              <a:t>Un </a:t>
            </a:r>
            <a:r>
              <a:rPr dirty="0" err="1"/>
              <a:t>professionnel</a:t>
            </a:r>
            <a:r>
              <a:rPr dirty="0"/>
              <a:t> de la santé qui </a:t>
            </a:r>
            <a:r>
              <a:rPr dirty="0" err="1"/>
              <a:t>évalue</a:t>
            </a:r>
            <a:r>
              <a:rPr dirty="0"/>
              <a:t> </a:t>
            </a:r>
            <a:r>
              <a:rPr dirty="0" err="1"/>
              <a:t>l’état</a:t>
            </a:r>
            <a:r>
              <a:rPr dirty="0"/>
              <a:t> du patient</a:t>
            </a:r>
          </a:p>
          <a:p>
            <a:pPr>
              <a:defRPr sz="2200">
                <a:latin typeface="Arial"/>
              </a:defRPr>
            </a:pPr>
            <a:r>
              <a:rPr dirty="0"/>
              <a:t>Le </a:t>
            </a:r>
            <a:r>
              <a:rPr dirty="0" err="1"/>
              <a:t>pharmacien</a:t>
            </a:r>
            <a:r>
              <a:rPr dirty="0"/>
              <a:t> </a:t>
            </a:r>
            <a:r>
              <a:rPr dirty="0" err="1"/>
              <a:t>évalue</a:t>
            </a:r>
            <a:r>
              <a:rPr dirty="0"/>
              <a:t> la condition physique et </a:t>
            </a:r>
            <a:r>
              <a:rPr dirty="0" err="1"/>
              <a:t>mentale</a:t>
            </a:r>
            <a:r>
              <a:rPr dirty="0"/>
              <a:t> </a:t>
            </a:r>
            <a:r>
              <a:rPr dirty="0" err="1"/>
              <a:t>comme</a:t>
            </a:r>
            <a:r>
              <a:rPr dirty="0"/>
              <a:t> </a:t>
            </a:r>
            <a:r>
              <a:rPr dirty="0" err="1"/>
              <a:t>activité</a:t>
            </a:r>
            <a:r>
              <a:rPr dirty="0"/>
              <a:t> </a:t>
            </a:r>
            <a:r>
              <a:rPr dirty="0" err="1"/>
              <a:t>réservée</a:t>
            </a:r>
            <a:endParaRPr dirty="0"/>
          </a:p>
          <a:p>
            <a:pPr>
              <a:defRPr sz="2200">
                <a:latin typeface="Arial"/>
              </a:defRPr>
            </a:pPr>
            <a:r>
              <a:rPr dirty="0"/>
              <a:t>Cette </a:t>
            </a:r>
            <a:r>
              <a:rPr dirty="0" err="1"/>
              <a:t>évaluation</a:t>
            </a:r>
            <a:r>
              <a:rPr dirty="0"/>
              <a:t> est </a:t>
            </a:r>
            <a:r>
              <a:rPr dirty="0" err="1"/>
              <a:t>nécessaire</a:t>
            </a:r>
            <a:r>
              <a:rPr dirty="0"/>
              <a:t> pour </a:t>
            </a:r>
            <a:r>
              <a:rPr dirty="0" err="1"/>
              <a:t>exercer</a:t>
            </a:r>
            <a:r>
              <a:rPr dirty="0"/>
              <a:t> </a:t>
            </a:r>
            <a:r>
              <a:rPr dirty="0" err="1"/>
              <a:t>toutes</a:t>
            </a:r>
            <a:r>
              <a:rPr dirty="0"/>
              <a:t> les </a:t>
            </a:r>
            <a:r>
              <a:rPr dirty="0" err="1"/>
              <a:t>activités</a:t>
            </a:r>
            <a:r>
              <a:rPr dirty="0"/>
              <a:t> </a:t>
            </a:r>
            <a:r>
              <a:rPr dirty="0" err="1"/>
              <a:t>cliniques</a:t>
            </a:r>
            <a:r>
              <a:rPr dirty="0"/>
              <a:t> (tests, </a:t>
            </a:r>
            <a:r>
              <a:rPr dirty="0" err="1"/>
              <a:t>ajustements</a:t>
            </a:r>
            <a:r>
              <a:rPr dirty="0"/>
              <a:t>,</a:t>
            </a:r>
            <a:r>
              <a:rPr lang="fr-CA" dirty="0"/>
              <a:t> </a:t>
            </a:r>
            <a:r>
              <a:rPr dirty="0"/>
              <a:t>prescription, </a:t>
            </a:r>
            <a:r>
              <a:rPr dirty="0" err="1"/>
              <a:t>suivi</a:t>
            </a:r>
            <a:r>
              <a:rPr dirty="0"/>
              <a:t>)</a:t>
            </a:r>
          </a:p>
          <a:p>
            <a:pPr>
              <a:defRPr sz="2200">
                <a:latin typeface="Arial"/>
              </a:defRPr>
            </a:pPr>
            <a:r>
              <a:rPr dirty="0"/>
              <a:t>Elle </a:t>
            </a:r>
            <a:r>
              <a:rPr dirty="0" err="1"/>
              <a:t>implique</a:t>
            </a:r>
            <a:r>
              <a:rPr dirty="0"/>
              <a:t> : </a:t>
            </a:r>
            <a:r>
              <a:rPr dirty="0" err="1"/>
              <a:t>analyse</a:t>
            </a:r>
            <a:r>
              <a:rPr dirty="0"/>
              <a:t> des </a:t>
            </a:r>
            <a:r>
              <a:rPr dirty="0" err="1"/>
              <a:t>symptômes</a:t>
            </a:r>
            <a:r>
              <a:rPr dirty="0"/>
              <a:t>, </a:t>
            </a:r>
            <a:r>
              <a:rPr dirty="0" err="1"/>
              <a:t>signes</a:t>
            </a:r>
            <a:r>
              <a:rPr dirty="0"/>
              <a:t> </a:t>
            </a:r>
            <a:r>
              <a:rPr dirty="0" err="1"/>
              <a:t>cliniques</a:t>
            </a:r>
            <a:r>
              <a:rPr dirty="0"/>
              <a:t>, </a:t>
            </a:r>
            <a:r>
              <a:rPr dirty="0" err="1"/>
              <a:t>facteurs</a:t>
            </a:r>
            <a:r>
              <a:rPr dirty="0"/>
              <a:t> de </a:t>
            </a:r>
            <a:r>
              <a:rPr dirty="0" err="1"/>
              <a:t>risque</a:t>
            </a:r>
            <a:r>
              <a:rPr dirty="0"/>
              <a:t>, </a:t>
            </a:r>
            <a:r>
              <a:rPr dirty="0" err="1"/>
              <a:t>stabilité</a:t>
            </a:r>
            <a:r>
              <a:rPr dirty="0"/>
              <a:t>, </a:t>
            </a:r>
            <a:r>
              <a:rPr dirty="0" err="1"/>
              <a:t>évolution</a:t>
            </a:r>
            <a:r>
              <a:rPr dirty="0"/>
              <a:t>.</a:t>
            </a:r>
          </a:p>
          <a:p>
            <a:pPr marL="0" indent="0">
              <a:buNone/>
              <a:defRPr sz="2200">
                <a:latin typeface="Arial"/>
              </a:defRPr>
            </a:pPr>
            <a:r>
              <a:rPr dirty="0"/>
              <a:t>Un point </a:t>
            </a:r>
            <a:r>
              <a:rPr dirty="0" err="1"/>
              <a:t>d’accès</a:t>
            </a:r>
            <a:r>
              <a:rPr dirty="0"/>
              <a:t> </a:t>
            </a:r>
            <a:r>
              <a:rPr dirty="0" err="1"/>
              <a:t>rapide</a:t>
            </a:r>
            <a:r>
              <a:rPr dirty="0"/>
              <a:t> au </a:t>
            </a:r>
            <a:r>
              <a:rPr dirty="0" err="1"/>
              <a:t>système</a:t>
            </a:r>
            <a:r>
              <a:rPr dirty="0"/>
              <a:t> de santé</a:t>
            </a:r>
          </a:p>
          <a:p>
            <a:pPr>
              <a:defRPr sz="2200">
                <a:latin typeface="Arial"/>
              </a:defRPr>
            </a:pPr>
            <a:r>
              <a:rPr dirty="0"/>
              <a:t>Le </a:t>
            </a:r>
            <a:r>
              <a:rPr dirty="0" err="1"/>
              <a:t>pharmacien</a:t>
            </a:r>
            <a:r>
              <a:rPr dirty="0"/>
              <a:t> </a:t>
            </a:r>
            <a:r>
              <a:rPr dirty="0" err="1"/>
              <a:t>joue</a:t>
            </a:r>
            <a:r>
              <a:rPr dirty="0"/>
              <a:t> un </a:t>
            </a:r>
            <a:r>
              <a:rPr dirty="0" err="1"/>
              <a:t>rôle</a:t>
            </a:r>
            <a:r>
              <a:rPr dirty="0"/>
              <a:t> central </a:t>
            </a:r>
            <a:r>
              <a:rPr dirty="0" err="1"/>
              <a:t>en</a:t>
            </a:r>
            <a:r>
              <a:rPr dirty="0"/>
              <a:t> première </a:t>
            </a:r>
            <a:r>
              <a:rPr dirty="0" err="1"/>
              <a:t>ligne</a:t>
            </a:r>
            <a:r>
              <a:rPr dirty="0"/>
              <a:t> pour </a:t>
            </a:r>
            <a:r>
              <a:rPr dirty="0" err="1"/>
              <a:t>améliorer</a:t>
            </a:r>
            <a:r>
              <a:rPr dirty="0"/>
              <a:t> </a:t>
            </a:r>
            <a:r>
              <a:rPr dirty="0" err="1"/>
              <a:t>l’accessibilité</a:t>
            </a:r>
            <a:r>
              <a:rPr dirty="0"/>
              <a:t> aux </a:t>
            </a:r>
            <a:r>
              <a:rPr dirty="0" err="1"/>
              <a:t>soins</a:t>
            </a:r>
            <a:r>
              <a:rPr dirty="0"/>
              <a:t> et</a:t>
            </a:r>
            <a:r>
              <a:rPr lang="fr-CA" dirty="0"/>
              <a:t> </a:t>
            </a:r>
            <a:r>
              <a:rPr dirty="0" err="1"/>
              <a:t>soutenir</a:t>
            </a:r>
            <a:r>
              <a:rPr dirty="0"/>
              <a:t> la population dans les </a:t>
            </a:r>
            <a:r>
              <a:rPr dirty="0" err="1"/>
              <a:t>problèmes</a:t>
            </a:r>
            <a:r>
              <a:rPr dirty="0"/>
              <a:t> de santé courants</a:t>
            </a:r>
          </a:p>
          <a:p>
            <a:pPr>
              <a:defRPr sz="2200">
                <a:latin typeface="Arial"/>
              </a:defRPr>
            </a:pPr>
            <a:r>
              <a:rPr dirty="0"/>
              <a:t>Il </a:t>
            </a:r>
            <a:r>
              <a:rPr dirty="0" err="1"/>
              <a:t>intervient</a:t>
            </a:r>
            <a:r>
              <a:rPr dirty="0"/>
              <a:t> dans un </a:t>
            </a:r>
            <a:r>
              <a:rPr dirty="0" err="1"/>
              <a:t>contexte</a:t>
            </a:r>
            <a:r>
              <a:rPr dirty="0"/>
              <a:t> </a:t>
            </a:r>
            <a:r>
              <a:rPr dirty="0" err="1"/>
              <a:t>où</a:t>
            </a:r>
            <a:r>
              <a:rPr dirty="0"/>
              <a:t> la </a:t>
            </a:r>
            <a:r>
              <a:rPr dirty="0" err="1"/>
              <a:t>pharmacie</a:t>
            </a:r>
            <a:r>
              <a:rPr dirty="0"/>
              <a:t> est </a:t>
            </a:r>
            <a:r>
              <a:rPr dirty="0" err="1"/>
              <a:t>l’un</a:t>
            </a:r>
            <a:r>
              <a:rPr dirty="0"/>
              <a:t> des milieux de </a:t>
            </a:r>
            <a:r>
              <a:rPr dirty="0" err="1"/>
              <a:t>soins</a:t>
            </a:r>
            <a:r>
              <a:rPr dirty="0"/>
              <a:t> « sans complication</a:t>
            </a:r>
            <a:r>
              <a:rPr lang="fr-CA" dirty="0"/>
              <a:t> </a:t>
            </a:r>
            <a:r>
              <a:rPr dirty="0" err="1"/>
              <a:t>d’accès</a:t>
            </a:r>
            <a:r>
              <a:rPr dirty="0"/>
              <a:t> » les plus </a:t>
            </a:r>
            <a:r>
              <a:rPr dirty="0" err="1"/>
              <a:t>appréciés</a:t>
            </a:r>
            <a:r>
              <a:rPr dirty="0"/>
              <a:t> des patients</a:t>
            </a:r>
          </a:p>
          <a:p>
            <a:pPr marL="0" indent="0">
              <a:buNone/>
              <a:defRPr sz="2200">
                <a:latin typeface="Arial"/>
              </a:defRPr>
            </a:pPr>
            <a:r>
              <a:rPr dirty="0"/>
              <a:t>Un </a:t>
            </a:r>
            <a:r>
              <a:rPr dirty="0" err="1"/>
              <a:t>jugement</a:t>
            </a:r>
            <a:r>
              <a:rPr dirty="0"/>
              <a:t> </a:t>
            </a:r>
            <a:r>
              <a:rPr dirty="0" err="1"/>
              <a:t>clinique</a:t>
            </a:r>
            <a:r>
              <a:rPr dirty="0"/>
              <a:t> </a:t>
            </a:r>
            <a:r>
              <a:rPr dirty="0" err="1"/>
              <a:t>structuré</a:t>
            </a:r>
            <a:endParaRPr dirty="0"/>
          </a:p>
          <a:p>
            <a:pPr>
              <a:defRPr sz="2200">
                <a:latin typeface="Arial"/>
              </a:defRPr>
            </a:pPr>
            <a:r>
              <a:rPr dirty="0" err="1"/>
              <a:t>L’évaluation</a:t>
            </a:r>
            <a:r>
              <a:rPr dirty="0"/>
              <a:t> </a:t>
            </a:r>
            <a:r>
              <a:rPr dirty="0" err="1"/>
              <a:t>permet</a:t>
            </a:r>
            <a:r>
              <a:rPr dirty="0"/>
              <a:t> de </a:t>
            </a:r>
            <a:r>
              <a:rPr dirty="0" err="1"/>
              <a:t>définir</a:t>
            </a:r>
            <a:r>
              <a:rPr dirty="0"/>
              <a:t> les </a:t>
            </a:r>
            <a:r>
              <a:rPr dirty="0" err="1"/>
              <a:t>besoins</a:t>
            </a:r>
            <a:r>
              <a:rPr dirty="0"/>
              <a:t>, poser </a:t>
            </a:r>
            <a:r>
              <a:rPr dirty="0" err="1"/>
              <a:t>une</a:t>
            </a:r>
            <a:r>
              <a:rPr dirty="0"/>
              <a:t> impression </a:t>
            </a:r>
            <a:r>
              <a:rPr dirty="0" err="1"/>
              <a:t>clinique</a:t>
            </a:r>
            <a:r>
              <a:rPr dirty="0"/>
              <a:t> et </a:t>
            </a:r>
            <a:r>
              <a:rPr dirty="0" err="1"/>
              <a:t>déterminer</a:t>
            </a:r>
            <a:r>
              <a:rPr dirty="0"/>
              <a:t> les</a:t>
            </a:r>
            <a:r>
              <a:rPr lang="fr-CA" dirty="0"/>
              <a:t> </a:t>
            </a:r>
            <a:r>
              <a:rPr dirty="0"/>
              <a:t>interventions </a:t>
            </a:r>
            <a:r>
              <a:rPr dirty="0" err="1"/>
              <a:t>appropriées</a:t>
            </a:r>
            <a:endParaRP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Auscultation pulmonaire</a:t>
            </a:r>
          </a:p>
        </p:txBody>
      </p:sp>
      <p:sp>
        <p:nvSpPr>
          <p:cNvPr id="3" name="Content Placeholder 2"/>
          <p:cNvSpPr>
            <a:spLocks noGrp="1"/>
          </p:cNvSpPr>
          <p:nvPr>
            <p:ph idx="1"/>
          </p:nvPr>
        </p:nvSpPr>
        <p:spPr/>
        <p:txBody>
          <a:bodyPr/>
          <a:lstStyle/>
          <a:p>
            <a:pPr marL="0" indent="0">
              <a:buNone/>
              <a:defRPr sz="2200">
                <a:latin typeface="Arial"/>
              </a:defRPr>
            </a:pPr>
            <a:r>
              <a:rPr lang="fr-CA" dirty="0"/>
              <a:t>Ausculter les différents sites</a:t>
            </a:r>
          </a:p>
          <a:p>
            <a:pPr marL="0" indent="0">
              <a:buNone/>
              <a:defRPr sz="2200">
                <a:latin typeface="Arial"/>
              </a:defRPr>
            </a:pPr>
            <a:r>
              <a:rPr lang="fr-CA" dirty="0"/>
              <a:t>S’assurer que le patient prenne de grandes respirations par la bouche</a:t>
            </a:r>
          </a:p>
          <a:p>
            <a:pPr>
              <a:defRPr sz="2200">
                <a:latin typeface="Arial"/>
              </a:defRPr>
            </a:pPr>
            <a:endParaRPr lang="fr-CA" dirty="0"/>
          </a:p>
          <a:p>
            <a:pPr>
              <a:defRPr sz="2200">
                <a:latin typeface="Arial"/>
              </a:defRPr>
            </a:pPr>
            <a:r>
              <a:rPr dirty="0" err="1"/>
              <a:t>Murmure</a:t>
            </a:r>
            <a:r>
              <a:rPr dirty="0"/>
              <a:t> </a:t>
            </a:r>
            <a:r>
              <a:rPr dirty="0" err="1"/>
              <a:t>vésiculaire</a:t>
            </a:r>
            <a:r>
              <a:rPr dirty="0"/>
              <a:t> </a:t>
            </a:r>
            <a:r>
              <a:rPr dirty="0" err="1"/>
              <a:t>diminué</a:t>
            </a:r>
            <a:r>
              <a:rPr dirty="0"/>
              <a:t> </a:t>
            </a:r>
            <a:r>
              <a:rPr lang="fr-CA" dirty="0"/>
              <a:t>(</a:t>
            </a:r>
            <a:r>
              <a:rPr dirty="0"/>
              <a:t>Son </a:t>
            </a:r>
            <a:r>
              <a:rPr dirty="0" err="1"/>
              <a:t>atténué</a:t>
            </a:r>
            <a:r>
              <a:rPr lang="fr-CA" dirty="0"/>
              <a:t>)</a:t>
            </a:r>
            <a:endParaRPr dirty="0"/>
          </a:p>
          <a:p>
            <a:pPr>
              <a:defRPr sz="2200">
                <a:latin typeface="Arial"/>
              </a:defRPr>
            </a:pPr>
            <a:r>
              <a:rPr dirty="0" err="1"/>
              <a:t>Sibilances</a:t>
            </a:r>
            <a:r>
              <a:rPr dirty="0"/>
              <a:t> </a:t>
            </a:r>
            <a:r>
              <a:rPr lang="fr-CA" dirty="0"/>
              <a:t>: </a:t>
            </a:r>
            <a:r>
              <a:rPr dirty="0"/>
              <a:t>Haute </a:t>
            </a:r>
            <a:r>
              <a:rPr dirty="0" err="1"/>
              <a:t>tonalité</a:t>
            </a:r>
            <a:r>
              <a:rPr dirty="0"/>
              <a:t>, expiration </a:t>
            </a:r>
            <a:r>
              <a:rPr lang="fr-CA" dirty="0"/>
              <a:t>(</a:t>
            </a:r>
            <a:r>
              <a:rPr dirty="0" err="1"/>
              <a:t>Bronchospasme</a:t>
            </a:r>
            <a:r>
              <a:rPr lang="fr-CA" dirty="0"/>
              <a:t>)</a:t>
            </a:r>
            <a:endParaRPr dirty="0"/>
          </a:p>
          <a:p>
            <a:pPr>
              <a:defRPr sz="2200">
                <a:latin typeface="Arial"/>
              </a:defRPr>
            </a:pPr>
            <a:r>
              <a:rPr dirty="0" err="1"/>
              <a:t>Rhonchis</a:t>
            </a:r>
            <a:r>
              <a:rPr dirty="0"/>
              <a:t> </a:t>
            </a:r>
            <a:r>
              <a:rPr lang="fr-CA" dirty="0"/>
              <a:t>: </a:t>
            </a:r>
            <a:r>
              <a:rPr dirty="0"/>
              <a:t>Basse </a:t>
            </a:r>
            <a:r>
              <a:rPr dirty="0" err="1"/>
              <a:t>tonalité</a:t>
            </a:r>
            <a:r>
              <a:rPr dirty="0"/>
              <a:t> </a:t>
            </a:r>
            <a:r>
              <a:rPr lang="fr-CA" dirty="0"/>
              <a:t>(</a:t>
            </a:r>
            <a:r>
              <a:rPr dirty="0"/>
              <a:t>Mucus </a:t>
            </a:r>
            <a:r>
              <a:rPr dirty="0" err="1"/>
              <a:t>bronchique</a:t>
            </a:r>
            <a:r>
              <a:rPr lang="fr-CA" dirty="0"/>
              <a:t>)</a:t>
            </a:r>
            <a:endParaRPr dirty="0"/>
          </a:p>
          <a:p>
            <a:pPr>
              <a:defRPr sz="2200">
                <a:latin typeface="Arial"/>
              </a:defRPr>
            </a:pPr>
            <a:r>
              <a:rPr dirty="0" err="1"/>
              <a:t>Crépitants</a:t>
            </a:r>
            <a:r>
              <a:rPr dirty="0"/>
              <a:t> fixes</a:t>
            </a:r>
            <a:r>
              <a:rPr lang="fr-CA" dirty="0"/>
              <a:t> :</a:t>
            </a:r>
            <a:r>
              <a:rPr dirty="0"/>
              <a:t> </a:t>
            </a:r>
            <a:r>
              <a:rPr dirty="0" err="1"/>
              <a:t>Invariables</a:t>
            </a:r>
            <a:r>
              <a:rPr dirty="0"/>
              <a:t> </a:t>
            </a:r>
            <a:r>
              <a:rPr lang="fr-CA" dirty="0"/>
              <a:t>(</a:t>
            </a:r>
            <a:r>
              <a:rPr dirty="0" err="1"/>
              <a:t>Pneumonie</a:t>
            </a:r>
            <a:r>
              <a:rPr dirty="0"/>
              <a:t>, fibrose</a:t>
            </a:r>
            <a:r>
              <a:rPr lang="fr-CA" dirty="0"/>
              <a:t>)</a:t>
            </a:r>
          </a:p>
          <a:p>
            <a:pPr lvl="1">
              <a:defRPr sz="2200">
                <a:latin typeface="Arial"/>
              </a:defRPr>
            </a:pPr>
            <a:r>
              <a:rPr lang="fr-CA" dirty="0"/>
              <a:t>Bruit de velcro</a:t>
            </a:r>
            <a:endParaRP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01A027-396A-BBF5-2A62-AB18272BDA5A}"/>
              </a:ext>
            </a:extLst>
          </p:cNvPr>
          <p:cNvSpPr>
            <a:spLocks noGrp="1"/>
          </p:cNvSpPr>
          <p:nvPr>
            <p:ph type="title"/>
          </p:nvPr>
        </p:nvSpPr>
        <p:spPr/>
        <p:txBody>
          <a:bodyPr/>
          <a:lstStyle/>
          <a:p>
            <a:r>
              <a:rPr lang="fr-FR" dirty="0"/>
              <a:t>Lobes pulmonaires</a:t>
            </a:r>
          </a:p>
        </p:txBody>
      </p:sp>
      <p:pic>
        <p:nvPicPr>
          <p:cNvPr id="5" name="Espace réservé du contenu 4">
            <a:extLst>
              <a:ext uri="{FF2B5EF4-FFF2-40B4-BE49-F238E27FC236}">
                <a16:creationId xmlns:a16="http://schemas.microsoft.com/office/drawing/2014/main" id="{ACA41DCA-E8A4-02DB-5E62-EAF51293F39D}"/>
              </a:ext>
            </a:extLst>
          </p:cNvPr>
          <p:cNvPicPr>
            <a:picLocks noGrp="1" noChangeAspect="1"/>
          </p:cNvPicPr>
          <p:nvPr>
            <p:ph idx="1"/>
          </p:nvPr>
        </p:nvPicPr>
        <p:blipFill>
          <a:blip r:embed="rId2"/>
          <a:stretch>
            <a:fillRect/>
          </a:stretch>
        </p:blipFill>
        <p:spPr>
          <a:xfrm>
            <a:off x="628650" y="2222277"/>
            <a:ext cx="7886700" cy="3558033"/>
          </a:xfrm>
          <a:prstGeom prst="rect">
            <a:avLst/>
          </a:prstGeom>
        </p:spPr>
      </p:pic>
      <p:sp>
        <p:nvSpPr>
          <p:cNvPr id="6" name="ZoneTexte 5">
            <a:extLst>
              <a:ext uri="{FF2B5EF4-FFF2-40B4-BE49-F238E27FC236}">
                <a16:creationId xmlns:a16="http://schemas.microsoft.com/office/drawing/2014/main" id="{B25BDC50-E2FB-78AE-D712-119F95FF3C41}"/>
              </a:ext>
            </a:extLst>
          </p:cNvPr>
          <p:cNvSpPr txBox="1"/>
          <p:nvPr/>
        </p:nvSpPr>
        <p:spPr>
          <a:xfrm>
            <a:off x="5560828" y="5719546"/>
            <a:ext cx="2892056" cy="369332"/>
          </a:xfrm>
          <a:prstGeom prst="rect">
            <a:avLst/>
          </a:prstGeom>
          <a:noFill/>
        </p:spPr>
        <p:txBody>
          <a:bodyPr wrap="square" rtlCol="0">
            <a:spAutoFit/>
          </a:bodyPr>
          <a:lstStyle/>
          <a:p>
            <a:r>
              <a:rPr lang="fr-FR" dirty="0"/>
              <a:t>Bates</a:t>
            </a:r>
          </a:p>
        </p:txBody>
      </p:sp>
    </p:spTree>
    <p:extLst>
      <p:ext uri="{BB962C8B-B14F-4D97-AF65-F5344CB8AC3E}">
        <p14:creationId xmlns:p14="http://schemas.microsoft.com/office/powerpoint/2010/main" val="13343180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err="1"/>
              <a:t>Évaluation</a:t>
            </a:r>
            <a:r>
              <a:rPr dirty="0"/>
              <a:t> </a:t>
            </a:r>
            <a:r>
              <a:rPr dirty="0" err="1"/>
              <a:t>cardiaque</a:t>
            </a:r>
            <a:endParaRPr dirty="0"/>
          </a:p>
        </p:txBody>
      </p:sp>
      <p:sp>
        <p:nvSpPr>
          <p:cNvPr id="4" name="Espace réservé du texte 3">
            <a:extLst>
              <a:ext uri="{FF2B5EF4-FFF2-40B4-BE49-F238E27FC236}">
                <a16:creationId xmlns:a16="http://schemas.microsoft.com/office/drawing/2014/main" id="{DBDFA518-C554-EA90-A022-54CA683A425A}"/>
              </a:ext>
            </a:extLst>
          </p:cNvPr>
          <p:cNvSpPr>
            <a:spLocks noGrp="1"/>
          </p:cNvSpPr>
          <p:nvPr>
            <p:ph type="body" idx="1"/>
          </p:nvPr>
        </p:nvSpPr>
        <p:spPr/>
        <p:txBody>
          <a:bodyPr/>
          <a:lstStyle/>
          <a:p>
            <a:endParaRPr lang="fr-F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Auscultation cardiaque - Les foyers</a:t>
            </a:r>
          </a:p>
        </p:txBody>
      </p:sp>
      <p:pic>
        <p:nvPicPr>
          <p:cNvPr id="5" name="Image 4">
            <a:extLst>
              <a:ext uri="{FF2B5EF4-FFF2-40B4-BE49-F238E27FC236}">
                <a16:creationId xmlns:a16="http://schemas.microsoft.com/office/drawing/2014/main" id="{81B1F992-EA01-120F-B9D0-D051E52D5636}"/>
              </a:ext>
            </a:extLst>
          </p:cNvPr>
          <p:cNvPicPr>
            <a:picLocks noChangeAspect="1"/>
          </p:cNvPicPr>
          <p:nvPr/>
        </p:nvPicPr>
        <p:blipFill>
          <a:blip r:embed="rId2"/>
          <a:stretch>
            <a:fillRect/>
          </a:stretch>
        </p:blipFill>
        <p:spPr>
          <a:xfrm>
            <a:off x="1204137" y="1589944"/>
            <a:ext cx="6735726" cy="4993418"/>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Auscultation</a:t>
            </a:r>
          </a:p>
        </p:txBody>
      </p:sp>
      <p:sp>
        <p:nvSpPr>
          <p:cNvPr id="3" name="Content Placeholder 2"/>
          <p:cNvSpPr>
            <a:spLocks noGrp="1"/>
          </p:cNvSpPr>
          <p:nvPr>
            <p:ph idx="1"/>
          </p:nvPr>
        </p:nvSpPr>
        <p:spPr/>
        <p:txBody>
          <a:bodyPr/>
          <a:lstStyle/>
          <a:p>
            <a:pPr marL="0" indent="0">
              <a:buNone/>
              <a:defRPr sz="2200">
                <a:latin typeface="Arial"/>
              </a:defRPr>
            </a:pPr>
            <a:r>
              <a:rPr dirty="0"/>
              <a:t>Mitral</a:t>
            </a:r>
            <a:r>
              <a:rPr lang="fr-CA" dirty="0"/>
              <a:t> :</a:t>
            </a:r>
            <a:r>
              <a:rPr dirty="0"/>
              <a:t> Apex </a:t>
            </a:r>
            <a:endParaRPr lang="fr-CA" dirty="0"/>
          </a:p>
          <a:p>
            <a:pPr lvl="1">
              <a:defRPr sz="2200">
                <a:latin typeface="Arial"/>
              </a:defRPr>
            </a:pPr>
            <a:r>
              <a:rPr dirty="0"/>
              <a:t>B1, B3/B4, souffle</a:t>
            </a:r>
          </a:p>
          <a:p>
            <a:pPr marL="0" indent="0">
              <a:buNone/>
              <a:defRPr sz="2200">
                <a:latin typeface="Arial"/>
              </a:defRPr>
            </a:pPr>
            <a:r>
              <a:rPr dirty="0" err="1"/>
              <a:t>Tricuspidien</a:t>
            </a:r>
            <a:r>
              <a:rPr dirty="0"/>
              <a:t> </a:t>
            </a:r>
            <a:r>
              <a:rPr lang="fr-CA" dirty="0"/>
              <a:t>: </a:t>
            </a:r>
            <a:r>
              <a:rPr dirty="0" err="1"/>
              <a:t>Rebord</a:t>
            </a:r>
            <a:r>
              <a:rPr dirty="0"/>
              <a:t> sternal inf. gauche </a:t>
            </a:r>
            <a:endParaRPr lang="fr-CA" dirty="0"/>
          </a:p>
          <a:p>
            <a:pPr lvl="1">
              <a:defRPr sz="2200">
                <a:latin typeface="Arial"/>
              </a:defRPr>
            </a:pPr>
            <a:r>
              <a:rPr dirty="0" err="1"/>
              <a:t>Dédoublement</a:t>
            </a:r>
            <a:r>
              <a:rPr dirty="0"/>
              <a:t> B1, souffle</a:t>
            </a:r>
          </a:p>
          <a:p>
            <a:pPr marL="0" indent="0">
              <a:buNone/>
              <a:defRPr sz="2200">
                <a:latin typeface="Arial"/>
              </a:defRPr>
            </a:pPr>
            <a:r>
              <a:rPr dirty="0" err="1"/>
              <a:t>Pulmonaire</a:t>
            </a:r>
            <a:r>
              <a:rPr dirty="0"/>
              <a:t> 3e EIC gauche </a:t>
            </a:r>
            <a:endParaRPr lang="fr-CA" dirty="0"/>
          </a:p>
          <a:p>
            <a:pPr lvl="1">
              <a:defRPr sz="2200">
                <a:latin typeface="Arial"/>
              </a:defRPr>
            </a:pPr>
            <a:r>
              <a:rPr dirty="0" err="1"/>
              <a:t>Dédoublement</a:t>
            </a:r>
            <a:r>
              <a:rPr dirty="0"/>
              <a:t> B2</a:t>
            </a:r>
          </a:p>
          <a:p>
            <a:pPr marL="0" indent="0">
              <a:buNone/>
              <a:defRPr sz="2200">
                <a:latin typeface="Arial"/>
              </a:defRPr>
            </a:pPr>
            <a:r>
              <a:rPr dirty="0" err="1"/>
              <a:t>Aortique</a:t>
            </a:r>
            <a:r>
              <a:rPr dirty="0"/>
              <a:t> 2e EIC droit </a:t>
            </a:r>
            <a:endParaRPr lang="fr-CA" dirty="0"/>
          </a:p>
          <a:p>
            <a:pPr lvl="1">
              <a:defRPr sz="2200">
                <a:latin typeface="Arial"/>
              </a:defRPr>
            </a:pPr>
            <a:r>
              <a:rPr dirty="0"/>
              <a:t>B2A, souffle </a:t>
            </a:r>
            <a:r>
              <a:rPr dirty="0" err="1"/>
              <a:t>d’éjection</a:t>
            </a:r>
            <a:endParaRP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174D94-23DB-5DE6-C8CD-29668FDA4316}"/>
              </a:ext>
            </a:extLst>
          </p:cNvPr>
          <p:cNvSpPr>
            <a:spLocks noGrp="1"/>
          </p:cNvSpPr>
          <p:nvPr>
            <p:ph type="title"/>
          </p:nvPr>
        </p:nvSpPr>
        <p:spPr/>
        <p:txBody>
          <a:bodyPr/>
          <a:lstStyle/>
          <a:p>
            <a:r>
              <a:rPr lang="fr-FR" dirty="0"/>
              <a:t>Démarche d’évaluation – Difficulté respiratoire</a:t>
            </a:r>
          </a:p>
        </p:txBody>
      </p:sp>
      <p:sp>
        <p:nvSpPr>
          <p:cNvPr id="3" name="Espace réservé du texte 2">
            <a:extLst>
              <a:ext uri="{FF2B5EF4-FFF2-40B4-BE49-F238E27FC236}">
                <a16:creationId xmlns:a16="http://schemas.microsoft.com/office/drawing/2014/main" id="{5A156F68-E704-F263-9A77-89DB6B3A9D35}"/>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0816757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Cas clinique #3</a:t>
            </a:r>
          </a:p>
        </p:txBody>
      </p:sp>
      <p:sp>
        <p:nvSpPr>
          <p:cNvPr id="3" name="Content Placeholder 2"/>
          <p:cNvSpPr>
            <a:spLocks noGrp="1"/>
          </p:cNvSpPr>
          <p:nvPr>
            <p:ph idx="1"/>
          </p:nvPr>
        </p:nvSpPr>
        <p:spPr/>
        <p:txBody>
          <a:bodyPr/>
          <a:lstStyle/>
          <a:p>
            <a:pPr>
              <a:defRPr sz="2200">
                <a:latin typeface="Arial"/>
              </a:defRPr>
            </a:pPr>
            <a:r>
              <a:t>H45 ans, toux persistante et sifflements respiratoires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Asthme - Anamnèse</a:t>
            </a:r>
          </a:p>
        </p:txBody>
      </p:sp>
      <p:sp>
        <p:nvSpPr>
          <p:cNvPr id="3" name="Content Placeholder 2"/>
          <p:cNvSpPr>
            <a:spLocks noGrp="1"/>
          </p:cNvSpPr>
          <p:nvPr>
            <p:ph idx="1"/>
          </p:nvPr>
        </p:nvSpPr>
        <p:spPr/>
        <p:txBody>
          <a:bodyPr>
            <a:normAutofit fontScale="85000" lnSpcReduction="20000"/>
          </a:bodyPr>
          <a:lstStyle/>
          <a:p>
            <a:pPr marL="0" indent="0">
              <a:buNone/>
            </a:pPr>
            <a:r>
              <a:rPr lang="fr-CA" dirty="0"/>
              <a:t>Symptômes et contexte clinique</a:t>
            </a:r>
            <a:br>
              <a:rPr lang="fr-CA" dirty="0"/>
            </a:br>
            <a:r>
              <a:rPr lang="fr-CA" dirty="0"/>
              <a:t>Patient de 45 ans avec toux persistante, oppression thoracique et sifflements nocturnes nécessitant plus de salbutamol qu’à l’habitude</a:t>
            </a:r>
          </a:p>
          <a:p>
            <a:pPr marL="0" indent="0">
              <a:buNone/>
            </a:pPr>
            <a:r>
              <a:rPr lang="fr-CA" dirty="0"/>
              <a:t>Absence de douleur</a:t>
            </a:r>
            <a:br>
              <a:rPr lang="fr-CA" dirty="0"/>
            </a:br>
            <a:endParaRPr lang="fr-CA" dirty="0"/>
          </a:p>
          <a:p>
            <a:pPr marL="0" indent="0">
              <a:buNone/>
            </a:pPr>
            <a:r>
              <a:rPr lang="fr-CA" dirty="0"/>
              <a:t>P : effort physique, le froid, soulagement partiel par salbutamol</a:t>
            </a:r>
          </a:p>
          <a:p>
            <a:pPr marL="0" indent="0">
              <a:buNone/>
            </a:pPr>
            <a:r>
              <a:rPr lang="fr-CA" dirty="0"/>
              <a:t>Q : oppression thoracique avec difficulté de prendre une bonne inspiration</a:t>
            </a:r>
          </a:p>
          <a:p>
            <a:pPr marL="0" indent="0">
              <a:buNone/>
            </a:pPr>
            <a:r>
              <a:rPr lang="fr-CA" dirty="0"/>
              <a:t>R : n/a</a:t>
            </a:r>
          </a:p>
          <a:p>
            <a:pPr marL="0" indent="0">
              <a:buNone/>
            </a:pPr>
            <a:r>
              <a:rPr lang="fr-CA" dirty="0"/>
              <a:t>S et </a:t>
            </a:r>
            <a:r>
              <a:rPr lang="fr-CA" dirty="0" err="1"/>
              <a:t>T</a:t>
            </a:r>
            <a:r>
              <a:rPr lang="fr-CA" dirty="0"/>
              <a:t> : prenait salbutamol PRN avant, en a besoin 4 à 6 fois par jour depuis que ses enfants ont adopté un chat</a:t>
            </a:r>
          </a:p>
          <a:p>
            <a:pPr marL="0" indent="0">
              <a:buNone/>
            </a:pPr>
            <a:r>
              <a:rPr lang="fr-CA" dirty="0"/>
              <a:t> </a:t>
            </a:r>
          </a:p>
          <a:p>
            <a:r>
              <a:rPr lang="fr-CA" dirty="0"/>
              <a:t>Absence de fièvre</a:t>
            </a:r>
          </a:p>
          <a:p>
            <a:r>
              <a:rPr lang="fr-CA" dirty="0"/>
              <a:t>Toux sans expectoration</a:t>
            </a:r>
          </a:p>
          <a:p>
            <a:r>
              <a:rPr lang="fr-CA" dirty="0"/>
              <a:t>Aucune allergie connue</a:t>
            </a:r>
          </a:p>
          <a:p>
            <a:r>
              <a:rPr lang="fr-CA" dirty="0"/>
              <a:t>Ne prend pas d’</a:t>
            </a:r>
            <a:r>
              <a:rPr lang="fr-CA" dirty="0" err="1"/>
              <a:t>aérochambre</a:t>
            </a:r>
            <a:endParaRPr lang="fr-CA" dirty="0"/>
          </a:p>
          <a:p>
            <a:r>
              <a:rPr lang="fr-CA" dirty="0"/>
              <a:t>Ne prend pas son « autre pompe » </a:t>
            </a:r>
          </a:p>
          <a:p>
            <a:pPr marL="0" indent="0">
              <a:buNone/>
              <a:defRPr sz="2200">
                <a:latin typeface="Arial"/>
              </a:defRPr>
            </a:pPr>
            <a:endParaRP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036605-F124-3794-3464-2CF39C5F011A}"/>
              </a:ext>
            </a:extLst>
          </p:cNvPr>
          <p:cNvSpPr>
            <a:spLocks noGrp="1"/>
          </p:cNvSpPr>
          <p:nvPr>
            <p:ph type="title"/>
          </p:nvPr>
        </p:nvSpPr>
        <p:spPr/>
        <p:txBody>
          <a:bodyPr/>
          <a:lstStyle/>
          <a:p>
            <a:r>
              <a:rPr lang="fr-FR" dirty="0"/>
              <a:t>Asthme – Anamnèse spécifique</a:t>
            </a:r>
          </a:p>
        </p:txBody>
      </p:sp>
      <p:pic>
        <p:nvPicPr>
          <p:cNvPr id="5" name="Espace réservé du contenu 4">
            <a:extLst>
              <a:ext uri="{FF2B5EF4-FFF2-40B4-BE49-F238E27FC236}">
                <a16:creationId xmlns:a16="http://schemas.microsoft.com/office/drawing/2014/main" id="{2D52B629-C54F-7623-D8AA-A122A37E6B31}"/>
              </a:ext>
            </a:extLst>
          </p:cNvPr>
          <p:cNvPicPr>
            <a:picLocks noGrp="1" noChangeAspect="1"/>
          </p:cNvPicPr>
          <p:nvPr>
            <p:ph idx="1"/>
          </p:nvPr>
        </p:nvPicPr>
        <p:blipFill>
          <a:blip r:embed="rId2"/>
          <a:stretch>
            <a:fillRect/>
          </a:stretch>
        </p:blipFill>
        <p:spPr>
          <a:xfrm>
            <a:off x="628650" y="2477348"/>
            <a:ext cx="7886700" cy="3047892"/>
          </a:xfrm>
          <a:prstGeom prst="rect">
            <a:avLst/>
          </a:prstGeom>
        </p:spPr>
      </p:pic>
    </p:spTree>
    <p:extLst>
      <p:ext uri="{BB962C8B-B14F-4D97-AF65-F5344CB8AC3E}">
        <p14:creationId xmlns:p14="http://schemas.microsoft.com/office/powerpoint/2010/main" val="216344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err="1"/>
              <a:t>Asthme</a:t>
            </a:r>
            <a:r>
              <a:rPr dirty="0"/>
              <a:t> - Critères d</a:t>
            </a:r>
            <a:r>
              <a:rPr lang="fr-CA" dirty="0"/>
              <a:t>e maîtrise</a:t>
            </a:r>
            <a:endParaRPr dirty="0"/>
          </a:p>
        </p:txBody>
      </p:sp>
      <p:pic>
        <p:nvPicPr>
          <p:cNvPr id="5" name="Image 4">
            <a:extLst>
              <a:ext uri="{FF2B5EF4-FFF2-40B4-BE49-F238E27FC236}">
                <a16:creationId xmlns:a16="http://schemas.microsoft.com/office/drawing/2014/main" id="{18045F3C-DCED-737B-DDC7-274E8B26FEF9}"/>
              </a:ext>
            </a:extLst>
          </p:cNvPr>
          <p:cNvPicPr>
            <a:picLocks noChangeAspect="1"/>
          </p:cNvPicPr>
          <p:nvPr/>
        </p:nvPicPr>
        <p:blipFill>
          <a:blip r:embed="rId2"/>
          <a:stretch>
            <a:fillRect/>
          </a:stretch>
        </p:blipFill>
        <p:spPr>
          <a:xfrm>
            <a:off x="568842" y="1918619"/>
            <a:ext cx="7772400" cy="302076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err="1"/>
              <a:t>L’examen</a:t>
            </a:r>
            <a:r>
              <a:rPr dirty="0"/>
              <a:t> </a:t>
            </a:r>
            <a:r>
              <a:rPr dirty="0" err="1"/>
              <a:t>clinique</a:t>
            </a:r>
            <a:r>
              <a:rPr dirty="0"/>
              <a:t> </a:t>
            </a:r>
            <a:r>
              <a:rPr dirty="0" err="1"/>
              <a:t>en</a:t>
            </a:r>
            <a:r>
              <a:rPr dirty="0"/>
              <a:t> </a:t>
            </a:r>
            <a:r>
              <a:rPr dirty="0" err="1"/>
              <a:t>pharmacie</a:t>
            </a:r>
            <a:endParaRPr dirty="0"/>
          </a:p>
        </p:txBody>
      </p:sp>
      <p:sp>
        <p:nvSpPr>
          <p:cNvPr id="3" name="Content Placeholder 2"/>
          <p:cNvSpPr>
            <a:spLocks noGrp="1"/>
          </p:cNvSpPr>
          <p:nvPr>
            <p:ph idx="1"/>
          </p:nvPr>
        </p:nvSpPr>
        <p:spPr/>
        <p:txBody>
          <a:bodyPr>
            <a:normAutofit fontScale="62500" lnSpcReduction="20000"/>
          </a:bodyPr>
          <a:lstStyle/>
          <a:p>
            <a:pPr marL="0" indent="0">
              <a:buNone/>
              <a:defRPr sz="2200">
                <a:latin typeface="Arial"/>
              </a:defRPr>
            </a:pPr>
            <a:r>
              <a:rPr dirty="0"/>
              <a:t>Ce </a:t>
            </a:r>
            <a:r>
              <a:rPr dirty="0" err="1"/>
              <a:t>que</a:t>
            </a:r>
            <a:r>
              <a:rPr dirty="0"/>
              <a:t> </a:t>
            </a:r>
            <a:r>
              <a:rPr dirty="0" err="1"/>
              <a:t>permet</a:t>
            </a:r>
            <a:r>
              <a:rPr dirty="0"/>
              <a:t> la Loi 41 </a:t>
            </a:r>
            <a:r>
              <a:rPr dirty="0" err="1"/>
              <a:t>élargie</a:t>
            </a:r>
            <a:r>
              <a:rPr dirty="0"/>
              <a:t> et la </a:t>
            </a:r>
            <a:r>
              <a:rPr dirty="0" err="1"/>
              <a:t>loi</a:t>
            </a:r>
            <a:r>
              <a:rPr dirty="0"/>
              <a:t> 67</a:t>
            </a:r>
          </a:p>
          <a:p>
            <a:pPr marL="0" indent="0">
              <a:buNone/>
              <a:defRPr sz="2200">
                <a:latin typeface="Arial"/>
              </a:defRPr>
            </a:pPr>
            <a:endParaRPr lang="fr-CA" dirty="0"/>
          </a:p>
          <a:p>
            <a:pPr marL="0" indent="0">
              <a:buNone/>
              <a:defRPr sz="2200">
                <a:latin typeface="Arial"/>
              </a:defRPr>
            </a:pPr>
            <a:r>
              <a:rPr dirty="0" err="1"/>
              <a:t>Composantes</a:t>
            </a:r>
            <a:r>
              <a:rPr dirty="0"/>
              <a:t> de </a:t>
            </a:r>
            <a:r>
              <a:rPr dirty="0" err="1"/>
              <a:t>l’examen</a:t>
            </a:r>
            <a:r>
              <a:rPr dirty="0"/>
              <a:t> </a:t>
            </a:r>
            <a:r>
              <a:rPr dirty="0" err="1"/>
              <a:t>clinique</a:t>
            </a:r>
            <a:r>
              <a:rPr dirty="0"/>
              <a:t> </a:t>
            </a:r>
            <a:r>
              <a:rPr dirty="0" err="1"/>
              <a:t>réalisables</a:t>
            </a:r>
            <a:r>
              <a:rPr dirty="0"/>
              <a:t> </a:t>
            </a:r>
            <a:r>
              <a:rPr dirty="0" err="1"/>
              <a:t>en</a:t>
            </a:r>
            <a:r>
              <a:rPr dirty="0"/>
              <a:t> </a:t>
            </a:r>
            <a:r>
              <a:rPr dirty="0" err="1"/>
              <a:t>pharmacie</a:t>
            </a:r>
            <a:endParaRPr dirty="0"/>
          </a:p>
          <a:p>
            <a:pPr>
              <a:defRPr sz="2200">
                <a:latin typeface="Arial"/>
              </a:defRPr>
            </a:pPr>
            <a:r>
              <a:rPr dirty="0"/>
              <a:t>Observation et examen physique </a:t>
            </a:r>
            <a:r>
              <a:rPr dirty="0" err="1"/>
              <a:t>ciblé</a:t>
            </a:r>
            <a:r>
              <a:rPr dirty="0"/>
              <a:t> , </a:t>
            </a:r>
            <a:r>
              <a:rPr dirty="0" err="1"/>
              <a:t>liés</a:t>
            </a:r>
            <a:r>
              <a:rPr dirty="0"/>
              <a:t> à </a:t>
            </a:r>
            <a:r>
              <a:rPr dirty="0" err="1"/>
              <a:t>l’analyse</a:t>
            </a:r>
            <a:r>
              <a:rPr dirty="0"/>
              <a:t> du </a:t>
            </a:r>
            <a:r>
              <a:rPr dirty="0" err="1"/>
              <a:t>problème</a:t>
            </a:r>
            <a:r>
              <a:rPr dirty="0"/>
              <a:t> de santé courant (ex. </a:t>
            </a:r>
            <a:r>
              <a:rPr dirty="0" err="1"/>
              <a:t>douleur</a:t>
            </a:r>
            <a:r>
              <a:rPr dirty="0"/>
              <a:t>,</a:t>
            </a:r>
            <a:r>
              <a:rPr lang="fr-CA" dirty="0"/>
              <a:t> </a:t>
            </a:r>
            <a:r>
              <a:rPr dirty="0"/>
              <a:t>respiration, </a:t>
            </a:r>
            <a:r>
              <a:rPr dirty="0" err="1"/>
              <a:t>signes</a:t>
            </a:r>
            <a:r>
              <a:rPr dirty="0"/>
              <a:t> ORL, </a:t>
            </a:r>
            <a:r>
              <a:rPr dirty="0" err="1"/>
              <a:t>signes</a:t>
            </a:r>
            <a:r>
              <a:rPr dirty="0"/>
              <a:t> </a:t>
            </a:r>
            <a:r>
              <a:rPr dirty="0" err="1"/>
              <a:t>neurologiques</a:t>
            </a:r>
            <a:r>
              <a:rPr dirty="0"/>
              <a:t> de base) —</a:t>
            </a:r>
            <a:r>
              <a:rPr dirty="0" err="1"/>
              <a:t>nécessaires</a:t>
            </a:r>
            <a:r>
              <a:rPr dirty="0"/>
              <a:t> pour confirmer </a:t>
            </a:r>
            <a:r>
              <a:rPr dirty="0" err="1"/>
              <a:t>une</a:t>
            </a:r>
            <a:r>
              <a:rPr dirty="0"/>
              <a:t> impression </a:t>
            </a:r>
            <a:r>
              <a:rPr dirty="0" err="1"/>
              <a:t>clinique</a:t>
            </a:r>
            <a:endParaRPr dirty="0"/>
          </a:p>
          <a:p>
            <a:pPr>
              <a:defRPr sz="2200">
                <a:latin typeface="Arial"/>
              </a:defRPr>
            </a:pPr>
            <a:r>
              <a:rPr dirty="0"/>
              <a:t>Recherche des </a:t>
            </a:r>
            <a:r>
              <a:rPr dirty="0" err="1"/>
              <a:t>signaux</a:t>
            </a:r>
            <a:r>
              <a:rPr dirty="0"/>
              <a:t> </a:t>
            </a:r>
            <a:r>
              <a:rPr dirty="0" err="1"/>
              <a:t>d’alarme</a:t>
            </a:r>
            <a:r>
              <a:rPr dirty="0"/>
              <a:t> pour </a:t>
            </a:r>
            <a:r>
              <a:rPr dirty="0" err="1"/>
              <a:t>orienter</a:t>
            </a:r>
            <a:r>
              <a:rPr dirty="0"/>
              <a:t> </a:t>
            </a:r>
            <a:r>
              <a:rPr dirty="0" err="1"/>
              <a:t>rapidement</a:t>
            </a:r>
            <a:r>
              <a:rPr dirty="0"/>
              <a:t> le patient vers un </a:t>
            </a:r>
            <a:r>
              <a:rPr dirty="0" err="1"/>
              <a:t>autre</a:t>
            </a:r>
            <a:r>
              <a:rPr dirty="0"/>
              <a:t> </a:t>
            </a:r>
            <a:r>
              <a:rPr dirty="0" err="1"/>
              <a:t>professionnel</a:t>
            </a:r>
            <a:r>
              <a:rPr dirty="0"/>
              <a:t> (</a:t>
            </a:r>
            <a:r>
              <a:rPr dirty="0" err="1"/>
              <a:t>fièvre</a:t>
            </a:r>
            <a:r>
              <a:rPr dirty="0"/>
              <a:t>,</a:t>
            </a:r>
            <a:r>
              <a:rPr lang="fr-CA" dirty="0"/>
              <a:t> </a:t>
            </a:r>
            <a:r>
              <a:rPr dirty="0" err="1"/>
              <a:t>instabilité</a:t>
            </a:r>
            <a:r>
              <a:rPr dirty="0"/>
              <a:t>, red flags </a:t>
            </a:r>
            <a:r>
              <a:rPr dirty="0" err="1"/>
              <a:t>neurologiques</a:t>
            </a:r>
            <a:r>
              <a:rPr dirty="0"/>
              <a:t>, </a:t>
            </a:r>
            <a:r>
              <a:rPr dirty="0" err="1"/>
              <a:t>détérioration</a:t>
            </a:r>
            <a:r>
              <a:rPr dirty="0"/>
              <a:t>)</a:t>
            </a:r>
          </a:p>
          <a:p>
            <a:pPr marL="0" indent="0">
              <a:buNone/>
              <a:defRPr sz="2200">
                <a:latin typeface="Arial"/>
              </a:defRPr>
            </a:pPr>
            <a:r>
              <a:rPr dirty="0" err="1"/>
              <a:t>Actes</a:t>
            </a:r>
            <a:r>
              <a:rPr dirty="0"/>
              <a:t> </a:t>
            </a:r>
            <a:r>
              <a:rPr dirty="0" err="1"/>
              <a:t>cliniques</a:t>
            </a:r>
            <a:r>
              <a:rPr dirty="0"/>
              <a:t> </a:t>
            </a:r>
            <a:r>
              <a:rPr dirty="0" err="1"/>
              <a:t>autorisés</a:t>
            </a:r>
            <a:r>
              <a:rPr dirty="0"/>
              <a:t> qui </a:t>
            </a:r>
            <a:r>
              <a:rPr dirty="0" err="1"/>
              <a:t>nécessitent</a:t>
            </a:r>
            <a:r>
              <a:rPr dirty="0"/>
              <a:t> un examen physique</a:t>
            </a:r>
          </a:p>
          <a:p>
            <a:pPr>
              <a:defRPr sz="2200">
                <a:latin typeface="Arial"/>
              </a:defRPr>
            </a:pPr>
            <a:r>
              <a:rPr dirty="0" err="1"/>
              <a:t>Prélèvements</a:t>
            </a:r>
            <a:r>
              <a:rPr dirty="0"/>
              <a:t> au pharynx </a:t>
            </a:r>
            <a:r>
              <a:rPr dirty="0" err="1"/>
              <a:t>ou</a:t>
            </a:r>
            <a:r>
              <a:rPr dirty="0"/>
              <a:t> vestibule nasal pour </a:t>
            </a:r>
            <a:r>
              <a:rPr dirty="0" err="1"/>
              <a:t>soutenir</a:t>
            </a:r>
            <a:r>
              <a:rPr dirty="0"/>
              <a:t> un diagnostic (ex. Strep A, COVID)</a:t>
            </a:r>
          </a:p>
          <a:p>
            <a:pPr>
              <a:defRPr sz="2200">
                <a:latin typeface="Arial"/>
              </a:defRPr>
            </a:pPr>
            <a:r>
              <a:rPr dirty="0"/>
              <a:t>Prescription et </a:t>
            </a:r>
            <a:r>
              <a:rPr dirty="0" err="1"/>
              <a:t>interprétation</a:t>
            </a:r>
            <a:r>
              <a:rPr dirty="0"/>
              <a:t> de tests pour </a:t>
            </a:r>
            <a:r>
              <a:rPr dirty="0" err="1"/>
              <a:t>objectiver</a:t>
            </a:r>
            <a:r>
              <a:rPr dirty="0"/>
              <a:t> </a:t>
            </a:r>
            <a:r>
              <a:rPr dirty="0" err="1"/>
              <a:t>l’impression</a:t>
            </a:r>
            <a:r>
              <a:rPr dirty="0"/>
              <a:t> </a:t>
            </a:r>
            <a:r>
              <a:rPr dirty="0" err="1"/>
              <a:t>clinique</a:t>
            </a:r>
            <a:r>
              <a:rPr dirty="0"/>
              <a:t> (ex. test Strep , </a:t>
            </a:r>
            <a:r>
              <a:rPr dirty="0" err="1"/>
              <a:t>mesures</a:t>
            </a:r>
            <a:r>
              <a:rPr lang="fr-CA" dirty="0"/>
              <a:t> </a:t>
            </a:r>
            <a:r>
              <a:rPr dirty="0" err="1"/>
              <a:t>cliniques</a:t>
            </a:r>
            <a:r>
              <a:rPr dirty="0"/>
              <a:t>)</a:t>
            </a:r>
          </a:p>
          <a:p>
            <a:pPr>
              <a:defRPr sz="2200">
                <a:latin typeface="Arial"/>
              </a:defRPr>
            </a:pPr>
            <a:r>
              <a:rPr dirty="0" err="1"/>
              <a:t>Ajustement</a:t>
            </a:r>
            <a:r>
              <a:rPr dirty="0"/>
              <a:t> </a:t>
            </a:r>
            <a:r>
              <a:rPr dirty="0" err="1"/>
              <a:t>ou</a:t>
            </a:r>
            <a:r>
              <a:rPr dirty="0"/>
              <a:t> cessation de </a:t>
            </a:r>
            <a:r>
              <a:rPr dirty="0" err="1"/>
              <a:t>thérapie</a:t>
            </a:r>
            <a:r>
              <a:rPr dirty="0"/>
              <a:t> </a:t>
            </a:r>
            <a:r>
              <a:rPr dirty="0" err="1"/>
              <a:t>basé</a:t>
            </a:r>
            <a:r>
              <a:rPr dirty="0"/>
              <a:t> sur des </a:t>
            </a:r>
            <a:r>
              <a:rPr dirty="0" err="1"/>
              <a:t>paramètres</a:t>
            </a:r>
            <a:r>
              <a:rPr dirty="0"/>
              <a:t> </a:t>
            </a:r>
            <a:r>
              <a:rPr dirty="0" err="1"/>
              <a:t>cliniques</a:t>
            </a:r>
            <a:r>
              <a:rPr dirty="0"/>
              <a:t> (TA, RNI, </a:t>
            </a:r>
            <a:r>
              <a:rPr dirty="0" err="1"/>
              <a:t>symptômes</a:t>
            </a:r>
            <a:r>
              <a:rPr dirty="0"/>
              <a:t>)</a:t>
            </a:r>
          </a:p>
          <a:p>
            <a:pPr>
              <a:defRPr sz="2200">
                <a:latin typeface="Arial"/>
              </a:defRPr>
            </a:pPr>
            <a:r>
              <a:rPr dirty="0"/>
              <a:t>Interventions </a:t>
            </a:r>
            <a:r>
              <a:rPr dirty="0" err="1"/>
              <a:t>urgentes</a:t>
            </a:r>
            <a:r>
              <a:rPr dirty="0"/>
              <a:t> (</a:t>
            </a:r>
            <a:r>
              <a:rPr dirty="0" err="1"/>
              <a:t>épinéphrine</a:t>
            </a:r>
            <a:r>
              <a:rPr dirty="0"/>
              <a:t>, naloxone, </a:t>
            </a:r>
            <a:r>
              <a:rPr dirty="0" err="1"/>
              <a:t>nitroglycérine</a:t>
            </a:r>
            <a:r>
              <a:rPr dirty="0"/>
              <a:t>, salbutamol) → </a:t>
            </a:r>
            <a:r>
              <a:rPr dirty="0" err="1"/>
              <a:t>nécessitant</a:t>
            </a:r>
            <a:r>
              <a:rPr dirty="0"/>
              <a:t> un examen </a:t>
            </a:r>
            <a:r>
              <a:rPr dirty="0" err="1"/>
              <a:t>rapide</a:t>
            </a:r>
            <a:r>
              <a:rPr dirty="0"/>
              <a:t> de</a:t>
            </a:r>
            <a:r>
              <a:rPr lang="fr-CA" dirty="0"/>
              <a:t> </a:t>
            </a:r>
            <a:r>
              <a:rPr dirty="0" err="1"/>
              <a:t>détresse</a:t>
            </a:r>
            <a:endParaRPr dirty="0"/>
          </a:p>
          <a:p>
            <a:pPr marL="0" indent="0">
              <a:buNone/>
              <a:defRPr sz="2200">
                <a:latin typeface="Arial"/>
              </a:defRPr>
            </a:pPr>
            <a:r>
              <a:rPr dirty="0" err="1"/>
              <a:t>Finalité</a:t>
            </a:r>
            <a:r>
              <a:rPr dirty="0"/>
              <a:t> : la </a:t>
            </a:r>
            <a:r>
              <a:rPr dirty="0" err="1"/>
              <a:t>sécurité</a:t>
            </a:r>
            <a:r>
              <a:rPr dirty="0"/>
              <a:t> et la </a:t>
            </a:r>
            <a:r>
              <a:rPr dirty="0" err="1"/>
              <a:t>prise</a:t>
            </a:r>
            <a:r>
              <a:rPr dirty="0"/>
              <a:t> </a:t>
            </a:r>
            <a:r>
              <a:rPr dirty="0" err="1"/>
              <a:t>en</a:t>
            </a:r>
            <a:r>
              <a:rPr dirty="0"/>
              <a:t> charge </a:t>
            </a:r>
            <a:r>
              <a:rPr dirty="0" err="1"/>
              <a:t>autonome</a:t>
            </a:r>
            <a:endParaRPr dirty="0"/>
          </a:p>
          <a:p>
            <a:pPr>
              <a:defRPr sz="2200">
                <a:latin typeface="Arial"/>
              </a:defRPr>
            </a:pPr>
            <a:r>
              <a:rPr dirty="0"/>
              <a:t>Le </a:t>
            </a:r>
            <a:r>
              <a:rPr dirty="0" err="1"/>
              <a:t>pharmacien</a:t>
            </a:r>
            <a:r>
              <a:rPr dirty="0"/>
              <a:t> </a:t>
            </a:r>
            <a:r>
              <a:rPr dirty="0" err="1"/>
              <a:t>prend</a:t>
            </a:r>
            <a:r>
              <a:rPr dirty="0"/>
              <a:t> </a:t>
            </a:r>
            <a:r>
              <a:rPr dirty="0" err="1"/>
              <a:t>en</a:t>
            </a:r>
            <a:r>
              <a:rPr dirty="0"/>
              <a:t> charge des </a:t>
            </a:r>
            <a:r>
              <a:rPr dirty="0" err="1"/>
              <a:t>problèmes</a:t>
            </a:r>
            <a:r>
              <a:rPr dirty="0"/>
              <a:t> de santé courants </a:t>
            </a:r>
            <a:r>
              <a:rPr dirty="0" err="1"/>
              <a:t>en</a:t>
            </a:r>
            <a:r>
              <a:rPr dirty="0"/>
              <a:t> </a:t>
            </a:r>
            <a:r>
              <a:rPr dirty="0" err="1"/>
              <a:t>s’assurant</a:t>
            </a:r>
            <a:r>
              <a:rPr dirty="0"/>
              <a:t> </a:t>
            </a:r>
            <a:r>
              <a:rPr dirty="0" err="1"/>
              <a:t>qu’ils</a:t>
            </a:r>
            <a:r>
              <a:rPr dirty="0"/>
              <a:t> </a:t>
            </a:r>
            <a:r>
              <a:rPr dirty="0" err="1"/>
              <a:t>respectent</a:t>
            </a:r>
            <a:r>
              <a:rPr dirty="0"/>
              <a:t> les </a:t>
            </a:r>
            <a:r>
              <a:rPr dirty="0" err="1"/>
              <a:t>critères</a:t>
            </a:r>
            <a:r>
              <a:rPr lang="fr-CA" dirty="0"/>
              <a:t> </a:t>
            </a:r>
            <a:r>
              <a:rPr dirty="0" err="1"/>
              <a:t>cliniques</a:t>
            </a:r>
            <a:r>
              <a:rPr dirty="0"/>
              <a:t> (</a:t>
            </a:r>
            <a:r>
              <a:rPr dirty="0" err="1"/>
              <a:t>signes</a:t>
            </a:r>
            <a:r>
              <a:rPr dirty="0"/>
              <a:t> </a:t>
            </a:r>
            <a:r>
              <a:rPr dirty="0" err="1"/>
              <a:t>typiques</a:t>
            </a:r>
            <a:r>
              <a:rPr dirty="0"/>
              <a:t>, </a:t>
            </a:r>
            <a:r>
              <a:rPr dirty="0" err="1"/>
              <a:t>faible</a:t>
            </a:r>
            <a:r>
              <a:rPr dirty="0"/>
              <a:t> </a:t>
            </a:r>
            <a:r>
              <a:rPr dirty="0" err="1"/>
              <a:t>risque</a:t>
            </a:r>
            <a:r>
              <a:rPr dirty="0"/>
              <a:t>, </a:t>
            </a:r>
            <a:r>
              <a:rPr dirty="0" err="1"/>
              <a:t>évolution</a:t>
            </a:r>
            <a:r>
              <a:rPr dirty="0"/>
              <a:t> favorable)</a:t>
            </a:r>
          </a:p>
          <a:p>
            <a:pPr>
              <a:defRPr sz="2200">
                <a:latin typeface="Arial"/>
              </a:defRPr>
            </a:pPr>
            <a:r>
              <a:rPr lang="fr-CA" dirty="0"/>
              <a:t>I</a:t>
            </a:r>
            <a:r>
              <a:rPr dirty="0"/>
              <a:t>l </a:t>
            </a:r>
            <a:r>
              <a:rPr dirty="0" err="1"/>
              <a:t>réfère</a:t>
            </a:r>
            <a:r>
              <a:rPr dirty="0"/>
              <a:t> </a:t>
            </a:r>
            <a:r>
              <a:rPr dirty="0" err="1"/>
              <a:t>dès</a:t>
            </a:r>
            <a:r>
              <a:rPr dirty="0"/>
              <a:t> </a:t>
            </a:r>
            <a:r>
              <a:rPr dirty="0" err="1"/>
              <a:t>que</a:t>
            </a:r>
            <a:r>
              <a:rPr dirty="0"/>
              <a:t> </a:t>
            </a:r>
            <a:r>
              <a:rPr dirty="0" err="1"/>
              <a:t>l’évaluation</a:t>
            </a:r>
            <a:r>
              <a:rPr dirty="0"/>
              <a:t> </a:t>
            </a:r>
            <a:r>
              <a:rPr dirty="0" err="1"/>
              <a:t>dépasse</a:t>
            </a:r>
            <a:r>
              <a:rPr dirty="0"/>
              <a:t> son champ (examen </a:t>
            </a:r>
            <a:r>
              <a:rPr dirty="0" err="1"/>
              <a:t>complet</a:t>
            </a:r>
            <a:r>
              <a:rPr dirty="0"/>
              <a:t> </a:t>
            </a:r>
            <a:r>
              <a:rPr dirty="0" err="1"/>
              <a:t>nécessaire</a:t>
            </a:r>
            <a:r>
              <a:rPr dirty="0"/>
              <a:t>, suspicion de </a:t>
            </a:r>
            <a:r>
              <a:rPr dirty="0" err="1"/>
              <a:t>pathologie</a:t>
            </a:r>
            <a:r>
              <a:rPr lang="fr-CA" dirty="0"/>
              <a:t> </a:t>
            </a:r>
            <a:r>
              <a:rPr dirty="0"/>
              <a:t>grave)</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Examen physique – Asthme</a:t>
            </a:r>
          </a:p>
        </p:txBody>
      </p:sp>
      <p:sp>
        <p:nvSpPr>
          <p:cNvPr id="3" name="Content Placeholder 2"/>
          <p:cNvSpPr>
            <a:spLocks noGrp="1"/>
          </p:cNvSpPr>
          <p:nvPr>
            <p:ph idx="1"/>
          </p:nvPr>
        </p:nvSpPr>
        <p:spPr/>
        <p:txBody>
          <a:bodyPr/>
          <a:lstStyle/>
          <a:p>
            <a:pPr marL="0" indent="0">
              <a:buNone/>
              <a:defRPr sz="2200">
                <a:latin typeface="Arial"/>
              </a:defRPr>
            </a:pPr>
            <a:r>
              <a:rPr dirty="0" err="1"/>
              <a:t>Mesure</a:t>
            </a:r>
            <a:r>
              <a:rPr dirty="0"/>
              <a:t> de la saturation </a:t>
            </a:r>
            <a:r>
              <a:rPr dirty="0" err="1"/>
              <a:t>en</a:t>
            </a:r>
            <a:r>
              <a:rPr dirty="0"/>
              <a:t> </a:t>
            </a:r>
            <a:r>
              <a:rPr dirty="0" err="1"/>
              <a:t>oxygène</a:t>
            </a:r>
            <a:endParaRPr dirty="0"/>
          </a:p>
          <a:p>
            <a:pPr>
              <a:defRPr sz="2200">
                <a:latin typeface="Arial"/>
              </a:defRPr>
            </a:pPr>
            <a:r>
              <a:rPr dirty="0"/>
              <a:t>La saturation </a:t>
            </a:r>
            <a:r>
              <a:rPr dirty="0" err="1"/>
              <a:t>en</a:t>
            </a:r>
            <a:r>
              <a:rPr dirty="0"/>
              <a:t> </a:t>
            </a:r>
            <a:r>
              <a:rPr dirty="0" err="1"/>
              <a:t>oxygène</a:t>
            </a:r>
            <a:r>
              <a:rPr dirty="0"/>
              <a:t> (SpO2) est </a:t>
            </a:r>
            <a:r>
              <a:rPr dirty="0" err="1"/>
              <a:t>mesurée</a:t>
            </a:r>
            <a:r>
              <a:rPr dirty="0"/>
              <a:t> avec un </a:t>
            </a:r>
            <a:r>
              <a:rPr dirty="0" err="1"/>
              <a:t>oxymètre</a:t>
            </a:r>
            <a:r>
              <a:rPr dirty="0"/>
              <a:t> digital pour </a:t>
            </a:r>
            <a:r>
              <a:rPr dirty="0" err="1"/>
              <a:t>surveiller</a:t>
            </a:r>
            <a:r>
              <a:rPr dirty="0"/>
              <a:t> </a:t>
            </a:r>
            <a:r>
              <a:rPr dirty="0" err="1"/>
              <a:t>l’état</a:t>
            </a:r>
            <a:r>
              <a:rPr dirty="0"/>
              <a:t> </a:t>
            </a:r>
            <a:r>
              <a:rPr dirty="0" err="1"/>
              <a:t>respiratoire</a:t>
            </a:r>
            <a:r>
              <a:rPr dirty="0"/>
              <a:t> du patient </a:t>
            </a:r>
            <a:r>
              <a:rPr dirty="0" err="1"/>
              <a:t>asthmatique</a:t>
            </a:r>
            <a:r>
              <a:rPr dirty="0"/>
              <a:t>.</a:t>
            </a:r>
          </a:p>
          <a:p>
            <a:pPr marL="0" indent="0">
              <a:buNone/>
              <a:defRPr sz="2200">
                <a:latin typeface="Arial"/>
              </a:defRPr>
            </a:pPr>
            <a:r>
              <a:rPr dirty="0" err="1"/>
              <a:t>Débit</a:t>
            </a:r>
            <a:r>
              <a:rPr dirty="0"/>
              <a:t> </a:t>
            </a:r>
            <a:r>
              <a:rPr dirty="0" err="1"/>
              <a:t>expiratoire</a:t>
            </a:r>
            <a:r>
              <a:rPr dirty="0"/>
              <a:t> de pointe</a:t>
            </a:r>
          </a:p>
          <a:p>
            <a:pPr>
              <a:defRPr sz="2200">
                <a:latin typeface="Arial"/>
              </a:defRPr>
            </a:pPr>
            <a:r>
              <a:rPr dirty="0"/>
              <a:t>Le </a:t>
            </a:r>
            <a:r>
              <a:rPr dirty="0" err="1"/>
              <a:t>débit</a:t>
            </a:r>
            <a:r>
              <a:rPr dirty="0"/>
              <a:t> </a:t>
            </a:r>
            <a:r>
              <a:rPr dirty="0" err="1"/>
              <a:t>expiratoire</a:t>
            </a:r>
            <a:r>
              <a:rPr dirty="0"/>
              <a:t> de pointe </a:t>
            </a:r>
            <a:r>
              <a:rPr dirty="0" err="1"/>
              <a:t>évalue</a:t>
            </a:r>
            <a:r>
              <a:rPr dirty="0"/>
              <a:t> </a:t>
            </a:r>
            <a:r>
              <a:rPr dirty="0" err="1"/>
              <a:t>l’obstruction</a:t>
            </a:r>
            <a:r>
              <a:rPr dirty="0"/>
              <a:t> </a:t>
            </a:r>
            <a:r>
              <a:rPr dirty="0" err="1"/>
              <a:t>bronchique</a:t>
            </a:r>
            <a:r>
              <a:rPr dirty="0"/>
              <a:t> et la variation par rapport au </a:t>
            </a:r>
            <a:r>
              <a:rPr dirty="0" err="1"/>
              <a:t>meilleur</a:t>
            </a:r>
            <a:r>
              <a:rPr dirty="0"/>
              <a:t> personnel du patient.</a:t>
            </a:r>
          </a:p>
          <a:p>
            <a:pPr marL="0" indent="0">
              <a:buNone/>
              <a:defRPr sz="2200">
                <a:latin typeface="Arial"/>
              </a:defRPr>
            </a:pPr>
            <a:r>
              <a:rPr dirty="0" err="1"/>
              <a:t>Prise</a:t>
            </a:r>
            <a:r>
              <a:rPr dirty="0"/>
              <a:t> de </a:t>
            </a:r>
            <a:r>
              <a:rPr dirty="0" err="1"/>
              <a:t>température</a:t>
            </a:r>
            <a:endParaRPr dirty="0"/>
          </a:p>
          <a:p>
            <a:pPr>
              <a:defRPr sz="2200">
                <a:latin typeface="Arial"/>
              </a:defRPr>
            </a:pPr>
            <a:r>
              <a:rPr dirty="0"/>
              <a:t>La </a:t>
            </a:r>
            <a:r>
              <a:rPr dirty="0" err="1"/>
              <a:t>prise</a:t>
            </a:r>
            <a:r>
              <a:rPr dirty="0"/>
              <a:t> de </a:t>
            </a:r>
            <a:r>
              <a:rPr dirty="0" err="1"/>
              <a:t>température</a:t>
            </a:r>
            <a:r>
              <a:rPr dirty="0"/>
              <a:t> aide à </a:t>
            </a:r>
            <a:r>
              <a:rPr dirty="0" err="1"/>
              <a:t>exclure</a:t>
            </a:r>
            <a:r>
              <a:rPr dirty="0"/>
              <a:t> la </a:t>
            </a:r>
            <a:r>
              <a:rPr dirty="0" err="1"/>
              <a:t>pneumonie</a:t>
            </a:r>
            <a:r>
              <a:rPr dirty="0"/>
              <a:t> </a:t>
            </a:r>
            <a:r>
              <a:rPr dirty="0" err="1"/>
              <a:t>concomitante</a:t>
            </a:r>
            <a:r>
              <a:rPr dirty="0"/>
              <a:t> chez les patients </a:t>
            </a:r>
            <a:r>
              <a:rPr dirty="0" err="1"/>
              <a:t>asthmatiques</a:t>
            </a:r>
            <a:r>
              <a:rPr dirty="0"/>
              <a:t>.</a:t>
            </a:r>
          </a:p>
          <a:p>
            <a:pPr marL="0" indent="0">
              <a:buNone/>
              <a:defRPr sz="2200">
                <a:latin typeface="Arial"/>
              </a:defRPr>
            </a:pPr>
            <a:r>
              <a:rPr dirty="0"/>
              <a:t>Examen </a:t>
            </a:r>
            <a:r>
              <a:rPr dirty="0" err="1"/>
              <a:t>pulmonaire</a:t>
            </a:r>
            <a:r>
              <a:rPr dirty="0"/>
              <a:t> : observation et auscultation</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Conduite à tenir – Asthme exacerbé</a:t>
            </a:r>
          </a:p>
        </p:txBody>
      </p:sp>
      <p:sp>
        <p:nvSpPr>
          <p:cNvPr id="3" name="Content Placeholder 2"/>
          <p:cNvSpPr>
            <a:spLocks noGrp="1"/>
          </p:cNvSpPr>
          <p:nvPr>
            <p:ph idx="1"/>
          </p:nvPr>
        </p:nvSpPr>
        <p:spPr/>
        <p:txBody>
          <a:bodyPr>
            <a:normAutofit fontScale="92500" lnSpcReduction="10000"/>
          </a:bodyPr>
          <a:lstStyle/>
          <a:p>
            <a:pPr marL="0" indent="0">
              <a:buNone/>
              <a:defRPr sz="2200">
                <a:latin typeface="Arial"/>
              </a:defRPr>
            </a:pPr>
            <a:r>
              <a:rPr dirty="0"/>
              <a:t>Saturation </a:t>
            </a:r>
            <a:r>
              <a:rPr dirty="0" err="1"/>
              <a:t>en</a:t>
            </a:r>
            <a:r>
              <a:rPr dirty="0"/>
              <a:t> </a:t>
            </a:r>
            <a:r>
              <a:rPr dirty="0" err="1"/>
              <a:t>oxygène</a:t>
            </a:r>
            <a:r>
              <a:rPr dirty="0"/>
              <a:t> ≥ 94%</a:t>
            </a:r>
          </a:p>
          <a:p>
            <a:pPr>
              <a:defRPr sz="2200">
                <a:latin typeface="Arial"/>
              </a:defRPr>
            </a:pPr>
            <a:r>
              <a:rPr dirty="0" err="1"/>
              <a:t>Optimiser</a:t>
            </a:r>
            <a:r>
              <a:rPr dirty="0"/>
              <a:t> le </a:t>
            </a:r>
            <a:r>
              <a:rPr dirty="0" err="1"/>
              <a:t>traitement</a:t>
            </a:r>
            <a:r>
              <a:rPr dirty="0"/>
              <a:t> de fond avec </a:t>
            </a:r>
            <a:r>
              <a:rPr dirty="0" err="1"/>
              <a:t>adhérence</a:t>
            </a:r>
            <a:r>
              <a:rPr dirty="0"/>
              <a:t> au </a:t>
            </a:r>
            <a:r>
              <a:rPr dirty="0" err="1"/>
              <a:t>corticostéroïde</a:t>
            </a:r>
            <a:r>
              <a:rPr dirty="0"/>
              <a:t> </a:t>
            </a:r>
            <a:r>
              <a:rPr dirty="0" err="1"/>
              <a:t>inhalé</a:t>
            </a:r>
            <a:r>
              <a:rPr dirty="0"/>
              <a:t>. </a:t>
            </a:r>
            <a:endParaRPr lang="fr-CA" dirty="0"/>
          </a:p>
          <a:p>
            <a:pPr lvl="1">
              <a:defRPr sz="2200">
                <a:latin typeface="Arial"/>
              </a:defRPr>
            </a:pPr>
            <a:r>
              <a:rPr dirty="0" err="1"/>
              <a:t>Utiliser</a:t>
            </a:r>
            <a:r>
              <a:rPr dirty="0"/>
              <a:t> </a:t>
            </a:r>
            <a:r>
              <a:rPr dirty="0" err="1"/>
              <a:t>budésonide-formotérol</a:t>
            </a:r>
            <a:r>
              <a:rPr dirty="0"/>
              <a:t> </a:t>
            </a:r>
            <a:r>
              <a:rPr dirty="0" err="1"/>
              <a:t>selon</a:t>
            </a:r>
            <a:r>
              <a:rPr dirty="0"/>
              <a:t> </a:t>
            </a:r>
            <a:r>
              <a:rPr dirty="0" err="1"/>
              <a:t>protocoles</a:t>
            </a:r>
            <a:r>
              <a:rPr dirty="0"/>
              <a:t>.  </a:t>
            </a:r>
            <a:endParaRPr lang="fr-CA" dirty="0"/>
          </a:p>
          <a:p>
            <a:pPr lvl="1">
              <a:defRPr sz="2200">
                <a:latin typeface="Arial"/>
              </a:defRPr>
            </a:pPr>
            <a:r>
              <a:rPr dirty="0"/>
              <a:t>Si AD, </a:t>
            </a:r>
            <a:r>
              <a:rPr dirty="0" err="1"/>
              <a:t>utiliser</a:t>
            </a:r>
            <a:r>
              <a:rPr dirty="0"/>
              <a:t> </a:t>
            </a:r>
            <a:r>
              <a:rPr dirty="0" err="1"/>
              <a:t>aérochambre</a:t>
            </a:r>
            <a:endParaRPr dirty="0"/>
          </a:p>
          <a:p>
            <a:pPr>
              <a:defRPr sz="2200">
                <a:latin typeface="Arial"/>
              </a:defRPr>
            </a:pPr>
            <a:r>
              <a:rPr dirty="0" err="1"/>
              <a:t>Utilisation</a:t>
            </a:r>
            <a:r>
              <a:rPr dirty="0"/>
              <a:t> excessive de salbutamol</a:t>
            </a:r>
            <a:r>
              <a:rPr lang="fr-CA" dirty="0"/>
              <a:t> à discuter</a:t>
            </a:r>
            <a:endParaRPr dirty="0"/>
          </a:p>
          <a:p>
            <a:pPr>
              <a:defRPr sz="2200">
                <a:latin typeface="Arial"/>
              </a:defRPr>
            </a:pPr>
            <a:r>
              <a:rPr dirty="0" err="1"/>
              <a:t>Pharmacien</a:t>
            </a:r>
            <a:r>
              <a:rPr dirty="0"/>
              <a:t> doit </a:t>
            </a:r>
            <a:r>
              <a:rPr dirty="0" err="1"/>
              <a:t>réviser</a:t>
            </a:r>
            <a:r>
              <a:rPr dirty="0"/>
              <a:t> le plan </a:t>
            </a:r>
            <a:r>
              <a:rPr dirty="0" err="1"/>
              <a:t>d’action</a:t>
            </a:r>
            <a:r>
              <a:rPr dirty="0"/>
              <a:t> avec le patient et </a:t>
            </a:r>
            <a:r>
              <a:rPr dirty="0" err="1"/>
              <a:t>réévaluer</a:t>
            </a:r>
            <a:r>
              <a:rPr dirty="0"/>
              <a:t> le </a:t>
            </a:r>
            <a:r>
              <a:rPr dirty="0" err="1"/>
              <a:t>contrôle</a:t>
            </a:r>
            <a:r>
              <a:rPr dirty="0"/>
              <a:t> global de </a:t>
            </a:r>
            <a:r>
              <a:rPr dirty="0" err="1"/>
              <a:t>l’asthme</a:t>
            </a:r>
            <a:r>
              <a:rPr dirty="0"/>
              <a:t>.</a:t>
            </a:r>
            <a:endParaRPr lang="fr-CA" dirty="0"/>
          </a:p>
          <a:p>
            <a:pPr>
              <a:defRPr sz="2200">
                <a:latin typeface="Arial"/>
              </a:defRPr>
            </a:pPr>
            <a:r>
              <a:rPr lang="fr-CA" dirty="0"/>
              <a:t>Vérifier présence d'allergènes et suggérer l'évitement si présent</a:t>
            </a:r>
          </a:p>
          <a:p>
            <a:pPr>
              <a:defRPr sz="2200">
                <a:latin typeface="Arial"/>
              </a:defRPr>
            </a:pPr>
            <a:r>
              <a:rPr lang="fr-CA" dirty="0"/>
              <a:t>Suivi recommandé pour réévaluer évolution et réponse au traitement après exacerbation asthmatique.</a:t>
            </a:r>
            <a:endParaRPr dirty="0"/>
          </a:p>
          <a:p>
            <a:pPr marL="0" indent="0">
              <a:buNone/>
              <a:defRPr sz="2200">
                <a:latin typeface="Arial"/>
              </a:defRPr>
            </a:pPr>
            <a:r>
              <a:rPr dirty="0"/>
              <a:t>Saturation &lt; 94% </a:t>
            </a:r>
            <a:r>
              <a:rPr dirty="0" err="1"/>
              <a:t>ou</a:t>
            </a:r>
            <a:r>
              <a:rPr dirty="0"/>
              <a:t> </a:t>
            </a:r>
            <a:r>
              <a:rPr dirty="0" err="1"/>
              <a:t>signes</a:t>
            </a:r>
            <a:r>
              <a:rPr dirty="0"/>
              <a:t> graves</a:t>
            </a:r>
          </a:p>
          <a:p>
            <a:pPr>
              <a:defRPr sz="2200">
                <a:latin typeface="Arial"/>
              </a:defRPr>
            </a:pPr>
            <a:r>
              <a:rPr dirty="0" err="1"/>
              <a:t>Référence</a:t>
            </a:r>
            <a:r>
              <a:rPr dirty="0"/>
              <a:t> </a:t>
            </a:r>
            <a:r>
              <a:rPr dirty="0" err="1"/>
              <a:t>médicale</a:t>
            </a:r>
            <a:r>
              <a:rPr dirty="0"/>
              <a:t> </a:t>
            </a:r>
            <a:r>
              <a:rPr dirty="0" err="1"/>
              <a:t>urgente</a:t>
            </a:r>
            <a:r>
              <a:rPr dirty="0"/>
              <a:t> </a:t>
            </a:r>
            <a:r>
              <a:rPr dirty="0" err="1"/>
              <a:t>si</a:t>
            </a:r>
            <a:r>
              <a:rPr dirty="0"/>
              <a:t> saturation </a:t>
            </a:r>
            <a:r>
              <a:rPr dirty="0" err="1"/>
              <a:t>basse</a:t>
            </a:r>
            <a:r>
              <a:rPr dirty="0"/>
              <a:t>, </a:t>
            </a:r>
            <a:r>
              <a:rPr dirty="0" err="1"/>
              <a:t>fièvre</a:t>
            </a:r>
            <a:r>
              <a:rPr dirty="0"/>
              <a:t> </a:t>
            </a:r>
            <a:r>
              <a:rPr dirty="0" err="1"/>
              <a:t>élevée</a:t>
            </a:r>
            <a:r>
              <a:rPr dirty="0"/>
              <a:t> </a:t>
            </a:r>
            <a:r>
              <a:rPr dirty="0" err="1"/>
              <a:t>ou</a:t>
            </a:r>
            <a:r>
              <a:rPr dirty="0"/>
              <a:t> </a:t>
            </a:r>
            <a:r>
              <a:rPr dirty="0" err="1"/>
              <a:t>signes</a:t>
            </a:r>
            <a:r>
              <a:rPr dirty="0"/>
              <a:t> de </a:t>
            </a:r>
            <a:r>
              <a:rPr dirty="0" err="1"/>
              <a:t>pneumonie</a:t>
            </a:r>
            <a:r>
              <a:rPr dirty="0"/>
              <a:t> </a:t>
            </a:r>
            <a:r>
              <a:rPr dirty="0" err="1"/>
              <a:t>sont</a:t>
            </a:r>
            <a:r>
              <a:rPr dirty="0"/>
              <a:t> </a:t>
            </a:r>
            <a:r>
              <a:rPr dirty="0" err="1"/>
              <a:t>présents</a:t>
            </a:r>
            <a:endParaRP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0A5D28-5B5B-BC06-10E9-E4C6FF747782}"/>
              </a:ext>
            </a:extLst>
          </p:cNvPr>
          <p:cNvSpPr>
            <a:spLocks noGrp="1"/>
          </p:cNvSpPr>
          <p:nvPr>
            <p:ph type="title"/>
          </p:nvPr>
        </p:nvSpPr>
        <p:spPr/>
        <p:txBody>
          <a:bodyPr/>
          <a:lstStyle/>
          <a:p>
            <a:r>
              <a:rPr lang="fr-FR" dirty="0"/>
              <a:t>Référence - Asthme</a:t>
            </a:r>
          </a:p>
        </p:txBody>
      </p:sp>
      <p:pic>
        <p:nvPicPr>
          <p:cNvPr id="5" name="Espace réservé du contenu 4">
            <a:extLst>
              <a:ext uri="{FF2B5EF4-FFF2-40B4-BE49-F238E27FC236}">
                <a16:creationId xmlns:a16="http://schemas.microsoft.com/office/drawing/2014/main" id="{67B5B72B-CB8D-4228-9D3C-491763B613E8}"/>
              </a:ext>
            </a:extLst>
          </p:cNvPr>
          <p:cNvPicPr>
            <a:picLocks noGrp="1" noChangeAspect="1"/>
          </p:cNvPicPr>
          <p:nvPr>
            <p:ph idx="1"/>
          </p:nvPr>
        </p:nvPicPr>
        <p:blipFill>
          <a:blip r:embed="rId2"/>
          <a:stretch>
            <a:fillRect/>
          </a:stretch>
        </p:blipFill>
        <p:spPr>
          <a:xfrm>
            <a:off x="628650" y="2963842"/>
            <a:ext cx="7886700" cy="2074904"/>
          </a:xfrm>
          <a:prstGeom prst="rect">
            <a:avLst/>
          </a:prstGeom>
        </p:spPr>
      </p:pic>
    </p:spTree>
    <p:extLst>
      <p:ext uri="{BB962C8B-B14F-4D97-AF65-F5344CB8AC3E}">
        <p14:creationId xmlns:p14="http://schemas.microsoft.com/office/powerpoint/2010/main" val="7014253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a:t>Drapeaux rouges -</a:t>
            </a:r>
            <a:r>
              <a:rPr lang="fr-CA" dirty="0"/>
              <a:t> </a:t>
            </a:r>
            <a:r>
              <a:rPr dirty="0" err="1"/>
              <a:t>Asthme</a:t>
            </a:r>
            <a:endParaRPr dirty="0"/>
          </a:p>
        </p:txBody>
      </p:sp>
      <p:sp>
        <p:nvSpPr>
          <p:cNvPr id="3" name="Content Placeholder 2"/>
          <p:cNvSpPr>
            <a:spLocks noGrp="1"/>
          </p:cNvSpPr>
          <p:nvPr>
            <p:ph idx="1"/>
          </p:nvPr>
        </p:nvSpPr>
        <p:spPr/>
        <p:txBody>
          <a:bodyPr/>
          <a:lstStyle/>
          <a:p>
            <a:pPr>
              <a:defRPr sz="2200">
                <a:latin typeface="Arial"/>
              </a:defRPr>
            </a:pPr>
            <a:r>
              <a:rPr dirty="0" err="1"/>
              <a:t>Fièvre</a:t>
            </a:r>
            <a:r>
              <a:rPr dirty="0"/>
              <a:t> </a:t>
            </a:r>
            <a:endParaRPr lang="fr-CA" dirty="0"/>
          </a:p>
          <a:p>
            <a:pPr>
              <a:defRPr sz="2200">
                <a:latin typeface="Arial"/>
              </a:defRPr>
            </a:pPr>
            <a:r>
              <a:rPr lang="fr-CA" dirty="0"/>
              <a:t>D</a:t>
            </a:r>
            <a:r>
              <a:rPr dirty="0" err="1"/>
              <a:t>étresse</a:t>
            </a:r>
            <a:r>
              <a:rPr dirty="0"/>
              <a:t> </a:t>
            </a:r>
            <a:r>
              <a:rPr dirty="0" err="1"/>
              <a:t>respiratoire</a:t>
            </a:r>
            <a:r>
              <a:rPr dirty="0"/>
              <a:t> </a:t>
            </a:r>
            <a:endParaRPr lang="fr-CA" dirty="0"/>
          </a:p>
          <a:p>
            <a:pPr>
              <a:defRPr sz="2200">
                <a:latin typeface="Arial"/>
              </a:defRPr>
            </a:pPr>
            <a:r>
              <a:rPr lang="fr-CA" dirty="0"/>
              <a:t>A</a:t>
            </a:r>
            <a:r>
              <a:rPr dirty="0" err="1"/>
              <a:t>symétrie</a:t>
            </a:r>
            <a:r>
              <a:rPr dirty="0"/>
              <a:t> </a:t>
            </a:r>
            <a:r>
              <a:rPr dirty="0" err="1"/>
              <a:t>importante</a:t>
            </a:r>
            <a:r>
              <a:rPr dirty="0"/>
              <a:t> à </a:t>
            </a:r>
            <a:r>
              <a:rPr dirty="0" err="1"/>
              <a:t>l'auscultation</a:t>
            </a:r>
            <a:endParaRP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rPr dirty="0"/>
              <a:t>Examen </a:t>
            </a:r>
            <a:r>
              <a:rPr dirty="0" err="1"/>
              <a:t>neurologique</a:t>
            </a:r>
            <a:endParaRPr dirty="0"/>
          </a:p>
        </p:txBody>
      </p:sp>
      <p:sp>
        <p:nvSpPr>
          <p:cNvPr id="4" name="Espace réservé du texte 3">
            <a:extLst>
              <a:ext uri="{FF2B5EF4-FFF2-40B4-BE49-F238E27FC236}">
                <a16:creationId xmlns:a16="http://schemas.microsoft.com/office/drawing/2014/main" id="{9A95DC7D-E80B-EF94-4738-6BD8901CB085}"/>
              </a:ext>
            </a:extLst>
          </p:cNvPr>
          <p:cNvSpPr>
            <a:spLocks noGrp="1"/>
          </p:cNvSpPr>
          <p:nvPr>
            <p:ph type="body" idx="1"/>
          </p:nvPr>
        </p:nvSpPr>
        <p:spPr/>
        <p:txBody>
          <a:bodyPr/>
          <a:lstStyle/>
          <a:p>
            <a:endParaRPr lang="fr-F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t>Introduction à l’examen neurologique</a:t>
            </a:r>
          </a:p>
        </p:txBody>
      </p:sp>
      <p:sp>
        <p:nvSpPr>
          <p:cNvPr id="3" name="Content Placeholder 2"/>
          <p:cNvSpPr>
            <a:spLocks noGrp="1"/>
          </p:cNvSpPr>
          <p:nvPr>
            <p:ph idx="1"/>
          </p:nvPr>
        </p:nvSpPr>
        <p:spPr/>
        <p:txBody>
          <a:bodyPr/>
          <a:lstStyle/>
          <a:p>
            <a:pPr marL="0" indent="0">
              <a:buNone/>
              <a:defRPr sz="2200">
                <a:latin typeface="Arial"/>
              </a:defRPr>
            </a:pPr>
            <a:r>
              <a:rPr dirty="0" err="1"/>
              <a:t>Rôle</a:t>
            </a:r>
            <a:r>
              <a:rPr dirty="0"/>
              <a:t> de </a:t>
            </a:r>
            <a:r>
              <a:rPr dirty="0" err="1"/>
              <a:t>l’examen</a:t>
            </a:r>
            <a:r>
              <a:rPr dirty="0"/>
              <a:t> </a:t>
            </a:r>
            <a:r>
              <a:rPr dirty="0" err="1"/>
              <a:t>neurologique</a:t>
            </a:r>
            <a:r>
              <a:rPr dirty="0"/>
              <a:t> de </a:t>
            </a:r>
            <a:r>
              <a:rPr dirty="0" err="1"/>
              <a:t>dépistage</a:t>
            </a:r>
            <a:endParaRPr dirty="0"/>
          </a:p>
          <a:p>
            <a:pPr>
              <a:defRPr sz="2200">
                <a:latin typeface="Arial"/>
              </a:defRPr>
            </a:pPr>
            <a:r>
              <a:rPr dirty="0" err="1"/>
              <a:t>L’examen</a:t>
            </a:r>
            <a:r>
              <a:rPr dirty="0"/>
              <a:t> </a:t>
            </a:r>
            <a:r>
              <a:rPr dirty="0" err="1"/>
              <a:t>neurologique</a:t>
            </a:r>
            <a:r>
              <a:rPr dirty="0"/>
              <a:t> </a:t>
            </a:r>
            <a:r>
              <a:rPr dirty="0" err="1"/>
              <a:t>évalue</a:t>
            </a:r>
            <a:r>
              <a:rPr dirty="0"/>
              <a:t> le </a:t>
            </a:r>
            <a:r>
              <a:rPr dirty="0" err="1"/>
              <a:t>fonctionnement</a:t>
            </a:r>
            <a:r>
              <a:rPr dirty="0"/>
              <a:t> du </a:t>
            </a:r>
            <a:r>
              <a:rPr dirty="0" err="1"/>
              <a:t>système</a:t>
            </a:r>
            <a:r>
              <a:rPr dirty="0"/>
              <a:t> </a:t>
            </a:r>
            <a:r>
              <a:rPr dirty="0" err="1"/>
              <a:t>nerveux</a:t>
            </a:r>
            <a:r>
              <a:rPr dirty="0"/>
              <a:t> central et périphérique pour </a:t>
            </a:r>
            <a:r>
              <a:rPr dirty="0" err="1"/>
              <a:t>orienter</a:t>
            </a:r>
            <a:r>
              <a:rPr dirty="0"/>
              <a:t> la </a:t>
            </a:r>
            <a:r>
              <a:rPr dirty="0" err="1"/>
              <a:t>prise</a:t>
            </a:r>
            <a:r>
              <a:rPr dirty="0"/>
              <a:t> </a:t>
            </a:r>
            <a:r>
              <a:rPr dirty="0" err="1"/>
              <a:t>en</a:t>
            </a:r>
            <a:r>
              <a:rPr dirty="0"/>
              <a:t> charge </a:t>
            </a:r>
            <a:r>
              <a:rPr dirty="0" err="1"/>
              <a:t>clinique</a:t>
            </a:r>
            <a:r>
              <a:rPr dirty="0"/>
              <a:t>.</a:t>
            </a:r>
          </a:p>
          <a:p>
            <a:pPr>
              <a:defRPr sz="2200">
                <a:latin typeface="Arial"/>
              </a:defRPr>
            </a:pPr>
            <a:r>
              <a:rPr dirty="0" err="1"/>
              <a:t>Consiste</a:t>
            </a:r>
            <a:r>
              <a:rPr dirty="0"/>
              <a:t> </a:t>
            </a:r>
            <a:r>
              <a:rPr dirty="0" err="1"/>
              <a:t>en</a:t>
            </a:r>
            <a:r>
              <a:rPr dirty="0"/>
              <a:t> </a:t>
            </a:r>
            <a:r>
              <a:rPr dirty="0" err="1"/>
              <a:t>quelques</a:t>
            </a:r>
            <a:r>
              <a:rPr dirty="0"/>
              <a:t> étapes </a:t>
            </a:r>
            <a:r>
              <a:rPr dirty="0" err="1"/>
              <a:t>structurées</a:t>
            </a:r>
            <a:r>
              <a:rPr dirty="0"/>
              <a:t> </a:t>
            </a:r>
            <a:r>
              <a:rPr dirty="0" err="1"/>
              <a:t>afin</a:t>
            </a:r>
            <a:r>
              <a:rPr dirty="0"/>
              <a:t> de </a:t>
            </a:r>
            <a:r>
              <a:rPr dirty="0" err="1"/>
              <a:t>dépister</a:t>
            </a:r>
            <a:r>
              <a:rPr dirty="0"/>
              <a:t> </a:t>
            </a:r>
            <a:r>
              <a:rPr dirty="0" err="1"/>
              <a:t>une</a:t>
            </a:r>
            <a:r>
              <a:rPr dirty="0"/>
              <a:t> condition plus grave - </a:t>
            </a:r>
            <a:r>
              <a:rPr dirty="0" err="1"/>
              <a:t>ainsi</a:t>
            </a:r>
            <a:r>
              <a:rPr dirty="0"/>
              <a:t> </a:t>
            </a:r>
            <a:r>
              <a:rPr dirty="0" err="1"/>
              <a:t>que</a:t>
            </a:r>
            <a:r>
              <a:rPr dirty="0"/>
              <a:t> de </a:t>
            </a:r>
            <a:r>
              <a:rPr dirty="0" err="1"/>
              <a:t>localiser</a:t>
            </a:r>
            <a:r>
              <a:rPr dirty="0"/>
              <a:t> le site le plus probable de la </a:t>
            </a:r>
            <a:r>
              <a:rPr dirty="0" err="1"/>
              <a:t>lésion</a:t>
            </a:r>
            <a:endParaRP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sz="3600" b="1">
                <a:latin typeface="Arial"/>
              </a:defRPr>
            </a:pPr>
            <a:r>
              <a:rPr lang="fr-CA" dirty="0"/>
              <a:t>Contenu de l’examen neurologique</a:t>
            </a:r>
            <a:endParaRPr dirty="0"/>
          </a:p>
        </p:txBody>
      </p:sp>
      <p:sp>
        <p:nvSpPr>
          <p:cNvPr id="3" name="Content Placeholder 2"/>
          <p:cNvSpPr>
            <a:spLocks noGrp="1"/>
          </p:cNvSpPr>
          <p:nvPr>
            <p:ph idx="1"/>
          </p:nvPr>
        </p:nvSpPr>
        <p:spPr/>
        <p:txBody>
          <a:bodyPr/>
          <a:lstStyle/>
          <a:p>
            <a:pPr>
              <a:defRPr sz="2200">
                <a:latin typeface="Arial"/>
              </a:defRPr>
            </a:pPr>
            <a:r>
              <a:rPr dirty="0"/>
              <a:t>État mental </a:t>
            </a:r>
            <a:endParaRPr lang="fr-CA" dirty="0"/>
          </a:p>
          <a:p>
            <a:pPr>
              <a:defRPr sz="2200">
                <a:latin typeface="Arial"/>
              </a:defRPr>
            </a:pPr>
            <a:r>
              <a:rPr dirty="0"/>
              <a:t>Nerfs </a:t>
            </a:r>
            <a:r>
              <a:rPr dirty="0" err="1"/>
              <a:t>cr</a:t>
            </a:r>
            <a:r>
              <a:rPr lang="fr-CA" dirty="0" err="1"/>
              <a:t>â</a:t>
            </a:r>
            <a:r>
              <a:rPr dirty="0" err="1"/>
              <a:t>niens</a:t>
            </a:r>
            <a:endParaRPr lang="fr-CA" dirty="0"/>
          </a:p>
          <a:p>
            <a:pPr>
              <a:defRPr sz="2200">
                <a:latin typeface="Arial"/>
              </a:defRPr>
            </a:pPr>
            <a:r>
              <a:rPr dirty="0"/>
              <a:t>Forces</a:t>
            </a:r>
            <a:endParaRPr lang="fr-CA" dirty="0"/>
          </a:p>
          <a:p>
            <a:pPr>
              <a:defRPr sz="2200">
                <a:latin typeface="Arial"/>
              </a:defRPr>
            </a:pPr>
            <a:r>
              <a:rPr dirty="0" err="1"/>
              <a:t>Sensibilités</a:t>
            </a:r>
            <a:endParaRPr lang="fr-CA" dirty="0"/>
          </a:p>
          <a:p>
            <a:pPr>
              <a:defRPr sz="2200">
                <a:latin typeface="Arial"/>
              </a:defRPr>
            </a:pPr>
            <a:r>
              <a:rPr dirty="0" err="1"/>
              <a:t>Réflexes</a:t>
            </a:r>
            <a:endParaRPr lang="fr-CA" dirty="0"/>
          </a:p>
          <a:p>
            <a:pPr marL="0" indent="0">
              <a:buNone/>
              <a:defRPr sz="2200">
                <a:latin typeface="Arial"/>
              </a:defRPr>
            </a:pPr>
            <a:endParaRPr lang="fr-CA" dirty="0"/>
          </a:p>
          <a:p>
            <a:pPr>
              <a:defRPr sz="2200">
                <a:latin typeface="Arial"/>
              </a:defRPr>
            </a:pPr>
            <a:r>
              <a:rPr lang="fr-CA" dirty="0"/>
              <a:t>Examen neuro de dépistage (séquence rapide)</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Examen mental</a:t>
            </a:r>
          </a:p>
        </p:txBody>
      </p:sp>
      <p:sp>
        <p:nvSpPr>
          <p:cNvPr id="3" name="Content Placeholder 2"/>
          <p:cNvSpPr>
            <a:spLocks noGrp="1"/>
          </p:cNvSpPr>
          <p:nvPr>
            <p:ph idx="1"/>
          </p:nvPr>
        </p:nvSpPr>
        <p:spPr/>
        <p:txBody>
          <a:bodyPr/>
          <a:lstStyle/>
          <a:p>
            <a:pPr lvl="0"/>
            <a:r>
              <a:rPr lang="fr-CA" dirty="0"/>
              <a:t>Orientation dans le temps, l'espace et par rapport aux autres</a:t>
            </a:r>
          </a:p>
          <a:p>
            <a:pPr lvl="0"/>
            <a:r>
              <a:rPr lang="fr-CA" dirty="0"/>
              <a:t>Attention et concentration</a:t>
            </a:r>
          </a:p>
          <a:p>
            <a:pPr lvl="0"/>
            <a:r>
              <a:rPr lang="fr-CA" dirty="0"/>
              <a:t>Mémoire</a:t>
            </a:r>
          </a:p>
          <a:p>
            <a:pPr lvl="0"/>
            <a:r>
              <a:rPr lang="fr-CA" dirty="0"/>
              <a:t>Capacités verbales et mathématiques</a:t>
            </a:r>
          </a:p>
          <a:p>
            <a:pPr lvl="0"/>
            <a:r>
              <a:rPr lang="fr-CA" dirty="0"/>
              <a:t>Jugement</a:t>
            </a:r>
          </a:p>
          <a:p>
            <a:pPr lvl="0"/>
            <a:r>
              <a:rPr lang="fr-CA" dirty="0"/>
              <a:t>Raisonnement</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600" b="1">
                <a:latin typeface="Arial"/>
              </a:defRPr>
            </a:pPr>
            <a:r>
              <a:t>Nerfs crâniens</a:t>
            </a:r>
          </a:p>
        </p:txBody>
      </p:sp>
      <p:sp>
        <p:nvSpPr>
          <p:cNvPr id="3" name="Content Placeholder 2"/>
          <p:cNvSpPr>
            <a:spLocks noGrp="1"/>
          </p:cNvSpPr>
          <p:nvPr>
            <p:ph idx="1"/>
          </p:nvPr>
        </p:nvSpPr>
        <p:spPr/>
        <p:txBody>
          <a:bodyPr/>
          <a:lstStyle/>
          <a:p>
            <a:pPr>
              <a:defRPr sz="2200">
                <a:latin typeface="Arial"/>
              </a:defRPr>
            </a:pPr>
            <a:r>
              <a:rPr lang="fr-CA" dirty="0"/>
              <a:t>I à XII</a:t>
            </a:r>
          </a:p>
          <a:p>
            <a:pPr>
              <a:defRPr sz="2200">
                <a:latin typeface="Arial"/>
              </a:defRPr>
            </a:pPr>
            <a:r>
              <a:rPr lang="fr-CA" dirty="0"/>
              <a:t>Évaluation et utilité variable en pharmacie</a:t>
            </a:r>
            <a:endParaRP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5D2728-9A21-BCEB-CC42-C03FF7BCEC34}"/>
              </a:ext>
            </a:extLst>
          </p:cNvPr>
          <p:cNvSpPr>
            <a:spLocks noGrp="1"/>
          </p:cNvSpPr>
          <p:nvPr>
            <p:ph type="title"/>
          </p:nvPr>
        </p:nvSpPr>
        <p:spPr/>
        <p:txBody>
          <a:bodyPr/>
          <a:lstStyle/>
          <a:p>
            <a:r>
              <a:rPr lang="fr-FR" dirty="0"/>
              <a:t>Nerfs crâniens</a:t>
            </a:r>
          </a:p>
        </p:txBody>
      </p:sp>
      <p:graphicFrame>
        <p:nvGraphicFramePr>
          <p:cNvPr id="4" name="Espace réservé du contenu 3">
            <a:extLst>
              <a:ext uri="{FF2B5EF4-FFF2-40B4-BE49-F238E27FC236}">
                <a16:creationId xmlns:a16="http://schemas.microsoft.com/office/drawing/2014/main" id="{AD923451-CA3F-2BB2-E0E9-6BF2201714DA}"/>
              </a:ext>
            </a:extLst>
          </p:cNvPr>
          <p:cNvGraphicFramePr>
            <a:graphicFrameLocks noGrp="1"/>
          </p:cNvGraphicFramePr>
          <p:nvPr>
            <p:ph idx="1"/>
            <p:extLst>
              <p:ext uri="{D42A27DB-BD31-4B8C-83A1-F6EECF244321}">
                <p14:modId xmlns:p14="http://schemas.microsoft.com/office/powerpoint/2010/main" val="3349621227"/>
              </p:ext>
            </p:extLst>
          </p:nvPr>
        </p:nvGraphicFramePr>
        <p:xfrm>
          <a:off x="628650" y="1825625"/>
          <a:ext cx="7886700" cy="3197860"/>
        </p:xfrm>
        <a:graphic>
          <a:graphicData uri="http://schemas.openxmlformats.org/drawingml/2006/table">
            <a:tbl>
              <a:tblPr firstRow="1" bandRow="1">
                <a:tableStyleId>{616DA210-FB5B-4158-B5E0-FEB733F419BA}</a:tableStyleId>
              </a:tblPr>
              <a:tblGrid>
                <a:gridCol w="2628900">
                  <a:extLst>
                    <a:ext uri="{9D8B030D-6E8A-4147-A177-3AD203B41FA5}">
                      <a16:colId xmlns:a16="http://schemas.microsoft.com/office/drawing/2014/main" val="676959420"/>
                    </a:ext>
                  </a:extLst>
                </a:gridCol>
                <a:gridCol w="2628900">
                  <a:extLst>
                    <a:ext uri="{9D8B030D-6E8A-4147-A177-3AD203B41FA5}">
                      <a16:colId xmlns:a16="http://schemas.microsoft.com/office/drawing/2014/main" val="3238341372"/>
                    </a:ext>
                  </a:extLst>
                </a:gridCol>
                <a:gridCol w="2628900">
                  <a:extLst>
                    <a:ext uri="{9D8B030D-6E8A-4147-A177-3AD203B41FA5}">
                      <a16:colId xmlns:a16="http://schemas.microsoft.com/office/drawing/2014/main" val="1973213143"/>
                    </a:ext>
                  </a:extLst>
                </a:gridCol>
              </a:tblGrid>
              <a:tr h="370840">
                <a:tc>
                  <a:txBody>
                    <a:bodyPr/>
                    <a:lstStyle/>
                    <a:p>
                      <a:r>
                        <a:rPr lang="fr-FR" dirty="0"/>
                        <a:t>Nerf</a:t>
                      </a:r>
                    </a:p>
                  </a:txBody>
                  <a:tcPr/>
                </a:tc>
                <a:tc>
                  <a:txBody>
                    <a:bodyPr/>
                    <a:lstStyle/>
                    <a:p>
                      <a:r>
                        <a:rPr lang="fr-FR" dirty="0"/>
                        <a:t>Examen</a:t>
                      </a:r>
                    </a:p>
                  </a:txBody>
                  <a:tcPr/>
                </a:tc>
                <a:tc>
                  <a:txBody>
                    <a:bodyPr/>
                    <a:lstStyle/>
                    <a:p>
                      <a:r>
                        <a:rPr lang="fr-FR" dirty="0"/>
                        <a:t>Éléments recherchés</a:t>
                      </a:r>
                    </a:p>
                  </a:txBody>
                  <a:tcPr/>
                </a:tc>
                <a:extLst>
                  <a:ext uri="{0D108BD9-81ED-4DB2-BD59-A6C34878D82A}">
                    <a16:rowId xmlns:a16="http://schemas.microsoft.com/office/drawing/2014/main" val="3153974094"/>
                  </a:ext>
                </a:extLst>
              </a:tr>
              <a:tr h="370840">
                <a:tc>
                  <a:txBody>
                    <a:bodyPr/>
                    <a:lstStyle/>
                    <a:p>
                      <a:r>
                        <a:rPr lang="fr-FR" dirty="0"/>
                        <a:t>NC I – Olfactif</a:t>
                      </a:r>
                    </a:p>
                  </a:txBody>
                  <a:tcPr/>
                </a:tc>
                <a:tc>
                  <a:txBody>
                    <a:bodyPr/>
                    <a:lstStyle/>
                    <a:p>
                      <a:r>
                        <a:rPr lang="fr-FR" dirty="0"/>
                        <a:t>*séquence spécifique</a:t>
                      </a:r>
                    </a:p>
                  </a:txBody>
                  <a:tcPr/>
                </a:tc>
                <a:tc>
                  <a:txBody>
                    <a:bodyPr/>
                    <a:lstStyle/>
                    <a:p>
                      <a:r>
                        <a:rPr lang="fr-FR" dirty="0"/>
                        <a:t>Altération de l’odorat</a:t>
                      </a:r>
                    </a:p>
                  </a:txBody>
                  <a:tcPr/>
                </a:tc>
                <a:extLst>
                  <a:ext uri="{0D108BD9-81ED-4DB2-BD59-A6C34878D82A}">
                    <a16:rowId xmlns:a16="http://schemas.microsoft.com/office/drawing/2014/main" val="1101613847"/>
                  </a:ext>
                </a:extLst>
              </a:tr>
              <a:tr h="370840">
                <a:tc>
                  <a:txBody>
                    <a:bodyPr/>
                    <a:lstStyle/>
                    <a:p>
                      <a:r>
                        <a:rPr lang="fr-FR" dirty="0"/>
                        <a:t>NC II – Optique</a:t>
                      </a:r>
                    </a:p>
                  </a:txBody>
                  <a:tcPr/>
                </a:tc>
                <a:tc>
                  <a:txBody>
                    <a:bodyPr/>
                    <a:lstStyle/>
                    <a:p>
                      <a:r>
                        <a:rPr lang="fr-FR" dirty="0"/>
                        <a:t>*séquence spécifique</a:t>
                      </a:r>
                    </a:p>
                  </a:txBody>
                  <a:tcPr/>
                </a:tc>
                <a:tc>
                  <a:txBody>
                    <a:bodyPr/>
                    <a:lstStyle/>
                    <a:p>
                      <a:r>
                        <a:rPr lang="fr-FR" dirty="0"/>
                        <a:t>Déficit visuel</a:t>
                      </a:r>
                    </a:p>
                  </a:txBody>
                  <a:tcPr/>
                </a:tc>
                <a:extLst>
                  <a:ext uri="{0D108BD9-81ED-4DB2-BD59-A6C34878D82A}">
                    <a16:rowId xmlns:a16="http://schemas.microsoft.com/office/drawing/2014/main" val="1335202424"/>
                  </a:ext>
                </a:extLst>
              </a:tr>
              <a:tr h="370840">
                <a:tc>
                  <a:txBody>
                    <a:bodyPr/>
                    <a:lstStyle/>
                    <a:p>
                      <a:r>
                        <a:rPr lang="fr-FR" dirty="0"/>
                        <a:t>NC III, IV, VI – Mouvements </a:t>
                      </a:r>
                      <a:r>
                        <a:rPr lang="fr-FR" dirty="0" err="1"/>
                        <a:t>extraoculaires</a:t>
                      </a:r>
                      <a:endParaRPr lang="fr-FR" dirty="0"/>
                    </a:p>
                  </a:txBody>
                  <a:tcPr/>
                </a:tc>
                <a:tc>
                  <a:txBody>
                    <a:bodyPr/>
                    <a:lstStyle/>
                    <a:p>
                      <a:r>
                        <a:rPr lang="fr-FR" dirty="0"/>
                        <a:t>Suivi de l’index dans 6 directions</a:t>
                      </a:r>
                    </a:p>
                  </a:txBody>
                  <a:tcPr/>
                </a:tc>
                <a:tc>
                  <a:txBody>
                    <a:bodyPr/>
                    <a:lstStyle/>
                    <a:p>
                      <a:r>
                        <a:rPr lang="fr-FR" dirty="0"/>
                        <a:t>Strabisme, nystagmus, diplopie</a:t>
                      </a:r>
                    </a:p>
                  </a:txBody>
                  <a:tcPr/>
                </a:tc>
                <a:extLst>
                  <a:ext uri="{0D108BD9-81ED-4DB2-BD59-A6C34878D82A}">
                    <a16:rowId xmlns:a16="http://schemas.microsoft.com/office/drawing/2014/main" val="161256226"/>
                  </a:ext>
                </a:extLst>
              </a:tr>
              <a:tr h="370840">
                <a:tc>
                  <a:txBody>
                    <a:bodyPr/>
                    <a:lstStyle/>
                    <a:p>
                      <a:r>
                        <a:rPr lang="fr-FR" dirty="0"/>
                        <a:t>NC V – Trijumeau</a:t>
                      </a:r>
                    </a:p>
                  </a:txBody>
                  <a:tcPr/>
                </a:tc>
                <a:tc>
                  <a:txBody>
                    <a:bodyPr/>
                    <a:lstStyle/>
                    <a:p>
                      <a:r>
                        <a:rPr lang="fr-FR" dirty="0"/>
                        <a:t>Sensibilités V1-V2-V3</a:t>
                      </a:r>
                    </a:p>
                  </a:txBody>
                  <a:tcPr/>
                </a:tc>
                <a:tc>
                  <a:txBody>
                    <a:bodyPr/>
                    <a:lstStyle/>
                    <a:p>
                      <a:r>
                        <a:rPr lang="fr-FR" dirty="0"/>
                        <a:t>Asymétrie ou déficit, localisation par branche</a:t>
                      </a:r>
                    </a:p>
                  </a:txBody>
                  <a:tcPr/>
                </a:tc>
                <a:extLst>
                  <a:ext uri="{0D108BD9-81ED-4DB2-BD59-A6C34878D82A}">
                    <a16:rowId xmlns:a16="http://schemas.microsoft.com/office/drawing/2014/main" val="89490940"/>
                  </a:ext>
                </a:extLst>
              </a:tr>
              <a:tr h="370840">
                <a:tc>
                  <a:txBody>
                    <a:bodyPr/>
                    <a:lstStyle/>
                    <a:p>
                      <a:r>
                        <a:rPr lang="fr-FR" dirty="0"/>
                        <a:t>NC VII – Facial</a:t>
                      </a:r>
                    </a:p>
                  </a:txBody>
                  <a:tcPr/>
                </a:tc>
                <a:tc>
                  <a:txBody>
                    <a:bodyPr/>
                    <a:lstStyle/>
                    <a:p>
                      <a:r>
                        <a:rPr lang="fr-FR" dirty="0"/>
                        <a:t>Inspection du visage puis mouvements du visage (sourcils, yeux, sourire)</a:t>
                      </a:r>
                    </a:p>
                  </a:txBody>
                  <a:tcPr/>
                </a:tc>
                <a:tc>
                  <a:txBody>
                    <a:bodyPr/>
                    <a:lstStyle/>
                    <a:p>
                      <a:r>
                        <a:rPr lang="fr-FR" dirty="0"/>
                        <a:t>Asymétrie, mouvements anormaux, faiblesse</a:t>
                      </a:r>
                    </a:p>
                  </a:txBody>
                  <a:tcPr/>
                </a:tc>
                <a:extLst>
                  <a:ext uri="{0D108BD9-81ED-4DB2-BD59-A6C34878D82A}">
                    <a16:rowId xmlns:a16="http://schemas.microsoft.com/office/drawing/2014/main" val="108755861"/>
                  </a:ext>
                </a:extLst>
              </a:tr>
              <a:tr h="370840">
                <a:tc>
                  <a:txBody>
                    <a:bodyPr/>
                    <a:lstStyle/>
                    <a:p>
                      <a:r>
                        <a:rPr lang="fr-FR" dirty="0"/>
                        <a:t>NC VIII – Auditif</a:t>
                      </a:r>
                    </a:p>
                  </a:txBody>
                  <a:tcPr/>
                </a:tc>
                <a:tc>
                  <a:txBody>
                    <a:bodyPr/>
                    <a:lstStyle/>
                    <a:p>
                      <a:r>
                        <a:rPr lang="fr-FR" dirty="0"/>
                        <a:t>*séquence spécifique</a:t>
                      </a:r>
                    </a:p>
                  </a:txBody>
                  <a:tcPr/>
                </a:tc>
                <a:tc>
                  <a:txBody>
                    <a:bodyPr/>
                    <a:lstStyle/>
                    <a:p>
                      <a:r>
                        <a:rPr lang="fr-FR" dirty="0"/>
                        <a:t>Déficit auditif</a:t>
                      </a:r>
                    </a:p>
                  </a:txBody>
                  <a:tcPr/>
                </a:tc>
                <a:extLst>
                  <a:ext uri="{0D108BD9-81ED-4DB2-BD59-A6C34878D82A}">
                    <a16:rowId xmlns:a16="http://schemas.microsoft.com/office/drawing/2014/main" val="4130041775"/>
                  </a:ext>
                </a:extLst>
              </a:tr>
            </a:tbl>
          </a:graphicData>
        </a:graphic>
      </p:graphicFrame>
    </p:spTree>
    <p:extLst>
      <p:ext uri="{BB962C8B-B14F-4D97-AF65-F5344CB8AC3E}">
        <p14:creationId xmlns:p14="http://schemas.microsoft.com/office/powerpoint/2010/main" val="371352918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930</TotalTime>
  <Words>6094</Words>
  <Application>Microsoft Macintosh PowerPoint</Application>
  <PresentationFormat>Affichage à l'écran (4:3)</PresentationFormat>
  <Paragraphs>700</Paragraphs>
  <Slides>132</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132</vt:i4>
      </vt:variant>
    </vt:vector>
  </HeadingPairs>
  <TitlesOfParts>
    <vt:vector size="137" baseType="lpstr">
      <vt:lpstr>Aptos</vt:lpstr>
      <vt:lpstr>Aptos Display</vt:lpstr>
      <vt:lpstr>Arial</vt:lpstr>
      <vt:lpstr>Cambria</vt:lpstr>
      <vt:lpstr>Thème Office</vt:lpstr>
      <vt:lpstr>Formation clinique – Congrès FPQ 2026</vt:lpstr>
      <vt:lpstr>Présentation</vt:lpstr>
      <vt:lpstr>Conflits d’intérêts</vt:lpstr>
      <vt:lpstr>Introduction et objectifs pédagogiques</vt:lpstr>
      <vt:lpstr>Présentation générale et objectifs</vt:lpstr>
      <vt:lpstr>Présentation générale et objectifs</vt:lpstr>
      <vt:lpstr>Principes généraux de l'évaluation clinique en pharmacie</vt:lpstr>
      <vt:lpstr>Rôle du pharmacien en première ligne</vt:lpstr>
      <vt:lpstr>L’examen clinique en pharmacie</vt:lpstr>
      <vt:lpstr>Triage : qu’est-ce qui doit être référé ?</vt:lpstr>
      <vt:lpstr>Les essentiels</vt:lpstr>
      <vt:lpstr>Prise des signes vitaux</vt:lpstr>
      <vt:lpstr>Prise du pouls et de la tension artérielle</vt:lpstr>
      <vt:lpstr>Préparation du patient</vt:lpstr>
      <vt:lpstr>Présentation PowerPoint</vt:lpstr>
      <vt:lpstr>Évaluation du pous radial</vt:lpstr>
      <vt:lpstr>Positionnement du bras et du stéthoscope</vt:lpstr>
      <vt:lpstr>Prise de la tension artérielle</vt:lpstr>
      <vt:lpstr>Précisions</vt:lpstr>
      <vt:lpstr>Analyse des valeurs</vt:lpstr>
      <vt:lpstr>Documentation clinique</vt:lpstr>
      <vt:lpstr>TA : interprétation des valeurs</vt:lpstr>
      <vt:lpstr>Saturation</vt:lpstr>
      <vt:lpstr>Rythme respiratoire</vt:lpstr>
      <vt:lpstr>Glycémie</vt:lpstr>
      <vt:lpstr>Échelles de la douleur et outils d’anamnèse</vt:lpstr>
      <vt:lpstr>Méthode PQRST</vt:lpstr>
      <vt:lpstr>Échelle Visuelle Analogique (EVA)</vt:lpstr>
      <vt:lpstr>Présentation PowerPoint</vt:lpstr>
      <vt:lpstr>Questionnaire DN4</vt:lpstr>
      <vt:lpstr>Présentation PowerPoint</vt:lpstr>
      <vt:lpstr>Lombalgie aigue - Démarche d'évaluation</vt:lpstr>
      <vt:lpstr>Cas clinique #1</vt:lpstr>
      <vt:lpstr>Anamnèse</vt:lpstr>
      <vt:lpstr>EVA et DN4</vt:lpstr>
      <vt:lpstr>Anamnèse ciblée - Syndrome de la queue de cheval</vt:lpstr>
      <vt:lpstr>Examen physique – lombalgie</vt:lpstr>
      <vt:lpstr>Bilan paraclinique – lombalgie</vt:lpstr>
      <vt:lpstr>Conduite à tenir – lombalgie mécanique</vt:lpstr>
      <vt:lpstr>Drapeaux rouges en lombalgie</vt:lpstr>
      <vt:lpstr>Référence en lombalgie</vt:lpstr>
      <vt:lpstr>Examen ORL</vt:lpstr>
      <vt:lpstr>Anatomie de l’oreille</vt:lpstr>
      <vt:lpstr>Mastoïde</vt:lpstr>
      <vt:lpstr>Pavillon de l’oreille</vt:lpstr>
      <vt:lpstr>Inspection, palpation et mobilisation du pavillon</vt:lpstr>
      <vt:lpstr>Otoscopie </vt:lpstr>
      <vt:lpstr>Manipulation de l'otoscope</vt:lpstr>
      <vt:lpstr>Images de tympans N et aN</vt:lpstr>
      <vt:lpstr>Bouche</vt:lpstr>
      <vt:lpstr>Pharynx</vt:lpstr>
      <vt:lpstr>Images de pharynx</vt:lpstr>
      <vt:lpstr>Ganglions cervicaux</vt:lpstr>
      <vt:lpstr>Technique de palpation des ganglions cervicaux</vt:lpstr>
      <vt:lpstr>Séquence de palpation </vt:lpstr>
      <vt:lpstr>Séquence de palpation </vt:lpstr>
      <vt:lpstr>Pharyngite aigue - Démarche d'évaluation</vt:lpstr>
      <vt:lpstr>Cas clinique #2</vt:lpstr>
      <vt:lpstr>Anamnèse - Pharyngite</vt:lpstr>
      <vt:lpstr>Centor modifié / McIsaac</vt:lpstr>
      <vt:lpstr>Examen physique - Pharyngite</vt:lpstr>
      <vt:lpstr>Exsudats amygdaliens</vt:lpstr>
      <vt:lpstr>Pétéchies du palais</vt:lpstr>
      <vt:lpstr>Langue framboisée</vt:lpstr>
      <vt:lpstr>Symptômes d'alarme à l'examen physique</vt:lpstr>
      <vt:lpstr>Bilan paraclinique - Pharyngite</vt:lpstr>
      <vt:lpstr>Algorithme selon Centor modifié</vt:lpstr>
      <vt:lpstr>Culture vs test rapide ?</vt:lpstr>
      <vt:lpstr>Présentation PowerPoint</vt:lpstr>
      <vt:lpstr>Comment faire un bon prélevement?</vt:lpstr>
      <vt:lpstr>Conduite à tenir – pharyngite</vt:lpstr>
      <vt:lpstr>Drapeaux rouges - Pharyngite</vt:lpstr>
      <vt:lpstr>Abcès périamygdalien</vt:lpstr>
      <vt:lpstr>Trismus</vt:lpstr>
      <vt:lpstr>Référence - Pharyngite</vt:lpstr>
      <vt:lpstr>Examen cardio-pulmonaire</vt:lpstr>
      <vt:lpstr>Inspection pulmonaire – paramètres essentiels</vt:lpstr>
      <vt:lpstr>Palpation thoracique</vt:lpstr>
      <vt:lpstr>Percussion</vt:lpstr>
      <vt:lpstr>Auscultation pulmonaire</vt:lpstr>
      <vt:lpstr>Lobes pulmonaires</vt:lpstr>
      <vt:lpstr>Évaluation cardiaque</vt:lpstr>
      <vt:lpstr>Auscultation cardiaque - Les foyers</vt:lpstr>
      <vt:lpstr>Auscultation</vt:lpstr>
      <vt:lpstr>Démarche d’évaluation – Difficulté respiratoire</vt:lpstr>
      <vt:lpstr>Cas clinique #3</vt:lpstr>
      <vt:lpstr>Asthme - Anamnèse</vt:lpstr>
      <vt:lpstr>Asthme – Anamnèse spécifique</vt:lpstr>
      <vt:lpstr>Asthme - Critères de maîtrise</vt:lpstr>
      <vt:lpstr>Examen physique – Asthme</vt:lpstr>
      <vt:lpstr>Conduite à tenir – Asthme exacerbé</vt:lpstr>
      <vt:lpstr>Référence - Asthme</vt:lpstr>
      <vt:lpstr>Drapeaux rouges - Asthme</vt:lpstr>
      <vt:lpstr>Examen neurologique</vt:lpstr>
      <vt:lpstr>Introduction à l’examen neurologique</vt:lpstr>
      <vt:lpstr>Contenu de l’examen neurologique</vt:lpstr>
      <vt:lpstr>Examen mental</vt:lpstr>
      <vt:lpstr>Nerfs crâniens</vt:lpstr>
      <vt:lpstr>Nerfs crâniens</vt:lpstr>
      <vt:lpstr>Nerfs crâniens</vt:lpstr>
      <vt:lpstr>Forces</vt:lpstr>
      <vt:lpstr>Sensibilités</vt:lpstr>
      <vt:lpstr>Réflexes</vt:lpstr>
      <vt:lpstr>Examen neurologique de dépistage</vt:lpstr>
      <vt:lpstr>Évaluation du langage : expression, compréhension et fonctions associées</vt:lpstr>
      <vt:lpstr>Analyse de la posture : stabilité, proprioception et contrôle postural</vt:lpstr>
      <vt:lpstr>Observation de la démarche  équilibre dynamique et automatisation motrice</vt:lpstr>
      <vt:lpstr>Tests de coordination : précision, rythme et symétrie des mouvements</vt:lpstr>
      <vt:lpstr>Pour compléter le dépistage</vt:lpstr>
      <vt:lpstr>Résumé et utilité en officine</vt:lpstr>
      <vt:lpstr>AVC</vt:lpstr>
      <vt:lpstr>Présentation PowerPoint</vt:lpstr>
      <vt:lpstr>Cas clinique #4</vt:lpstr>
      <vt:lpstr>Anamnèse - Céphalée</vt:lpstr>
      <vt:lpstr>Anamnèse ciblée – Céphalée </vt:lpstr>
      <vt:lpstr>Examen physique - Céphalée</vt:lpstr>
      <vt:lpstr>Bilan paraclinique – Céphalée</vt:lpstr>
      <vt:lpstr>Conduite à tenir – Céphalée</vt:lpstr>
      <vt:lpstr>Évaluation des symptômes urinaires</vt:lpstr>
      <vt:lpstr>Cas clinique #5</vt:lpstr>
      <vt:lpstr>Anamnèse - Cystite</vt:lpstr>
      <vt:lpstr>Anamnèse ciblée – Cystite</vt:lpstr>
      <vt:lpstr>Anamnèse ciblée – Cystite</vt:lpstr>
      <vt:lpstr>Facteurs de risque d’infection urinaire compliquée</vt:lpstr>
      <vt:lpstr>Examen physique – cystite</vt:lpstr>
      <vt:lpstr>Bilan paraclinique – Cystite</vt:lpstr>
      <vt:lpstr>Conduite à tenir – Cystite</vt:lpstr>
      <vt:lpstr>Drapeaux rouge – Infection urinaire</vt:lpstr>
      <vt:lpstr>Référence – Infection urinaire</vt:lpstr>
      <vt:lpstr>Merci !</vt:lpstr>
      <vt:lpstr>Références</vt:lpstr>
      <vt:lpstr>Références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Nirvishi Jawaheer</cp:lastModifiedBy>
  <cp:revision>23</cp:revision>
  <dcterms:created xsi:type="dcterms:W3CDTF">2013-01-27T09:14:16Z</dcterms:created>
  <dcterms:modified xsi:type="dcterms:W3CDTF">2026-03-15T21:15:16Z</dcterms:modified>
  <cp:category/>
</cp:coreProperties>
</file>